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14"/>
    <p:restoredTop sz="94607"/>
  </p:normalViewPr>
  <p:slideViewPr>
    <p:cSldViewPr snapToGrid="0">
      <p:cViewPr varScale="1">
        <p:scale>
          <a:sx n="62" d="100"/>
          <a:sy n="62" d="100"/>
        </p:scale>
        <p:origin x="92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FD586-8449-7E95-443A-53E38F47CD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8E159E-3739-5B5A-71BB-B2F04843F4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A5CF20-ACDF-3BCF-FA16-74A4ABCED2A5}"/>
              </a:ext>
            </a:extLst>
          </p:cNvPr>
          <p:cNvSpPr>
            <a:spLocks noGrp="1"/>
          </p:cNvSpPr>
          <p:nvPr>
            <p:ph type="dt" sz="half" idx="10"/>
          </p:nvPr>
        </p:nvSpPr>
        <p:spPr/>
        <p:txBody>
          <a:bodyPr/>
          <a:lstStyle/>
          <a:p>
            <a:fld id="{2CE196B9-DE2A-AA47-BA26-7BA678CC5534}" type="datetimeFigureOut">
              <a:rPr lang="en-US" smtClean="0"/>
              <a:t>10/22/2024</a:t>
            </a:fld>
            <a:endParaRPr lang="en-US"/>
          </a:p>
        </p:txBody>
      </p:sp>
      <p:sp>
        <p:nvSpPr>
          <p:cNvPr id="5" name="Footer Placeholder 4">
            <a:extLst>
              <a:ext uri="{FF2B5EF4-FFF2-40B4-BE49-F238E27FC236}">
                <a16:creationId xmlns:a16="http://schemas.microsoft.com/office/drawing/2014/main" id="{4FF423A4-9065-21B8-9ACA-31DA7F4714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11802-A727-C3F9-D983-DDE3FAA2687C}"/>
              </a:ext>
            </a:extLst>
          </p:cNvPr>
          <p:cNvSpPr>
            <a:spLocks noGrp="1"/>
          </p:cNvSpPr>
          <p:nvPr>
            <p:ph type="sldNum" sz="quarter" idx="12"/>
          </p:nvPr>
        </p:nvSpPr>
        <p:spPr/>
        <p:txBody>
          <a:bodyPr/>
          <a:lstStyle/>
          <a:p>
            <a:fld id="{2862F7D4-267B-304E-A097-12216E97CDFF}" type="slidenum">
              <a:rPr lang="en-US" smtClean="0"/>
              <a:t>‹#›</a:t>
            </a:fld>
            <a:endParaRPr lang="en-US"/>
          </a:p>
        </p:txBody>
      </p:sp>
    </p:spTree>
    <p:extLst>
      <p:ext uri="{BB962C8B-B14F-4D97-AF65-F5344CB8AC3E}">
        <p14:creationId xmlns:p14="http://schemas.microsoft.com/office/powerpoint/2010/main" val="2183317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3FCDA-207C-2CF5-D090-6EF5995E9F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55062C-F9A3-C021-4B16-D36EB909FF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0B0136-6156-DD86-2195-D1F967EEA38F}"/>
              </a:ext>
            </a:extLst>
          </p:cNvPr>
          <p:cNvSpPr>
            <a:spLocks noGrp="1"/>
          </p:cNvSpPr>
          <p:nvPr>
            <p:ph type="dt" sz="half" idx="10"/>
          </p:nvPr>
        </p:nvSpPr>
        <p:spPr/>
        <p:txBody>
          <a:bodyPr/>
          <a:lstStyle/>
          <a:p>
            <a:fld id="{2CE196B9-DE2A-AA47-BA26-7BA678CC5534}" type="datetimeFigureOut">
              <a:rPr lang="en-US" smtClean="0"/>
              <a:t>10/22/2024</a:t>
            </a:fld>
            <a:endParaRPr lang="en-US"/>
          </a:p>
        </p:txBody>
      </p:sp>
      <p:sp>
        <p:nvSpPr>
          <p:cNvPr id="5" name="Footer Placeholder 4">
            <a:extLst>
              <a:ext uri="{FF2B5EF4-FFF2-40B4-BE49-F238E27FC236}">
                <a16:creationId xmlns:a16="http://schemas.microsoft.com/office/drawing/2014/main" id="{B26BBC00-B8CE-F515-4BB6-3251285A53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A7CE5B-1F38-34AE-E404-7C5708D2F49C}"/>
              </a:ext>
            </a:extLst>
          </p:cNvPr>
          <p:cNvSpPr>
            <a:spLocks noGrp="1"/>
          </p:cNvSpPr>
          <p:nvPr>
            <p:ph type="sldNum" sz="quarter" idx="12"/>
          </p:nvPr>
        </p:nvSpPr>
        <p:spPr/>
        <p:txBody>
          <a:bodyPr/>
          <a:lstStyle/>
          <a:p>
            <a:fld id="{2862F7D4-267B-304E-A097-12216E97CDFF}" type="slidenum">
              <a:rPr lang="en-US" smtClean="0"/>
              <a:t>‹#›</a:t>
            </a:fld>
            <a:endParaRPr lang="en-US"/>
          </a:p>
        </p:txBody>
      </p:sp>
    </p:spTree>
    <p:extLst>
      <p:ext uri="{BB962C8B-B14F-4D97-AF65-F5344CB8AC3E}">
        <p14:creationId xmlns:p14="http://schemas.microsoft.com/office/powerpoint/2010/main" val="144205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F9BA58-9056-2361-9D60-80F4935B9BB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6F5EDB-0FF6-6B55-50A3-17E07FD83A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AB6CE3-1180-DA13-17A4-F6016419EDDF}"/>
              </a:ext>
            </a:extLst>
          </p:cNvPr>
          <p:cNvSpPr>
            <a:spLocks noGrp="1"/>
          </p:cNvSpPr>
          <p:nvPr>
            <p:ph type="dt" sz="half" idx="10"/>
          </p:nvPr>
        </p:nvSpPr>
        <p:spPr/>
        <p:txBody>
          <a:bodyPr/>
          <a:lstStyle/>
          <a:p>
            <a:fld id="{2CE196B9-DE2A-AA47-BA26-7BA678CC5534}" type="datetimeFigureOut">
              <a:rPr lang="en-US" smtClean="0"/>
              <a:t>10/22/2024</a:t>
            </a:fld>
            <a:endParaRPr lang="en-US"/>
          </a:p>
        </p:txBody>
      </p:sp>
      <p:sp>
        <p:nvSpPr>
          <p:cNvPr id="5" name="Footer Placeholder 4">
            <a:extLst>
              <a:ext uri="{FF2B5EF4-FFF2-40B4-BE49-F238E27FC236}">
                <a16:creationId xmlns:a16="http://schemas.microsoft.com/office/drawing/2014/main" id="{EFA921AD-75E3-0EC4-2FE0-1B37749FC7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F08B96-7A3C-5E78-A766-E5F71C5A4438}"/>
              </a:ext>
            </a:extLst>
          </p:cNvPr>
          <p:cNvSpPr>
            <a:spLocks noGrp="1"/>
          </p:cNvSpPr>
          <p:nvPr>
            <p:ph type="sldNum" sz="quarter" idx="12"/>
          </p:nvPr>
        </p:nvSpPr>
        <p:spPr/>
        <p:txBody>
          <a:bodyPr/>
          <a:lstStyle/>
          <a:p>
            <a:fld id="{2862F7D4-267B-304E-A097-12216E97CDFF}" type="slidenum">
              <a:rPr lang="en-US" smtClean="0"/>
              <a:t>‹#›</a:t>
            </a:fld>
            <a:endParaRPr lang="en-US"/>
          </a:p>
        </p:txBody>
      </p:sp>
    </p:spTree>
    <p:extLst>
      <p:ext uri="{BB962C8B-B14F-4D97-AF65-F5344CB8AC3E}">
        <p14:creationId xmlns:p14="http://schemas.microsoft.com/office/powerpoint/2010/main" val="2683434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971E4-6560-E0B8-6318-422A1052CA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52CB96-2FFF-7437-4A51-6D1204067E5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DFC8AB-4E7D-DB38-C13D-64CE118F736B}"/>
              </a:ext>
            </a:extLst>
          </p:cNvPr>
          <p:cNvSpPr>
            <a:spLocks noGrp="1"/>
          </p:cNvSpPr>
          <p:nvPr>
            <p:ph type="dt" sz="half" idx="10"/>
          </p:nvPr>
        </p:nvSpPr>
        <p:spPr/>
        <p:txBody>
          <a:bodyPr/>
          <a:lstStyle/>
          <a:p>
            <a:fld id="{2CE196B9-DE2A-AA47-BA26-7BA678CC5534}" type="datetimeFigureOut">
              <a:rPr lang="en-US" smtClean="0"/>
              <a:t>10/22/2024</a:t>
            </a:fld>
            <a:endParaRPr lang="en-US"/>
          </a:p>
        </p:txBody>
      </p:sp>
      <p:sp>
        <p:nvSpPr>
          <p:cNvPr id="5" name="Footer Placeholder 4">
            <a:extLst>
              <a:ext uri="{FF2B5EF4-FFF2-40B4-BE49-F238E27FC236}">
                <a16:creationId xmlns:a16="http://schemas.microsoft.com/office/drawing/2014/main" id="{0C9629EA-95C9-ABB5-5AE4-358EE9F33C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FA7CD1-228C-F38F-4C7C-2849E7F4746D}"/>
              </a:ext>
            </a:extLst>
          </p:cNvPr>
          <p:cNvSpPr>
            <a:spLocks noGrp="1"/>
          </p:cNvSpPr>
          <p:nvPr>
            <p:ph type="sldNum" sz="quarter" idx="12"/>
          </p:nvPr>
        </p:nvSpPr>
        <p:spPr/>
        <p:txBody>
          <a:bodyPr/>
          <a:lstStyle/>
          <a:p>
            <a:fld id="{2862F7D4-267B-304E-A097-12216E97CDFF}" type="slidenum">
              <a:rPr lang="en-US" smtClean="0"/>
              <a:t>‹#›</a:t>
            </a:fld>
            <a:endParaRPr lang="en-US"/>
          </a:p>
        </p:txBody>
      </p:sp>
    </p:spTree>
    <p:extLst>
      <p:ext uri="{BB962C8B-B14F-4D97-AF65-F5344CB8AC3E}">
        <p14:creationId xmlns:p14="http://schemas.microsoft.com/office/powerpoint/2010/main" val="2615407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EE337-E248-458C-A5A0-0F2C012C24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8EFA5D-E8C3-73E2-8A99-929F893F41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12AD10-A630-ADD3-A350-7805EF523518}"/>
              </a:ext>
            </a:extLst>
          </p:cNvPr>
          <p:cNvSpPr>
            <a:spLocks noGrp="1"/>
          </p:cNvSpPr>
          <p:nvPr>
            <p:ph type="dt" sz="half" idx="10"/>
          </p:nvPr>
        </p:nvSpPr>
        <p:spPr/>
        <p:txBody>
          <a:bodyPr/>
          <a:lstStyle/>
          <a:p>
            <a:fld id="{2CE196B9-DE2A-AA47-BA26-7BA678CC5534}" type="datetimeFigureOut">
              <a:rPr lang="en-US" smtClean="0"/>
              <a:t>10/22/2024</a:t>
            </a:fld>
            <a:endParaRPr lang="en-US"/>
          </a:p>
        </p:txBody>
      </p:sp>
      <p:sp>
        <p:nvSpPr>
          <p:cNvPr id="5" name="Footer Placeholder 4">
            <a:extLst>
              <a:ext uri="{FF2B5EF4-FFF2-40B4-BE49-F238E27FC236}">
                <a16:creationId xmlns:a16="http://schemas.microsoft.com/office/drawing/2014/main" id="{750674F5-128A-0244-FF96-FB67672C92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509BAC-AB0F-D1A8-5ED8-52E8D6312192}"/>
              </a:ext>
            </a:extLst>
          </p:cNvPr>
          <p:cNvSpPr>
            <a:spLocks noGrp="1"/>
          </p:cNvSpPr>
          <p:nvPr>
            <p:ph type="sldNum" sz="quarter" idx="12"/>
          </p:nvPr>
        </p:nvSpPr>
        <p:spPr/>
        <p:txBody>
          <a:bodyPr/>
          <a:lstStyle/>
          <a:p>
            <a:fld id="{2862F7D4-267B-304E-A097-12216E97CDFF}" type="slidenum">
              <a:rPr lang="en-US" smtClean="0"/>
              <a:t>‹#›</a:t>
            </a:fld>
            <a:endParaRPr lang="en-US"/>
          </a:p>
        </p:txBody>
      </p:sp>
    </p:spTree>
    <p:extLst>
      <p:ext uri="{BB962C8B-B14F-4D97-AF65-F5344CB8AC3E}">
        <p14:creationId xmlns:p14="http://schemas.microsoft.com/office/powerpoint/2010/main" val="2218138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65FFB-6FFA-036B-9326-511B9184D6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B9FD49-28FA-A76C-5A49-47BC2E6197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8AB911-F605-F41A-51A6-66B6D6C330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7662D7-0CF0-192C-E8AC-F2A7D511AFD4}"/>
              </a:ext>
            </a:extLst>
          </p:cNvPr>
          <p:cNvSpPr>
            <a:spLocks noGrp="1"/>
          </p:cNvSpPr>
          <p:nvPr>
            <p:ph type="dt" sz="half" idx="10"/>
          </p:nvPr>
        </p:nvSpPr>
        <p:spPr/>
        <p:txBody>
          <a:bodyPr/>
          <a:lstStyle/>
          <a:p>
            <a:fld id="{2CE196B9-DE2A-AA47-BA26-7BA678CC5534}" type="datetimeFigureOut">
              <a:rPr lang="en-US" smtClean="0"/>
              <a:t>10/22/2024</a:t>
            </a:fld>
            <a:endParaRPr lang="en-US"/>
          </a:p>
        </p:txBody>
      </p:sp>
      <p:sp>
        <p:nvSpPr>
          <p:cNvPr id="6" name="Footer Placeholder 5">
            <a:extLst>
              <a:ext uri="{FF2B5EF4-FFF2-40B4-BE49-F238E27FC236}">
                <a16:creationId xmlns:a16="http://schemas.microsoft.com/office/drawing/2014/main" id="{77D0699C-B334-7904-9D5F-FCDDF3DF2F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8A0357-5475-9AA1-0A73-0EDD3FC66AD2}"/>
              </a:ext>
            </a:extLst>
          </p:cNvPr>
          <p:cNvSpPr>
            <a:spLocks noGrp="1"/>
          </p:cNvSpPr>
          <p:nvPr>
            <p:ph type="sldNum" sz="quarter" idx="12"/>
          </p:nvPr>
        </p:nvSpPr>
        <p:spPr/>
        <p:txBody>
          <a:bodyPr/>
          <a:lstStyle/>
          <a:p>
            <a:fld id="{2862F7D4-267B-304E-A097-12216E97CDFF}" type="slidenum">
              <a:rPr lang="en-US" smtClean="0"/>
              <a:t>‹#›</a:t>
            </a:fld>
            <a:endParaRPr lang="en-US"/>
          </a:p>
        </p:txBody>
      </p:sp>
    </p:spTree>
    <p:extLst>
      <p:ext uri="{BB962C8B-B14F-4D97-AF65-F5344CB8AC3E}">
        <p14:creationId xmlns:p14="http://schemas.microsoft.com/office/powerpoint/2010/main" val="995323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079DF-69C4-3A7D-1562-C9E47B18CF0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EB7A3C-3DB6-E13E-1088-65C17E6C91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621EC7-B1C8-4FC6-3727-D74846CEE6D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9CD65E-5300-151C-C493-B73BA61157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A08D34-9E71-BF85-82D9-4B9CCBF049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288F2B-5C66-05C7-ECC1-364873C26E0F}"/>
              </a:ext>
            </a:extLst>
          </p:cNvPr>
          <p:cNvSpPr>
            <a:spLocks noGrp="1"/>
          </p:cNvSpPr>
          <p:nvPr>
            <p:ph type="dt" sz="half" idx="10"/>
          </p:nvPr>
        </p:nvSpPr>
        <p:spPr/>
        <p:txBody>
          <a:bodyPr/>
          <a:lstStyle/>
          <a:p>
            <a:fld id="{2CE196B9-DE2A-AA47-BA26-7BA678CC5534}" type="datetimeFigureOut">
              <a:rPr lang="en-US" smtClean="0"/>
              <a:t>10/22/2024</a:t>
            </a:fld>
            <a:endParaRPr lang="en-US"/>
          </a:p>
        </p:txBody>
      </p:sp>
      <p:sp>
        <p:nvSpPr>
          <p:cNvPr id="8" name="Footer Placeholder 7">
            <a:extLst>
              <a:ext uri="{FF2B5EF4-FFF2-40B4-BE49-F238E27FC236}">
                <a16:creationId xmlns:a16="http://schemas.microsoft.com/office/drawing/2014/main" id="{11E547F3-A83C-3C11-34C3-1F58CDAA4E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841BDB1-2A2C-FAF5-A1E6-D30EFA6354ED}"/>
              </a:ext>
            </a:extLst>
          </p:cNvPr>
          <p:cNvSpPr>
            <a:spLocks noGrp="1"/>
          </p:cNvSpPr>
          <p:nvPr>
            <p:ph type="sldNum" sz="quarter" idx="12"/>
          </p:nvPr>
        </p:nvSpPr>
        <p:spPr/>
        <p:txBody>
          <a:bodyPr/>
          <a:lstStyle/>
          <a:p>
            <a:fld id="{2862F7D4-267B-304E-A097-12216E97CDFF}" type="slidenum">
              <a:rPr lang="en-US" smtClean="0"/>
              <a:t>‹#›</a:t>
            </a:fld>
            <a:endParaRPr lang="en-US"/>
          </a:p>
        </p:txBody>
      </p:sp>
    </p:spTree>
    <p:extLst>
      <p:ext uri="{BB962C8B-B14F-4D97-AF65-F5344CB8AC3E}">
        <p14:creationId xmlns:p14="http://schemas.microsoft.com/office/powerpoint/2010/main" val="2879548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A9D0E-83FE-A6D1-971F-D6F6702369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3BA624-7E89-A0D3-AFC2-F143150716FA}"/>
              </a:ext>
            </a:extLst>
          </p:cNvPr>
          <p:cNvSpPr>
            <a:spLocks noGrp="1"/>
          </p:cNvSpPr>
          <p:nvPr>
            <p:ph type="dt" sz="half" idx="10"/>
          </p:nvPr>
        </p:nvSpPr>
        <p:spPr/>
        <p:txBody>
          <a:bodyPr/>
          <a:lstStyle/>
          <a:p>
            <a:fld id="{2CE196B9-DE2A-AA47-BA26-7BA678CC5534}" type="datetimeFigureOut">
              <a:rPr lang="en-US" smtClean="0"/>
              <a:t>10/22/2024</a:t>
            </a:fld>
            <a:endParaRPr lang="en-US"/>
          </a:p>
        </p:txBody>
      </p:sp>
      <p:sp>
        <p:nvSpPr>
          <p:cNvPr id="4" name="Footer Placeholder 3">
            <a:extLst>
              <a:ext uri="{FF2B5EF4-FFF2-40B4-BE49-F238E27FC236}">
                <a16:creationId xmlns:a16="http://schemas.microsoft.com/office/drawing/2014/main" id="{F0565C2A-5081-4A50-A43A-8207B4CBDA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396920-652F-78B2-F26F-4FE1853F15E8}"/>
              </a:ext>
            </a:extLst>
          </p:cNvPr>
          <p:cNvSpPr>
            <a:spLocks noGrp="1"/>
          </p:cNvSpPr>
          <p:nvPr>
            <p:ph type="sldNum" sz="quarter" idx="12"/>
          </p:nvPr>
        </p:nvSpPr>
        <p:spPr/>
        <p:txBody>
          <a:bodyPr/>
          <a:lstStyle/>
          <a:p>
            <a:fld id="{2862F7D4-267B-304E-A097-12216E97CDFF}" type="slidenum">
              <a:rPr lang="en-US" smtClean="0"/>
              <a:t>‹#›</a:t>
            </a:fld>
            <a:endParaRPr lang="en-US"/>
          </a:p>
        </p:txBody>
      </p:sp>
    </p:spTree>
    <p:extLst>
      <p:ext uri="{BB962C8B-B14F-4D97-AF65-F5344CB8AC3E}">
        <p14:creationId xmlns:p14="http://schemas.microsoft.com/office/powerpoint/2010/main" val="1001770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4AFF9D-F0E8-97C2-F898-984A58D41FB5}"/>
              </a:ext>
            </a:extLst>
          </p:cNvPr>
          <p:cNvSpPr>
            <a:spLocks noGrp="1"/>
          </p:cNvSpPr>
          <p:nvPr>
            <p:ph type="dt" sz="half" idx="10"/>
          </p:nvPr>
        </p:nvSpPr>
        <p:spPr/>
        <p:txBody>
          <a:bodyPr/>
          <a:lstStyle/>
          <a:p>
            <a:fld id="{2CE196B9-DE2A-AA47-BA26-7BA678CC5534}" type="datetimeFigureOut">
              <a:rPr lang="en-US" smtClean="0"/>
              <a:t>10/22/2024</a:t>
            </a:fld>
            <a:endParaRPr lang="en-US"/>
          </a:p>
        </p:txBody>
      </p:sp>
      <p:sp>
        <p:nvSpPr>
          <p:cNvPr id="3" name="Footer Placeholder 2">
            <a:extLst>
              <a:ext uri="{FF2B5EF4-FFF2-40B4-BE49-F238E27FC236}">
                <a16:creationId xmlns:a16="http://schemas.microsoft.com/office/drawing/2014/main" id="{657238AE-D776-CD8E-1D0B-7232965C67B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054978-5874-0DBB-0199-09D7D9F77B7A}"/>
              </a:ext>
            </a:extLst>
          </p:cNvPr>
          <p:cNvSpPr>
            <a:spLocks noGrp="1"/>
          </p:cNvSpPr>
          <p:nvPr>
            <p:ph type="sldNum" sz="quarter" idx="12"/>
          </p:nvPr>
        </p:nvSpPr>
        <p:spPr/>
        <p:txBody>
          <a:bodyPr/>
          <a:lstStyle/>
          <a:p>
            <a:fld id="{2862F7D4-267B-304E-A097-12216E97CDFF}" type="slidenum">
              <a:rPr lang="en-US" smtClean="0"/>
              <a:t>‹#›</a:t>
            </a:fld>
            <a:endParaRPr lang="en-US"/>
          </a:p>
        </p:txBody>
      </p:sp>
    </p:spTree>
    <p:extLst>
      <p:ext uri="{BB962C8B-B14F-4D97-AF65-F5344CB8AC3E}">
        <p14:creationId xmlns:p14="http://schemas.microsoft.com/office/powerpoint/2010/main" val="4288703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D1E1A-C571-603C-DF7A-9FBD98F995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77B9011-34F7-2C18-FEB9-63B5EE9013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A45C4F-D546-8789-0BD8-3908A6BC70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CD68BB-1A11-3B6F-EC33-6E81382AD319}"/>
              </a:ext>
            </a:extLst>
          </p:cNvPr>
          <p:cNvSpPr>
            <a:spLocks noGrp="1"/>
          </p:cNvSpPr>
          <p:nvPr>
            <p:ph type="dt" sz="half" idx="10"/>
          </p:nvPr>
        </p:nvSpPr>
        <p:spPr/>
        <p:txBody>
          <a:bodyPr/>
          <a:lstStyle/>
          <a:p>
            <a:fld id="{2CE196B9-DE2A-AA47-BA26-7BA678CC5534}" type="datetimeFigureOut">
              <a:rPr lang="en-US" smtClean="0"/>
              <a:t>10/22/2024</a:t>
            </a:fld>
            <a:endParaRPr lang="en-US"/>
          </a:p>
        </p:txBody>
      </p:sp>
      <p:sp>
        <p:nvSpPr>
          <p:cNvPr id="6" name="Footer Placeholder 5">
            <a:extLst>
              <a:ext uri="{FF2B5EF4-FFF2-40B4-BE49-F238E27FC236}">
                <a16:creationId xmlns:a16="http://schemas.microsoft.com/office/drawing/2014/main" id="{62D8FDDE-8112-0B09-C924-F9C309B63B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CE2042-E839-4910-7DEF-87A82FE7C0D2}"/>
              </a:ext>
            </a:extLst>
          </p:cNvPr>
          <p:cNvSpPr>
            <a:spLocks noGrp="1"/>
          </p:cNvSpPr>
          <p:nvPr>
            <p:ph type="sldNum" sz="quarter" idx="12"/>
          </p:nvPr>
        </p:nvSpPr>
        <p:spPr/>
        <p:txBody>
          <a:bodyPr/>
          <a:lstStyle/>
          <a:p>
            <a:fld id="{2862F7D4-267B-304E-A097-12216E97CDFF}" type="slidenum">
              <a:rPr lang="en-US" smtClean="0"/>
              <a:t>‹#›</a:t>
            </a:fld>
            <a:endParaRPr lang="en-US"/>
          </a:p>
        </p:txBody>
      </p:sp>
    </p:spTree>
    <p:extLst>
      <p:ext uri="{BB962C8B-B14F-4D97-AF65-F5344CB8AC3E}">
        <p14:creationId xmlns:p14="http://schemas.microsoft.com/office/powerpoint/2010/main" val="2573904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7E18A-67DB-D105-FBDF-0EA8E9E533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7783EB-01FF-F77D-9C1A-F1A63A123B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2F548C-6518-8748-6808-E64932F0F3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8907D6-A634-8915-157C-33C1AE81D067}"/>
              </a:ext>
            </a:extLst>
          </p:cNvPr>
          <p:cNvSpPr>
            <a:spLocks noGrp="1"/>
          </p:cNvSpPr>
          <p:nvPr>
            <p:ph type="dt" sz="half" idx="10"/>
          </p:nvPr>
        </p:nvSpPr>
        <p:spPr/>
        <p:txBody>
          <a:bodyPr/>
          <a:lstStyle/>
          <a:p>
            <a:fld id="{2CE196B9-DE2A-AA47-BA26-7BA678CC5534}" type="datetimeFigureOut">
              <a:rPr lang="en-US" smtClean="0"/>
              <a:t>10/22/2024</a:t>
            </a:fld>
            <a:endParaRPr lang="en-US"/>
          </a:p>
        </p:txBody>
      </p:sp>
      <p:sp>
        <p:nvSpPr>
          <p:cNvPr id="6" name="Footer Placeholder 5">
            <a:extLst>
              <a:ext uri="{FF2B5EF4-FFF2-40B4-BE49-F238E27FC236}">
                <a16:creationId xmlns:a16="http://schemas.microsoft.com/office/drawing/2014/main" id="{F75703F4-C1A3-237F-0D61-C5AB89CDE7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4917D5-1621-CE45-59C2-9D645A24ED55}"/>
              </a:ext>
            </a:extLst>
          </p:cNvPr>
          <p:cNvSpPr>
            <a:spLocks noGrp="1"/>
          </p:cNvSpPr>
          <p:nvPr>
            <p:ph type="sldNum" sz="quarter" idx="12"/>
          </p:nvPr>
        </p:nvSpPr>
        <p:spPr/>
        <p:txBody>
          <a:bodyPr/>
          <a:lstStyle/>
          <a:p>
            <a:fld id="{2862F7D4-267B-304E-A097-12216E97CDFF}" type="slidenum">
              <a:rPr lang="en-US" smtClean="0"/>
              <a:t>‹#›</a:t>
            </a:fld>
            <a:endParaRPr lang="en-US"/>
          </a:p>
        </p:txBody>
      </p:sp>
    </p:spTree>
    <p:extLst>
      <p:ext uri="{BB962C8B-B14F-4D97-AF65-F5344CB8AC3E}">
        <p14:creationId xmlns:p14="http://schemas.microsoft.com/office/powerpoint/2010/main" val="1411608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82DEF7-41D4-0214-DA6A-9B4FF42E40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70F91BA-34D0-65E4-A9A1-EDDCA7792E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47914-1F84-5AC7-D5F2-868D5471FD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E196B9-DE2A-AA47-BA26-7BA678CC5534}" type="datetimeFigureOut">
              <a:rPr lang="en-US" smtClean="0"/>
              <a:t>10/22/2024</a:t>
            </a:fld>
            <a:endParaRPr lang="en-US"/>
          </a:p>
        </p:txBody>
      </p:sp>
      <p:sp>
        <p:nvSpPr>
          <p:cNvPr id="5" name="Footer Placeholder 4">
            <a:extLst>
              <a:ext uri="{FF2B5EF4-FFF2-40B4-BE49-F238E27FC236}">
                <a16:creationId xmlns:a16="http://schemas.microsoft.com/office/drawing/2014/main" id="{D1FEE599-3298-1A8D-8F42-F1FBE4125A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2B600F3-E88D-C9F9-D5A6-E510CBD354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62F7D4-267B-304E-A097-12216E97CDFF}" type="slidenum">
              <a:rPr lang="en-US" smtClean="0"/>
              <a:t>‹#›</a:t>
            </a:fld>
            <a:endParaRPr lang="en-US"/>
          </a:p>
        </p:txBody>
      </p:sp>
    </p:spTree>
    <p:extLst>
      <p:ext uri="{BB962C8B-B14F-4D97-AF65-F5344CB8AC3E}">
        <p14:creationId xmlns:p14="http://schemas.microsoft.com/office/powerpoint/2010/main" val="3593892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59C09-9475-A9A3-FEAC-835F9A0BAEAD}"/>
              </a:ext>
            </a:extLst>
          </p:cNvPr>
          <p:cNvSpPr>
            <a:spLocks noGrp="1"/>
          </p:cNvSpPr>
          <p:nvPr>
            <p:ph type="ctrTitle"/>
          </p:nvPr>
        </p:nvSpPr>
        <p:spPr>
          <a:xfrm>
            <a:off x="1524000" y="1122363"/>
            <a:ext cx="9144000" cy="579437"/>
          </a:xfrm>
        </p:spPr>
        <p:txBody>
          <a:bodyPr>
            <a:normAutofit/>
          </a:bodyPr>
          <a:lstStyle/>
          <a:p>
            <a:r>
              <a:rPr lang="en-US" sz="2400" u="sng" dirty="0">
                <a:latin typeface="Times New Roman" panose="02020603050405020304" pitchFamily="18" charset="0"/>
                <a:cs typeface="Times New Roman" panose="02020603050405020304" pitchFamily="18" charset="0"/>
              </a:rPr>
              <a:t>Course Proposals for Recommendation</a:t>
            </a:r>
          </a:p>
        </p:txBody>
      </p:sp>
      <p:sp>
        <p:nvSpPr>
          <p:cNvPr id="3" name="Subtitle 2">
            <a:extLst>
              <a:ext uri="{FF2B5EF4-FFF2-40B4-BE49-F238E27FC236}">
                <a16:creationId xmlns:a16="http://schemas.microsoft.com/office/drawing/2014/main" id="{B8EA93E4-47BD-E1D1-37FB-331AE1CE636D}"/>
              </a:ext>
            </a:extLst>
          </p:cNvPr>
          <p:cNvSpPr>
            <a:spLocks noGrp="1"/>
          </p:cNvSpPr>
          <p:nvPr>
            <p:ph type="subTitle" idx="1"/>
          </p:nvPr>
        </p:nvSpPr>
        <p:spPr>
          <a:xfrm>
            <a:off x="1524000" y="1773238"/>
            <a:ext cx="9144000" cy="4983162"/>
          </a:xfrm>
        </p:spPr>
        <p:txBody>
          <a:bodyPr>
            <a:normAutofit/>
          </a:bodyPr>
          <a:lstStyle/>
          <a:p>
            <a:pPr algn="l"/>
            <a:r>
              <a:rPr lang="en-US" sz="1600" u="sng" dirty="0"/>
              <a:t>DST 3030: </a:t>
            </a:r>
            <a:r>
              <a:rPr lang="en-US" sz="1600" dirty="0"/>
              <a:t>(Disability Culture) Updated to reflect the current focus of the course</a:t>
            </a:r>
          </a:p>
          <a:p>
            <a:pPr algn="l"/>
            <a:r>
              <a:rPr lang="en-US" sz="1600" u="sng" dirty="0"/>
              <a:t>DST 3700: </a:t>
            </a:r>
            <a:r>
              <a:rPr lang="en-US" sz="1600" dirty="0"/>
              <a:t>(Disability and Communication) Updated to reflect the focus of the course as currently taught</a:t>
            </a:r>
          </a:p>
          <a:p>
            <a:pPr algn="l"/>
            <a:r>
              <a:rPr lang="en-US" sz="1600" u="sng" dirty="0"/>
              <a:t>DST 4000: </a:t>
            </a:r>
            <a:r>
              <a:rPr lang="en-US" sz="1600" dirty="0"/>
              <a:t>(Global Issues in Disability) Updated to reflect how faculty currently teaches the course</a:t>
            </a:r>
          </a:p>
          <a:p>
            <a:pPr algn="l"/>
            <a:r>
              <a:rPr lang="en-US" sz="1600" u="sng" dirty="0"/>
              <a:t>DST 4200: </a:t>
            </a:r>
            <a:r>
              <a:rPr lang="en-US" sz="1600" dirty="0"/>
              <a:t>(Crip Arts, Crip Culture) Updated course description</a:t>
            </a:r>
          </a:p>
          <a:p>
            <a:pPr algn="l"/>
            <a:r>
              <a:rPr lang="en-US" sz="1600" u="sng" dirty="0"/>
              <a:t>EMS 2310: </a:t>
            </a:r>
            <a:r>
              <a:rPr lang="en-US" sz="1600" dirty="0"/>
              <a:t>(Paramedic I) Changes </a:t>
            </a:r>
          </a:p>
          <a:p>
            <a:pPr algn="l"/>
            <a:r>
              <a:rPr lang="en-US" sz="1600" u="sng" dirty="0"/>
              <a:t>Film 3730: </a:t>
            </a:r>
            <a:r>
              <a:rPr lang="en-US" sz="1600" dirty="0"/>
              <a:t>(Directing for Camera Styles and Techniques) Changes in course title to limit student confusion with other similarly named courses.</a:t>
            </a:r>
          </a:p>
          <a:p>
            <a:pPr algn="l"/>
            <a:r>
              <a:rPr lang="en-US" sz="1600" u="sng" dirty="0"/>
              <a:t>NSM 1000: </a:t>
            </a:r>
            <a:r>
              <a:rPr lang="en-US" sz="1600" dirty="0"/>
              <a:t>(Foundations of Academic Success for Science and Math Majors) Changing the current one semester 2-credit hour orientation course into two 1-credit hour courses, taught in sequence over a year (Fall and Spring semesters).</a:t>
            </a:r>
          </a:p>
          <a:p>
            <a:pPr algn="l"/>
            <a:r>
              <a:rPr lang="en-US" sz="1600" u="sng" dirty="0"/>
              <a:t>PHPR 2040: </a:t>
            </a:r>
            <a:r>
              <a:rPr lang="en-US" sz="1600" dirty="0"/>
              <a:t>(Introduction to Cosmetic Science) This course is currently only offered in the Fall semester. In CIM it is listed as a Spring semester offering. </a:t>
            </a:r>
          </a:p>
          <a:p>
            <a:pPr algn="l"/>
            <a:r>
              <a:rPr lang="en-US" sz="1600" u="sng" dirty="0"/>
              <a:t>THR 3150: </a:t>
            </a:r>
            <a:r>
              <a:rPr lang="en-US" sz="1600" dirty="0"/>
              <a:t>(Theatre History-Ancient to Contemporary-WAC) Change in the course description from “performance” to all areas of theatre production to allow students to apply theatre history to their specific role in production.</a:t>
            </a:r>
          </a:p>
          <a:p>
            <a:pPr algn="l"/>
            <a:endParaRPr lang="en-US" sz="1600" dirty="0"/>
          </a:p>
        </p:txBody>
      </p:sp>
    </p:spTree>
    <p:extLst>
      <p:ext uri="{BB962C8B-B14F-4D97-AF65-F5344CB8AC3E}">
        <p14:creationId xmlns:p14="http://schemas.microsoft.com/office/powerpoint/2010/main" val="376638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C109F-E97B-6094-C8B8-D9B53B055E51}"/>
              </a:ext>
            </a:extLst>
          </p:cNvPr>
          <p:cNvSpPr>
            <a:spLocks noGrp="1"/>
          </p:cNvSpPr>
          <p:nvPr>
            <p:ph type="title"/>
          </p:nvPr>
        </p:nvSpPr>
        <p:spPr>
          <a:xfrm>
            <a:off x="838200" y="365126"/>
            <a:ext cx="10515600" cy="483960"/>
          </a:xfrm>
        </p:spPr>
        <p:txBody>
          <a:bodyPr>
            <a:normAutofit/>
          </a:bodyPr>
          <a:lstStyle/>
          <a:p>
            <a:pPr algn="ctr"/>
            <a:r>
              <a:rPr lang="en-US" sz="1800" b="1" u="sng" dirty="0"/>
              <a:t>THR 3150: Proposal</a:t>
            </a:r>
          </a:p>
        </p:txBody>
      </p:sp>
      <p:pic>
        <p:nvPicPr>
          <p:cNvPr id="5" name="Content Placeholder 4">
            <a:extLst>
              <a:ext uri="{FF2B5EF4-FFF2-40B4-BE49-F238E27FC236}">
                <a16:creationId xmlns:a16="http://schemas.microsoft.com/office/drawing/2014/main" id="{42710D59-C307-00BC-8E8D-170D727BC93E}"/>
              </a:ext>
            </a:extLst>
          </p:cNvPr>
          <p:cNvPicPr>
            <a:picLocks noGrp="1" noChangeAspect="1"/>
          </p:cNvPicPr>
          <p:nvPr>
            <p:ph idx="1"/>
          </p:nvPr>
        </p:nvPicPr>
        <p:blipFill>
          <a:blip r:embed="rId2"/>
          <a:stretch>
            <a:fillRect/>
          </a:stretch>
        </p:blipFill>
        <p:spPr>
          <a:xfrm>
            <a:off x="1254579" y="930731"/>
            <a:ext cx="10515600" cy="988124"/>
          </a:xfrm>
        </p:spPr>
      </p:pic>
      <p:pic>
        <p:nvPicPr>
          <p:cNvPr id="7" name="Picture 6">
            <a:extLst>
              <a:ext uri="{FF2B5EF4-FFF2-40B4-BE49-F238E27FC236}">
                <a16:creationId xmlns:a16="http://schemas.microsoft.com/office/drawing/2014/main" id="{84545782-11B7-833F-899C-84845341921F}"/>
              </a:ext>
            </a:extLst>
          </p:cNvPr>
          <p:cNvPicPr>
            <a:picLocks noChangeAspect="1"/>
          </p:cNvPicPr>
          <p:nvPr/>
        </p:nvPicPr>
        <p:blipFill>
          <a:blip r:embed="rId3"/>
          <a:stretch>
            <a:fillRect/>
          </a:stretch>
        </p:blipFill>
        <p:spPr>
          <a:xfrm>
            <a:off x="1254579" y="2067972"/>
            <a:ext cx="10272486" cy="1062254"/>
          </a:xfrm>
          <a:prstGeom prst="rect">
            <a:avLst/>
          </a:prstGeom>
        </p:spPr>
      </p:pic>
      <p:sp>
        <p:nvSpPr>
          <p:cNvPr id="8" name="TextBox 7">
            <a:extLst>
              <a:ext uri="{FF2B5EF4-FFF2-40B4-BE49-F238E27FC236}">
                <a16:creationId xmlns:a16="http://schemas.microsoft.com/office/drawing/2014/main" id="{2F394525-A79F-3137-273B-19642018D3F5}"/>
              </a:ext>
            </a:extLst>
          </p:cNvPr>
          <p:cNvSpPr txBox="1"/>
          <p:nvPr/>
        </p:nvSpPr>
        <p:spPr>
          <a:xfrm>
            <a:off x="5100407" y="3358443"/>
            <a:ext cx="1991186" cy="369332"/>
          </a:xfrm>
          <a:prstGeom prst="rect">
            <a:avLst/>
          </a:prstGeom>
          <a:noFill/>
        </p:spPr>
        <p:txBody>
          <a:bodyPr wrap="none" rtlCol="0">
            <a:spAutoFit/>
          </a:bodyPr>
          <a:lstStyle/>
          <a:p>
            <a:r>
              <a:rPr lang="en-US" u="sng" dirty="0"/>
              <a:t>THR 3150: Syllabus</a:t>
            </a:r>
          </a:p>
        </p:txBody>
      </p:sp>
      <p:sp>
        <p:nvSpPr>
          <p:cNvPr id="9" name="TextBox 8">
            <a:extLst>
              <a:ext uri="{FF2B5EF4-FFF2-40B4-BE49-F238E27FC236}">
                <a16:creationId xmlns:a16="http://schemas.microsoft.com/office/drawing/2014/main" id="{6AFAB917-D37B-51C1-64B9-12E3B59BB4D9}"/>
              </a:ext>
            </a:extLst>
          </p:cNvPr>
          <p:cNvSpPr txBox="1"/>
          <p:nvPr/>
        </p:nvSpPr>
        <p:spPr>
          <a:xfrm>
            <a:off x="775608" y="3727776"/>
            <a:ext cx="10994572" cy="3259097"/>
          </a:xfrm>
          <a:prstGeom prst="rect">
            <a:avLst/>
          </a:prstGeom>
          <a:noFill/>
        </p:spPr>
        <p:txBody>
          <a:bodyPr wrap="square" rtlCol="0">
            <a:spAutoFit/>
          </a:bodyPr>
          <a:lstStyle/>
          <a:p>
            <a:pPr marL="6350" marR="0" indent="-6350">
              <a:lnSpc>
                <a:spcPct val="104000"/>
              </a:lnSpc>
              <a:spcBef>
                <a:spcPts val="0"/>
              </a:spcBef>
              <a:spcAft>
                <a:spcPts val="35"/>
              </a:spcAft>
            </a:pPr>
            <a:r>
              <a:rPr lang="en-US" sz="1400" b="1" kern="0" dirty="0">
                <a:solidFill>
                  <a:srgbClr val="000000"/>
                </a:solidFill>
                <a:effectLst/>
                <a:latin typeface="Calibri" panose="020F0502020204030204" pitchFamily="34" charset="0"/>
                <a:ea typeface="Calibri" panose="020F0502020204030204" pitchFamily="34" charset="0"/>
              </a:rPr>
              <a:t>CATALOG/COURSE DESCRIPTION </a:t>
            </a:r>
            <a:r>
              <a:rPr lang="en-US" sz="1400" b="1" kern="0" dirty="0">
                <a:solidFill>
                  <a:srgbClr val="FF0000"/>
                </a:solidFill>
                <a:effectLst/>
                <a:latin typeface="Calibri" panose="020F0502020204030204" pitchFamily="34" charset="0"/>
                <a:ea typeface="Calibri" panose="020F0502020204030204" pitchFamily="34" charset="0"/>
              </a:rPr>
              <a:t> </a:t>
            </a:r>
            <a:endParaRPr lang="en-US" sz="1400" b="1" kern="0" dirty="0">
              <a:solidFill>
                <a:srgbClr val="000000"/>
              </a:solidFill>
              <a:effectLst/>
              <a:latin typeface="Calibri" panose="020F0502020204030204" pitchFamily="34" charset="0"/>
              <a:ea typeface="Calibri" panose="020F0502020204030204" pitchFamily="34" charset="0"/>
            </a:endParaRPr>
          </a:p>
          <a:p>
            <a:pPr marL="0" marR="0" indent="0">
              <a:lnSpc>
                <a:spcPct val="107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rPr>
              <a:t>This course explores major developments and trends in theatrical production, theory, and playwriting from ancient times to the Present. In this course, students use the knowledge of theatre history that they attain to develop innovative approaches to all areas of theatrical production in thoroughly-researched and properly-cited papers.</a:t>
            </a:r>
          </a:p>
          <a:p>
            <a:pPr marL="0" marR="0" indent="0">
              <a:lnSpc>
                <a:spcPct val="107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rPr>
              <a:t> </a:t>
            </a:r>
          </a:p>
          <a:p>
            <a:pPr marL="6350" marR="0" indent="-6350">
              <a:lnSpc>
                <a:spcPct val="104000"/>
              </a:lnSpc>
              <a:spcBef>
                <a:spcPts val="0"/>
              </a:spcBef>
              <a:spcAft>
                <a:spcPts val="35"/>
              </a:spcAft>
            </a:pPr>
            <a:r>
              <a:rPr lang="en-US" sz="1400" b="1" kern="0" dirty="0">
                <a:solidFill>
                  <a:srgbClr val="000000"/>
                </a:solidFill>
                <a:effectLst/>
                <a:latin typeface="Calibri" panose="020F0502020204030204" pitchFamily="34" charset="0"/>
                <a:ea typeface="Calibri" panose="020F0502020204030204" pitchFamily="34" charset="0"/>
              </a:rPr>
              <a:t>STUDENT LEARNING OUTCOMES* </a:t>
            </a:r>
          </a:p>
          <a:p>
            <a:pPr marL="6350" marR="0" indent="-6350">
              <a:lnSpc>
                <a:spcPct val="107000"/>
              </a:lnSpc>
              <a:spcBef>
                <a:spcPts val="0"/>
              </a:spcBef>
              <a:spcAft>
                <a:spcPts val="0"/>
              </a:spcAft>
            </a:pPr>
            <a:r>
              <a:rPr lang="en-US" sz="1400" b="1" i="1" u="sng" dirty="0">
                <a:solidFill>
                  <a:srgbClr val="000000"/>
                </a:solidFill>
                <a:effectLst/>
                <a:uFill>
                  <a:solidFill>
                    <a:srgbClr val="000000"/>
                  </a:solidFill>
                </a:uFill>
                <a:latin typeface="Calibri" panose="020F0502020204030204" pitchFamily="34" charset="0"/>
                <a:ea typeface="Calibri" panose="020F0502020204030204" pitchFamily="34" charset="0"/>
              </a:rPr>
              <a:t>Class SLOs</a:t>
            </a:r>
            <a:r>
              <a:rPr lang="en-US" sz="1400" b="1" i="1" dirty="0">
                <a:solidFill>
                  <a:srgbClr val="000000"/>
                </a:solidFill>
                <a:effectLst/>
                <a:latin typeface="Calibri" panose="020F0502020204030204" pitchFamily="34" charset="0"/>
                <a:ea typeface="Calibri" panose="020F0502020204030204" pitchFamily="34" charset="0"/>
              </a:rPr>
              <a:t> </a:t>
            </a:r>
            <a:endParaRPr lang="en-US" sz="1400" b="1" dirty="0">
              <a:solidFill>
                <a:srgbClr val="000000"/>
              </a:solidFill>
              <a:effectLst/>
              <a:latin typeface="Calibri" panose="020F0502020204030204" pitchFamily="34" charset="0"/>
              <a:ea typeface="Calibri" panose="020F0502020204030204" pitchFamily="34" charset="0"/>
            </a:endParaRPr>
          </a:p>
          <a:p>
            <a:pPr marL="6350" marR="28575" indent="-6350">
              <a:lnSpc>
                <a:spcPct val="103000"/>
              </a:lnSpc>
              <a:spcBef>
                <a:spcPts val="0"/>
              </a:spcBef>
              <a:spcAft>
                <a:spcPts val="25"/>
              </a:spcAft>
            </a:pPr>
            <a:r>
              <a:rPr lang="en-US" sz="1400" dirty="0">
                <a:solidFill>
                  <a:srgbClr val="000000"/>
                </a:solidFill>
                <a:effectLst/>
                <a:latin typeface="Calibri" panose="020F0502020204030204" pitchFamily="34" charset="0"/>
                <a:ea typeface="Calibri" panose="020F0502020204030204" pitchFamily="34" charset="0"/>
              </a:rPr>
              <a:t>In this course, we will focus on following departmental student learning outcomes:  </a:t>
            </a:r>
          </a:p>
          <a:p>
            <a:pPr marL="342900" marR="27940" lvl="0" indent="-342900" fontAlgn="base">
              <a:lnSpc>
                <a:spcPct val="103000"/>
              </a:lnSpc>
              <a:spcBef>
                <a:spcPts val="0"/>
              </a:spcBef>
              <a:spcAft>
                <a:spcPts val="0"/>
              </a:spcAft>
              <a:buClr>
                <a:srgbClr val="000000"/>
              </a:buClr>
              <a:buSzPts val="1000"/>
              <a:buFont typeface="+mj-lt"/>
              <a:buAutoNum type="arabicPeriod"/>
            </a:pPr>
            <a:r>
              <a:rPr lang="en-US" sz="1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Identify a wide range of major developments and trends in theatrical production, theory, and playwriting from ancient times to the Present. </a:t>
            </a:r>
          </a:p>
          <a:p>
            <a:pPr marL="342900" marR="27940" lvl="0" indent="-342900" fontAlgn="base">
              <a:lnSpc>
                <a:spcPct val="103000"/>
              </a:lnSpc>
              <a:spcBef>
                <a:spcPts val="0"/>
              </a:spcBef>
              <a:spcAft>
                <a:spcPts val="120"/>
              </a:spcAft>
              <a:buClr>
                <a:srgbClr val="000000"/>
              </a:buClr>
              <a:buSzPts val="1000"/>
              <a:buFont typeface="+mj-lt"/>
              <a:buAutoNum type="arabicPeriod"/>
            </a:pPr>
            <a:r>
              <a:rPr lang="en-US" sz="1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Write and speak analytically about characteristics of traditional and experimental modes of theatrical production in a variety of cultures and historical time periods. </a:t>
            </a:r>
          </a:p>
          <a:p>
            <a:pPr marL="342900" marR="27940" lvl="0" indent="-342900" fontAlgn="base">
              <a:lnSpc>
                <a:spcPct val="103000"/>
              </a:lnSpc>
              <a:spcBef>
                <a:spcPts val="0"/>
              </a:spcBef>
              <a:spcAft>
                <a:spcPts val="1330"/>
              </a:spcAft>
              <a:buClr>
                <a:srgbClr val="000000"/>
              </a:buClr>
              <a:buSzPts val="1000"/>
              <a:buFont typeface="+mj-lt"/>
              <a:buAutoNum type="arabicPeriod"/>
            </a:pPr>
            <a:r>
              <a:rPr lang="en-US" sz="1400" u="none" strike="noStrike" dirty="0">
                <a:solidFill>
                  <a:srgbClr val="000000"/>
                </a:solidFill>
                <a:effectLst/>
                <a:highlight>
                  <a:srgbClr val="FFFF00"/>
                </a:highlight>
                <a:uFill>
                  <a:solidFill>
                    <a:srgbClr val="000000"/>
                  </a:solidFill>
                </a:uFill>
                <a:latin typeface="Calibri" panose="020F0502020204030204" pitchFamily="34" charset="0"/>
                <a:ea typeface="Calibri" panose="020F0502020204030204" pitchFamily="34" charset="0"/>
                <a:cs typeface="Calibri" panose="020F0502020204030204" pitchFamily="34" charset="0"/>
              </a:rPr>
              <a:t>Apply knowledge of the above to the development of original theatrical writing, design, or performance. </a:t>
            </a:r>
          </a:p>
          <a:p>
            <a:endParaRPr lang="en-US" dirty="0"/>
          </a:p>
        </p:txBody>
      </p:sp>
    </p:spTree>
    <p:extLst>
      <p:ext uri="{BB962C8B-B14F-4D97-AF65-F5344CB8AC3E}">
        <p14:creationId xmlns:p14="http://schemas.microsoft.com/office/powerpoint/2010/main" val="1047814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926E194A-C025-6568-2639-6F7CC0D47D46}"/>
              </a:ext>
            </a:extLst>
          </p:cNvPr>
          <p:cNvPicPr>
            <a:picLocks noChangeAspect="1"/>
          </p:cNvPicPr>
          <p:nvPr/>
        </p:nvPicPr>
        <p:blipFill>
          <a:blip r:embed="rId2"/>
          <a:stretch>
            <a:fillRect/>
          </a:stretch>
        </p:blipFill>
        <p:spPr>
          <a:xfrm>
            <a:off x="2658533" y="818065"/>
            <a:ext cx="7357533" cy="550865"/>
          </a:xfrm>
          <a:prstGeom prst="rect">
            <a:avLst/>
          </a:prstGeom>
        </p:spPr>
      </p:pic>
      <p:sp>
        <p:nvSpPr>
          <p:cNvPr id="11" name="TextBox 10">
            <a:extLst>
              <a:ext uri="{FF2B5EF4-FFF2-40B4-BE49-F238E27FC236}">
                <a16:creationId xmlns:a16="http://schemas.microsoft.com/office/drawing/2014/main" id="{AEC7B4D1-D6DF-02C1-D84B-31FFD828A131}"/>
              </a:ext>
            </a:extLst>
          </p:cNvPr>
          <p:cNvSpPr txBox="1"/>
          <p:nvPr/>
        </p:nvSpPr>
        <p:spPr>
          <a:xfrm>
            <a:off x="2383366" y="448733"/>
            <a:ext cx="7425267" cy="369332"/>
          </a:xfrm>
          <a:prstGeom prst="rect">
            <a:avLst/>
          </a:prstGeom>
          <a:noFill/>
        </p:spPr>
        <p:txBody>
          <a:bodyPr wrap="square" rtlCol="0">
            <a:spAutoFit/>
          </a:bodyPr>
          <a:lstStyle/>
          <a:p>
            <a:pPr algn="ctr"/>
            <a:r>
              <a:rPr lang="en-US" u="sng" dirty="0"/>
              <a:t>DST 3030:</a:t>
            </a:r>
          </a:p>
        </p:txBody>
      </p:sp>
      <p:sp>
        <p:nvSpPr>
          <p:cNvPr id="12" name="TextBox 11">
            <a:extLst>
              <a:ext uri="{FF2B5EF4-FFF2-40B4-BE49-F238E27FC236}">
                <a16:creationId xmlns:a16="http://schemas.microsoft.com/office/drawing/2014/main" id="{2CFB0FAC-8EA2-C033-9489-B6F980FD0A95}"/>
              </a:ext>
            </a:extLst>
          </p:cNvPr>
          <p:cNvSpPr txBox="1"/>
          <p:nvPr/>
        </p:nvSpPr>
        <p:spPr>
          <a:xfrm>
            <a:off x="2032001" y="1642533"/>
            <a:ext cx="8178800" cy="369332"/>
          </a:xfrm>
          <a:prstGeom prst="rect">
            <a:avLst/>
          </a:prstGeom>
          <a:noFill/>
        </p:spPr>
        <p:txBody>
          <a:bodyPr wrap="square" rtlCol="0">
            <a:spAutoFit/>
          </a:bodyPr>
          <a:lstStyle/>
          <a:p>
            <a:pPr algn="ctr"/>
            <a:r>
              <a:rPr lang="en-US" u="sng" dirty="0"/>
              <a:t>DST 3030: Syllabus Course Description</a:t>
            </a:r>
          </a:p>
        </p:txBody>
      </p:sp>
      <p:sp>
        <p:nvSpPr>
          <p:cNvPr id="13" name="TextBox 12">
            <a:extLst>
              <a:ext uri="{FF2B5EF4-FFF2-40B4-BE49-F238E27FC236}">
                <a16:creationId xmlns:a16="http://schemas.microsoft.com/office/drawing/2014/main" id="{AF7ECA7A-2E19-1D3E-8419-8BFF8D64CED5}"/>
              </a:ext>
            </a:extLst>
          </p:cNvPr>
          <p:cNvSpPr txBox="1"/>
          <p:nvPr/>
        </p:nvSpPr>
        <p:spPr>
          <a:xfrm>
            <a:off x="448733" y="2193397"/>
            <a:ext cx="11235267" cy="1701270"/>
          </a:xfrm>
          <a:prstGeom prst="rect">
            <a:avLst/>
          </a:prstGeom>
          <a:noFill/>
        </p:spPr>
        <p:txBody>
          <a:bodyPr wrap="square" rtlCol="0">
            <a:spAutoFit/>
          </a:bodyPr>
          <a:lstStyle/>
          <a:p>
            <a:pPr marL="0" marR="0">
              <a:lnSpc>
                <a:spcPct val="107000"/>
              </a:lnSpc>
              <a:spcBef>
                <a:spcPts val="1200"/>
              </a:spcBef>
              <a:spcAft>
                <a:spcPts val="0"/>
              </a:spcAft>
            </a:pPr>
            <a:r>
              <a:rPr lang="en-US" sz="1800" dirty="0">
                <a:effectLst/>
                <a:latin typeface="Century" panose="02040604050505020304" pitchFamily="18" charset="0"/>
                <a:ea typeface="Calibri" panose="020F0502020204030204" pitchFamily="34" charset="0"/>
                <a:cs typeface="Times New Roman" panose="02020603050405020304" pitchFamily="18" charset="0"/>
              </a:rPr>
              <a:t>CATALOG/COURSE DESCRIPTION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1200"/>
              </a:spcBef>
              <a:spcAft>
                <a:spcPts val="0"/>
              </a:spcAft>
            </a:pPr>
            <a:r>
              <a:rPr lang="en-US" sz="1800" b="1" dirty="0">
                <a:effectLst/>
                <a:latin typeface="Century" panose="02040604050505020304" pitchFamily="18" charset="0"/>
              </a:rPr>
              <a:t>An interdisciplinary exploration of the history and culture of disability, including the issues of stigmatizing and stereotyping, communication barriers and breakthroughs, educational segregation and mainstreaming and the experience of "passing." </a:t>
            </a:r>
          </a:p>
          <a:p>
            <a:endParaRPr lang="en-US" dirty="0"/>
          </a:p>
        </p:txBody>
      </p:sp>
    </p:spTree>
    <p:extLst>
      <p:ext uri="{BB962C8B-B14F-4D97-AF65-F5344CB8AC3E}">
        <p14:creationId xmlns:p14="http://schemas.microsoft.com/office/powerpoint/2010/main" val="2139153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5B7C44A-3B1D-705D-B129-B112FD744CC1}"/>
              </a:ext>
            </a:extLst>
          </p:cNvPr>
          <p:cNvSpPr txBox="1"/>
          <p:nvPr/>
        </p:nvSpPr>
        <p:spPr>
          <a:xfrm>
            <a:off x="5494867" y="643466"/>
            <a:ext cx="2046842" cy="369332"/>
          </a:xfrm>
          <a:prstGeom prst="rect">
            <a:avLst/>
          </a:prstGeom>
          <a:noFill/>
        </p:spPr>
        <p:txBody>
          <a:bodyPr wrap="none" rtlCol="0">
            <a:spAutoFit/>
          </a:bodyPr>
          <a:lstStyle/>
          <a:p>
            <a:r>
              <a:rPr lang="en-US" u="sng" dirty="0"/>
              <a:t>DST 3700: Proposal </a:t>
            </a:r>
          </a:p>
        </p:txBody>
      </p:sp>
      <p:pic>
        <p:nvPicPr>
          <p:cNvPr id="9" name="Picture 8">
            <a:extLst>
              <a:ext uri="{FF2B5EF4-FFF2-40B4-BE49-F238E27FC236}">
                <a16:creationId xmlns:a16="http://schemas.microsoft.com/office/drawing/2014/main" id="{31BFDF47-EC9C-05E1-162F-1CFD3F75DF23}"/>
              </a:ext>
            </a:extLst>
          </p:cNvPr>
          <p:cNvPicPr>
            <a:picLocks noChangeAspect="1"/>
          </p:cNvPicPr>
          <p:nvPr/>
        </p:nvPicPr>
        <p:blipFill>
          <a:blip r:embed="rId2"/>
          <a:stretch>
            <a:fillRect/>
          </a:stretch>
        </p:blipFill>
        <p:spPr>
          <a:xfrm>
            <a:off x="2880783" y="1117600"/>
            <a:ext cx="7772400" cy="520328"/>
          </a:xfrm>
          <a:prstGeom prst="rect">
            <a:avLst/>
          </a:prstGeom>
        </p:spPr>
      </p:pic>
      <p:pic>
        <p:nvPicPr>
          <p:cNvPr id="11" name="Picture 10">
            <a:extLst>
              <a:ext uri="{FF2B5EF4-FFF2-40B4-BE49-F238E27FC236}">
                <a16:creationId xmlns:a16="http://schemas.microsoft.com/office/drawing/2014/main" id="{AE308A6E-B9D4-C0DF-4D3A-5FA5140B7088}"/>
              </a:ext>
            </a:extLst>
          </p:cNvPr>
          <p:cNvPicPr>
            <a:picLocks noChangeAspect="1"/>
          </p:cNvPicPr>
          <p:nvPr/>
        </p:nvPicPr>
        <p:blipFill>
          <a:blip r:embed="rId3"/>
          <a:stretch>
            <a:fillRect/>
          </a:stretch>
        </p:blipFill>
        <p:spPr>
          <a:xfrm>
            <a:off x="2719916" y="1742730"/>
            <a:ext cx="7772400" cy="2291285"/>
          </a:xfrm>
          <a:prstGeom prst="rect">
            <a:avLst/>
          </a:prstGeom>
        </p:spPr>
      </p:pic>
      <p:sp>
        <p:nvSpPr>
          <p:cNvPr id="12" name="TextBox 11">
            <a:extLst>
              <a:ext uri="{FF2B5EF4-FFF2-40B4-BE49-F238E27FC236}">
                <a16:creationId xmlns:a16="http://schemas.microsoft.com/office/drawing/2014/main" id="{3A02410C-2A7F-EB2D-25D3-8B1478CADD91}"/>
              </a:ext>
            </a:extLst>
          </p:cNvPr>
          <p:cNvSpPr txBox="1"/>
          <p:nvPr/>
        </p:nvSpPr>
        <p:spPr>
          <a:xfrm>
            <a:off x="474134" y="4833084"/>
            <a:ext cx="11531600" cy="1477328"/>
          </a:xfrm>
          <a:prstGeom prst="rect">
            <a:avLst/>
          </a:prstGeom>
          <a:noFill/>
        </p:spPr>
        <p:txBody>
          <a:bodyPr wrap="square" rtlCol="0">
            <a:spAutoFit/>
          </a:bodyPr>
          <a:lstStyle/>
          <a:p>
            <a:r>
              <a:rPr lang="en-US" sz="1800" dirty="0">
                <a:effectLst/>
                <a:latin typeface="Cambria" panose="02040503050406030204" pitchFamily="18" charset="0"/>
                <a:ea typeface="Cambria" panose="02040503050406030204" pitchFamily="18" charset="0"/>
                <a:cs typeface="Times New Roman" panose="02020603050405020304" pitchFamily="18" charset="0"/>
              </a:rPr>
              <a:t>In this course we will explore several key communication aspects of disability in society. We will examine the rhetoric of disability, including the ways disability is conceptualized and talked about as well as the growth of disability movements; communication technology and disability; mass media and disability, including the ways the media portray people with disabilities and disability-related issues; and a number of other topics, including interpersonal communication issues around disability. </a:t>
            </a:r>
            <a:endParaRPr lang="en-US" dirty="0"/>
          </a:p>
        </p:txBody>
      </p:sp>
      <p:sp>
        <p:nvSpPr>
          <p:cNvPr id="13" name="TextBox 12">
            <a:extLst>
              <a:ext uri="{FF2B5EF4-FFF2-40B4-BE49-F238E27FC236}">
                <a16:creationId xmlns:a16="http://schemas.microsoft.com/office/drawing/2014/main" id="{507CD9F4-09EF-DC83-1CE6-92FDDE2B8F3E}"/>
              </a:ext>
            </a:extLst>
          </p:cNvPr>
          <p:cNvSpPr txBox="1"/>
          <p:nvPr/>
        </p:nvSpPr>
        <p:spPr>
          <a:xfrm>
            <a:off x="4470400" y="4309533"/>
            <a:ext cx="3764364" cy="369332"/>
          </a:xfrm>
          <a:prstGeom prst="rect">
            <a:avLst/>
          </a:prstGeom>
          <a:noFill/>
        </p:spPr>
        <p:txBody>
          <a:bodyPr wrap="none" rtlCol="0">
            <a:spAutoFit/>
          </a:bodyPr>
          <a:lstStyle/>
          <a:p>
            <a:pPr algn="ctr"/>
            <a:r>
              <a:rPr lang="en-US" u="sng" dirty="0"/>
              <a:t>DST 3700: Syllabus Course Description</a:t>
            </a:r>
          </a:p>
        </p:txBody>
      </p:sp>
    </p:spTree>
    <p:extLst>
      <p:ext uri="{BB962C8B-B14F-4D97-AF65-F5344CB8AC3E}">
        <p14:creationId xmlns:p14="http://schemas.microsoft.com/office/powerpoint/2010/main" val="1956207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624ED-8372-E5C1-3DE3-CA99DAB8FFEA}"/>
              </a:ext>
            </a:extLst>
          </p:cNvPr>
          <p:cNvSpPr>
            <a:spLocks noGrp="1"/>
          </p:cNvSpPr>
          <p:nvPr>
            <p:ph type="title"/>
          </p:nvPr>
        </p:nvSpPr>
        <p:spPr>
          <a:xfrm>
            <a:off x="838200" y="365125"/>
            <a:ext cx="10515600" cy="574675"/>
          </a:xfrm>
        </p:spPr>
        <p:txBody>
          <a:bodyPr>
            <a:normAutofit/>
          </a:bodyPr>
          <a:lstStyle/>
          <a:p>
            <a:pPr algn="ctr"/>
            <a:r>
              <a:rPr lang="en-US" sz="1800" b="1" u="sng" dirty="0"/>
              <a:t>DST 4000: Proposal</a:t>
            </a:r>
          </a:p>
        </p:txBody>
      </p:sp>
      <p:pic>
        <p:nvPicPr>
          <p:cNvPr id="5" name="Content Placeholder 4">
            <a:extLst>
              <a:ext uri="{FF2B5EF4-FFF2-40B4-BE49-F238E27FC236}">
                <a16:creationId xmlns:a16="http://schemas.microsoft.com/office/drawing/2014/main" id="{2E75A0DC-282E-432F-4828-3D48911E100F}"/>
              </a:ext>
            </a:extLst>
          </p:cNvPr>
          <p:cNvPicPr>
            <a:picLocks noGrp="1" noChangeAspect="1"/>
          </p:cNvPicPr>
          <p:nvPr>
            <p:ph idx="1"/>
          </p:nvPr>
        </p:nvPicPr>
        <p:blipFill>
          <a:blip r:embed="rId2"/>
          <a:stretch>
            <a:fillRect/>
          </a:stretch>
        </p:blipFill>
        <p:spPr>
          <a:xfrm>
            <a:off x="2362200" y="939800"/>
            <a:ext cx="8026400" cy="520700"/>
          </a:xfrm>
        </p:spPr>
      </p:pic>
      <p:pic>
        <p:nvPicPr>
          <p:cNvPr id="7" name="Picture 6">
            <a:extLst>
              <a:ext uri="{FF2B5EF4-FFF2-40B4-BE49-F238E27FC236}">
                <a16:creationId xmlns:a16="http://schemas.microsoft.com/office/drawing/2014/main" id="{DE45E1B4-3DF5-68D9-E220-830960FFEDD0}"/>
              </a:ext>
            </a:extLst>
          </p:cNvPr>
          <p:cNvPicPr>
            <a:picLocks noChangeAspect="1"/>
          </p:cNvPicPr>
          <p:nvPr/>
        </p:nvPicPr>
        <p:blipFill>
          <a:blip r:embed="rId3"/>
          <a:stretch>
            <a:fillRect/>
          </a:stretch>
        </p:blipFill>
        <p:spPr>
          <a:xfrm>
            <a:off x="2419931" y="2883932"/>
            <a:ext cx="7772400" cy="1149439"/>
          </a:xfrm>
          <a:prstGeom prst="rect">
            <a:avLst/>
          </a:prstGeom>
        </p:spPr>
      </p:pic>
      <p:sp>
        <p:nvSpPr>
          <p:cNvPr id="10" name="TextBox 9">
            <a:extLst>
              <a:ext uri="{FF2B5EF4-FFF2-40B4-BE49-F238E27FC236}">
                <a16:creationId xmlns:a16="http://schemas.microsoft.com/office/drawing/2014/main" id="{7F30B5FC-FADA-418E-281E-63AF1FDF0C3C}"/>
              </a:ext>
            </a:extLst>
          </p:cNvPr>
          <p:cNvSpPr txBox="1"/>
          <p:nvPr/>
        </p:nvSpPr>
        <p:spPr>
          <a:xfrm>
            <a:off x="5063066" y="2253734"/>
            <a:ext cx="1915204" cy="369332"/>
          </a:xfrm>
          <a:prstGeom prst="rect">
            <a:avLst/>
          </a:prstGeom>
          <a:noFill/>
        </p:spPr>
        <p:txBody>
          <a:bodyPr wrap="none" rtlCol="0">
            <a:spAutoFit/>
          </a:bodyPr>
          <a:lstStyle/>
          <a:p>
            <a:pPr algn="ctr"/>
            <a:r>
              <a:rPr lang="en-US" u="sng" dirty="0"/>
              <a:t>DST 4000:Syllabus</a:t>
            </a:r>
          </a:p>
        </p:txBody>
      </p:sp>
    </p:spTree>
    <p:extLst>
      <p:ext uri="{BB962C8B-B14F-4D97-AF65-F5344CB8AC3E}">
        <p14:creationId xmlns:p14="http://schemas.microsoft.com/office/powerpoint/2010/main" val="4088533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37EA-CD7D-18E9-BC89-11CA5E460153}"/>
              </a:ext>
            </a:extLst>
          </p:cNvPr>
          <p:cNvSpPr>
            <a:spLocks noGrp="1"/>
          </p:cNvSpPr>
          <p:nvPr>
            <p:ph type="title"/>
          </p:nvPr>
        </p:nvSpPr>
        <p:spPr>
          <a:xfrm>
            <a:off x="838200" y="365126"/>
            <a:ext cx="10405533" cy="710142"/>
          </a:xfrm>
        </p:spPr>
        <p:txBody>
          <a:bodyPr>
            <a:normAutofit/>
          </a:bodyPr>
          <a:lstStyle/>
          <a:p>
            <a:pPr algn="ctr"/>
            <a:r>
              <a:rPr lang="en-US" sz="1800" b="1" u="sng" dirty="0"/>
              <a:t>DST 4200: Proposal</a:t>
            </a:r>
          </a:p>
        </p:txBody>
      </p:sp>
      <p:pic>
        <p:nvPicPr>
          <p:cNvPr id="7" name="Content Placeholder 6">
            <a:extLst>
              <a:ext uri="{FF2B5EF4-FFF2-40B4-BE49-F238E27FC236}">
                <a16:creationId xmlns:a16="http://schemas.microsoft.com/office/drawing/2014/main" id="{8EA742A6-5D31-979F-8114-75837160EF5D}"/>
              </a:ext>
            </a:extLst>
          </p:cNvPr>
          <p:cNvPicPr>
            <a:picLocks noGrp="1" noChangeAspect="1"/>
          </p:cNvPicPr>
          <p:nvPr>
            <p:ph idx="1"/>
          </p:nvPr>
        </p:nvPicPr>
        <p:blipFill>
          <a:blip r:embed="rId2"/>
          <a:stretch>
            <a:fillRect/>
          </a:stretch>
        </p:blipFill>
        <p:spPr>
          <a:xfrm>
            <a:off x="1223433" y="1992425"/>
            <a:ext cx="10185400" cy="685440"/>
          </a:xfrm>
        </p:spPr>
      </p:pic>
      <p:sp>
        <p:nvSpPr>
          <p:cNvPr id="5" name="TextBox 4">
            <a:extLst>
              <a:ext uri="{FF2B5EF4-FFF2-40B4-BE49-F238E27FC236}">
                <a16:creationId xmlns:a16="http://schemas.microsoft.com/office/drawing/2014/main" id="{5BCD1882-BB07-84DA-C24D-1731D826476D}"/>
              </a:ext>
            </a:extLst>
          </p:cNvPr>
          <p:cNvSpPr txBox="1"/>
          <p:nvPr/>
        </p:nvSpPr>
        <p:spPr>
          <a:xfrm>
            <a:off x="3200400" y="681037"/>
            <a:ext cx="6096000" cy="1107996"/>
          </a:xfrm>
          <a:prstGeom prst="rect">
            <a:avLst/>
          </a:prstGeom>
          <a:noFill/>
        </p:spPr>
        <p:txBody>
          <a:bodyPr wrap="square">
            <a:spAutoFit/>
          </a:bodyPr>
          <a:lstStyle/>
          <a:p>
            <a:endParaRPr lang="en-US" dirty="0">
              <a:effectLst/>
              <a:latin typeface="Courier" pitchFamily="2" charset="0"/>
            </a:endParaRPr>
          </a:p>
          <a:p>
            <a:r>
              <a:rPr lang="en-US" sz="1200" b="1" dirty="0">
                <a:effectLst/>
                <a:latin typeface="Courier" pitchFamily="2" charset="0"/>
              </a:rPr>
              <a:t>What evidence of student learning or need prompted this curricular change?</a:t>
            </a:r>
            <a:endParaRPr lang="en-US" sz="1200" dirty="0">
              <a:effectLst/>
              <a:latin typeface="Courier" pitchFamily="2" charset="0"/>
            </a:endParaRPr>
          </a:p>
          <a:p>
            <a:r>
              <a:rPr lang="en-US" sz="1200" dirty="0">
                <a:effectLst/>
                <a:latin typeface="Courier" pitchFamily="2" charset="0"/>
              </a:rPr>
              <a:t>The only change proposed is an update to the course description. </a:t>
            </a:r>
          </a:p>
        </p:txBody>
      </p:sp>
      <p:sp>
        <p:nvSpPr>
          <p:cNvPr id="8" name="TextBox 7">
            <a:extLst>
              <a:ext uri="{FF2B5EF4-FFF2-40B4-BE49-F238E27FC236}">
                <a16:creationId xmlns:a16="http://schemas.microsoft.com/office/drawing/2014/main" id="{66653B69-13BC-838D-005A-C14E0A3FB495}"/>
              </a:ext>
            </a:extLst>
          </p:cNvPr>
          <p:cNvSpPr txBox="1"/>
          <p:nvPr/>
        </p:nvSpPr>
        <p:spPr>
          <a:xfrm>
            <a:off x="5127433" y="3244334"/>
            <a:ext cx="1937133" cy="369332"/>
          </a:xfrm>
          <a:prstGeom prst="rect">
            <a:avLst/>
          </a:prstGeom>
          <a:noFill/>
        </p:spPr>
        <p:txBody>
          <a:bodyPr wrap="none" rtlCol="0">
            <a:spAutoFit/>
          </a:bodyPr>
          <a:lstStyle/>
          <a:p>
            <a:pPr algn="ctr"/>
            <a:r>
              <a:rPr lang="en-US" u="sng" dirty="0"/>
              <a:t>DST 4200: Syllabus</a:t>
            </a:r>
          </a:p>
        </p:txBody>
      </p:sp>
      <p:sp>
        <p:nvSpPr>
          <p:cNvPr id="9" name="TextBox 8">
            <a:extLst>
              <a:ext uri="{FF2B5EF4-FFF2-40B4-BE49-F238E27FC236}">
                <a16:creationId xmlns:a16="http://schemas.microsoft.com/office/drawing/2014/main" id="{B8FE9B1D-E4C2-92D3-7F22-87D2F24B286C}"/>
              </a:ext>
            </a:extLst>
          </p:cNvPr>
          <p:cNvSpPr txBox="1"/>
          <p:nvPr/>
        </p:nvSpPr>
        <p:spPr>
          <a:xfrm>
            <a:off x="1464734" y="3808941"/>
            <a:ext cx="9381067" cy="923330"/>
          </a:xfrm>
          <a:prstGeom prst="rect">
            <a:avLst/>
          </a:prstGeom>
          <a:noFill/>
        </p:spPr>
        <p:txBody>
          <a:bodyPr wrap="square" rtlCol="0">
            <a:spAutoFit/>
          </a:bodyPr>
          <a:lstStyle/>
          <a:p>
            <a:r>
              <a:rPr lang="en-US" sz="1800" b="1" dirty="0">
                <a:solidFill>
                  <a:srgbClr val="4F81BD"/>
                </a:solidFill>
                <a:effectLst/>
                <a:latin typeface="Calibri" panose="020F0502020204030204" pitchFamily="34" charset="0"/>
                <a:ea typeface="MS Gothic" panose="020B0609070205080204" pitchFamily="49" charset="-128"/>
                <a:cs typeface="Times New Roman" panose="02020603050405020304" pitchFamily="18" charset="0"/>
              </a:rPr>
              <a:t>Catalog/Course Description: </a:t>
            </a:r>
            <a:r>
              <a:rPr lang="en-US" sz="1800" dirty="0">
                <a:effectLst/>
                <a:latin typeface="Cambria" panose="02040503050406030204" pitchFamily="18" charset="0"/>
                <a:ea typeface="MS Mincho" panose="02020609040205080304" pitchFamily="49" charset="-128"/>
                <a:cs typeface="Times New Roman" panose="02020603050405020304" pitchFamily="18" charset="0"/>
              </a:rPr>
              <a:t>This course explores disability art across media and considers its relationships both with disability culture and with the culture-at-large.</a:t>
            </a:r>
          </a:p>
          <a:p>
            <a:endParaRPr lang="en-US" dirty="0"/>
          </a:p>
        </p:txBody>
      </p:sp>
    </p:spTree>
    <p:extLst>
      <p:ext uri="{BB962C8B-B14F-4D97-AF65-F5344CB8AC3E}">
        <p14:creationId xmlns:p14="http://schemas.microsoft.com/office/powerpoint/2010/main" val="1483321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AF9A1-65FE-8F18-C987-C1FD35A42339}"/>
              </a:ext>
            </a:extLst>
          </p:cNvPr>
          <p:cNvSpPr>
            <a:spLocks noGrp="1"/>
          </p:cNvSpPr>
          <p:nvPr>
            <p:ph type="title"/>
          </p:nvPr>
        </p:nvSpPr>
        <p:spPr>
          <a:xfrm>
            <a:off x="838200" y="365126"/>
            <a:ext cx="10346267" cy="693208"/>
          </a:xfrm>
        </p:spPr>
        <p:txBody>
          <a:bodyPr>
            <a:normAutofit/>
          </a:bodyPr>
          <a:lstStyle/>
          <a:p>
            <a:pPr algn="ctr"/>
            <a:r>
              <a:rPr lang="en-US" sz="1800" b="1" u="sng" dirty="0"/>
              <a:t>ESM 2310: Proposal</a:t>
            </a:r>
          </a:p>
        </p:txBody>
      </p:sp>
      <p:pic>
        <p:nvPicPr>
          <p:cNvPr id="5" name="Content Placeholder 4">
            <a:extLst>
              <a:ext uri="{FF2B5EF4-FFF2-40B4-BE49-F238E27FC236}">
                <a16:creationId xmlns:a16="http://schemas.microsoft.com/office/drawing/2014/main" id="{B2B6BF79-C304-A779-E959-B40C4DE84BCE}"/>
              </a:ext>
            </a:extLst>
          </p:cNvPr>
          <p:cNvPicPr>
            <a:picLocks noGrp="1" noChangeAspect="1"/>
          </p:cNvPicPr>
          <p:nvPr>
            <p:ph idx="1"/>
          </p:nvPr>
        </p:nvPicPr>
        <p:blipFill>
          <a:blip r:embed="rId2"/>
          <a:stretch>
            <a:fillRect/>
          </a:stretch>
        </p:blipFill>
        <p:spPr>
          <a:xfrm>
            <a:off x="1447800" y="1065396"/>
            <a:ext cx="10515600" cy="942609"/>
          </a:xfrm>
        </p:spPr>
      </p:pic>
      <p:sp>
        <p:nvSpPr>
          <p:cNvPr id="6" name="TextBox 5">
            <a:extLst>
              <a:ext uri="{FF2B5EF4-FFF2-40B4-BE49-F238E27FC236}">
                <a16:creationId xmlns:a16="http://schemas.microsoft.com/office/drawing/2014/main" id="{308B7CAF-E714-8186-BA34-1F8C4FC1D87D}"/>
              </a:ext>
            </a:extLst>
          </p:cNvPr>
          <p:cNvSpPr txBox="1"/>
          <p:nvPr/>
        </p:nvSpPr>
        <p:spPr>
          <a:xfrm>
            <a:off x="1524000" y="2015067"/>
            <a:ext cx="5477140" cy="338554"/>
          </a:xfrm>
          <a:prstGeom prst="rect">
            <a:avLst/>
          </a:prstGeom>
          <a:noFill/>
        </p:spPr>
        <p:txBody>
          <a:bodyPr wrap="none" rtlCol="0">
            <a:spAutoFit/>
          </a:bodyPr>
          <a:lstStyle/>
          <a:p>
            <a:r>
              <a:rPr lang="en-US" sz="1600" dirty="0"/>
              <a:t>ITAG: Industry Recognized Credential Transfer Assurance Guides</a:t>
            </a:r>
          </a:p>
        </p:txBody>
      </p:sp>
      <p:pic>
        <p:nvPicPr>
          <p:cNvPr id="8" name="Picture 7">
            <a:extLst>
              <a:ext uri="{FF2B5EF4-FFF2-40B4-BE49-F238E27FC236}">
                <a16:creationId xmlns:a16="http://schemas.microsoft.com/office/drawing/2014/main" id="{0991C547-94EC-F0BF-1110-418E82002AA3}"/>
              </a:ext>
            </a:extLst>
          </p:cNvPr>
          <p:cNvPicPr>
            <a:picLocks noChangeAspect="1"/>
          </p:cNvPicPr>
          <p:nvPr/>
        </p:nvPicPr>
        <p:blipFill>
          <a:blip r:embed="rId3"/>
          <a:stretch>
            <a:fillRect/>
          </a:stretch>
        </p:blipFill>
        <p:spPr>
          <a:xfrm>
            <a:off x="1524000" y="2633662"/>
            <a:ext cx="7772400" cy="1266825"/>
          </a:xfrm>
          <a:prstGeom prst="rect">
            <a:avLst/>
          </a:prstGeom>
        </p:spPr>
      </p:pic>
    </p:spTree>
    <p:extLst>
      <p:ext uri="{BB962C8B-B14F-4D97-AF65-F5344CB8AC3E}">
        <p14:creationId xmlns:p14="http://schemas.microsoft.com/office/powerpoint/2010/main" val="4139689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DC663-6389-7092-ED20-B4483F9C9AA5}"/>
              </a:ext>
            </a:extLst>
          </p:cNvPr>
          <p:cNvSpPr>
            <a:spLocks noGrp="1"/>
          </p:cNvSpPr>
          <p:nvPr>
            <p:ph type="title"/>
          </p:nvPr>
        </p:nvSpPr>
        <p:spPr>
          <a:xfrm>
            <a:off x="643467" y="204259"/>
            <a:ext cx="10515600" cy="710141"/>
          </a:xfrm>
        </p:spPr>
        <p:txBody>
          <a:bodyPr>
            <a:normAutofit/>
          </a:bodyPr>
          <a:lstStyle/>
          <a:p>
            <a:pPr algn="ctr"/>
            <a:r>
              <a:rPr lang="en-US" sz="1800" b="1" u="sng" dirty="0"/>
              <a:t>Film 3730: Proposal</a:t>
            </a:r>
          </a:p>
        </p:txBody>
      </p:sp>
      <p:sp>
        <p:nvSpPr>
          <p:cNvPr id="7" name="Content Placeholder 6">
            <a:extLst>
              <a:ext uri="{FF2B5EF4-FFF2-40B4-BE49-F238E27FC236}">
                <a16:creationId xmlns:a16="http://schemas.microsoft.com/office/drawing/2014/main" id="{D04C03E5-40A2-3B22-75F4-B8CD3EA808EF}"/>
              </a:ext>
            </a:extLst>
          </p:cNvPr>
          <p:cNvSpPr>
            <a:spLocks noGrp="1"/>
          </p:cNvSpPr>
          <p:nvPr>
            <p:ph idx="1"/>
          </p:nvPr>
        </p:nvSpPr>
        <p:spPr>
          <a:xfrm>
            <a:off x="938784" y="810641"/>
            <a:ext cx="10116312" cy="396367"/>
          </a:xfrm>
        </p:spPr>
        <p:txBody>
          <a:bodyPr>
            <a:normAutofit/>
          </a:bodyPr>
          <a:lstStyle/>
          <a:p>
            <a:pPr marL="0" indent="0" algn="ctr">
              <a:buNone/>
            </a:pPr>
            <a:r>
              <a:rPr lang="en-US" sz="1800" dirty="0"/>
              <a:t>Revised Course Title: Directing For Camera: Styles and Techniques</a:t>
            </a:r>
          </a:p>
        </p:txBody>
      </p:sp>
      <p:pic>
        <p:nvPicPr>
          <p:cNvPr id="9" name="Picture 8">
            <a:extLst>
              <a:ext uri="{FF2B5EF4-FFF2-40B4-BE49-F238E27FC236}">
                <a16:creationId xmlns:a16="http://schemas.microsoft.com/office/drawing/2014/main" id="{010A71B5-9742-A59E-1A6A-4A188DC2CA81}"/>
              </a:ext>
            </a:extLst>
          </p:cNvPr>
          <p:cNvPicPr>
            <a:picLocks noChangeAspect="1"/>
          </p:cNvPicPr>
          <p:nvPr/>
        </p:nvPicPr>
        <p:blipFill>
          <a:blip r:embed="rId2"/>
          <a:stretch>
            <a:fillRect/>
          </a:stretch>
        </p:blipFill>
        <p:spPr>
          <a:xfrm>
            <a:off x="1953767" y="1396131"/>
            <a:ext cx="9027405" cy="710141"/>
          </a:xfrm>
          <a:prstGeom prst="rect">
            <a:avLst/>
          </a:prstGeom>
        </p:spPr>
      </p:pic>
    </p:spTree>
    <p:extLst>
      <p:ext uri="{BB962C8B-B14F-4D97-AF65-F5344CB8AC3E}">
        <p14:creationId xmlns:p14="http://schemas.microsoft.com/office/powerpoint/2010/main" val="2346322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7D83C-1CF6-67F7-0B1B-A458D94631F1}"/>
              </a:ext>
            </a:extLst>
          </p:cNvPr>
          <p:cNvSpPr>
            <a:spLocks noGrp="1"/>
          </p:cNvSpPr>
          <p:nvPr>
            <p:ph type="title"/>
          </p:nvPr>
        </p:nvSpPr>
        <p:spPr>
          <a:xfrm>
            <a:off x="838200" y="365125"/>
            <a:ext cx="10372344" cy="549275"/>
          </a:xfrm>
        </p:spPr>
        <p:txBody>
          <a:bodyPr>
            <a:normAutofit/>
          </a:bodyPr>
          <a:lstStyle/>
          <a:p>
            <a:pPr algn="ctr"/>
            <a:r>
              <a:rPr lang="en-US" sz="1800" b="1" u="sng" dirty="0"/>
              <a:t>NSM 1000: Proposal</a:t>
            </a:r>
          </a:p>
        </p:txBody>
      </p:sp>
      <p:pic>
        <p:nvPicPr>
          <p:cNvPr id="7" name="Content Placeholder 6">
            <a:extLst>
              <a:ext uri="{FF2B5EF4-FFF2-40B4-BE49-F238E27FC236}">
                <a16:creationId xmlns:a16="http://schemas.microsoft.com/office/drawing/2014/main" id="{E43BF9F1-A29B-EE60-3B06-B5B241A3143F}"/>
              </a:ext>
            </a:extLst>
          </p:cNvPr>
          <p:cNvPicPr>
            <a:picLocks noGrp="1" noChangeAspect="1"/>
          </p:cNvPicPr>
          <p:nvPr>
            <p:ph idx="1"/>
          </p:nvPr>
        </p:nvPicPr>
        <p:blipFill>
          <a:blip r:embed="rId2"/>
          <a:stretch>
            <a:fillRect/>
          </a:stretch>
        </p:blipFill>
        <p:spPr>
          <a:xfrm>
            <a:off x="1242935" y="1143078"/>
            <a:ext cx="10583863" cy="2408304"/>
          </a:xfrm>
        </p:spPr>
      </p:pic>
      <p:sp>
        <p:nvSpPr>
          <p:cNvPr id="5" name="TextBox 4">
            <a:extLst>
              <a:ext uri="{FF2B5EF4-FFF2-40B4-BE49-F238E27FC236}">
                <a16:creationId xmlns:a16="http://schemas.microsoft.com/office/drawing/2014/main" id="{0135E4F5-6447-07DD-8E26-008BD2D7FAB8}"/>
              </a:ext>
            </a:extLst>
          </p:cNvPr>
          <p:cNvSpPr txBox="1"/>
          <p:nvPr/>
        </p:nvSpPr>
        <p:spPr>
          <a:xfrm>
            <a:off x="1893931" y="-562928"/>
            <a:ext cx="8576698" cy="646331"/>
          </a:xfrm>
          <a:prstGeom prst="rect">
            <a:avLst/>
          </a:prstGeom>
          <a:noFill/>
        </p:spPr>
        <p:txBody>
          <a:bodyPr wrap="square">
            <a:spAutoFit/>
          </a:bodyPr>
          <a:lstStyle/>
          <a:p>
            <a:pPr algn="ctr"/>
            <a:br>
              <a:rPr lang="en-US" u="sng" dirty="0">
                <a:effectLst/>
                <a:latin typeface="Courier" pitchFamily="2" charset="0"/>
              </a:rPr>
            </a:br>
            <a:endParaRPr lang="en-US" u="sng" dirty="0">
              <a:effectLst/>
              <a:latin typeface="Courier" pitchFamily="2" charset="0"/>
            </a:endParaRPr>
          </a:p>
        </p:txBody>
      </p:sp>
      <p:sp>
        <p:nvSpPr>
          <p:cNvPr id="8" name="TextBox 7">
            <a:extLst>
              <a:ext uri="{FF2B5EF4-FFF2-40B4-BE49-F238E27FC236}">
                <a16:creationId xmlns:a16="http://schemas.microsoft.com/office/drawing/2014/main" id="{702A7E29-E19B-0FD3-25BC-AFE0C00D3E2F}"/>
              </a:ext>
            </a:extLst>
          </p:cNvPr>
          <p:cNvSpPr txBox="1"/>
          <p:nvPr/>
        </p:nvSpPr>
        <p:spPr>
          <a:xfrm>
            <a:off x="5080946" y="3780060"/>
            <a:ext cx="2030108" cy="369332"/>
          </a:xfrm>
          <a:prstGeom prst="rect">
            <a:avLst/>
          </a:prstGeom>
          <a:noFill/>
        </p:spPr>
        <p:txBody>
          <a:bodyPr wrap="none" rtlCol="0">
            <a:spAutoFit/>
          </a:bodyPr>
          <a:lstStyle/>
          <a:p>
            <a:r>
              <a:rPr lang="en-US" u="sng" dirty="0"/>
              <a:t>NSM 1000: Syllabus</a:t>
            </a:r>
          </a:p>
        </p:txBody>
      </p:sp>
      <p:sp>
        <p:nvSpPr>
          <p:cNvPr id="10" name="TextBox 9">
            <a:extLst>
              <a:ext uri="{FF2B5EF4-FFF2-40B4-BE49-F238E27FC236}">
                <a16:creationId xmlns:a16="http://schemas.microsoft.com/office/drawing/2014/main" id="{EAE7EA87-39D4-33B7-3471-269220E1A4BA}"/>
              </a:ext>
            </a:extLst>
          </p:cNvPr>
          <p:cNvSpPr txBox="1"/>
          <p:nvPr/>
        </p:nvSpPr>
        <p:spPr>
          <a:xfrm>
            <a:off x="2499610" y="4260238"/>
            <a:ext cx="7037881" cy="2597762"/>
          </a:xfrm>
          <a:prstGeom prst="rect">
            <a:avLst/>
          </a:prstGeom>
          <a:noFill/>
        </p:spPr>
        <p:txBody>
          <a:bodyPr wrap="square" rtlCol="0">
            <a:spAutoFit/>
          </a:bodyPr>
          <a:lstStyle/>
          <a:p>
            <a:pPr marL="0" marR="0">
              <a:lnSpc>
                <a:spcPct val="107000"/>
              </a:lnSpc>
              <a:spcBef>
                <a:spcPts val="120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CATALOG/COURSE DESCRIPTION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2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Course will introduce new students to the University and college, help them develop skills to successfully transition from high school to college, provide them with information about their discipline and degree requirements, connect them to academic and campus resources, create a sense of belonging, and help students successfully navigate the </a:t>
            </a: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first year </a:t>
            </a:r>
            <a:r>
              <a:rPr lang="en-US" sz="1800" dirty="0">
                <a:effectLst/>
                <a:latin typeface="Calibri" panose="020F0502020204030204" pitchFamily="34" charset="0"/>
                <a:ea typeface="Calibri" panose="020F0502020204030204" pitchFamily="34" charset="0"/>
                <a:cs typeface="Times New Roman" panose="02020603050405020304" pitchFamily="18" charset="0"/>
              </a:rPr>
              <a:t>of their academic journey.</a:t>
            </a:r>
          </a:p>
          <a:p>
            <a:endParaRPr lang="en-US" dirty="0"/>
          </a:p>
        </p:txBody>
      </p:sp>
    </p:spTree>
    <p:extLst>
      <p:ext uri="{BB962C8B-B14F-4D97-AF65-F5344CB8AC3E}">
        <p14:creationId xmlns:p14="http://schemas.microsoft.com/office/powerpoint/2010/main" val="27629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C1037-6F97-AEA4-D12D-861386433F88}"/>
              </a:ext>
            </a:extLst>
          </p:cNvPr>
          <p:cNvSpPr>
            <a:spLocks noGrp="1"/>
          </p:cNvSpPr>
          <p:nvPr>
            <p:ph type="title"/>
          </p:nvPr>
        </p:nvSpPr>
        <p:spPr>
          <a:xfrm>
            <a:off x="838200" y="365125"/>
            <a:ext cx="10515600" cy="557439"/>
          </a:xfrm>
        </p:spPr>
        <p:txBody>
          <a:bodyPr>
            <a:normAutofit/>
          </a:bodyPr>
          <a:lstStyle/>
          <a:p>
            <a:pPr algn="ctr"/>
            <a:r>
              <a:rPr lang="en-US" sz="1800" b="1" u="sng" dirty="0"/>
              <a:t>PHPR 2040: Proposal</a:t>
            </a:r>
          </a:p>
        </p:txBody>
      </p:sp>
      <p:pic>
        <p:nvPicPr>
          <p:cNvPr id="5" name="Content Placeholder 4">
            <a:extLst>
              <a:ext uri="{FF2B5EF4-FFF2-40B4-BE49-F238E27FC236}">
                <a16:creationId xmlns:a16="http://schemas.microsoft.com/office/drawing/2014/main" id="{69B1E41D-F270-AEB1-EABB-252076FC123E}"/>
              </a:ext>
            </a:extLst>
          </p:cNvPr>
          <p:cNvPicPr>
            <a:picLocks noGrp="1" noChangeAspect="1"/>
          </p:cNvPicPr>
          <p:nvPr>
            <p:ph idx="1"/>
          </p:nvPr>
        </p:nvPicPr>
        <p:blipFill>
          <a:blip r:embed="rId2"/>
          <a:stretch>
            <a:fillRect/>
          </a:stretch>
        </p:blipFill>
        <p:spPr>
          <a:xfrm>
            <a:off x="928007" y="1108163"/>
            <a:ext cx="10515600" cy="773389"/>
          </a:xfrm>
        </p:spPr>
      </p:pic>
      <p:sp>
        <p:nvSpPr>
          <p:cNvPr id="6" name="TextBox 5">
            <a:extLst>
              <a:ext uri="{FF2B5EF4-FFF2-40B4-BE49-F238E27FC236}">
                <a16:creationId xmlns:a16="http://schemas.microsoft.com/office/drawing/2014/main" id="{15266CB7-8121-9FBB-97DB-A58FB579B5D0}"/>
              </a:ext>
            </a:extLst>
          </p:cNvPr>
          <p:cNvSpPr txBox="1"/>
          <p:nvPr/>
        </p:nvSpPr>
        <p:spPr>
          <a:xfrm>
            <a:off x="5143502" y="2620736"/>
            <a:ext cx="2084610" cy="369332"/>
          </a:xfrm>
          <a:prstGeom prst="rect">
            <a:avLst/>
          </a:prstGeom>
          <a:noFill/>
        </p:spPr>
        <p:txBody>
          <a:bodyPr wrap="none" rtlCol="0">
            <a:spAutoFit/>
          </a:bodyPr>
          <a:lstStyle/>
          <a:p>
            <a:r>
              <a:rPr lang="en-US" u="sng" dirty="0"/>
              <a:t>PHPR 2040: Syllabus</a:t>
            </a:r>
          </a:p>
        </p:txBody>
      </p:sp>
      <p:pic>
        <p:nvPicPr>
          <p:cNvPr id="8" name="Picture 7">
            <a:extLst>
              <a:ext uri="{FF2B5EF4-FFF2-40B4-BE49-F238E27FC236}">
                <a16:creationId xmlns:a16="http://schemas.microsoft.com/office/drawing/2014/main" id="{F40E676E-897E-5351-E1B5-75E5C71A1906}"/>
              </a:ext>
            </a:extLst>
          </p:cNvPr>
          <p:cNvPicPr>
            <a:picLocks noChangeAspect="1"/>
          </p:cNvPicPr>
          <p:nvPr/>
        </p:nvPicPr>
        <p:blipFill>
          <a:blip r:embed="rId3"/>
          <a:stretch>
            <a:fillRect/>
          </a:stretch>
        </p:blipFill>
        <p:spPr>
          <a:xfrm>
            <a:off x="2749550" y="3210378"/>
            <a:ext cx="6692900" cy="2298700"/>
          </a:xfrm>
          <a:prstGeom prst="rect">
            <a:avLst/>
          </a:prstGeom>
        </p:spPr>
      </p:pic>
    </p:spTree>
    <p:extLst>
      <p:ext uri="{BB962C8B-B14F-4D97-AF65-F5344CB8AC3E}">
        <p14:creationId xmlns:p14="http://schemas.microsoft.com/office/powerpoint/2010/main" val="125851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TotalTime>
  <Words>675</Words>
  <Application>Microsoft Office PowerPoint</Application>
  <PresentationFormat>Widescreen</PresentationFormat>
  <Paragraphs>47</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Cambria</vt:lpstr>
      <vt:lpstr>Century</vt:lpstr>
      <vt:lpstr>Courier</vt:lpstr>
      <vt:lpstr>Times New Roman</vt:lpstr>
      <vt:lpstr>Office Theme</vt:lpstr>
      <vt:lpstr>Course Proposals for Recommendation</vt:lpstr>
      <vt:lpstr>PowerPoint Presentation</vt:lpstr>
      <vt:lpstr>PowerPoint Presentation</vt:lpstr>
      <vt:lpstr>DST 4000: Proposal</vt:lpstr>
      <vt:lpstr>DST 4200: Proposal</vt:lpstr>
      <vt:lpstr>ESM 2310: Proposal</vt:lpstr>
      <vt:lpstr>Film 3730: Proposal</vt:lpstr>
      <vt:lpstr>NSM 1000: Proposal</vt:lpstr>
      <vt:lpstr>PHPR 2040: Proposal</vt:lpstr>
      <vt:lpstr>THR 3150: Proposal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Proposals</dc:title>
  <dc:creator>Hiromi Kasahara</dc:creator>
  <cp:lastModifiedBy>Quinetta Hubbard</cp:lastModifiedBy>
  <cp:revision>3</cp:revision>
  <dcterms:created xsi:type="dcterms:W3CDTF">2024-10-21T05:35:34Z</dcterms:created>
  <dcterms:modified xsi:type="dcterms:W3CDTF">2024-10-22T14:00:49Z</dcterms:modified>
</cp:coreProperties>
</file>