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715" r:id="rId2"/>
    <p:sldMasterId id="2147483648" r:id="rId3"/>
  </p:sldMasterIdLst>
  <p:notesMasterIdLst>
    <p:notesMasterId r:id="rId27"/>
  </p:notesMasterIdLst>
  <p:sldIdLst>
    <p:sldId id="262" r:id="rId4"/>
    <p:sldId id="264" r:id="rId5"/>
    <p:sldId id="266" r:id="rId6"/>
    <p:sldId id="267" r:id="rId7"/>
    <p:sldId id="268" r:id="rId8"/>
    <p:sldId id="269" r:id="rId9"/>
    <p:sldId id="270" r:id="rId10"/>
    <p:sldId id="271" r:id="rId11"/>
    <p:sldId id="272" r:id="rId12"/>
    <p:sldId id="273" r:id="rId13"/>
    <p:sldId id="274" r:id="rId14"/>
    <p:sldId id="275" r:id="rId15"/>
    <p:sldId id="277" r:id="rId16"/>
    <p:sldId id="278" r:id="rId17"/>
    <p:sldId id="279" r:id="rId18"/>
    <p:sldId id="281" r:id="rId19"/>
    <p:sldId id="282" r:id="rId20"/>
    <p:sldId id="283" r:id="rId21"/>
    <p:sldId id="284" r:id="rId22"/>
    <p:sldId id="285" r:id="rId23"/>
    <p:sldId id="286" r:id="rId24"/>
    <p:sldId id="287"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2F1"/>
    <a:srgbClr val="A2047D"/>
    <a:srgbClr val="000F3E"/>
    <a:srgbClr val="003E7E"/>
    <a:srgbClr val="FFE471"/>
    <a:srgbClr val="AFD5E9"/>
    <a:srgbClr val="FFD200"/>
    <a:srgbClr val="F0C8BF"/>
    <a:srgbClr val="D3C1AE"/>
    <a:srgbClr val="102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3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pg\xk6cxq3d01l904wkqfz_l_00szp8sl\T\com.microsoft.Outlook\Outlook%20Temp\Productivity%20and%20Campaign%20Projections%20for%20Floyd%5b58%5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pg\xk6cxq3d01l904wkqfz_l_00szp8sl\T\com.microsoft.Outlook\Outlook%20Temp\Productivity%20and%20Campaign%20Projections%20for%20Floyd%5b58%5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Campaign</a:t>
            </a:r>
            <a:r>
              <a:rPr lang="en-US" baseline="0"/>
              <a:t> Production Projections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'Campaign Projection 3'!$B$1:$H$1</c:f>
              <c:strCache>
                <c:ptCount val="7"/>
                <c:pt idx="0">
                  <c:v>FY25 </c:v>
                </c:pt>
                <c:pt idx="1">
                  <c:v>FY26</c:v>
                </c:pt>
                <c:pt idx="2">
                  <c:v>FY27</c:v>
                </c:pt>
                <c:pt idx="3">
                  <c:v>FY28</c:v>
                </c:pt>
                <c:pt idx="4">
                  <c:v>FY29</c:v>
                </c:pt>
                <c:pt idx="5">
                  <c:v>FY30</c:v>
                </c:pt>
                <c:pt idx="6">
                  <c:v>FY31</c:v>
                </c:pt>
              </c:strCache>
            </c:strRef>
          </c:cat>
          <c:val>
            <c:numRef>
              <c:f>'Campaign Projection 3'!$B$2:$H$2</c:f>
              <c:numCache>
                <c:formatCode>"$"#,##0</c:formatCode>
                <c:ptCount val="7"/>
                <c:pt idx="0">
                  <c:v>27000000</c:v>
                </c:pt>
                <c:pt idx="1">
                  <c:v>35000000</c:v>
                </c:pt>
                <c:pt idx="2">
                  <c:v>40000000</c:v>
                </c:pt>
                <c:pt idx="3">
                  <c:v>45000000</c:v>
                </c:pt>
                <c:pt idx="4">
                  <c:v>40000000</c:v>
                </c:pt>
                <c:pt idx="5">
                  <c:v>35000000</c:v>
                </c:pt>
                <c:pt idx="6">
                  <c:v>35000000</c:v>
                </c:pt>
              </c:numCache>
            </c:numRef>
          </c:val>
          <c:extLst>
            <c:ext xmlns:c16="http://schemas.microsoft.com/office/drawing/2014/chart" uri="{C3380CC4-5D6E-409C-BE32-E72D297353CC}">
              <c16:uniqueId val="{00000000-EAEB-7F42-8499-C2876A4FDB73}"/>
            </c:ext>
          </c:extLst>
        </c:ser>
        <c:dLbls>
          <c:showLegendKey val="0"/>
          <c:showVal val="0"/>
          <c:showCatName val="0"/>
          <c:showSerName val="0"/>
          <c:showPercent val="0"/>
          <c:showBubbleSize val="0"/>
        </c:dLbls>
        <c:gapWidth val="219"/>
        <c:overlap val="-27"/>
        <c:axId val="531196848"/>
        <c:axId val="531198768"/>
      </c:barChart>
      <c:catAx>
        <c:axId val="53119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198768"/>
        <c:crosses val="autoZero"/>
        <c:auto val="1"/>
        <c:lblAlgn val="ctr"/>
        <c:lblOffset val="100"/>
        <c:noMultiLvlLbl val="0"/>
      </c:catAx>
      <c:valAx>
        <c:axId val="5311987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19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Campaign Cash Projections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'Campaign Projection 3'!$B$4:$H$4</c:f>
              <c:strCache>
                <c:ptCount val="7"/>
                <c:pt idx="0">
                  <c:v>FY25 </c:v>
                </c:pt>
                <c:pt idx="1">
                  <c:v>FY26</c:v>
                </c:pt>
                <c:pt idx="2">
                  <c:v>FY27</c:v>
                </c:pt>
                <c:pt idx="3">
                  <c:v>FY28</c:v>
                </c:pt>
                <c:pt idx="4">
                  <c:v>FY29</c:v>
                </c:pt>
                <c:pt idx="5">
                  <c:v>FY30</c:v>
                </c:pt>
                <c:pt idx="6">
                  <c:v>FY31</c:v>
                </c:pt>
              </c:strCache>
            </c:strRef>
          </c:cat>
          <c:val>
            <c:numRef>
              <c:f>'Campaign Projection 3'!$B$5:$H$5</c:f>
              <c:numCache>
                <c:formatCode>"$"#,##0</c:formatCode>
                <c:ptCount val="7"/>
                <c:pt idx="0">
                  <c:v>18900000</c:v>
                </c:pt>
                <c:pt idx="1">
                  <c:v>24500000</c:v>
                </c:pt>
                <c:pt idx="2">
                  <c:v>28000000</c:v>
                </c:pt>
                <c:pt idx="3">
                  <c:v>31499999.999999996</c:v>
                </c:pt>
                <c:pt idx="4">
                  <c:v>28000000</c:v>
                </c:pt>
                <c:pt idx="5">
                  <c:v>24500000</c:v>
                </c:pt>
                <c:pt idx="6">
                  <c:v>24500000</c:v>
                </c:pt>
              </c:numCache>
            </c:numRef>
          </c:val>
          <c:extLst>
            <c:ext xmlns:c16="http://schemas.microsoft.com/office/drawing/2014/chart" uri="{C3380CC4-5D6E-409C-BE32-E72D297353CC}">
              <c16:uniqueId val="{00000000-94F1-2B4C-93F8-4C4BCFB59FA1}"/>
            </c:ext>
          </c:extLst>
        </c:ser>
        <c:dLbls>
          <c:showLegendKey val="0"/>
          <c:showVal val="0"/>
          <c:showCatName val="0"/>
          <c:showSerName val="0"/>
          <c:showPercent val="0"/>
          <c:showBubbleSize val="0"/>
        </c:dLbls>
        <c:gapWidth val="219"/>
        <c:overlap val="-27"/>
        <c:axId val="792341775"/>
        <c:axId val="792344175"/>
      </c:barChart>
      <c:catAx>
        <c:axId val="79234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344175"/>
        <c:crosses val="autoZero"/>
        <c:auto val="1"/>
        <c:lblAlgn val="ctr"/>
        <c:lblOffset val="100"/>
        <c:noMultiLvlLbl val="0"/>
      </c:catAx>
      <c:valAx>
        <c:axId val="7923441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341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1A588-B8E7-4B91-A639-3F48E4F8BCEE}"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BAF1A-5DB5-4265-8D82-1739A2D17801}" type="slidenum">
              <a:rPr lang="en-US" smtClean="0"/>
              <a:t>‹#›</a:t>
            </a:fld>
            <a:endParaRPr lang="en-US"/>
          </a:p>
        </p:txBody>
      </p:sp>
    </p:spTree>
    <p:extLst>
      <p:ext uri="{BB962C8B-B14F-4D97-AF65-F5344CB8AC3E}">
        <p14:creationId xmlns:p14="http://schemas.microsoft.com/office/powerpoint/2010/main" val="119293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B5CB3E-3C39-4C46-B538-5E8B854CE3CF}" type="slidenum">
              <a:rPr lang="en-US" smtClean="0"/>
              <a:t>16</a:t>
            </a:fld>
            <a:endParaRPr lang="en-US"/>
          </a:p>
        </p:txBody>
      </p:sp>
    </p:spTree>
    <p:extLst>
      <p:ext uri="{BB962C8B-B14F-4D97-AF65-F5344CB8AC3E}">
        <p14:creationId xmlns:p14="http://schemas.microsoft.com/office/powerpoint/2010/main" val="1219396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12/2/2024</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1"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12/2/2024</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12/2/2024</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12/2/2024</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07095" y="3657278"/>
            <a:ext cx="616252" cy="635934"/>
          </a:xfrm>
          <a:custGeom>
            <a:avLst/>
            <a:gdLst/>
            <a:ahLst/>
            <a:cxnLst/>
            <a:rect l="l" t="t" r="r" b="b"/>
            <a:pathLst>
              <a:path w="647065" h="720725">
                <a:moveTo>
                  <a:pt x="388110" y="0"/>
                </a:moveTo>
                <a:lnTo>
                  <a:pt x="0" y="0"/>
                </a:lnTo>
                <a:lnTo>
                  <a:pt x="0" y="720578"/>
                </a:lnTo>
                <a:lnTo>
                  <a:pt x="388110" y="720578"/>
                </a:lnTo>
                <a:lnTo>
                  <a:pt x="646851" y="360290"/>
                </a:lnTo>
                <a:lnTo>
                  <a:pt x="388110" y="0"/>
                </a:lnTo>
                <a:close/>
              </a:path>
            </a:pathLst>
          </a:custGeom>
          <a:solidFill>
            <a:srgbClr val="003E7E"/>
          </a:solidFill>
        </p:spPr>
        <p:txBody>
          <a:bodyPr wrap="square" lIns="0" tIns="0" rIns="0" bIns="0" rtlCol="0"/>
          <a:lstStyle/>
          <a:p>
            <a:endParaRPr/>
          </a:p>
        </p:txBody>
      </p:sp>
      <p:sp>
        <p:nvSpPr>
          <p:cNvPr id="17" name="bg object 17"/>
          <p:cNvSpPr/>
          <p:nvPr/>
        </p:nvSpPr>
        <p:spPr>
          <a:xfrm>
            <a:off x="207095" y="3657278"/>
            <a:ext cx="616252" cy="635934"/>
          </a:xfrm>
          <a:custGeom>
            <a:avLst/>
            <a:gdLst/>
            <a:ahLst/>
            <a:cxnLst/>
            <a:rect l="l" t="t" r="r" b="b"/>
            <a:pathLst>
              <a:path w="647065" h="720725">
                <a:moveTo>
                  <a:pt x="0" y="0"/>
                </a:moveTo>
                <a:lnTo>
                  <a:pt x="388110" y="0"/>
                </a:lnTo>
                <a:lnTo>
                  <a:pt x="646851" y="360289"/>
                </a:lnTo>
                <a:lnTo>
                  <a:pt x="388110" y="720578"/>
                </a:lnTo>
                <a:lnTo>
                  <a:pt x="0" y="720578"/>
                </a:lnTo>
                <a:lnTo>
                  <a:pt x="0" y="0"/>
                </a:lnTo>
                <a:close/>
              </a:path>
            </a:pathLst>
          </a:custGeom>
          <a:ln w="25400">
            <a:solidFill>
              <a:srgbClr val="000000"/>
            </a:solidFill>
          </a:ln>
        </p:spPr>
        <p:txBody>
          <a:bodyPr wrap="square" lIns="0" tIns="0" rIns="0" bIns="0" rtlCol="0"/>
          <a:lstStyle/>
          <a:p>
            <a:endParaRPr/>
          </a:p>
        </p:txBody>
      </p:sp>
      <p:sp>
        <p:nvSpPr>
          <p:cNvPr id="2" name="Holder 2"/>
          <p:cNvSpPr>
            <a:spLocks noGrp="1"/>
          </p:cNvSpPr>
          <p:nvPr>
            <p:ph type="title"/>
          </p:nvPr>
        </p:nvSpPr>
        <p:spPr>
          <a:xfrm>
            <a:off x="3319523" y="284629"/>
            <a:ext cx="5239052" cy="760879"/>
          </a:xfrm>
          <a:prstGeom prst="rect">
            <a:avLst/>
          </a:prstGeom>
        </p:spPr>
        <p:txBody>
          <a:bodyPr wrap="square" lIns="0" tIns="0" rIns="0" bIns="0">
            <a:spAutoFit/>
          </a:bodyPr>
          <a:lstStyle>
            <a:lvl1pPr>
              <a:defRPr sz="28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EC7E-03F1-19F6-30FE-C90C3477EC59}"/>
              </a:ext>
            </a:extLst>
          </p:cNvPr>
          <p:cNvSpPr>
            <a:spLocks noGrp="1"/>
          </p:cNvSpPr>
          <p:nvPr>
            <p:ph type="ctrTitle"/>
          </p:nvPr>
        </p:nvSpPr>
        <p:spPr>
          <a:xfrm>
            <a:off x="3001993" y="704537"/>
            <a:ext cx="9083616" cy="2741214"/>
          </a:xfrm>
        </p:spPr>
        <p:txBody>
          <a:bodyPr/>
          <a:lstStyle/>
          <a:p>
            <a:r>
              <a:rPr lang="en-US" dirty="0"/>
              <a:t>The Anatomy of a Gift: Relationship Building </a:t>
            </a:r>
          </a:p>
        </p:txBody>
      </p:sp>
      <p:sp>
        <p:nvSpPr>
          <p:cNvPr id="3" name="Subtitle 2">
            <a:extLst>
              <a:ext uri="{FF2B5EF4-FFF2-40B4-BE49-F238E27FC236}">
                <a16:creationId xmlns:a16="http://schemas.microsoft.com/office/drawing/2014/main" id="{4057D5E5-9409-5622-A8E4-B85A65C8F041}"/>
              </a:ext>
            </a:extLst>
          </p:cNvPr>
          <p:cNvSpPr>
            <a:spLocks noGrp="1"/>
          </p:cNvSpPr>
          <p:nvPr>
            <p:ph type="subTitle" idx="1"/>
          </p:nvPr>
        </p:nvSpPr>
        <p:spPr/>
        <p:txBody>
          <a:bodyPr/>
          <a:lstStyle/>
          <a:p>
            <a:r>
              <a:rPr lang="en-US" dirty="0">
                <a:latin typeface="Poppins Medium" panose="00000600000000000000" pitchFamily="2" charset="0"/>
                <a:cs typeface="Poppins Medium" panose="00000600000000000000" pitchFamily="2" charset="0"/>
              </a:rPr>
              <a:t>Floyd Akins, Vice President for Advancement</a:t>
            </a:r>
          </a:p>
          <a:p>
            <a:endParaRPr lang="en-US" dirty="0"/>
          </a:p>
        </p:txBody>
      </p:sp>
      <p:sp>
        <p:nvSpPr>
          <p:cNvPr id="4" name="Text Placeholder 3">
            <a:extLst>
              <a:ext uri="{FF2B5EF4-FFF2-40B4-BE49-F238E27FC236}">
                <a16:creationId xmlns:a16="http://schemas.microsoft.com/office/drawing/2014/main" id="{DD29AB5F-F190-B342-D19F-125B3071E2ED}"/>
              </a:ext>
            </a:extLst>
          </p:cNvPr>
          <p:cNvSpPr>
            <a:spLocks noGrp="1"/>
          </p:cNvSpPr>
          <p:nvPr>
            <p:ph type="body" sz="quarter" idx="10"/>
          </p:nvPr>
        </p:nvSpPr>
        <p:spPr/>
        <p:txBody>
          <a:bodyPr/>
          <a:lstStyle/>
          <a:p>
            <a:r>
              <a:rPr lang="en-US" dirty="0">
                <a:latin typeface="Poppins Medium" panose="00000600000000000000" pitchFamily="2" charset="0"/>
                <a:cs typeface="Poppins Medium" panose="00000600000000000000" pitchFamily="2" charset="0"/>
              </a:rPr>
              <a:t>Tuesday, October 22, 2024</a:t>
            </a:r>
          </a:p>
          <a:p>
            <a:endParaRPr lang="en-US" dirty="0"/>
          </a:p>
        </p:txBody>
      </p:sp>
    </p:spTree>
    <p:extLst>
      <p:ext uri="{BB962C8B-B14F-4D97-AF65-F5344CB8AC3E}">
        <p14:creationId xmlns:p14="http://schemas.microsoft.com/office/powerpoint/2010/main" val="371199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Interest or potential interest</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1747328"/>
            <a:ext cx="9726161" cy="4875965"/>
          </a:xfrm>
        </p:spPr>
        <p:txBody>
          <a:bodyPr/>
          <a:lstStyle/>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Academic programs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Scholarships, internships, or fellowships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Athletics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Endowed chairs/professorships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New buildings with naming opportunity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Research opportunities </a:t>
            </a:r>
          </a:p>
          <a:p>
            <a:endParaRPr lang="en-US" dirty="0"/>
          </a:p>
        </p:txBody>
      </p:sp>
    </p:spTree>
    <p:extLst>
      <p:ext uri="{BB962C8B-B14F-4D97-AF65-F5344CB8AC3E}">
        <p14:creationId xmlns:p14="http://schemas.microsoft.com/office/powerpoint/2010/main" val="1710517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Donor’s needs</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1747328"/>
            <a:ext cx="9726161" cy="4875965"/>
          </a:xfrm>
        </p:spPr>
        <p:txBody>
          <a:bodyPr/>
          <a:lstStyle/>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The need to honor oneself or other loved ones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The need to honor a person who has had an impact on the institution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The need to promote values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or opinions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Recognition or status</a:t>
            </a:r>
          </a:p>
        </p:txBody>
      </p:sp>
    </p:spTree>
    <p:extLst>
      <p:ext uri="{BB962C8B-B14F-4D97-AF65-F5344CB8AC3E}">
        <p14:creationId xmlns:p14="http://schemas.microsoft.com/office/powerpoint/2010/main" val="105091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The Five “Nos”</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1747328"/>
            <a:ext cx="9726161" cy="4875965"/>
          </a:xfrm>
        </p:spPr>
        <p:txBody>
          <a:bodyPr/>
          <a:lstStyle/>
          <a:p>
            <a:pPr eaLnBrk="1" hangingPunct="1">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No—This is not the right project</a:t>
            </a:r>
          </a:p>
          <a:p>
            <a:pPr eaLnBrk="1" hangingPunct="1">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No—This is not the right amount</a:t>
            </a:r>
          </a:p>
          <a:p>
            <a:pPr eaLnBrk="1" hangingPunct="1">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No—This is not the right time</a:t>
            </a:r>
          </a:p>
          <a:p>
            <a:pPr eaLnBrk="1" hangingPunct="1">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No—You are not the right person to ask</a:t>
            </a:r>
          </a:p>
          <a:p>
            <a:pPr eaLnBrk="1" hangingPunct="1">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No!</a:t>
            </a:r>
          </a:p>
        </p:txBody>
      </p:sp>
    </p:spTree>
    <p:extLst>
      <p:ext uri="{BB962C8B-B14F-4D97-AF65-F5344CB8AC3E}">
        <p14:creationId xmlns:p14="http://schemas.microsoft.com/office/powerpoint/2010/main" val="346834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83490B-314A-B04B-1766-348D819C5BFB}"/>
              </a:ext>
            </a:extLst>
          </p:cNvPr>
          <p:cNvSpPr>
            <a:spLocks noGrp="1" noRot="1" noMove="1" noResize="1" noEditPoints="1" noAdjustHandles="1" noChangeArrowheads="1" noChangeShapeType="1"/>
          </p:cNvSpPr>
          <p:nvPr/>
        </p:nvSpPr>
        <p:spPr>
          <a:xfrm>
            <a:off x="7971155" y="905679"/>
            <a:ext cx="3828827" cy="5822004"/>
          </a:xfrm>
          <a:prstGeom prst="roundRect">
            <a:avLst/>
          </a:prstGeom>
          <a:solidFill>
            <a:srgbClr val="AF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E015E2EE-96BB-59DA-2784-4F33174DEBD4}"/>
              </a:ext>
            </a:extLst>
          </p:cNvPr>
          <p:cNvGrpSpPr/>
          <p:nvPr/>
        </p:nvGrpSpPr>
        <p:grpSpPr>
          <a:xfrm>
            <a:off x="7971142" y="1108409"/>
            <a:ext cx="3828835" cy="661627"/>
            <a:chOff x="7971142" y="532337"/>
            <a:chExt cx="3828835" cy="661627"/>
          </a:xfrm>
        </p:grpSpPr>
        <p:sp>
          <p:nvSpPr>
            <p:cNvPr id="3" name="TextBox 2">
              <a:extLst>
                <a:ext uri="{FF2B5EF4-FFF2-40B4-BE49-F238E27FC236}">
                  <a16:creationId xmlns:a16="http://schemas.microsoft.com/office/drawing/2014/main" id="{F889A72C-00F2-A965-BB96-6449F2E09F22}"/>
                </a:ext>
              </a:extLst>
            </p:cNvPr>
            <p:cNvSpPr txBox="1"/>
            <p:nvPr/>
          </p:nvSpPr>
          <p:spPr>
            <a:xfrm>
              <a:off x="7971153" y="532337"/>
              <a:ext cx="3828824" cy="338554"/>
            </a:xfrm>
            <a:prstGeom prst="rect">
              <a:avLst/>
            </a:prstGeom>
            <a:noFill/>
          </p:spPr>
          <p:txBody>
            <a:bodyPr wrap="square" rtlCol="0">
              <a:spAutoFit/>
            </a:bodyPr>
            <a:lstStyle/>
            <a:p>
              <a:pPr algn="ctr"/>
              <a:r>
                <a:rPr lang="en-US" sz="16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Ignite Innovation and Creativity</a:t>
              </a:r>
            </a:p>
          </p:txBody>
        </p:sp>
        <p:sp>
          <p:nvSpPr>
            <p:cNvPr id="4" name="TextBox 3">
              <a:extLst>
                <a:ext uri="{FF2B5EF4-FFF2-40B4-BE49-F238E27FC236}">
                  <a16:creationId xmlns:a16="http://schemas.microsoft.com/office/drawing/2014/main" id="{A6F78798-1779-1542-6275-025BC29A099D}"/>
                </a:ext>
              </a:extLst>
            </p:cNvPr>
            <p:cNvSpPr txBox="1"/>
            <p:nvPr/>
          </p:nvSpPr>
          <p:spPr>
            <a:xfrm>
              <a:off x="7971142" y="886187"/>
              <a:ext cx="3828823" cy="307777"/>
            </a:xfrm>
            <a:prstGeom prst="rect">
              <a:avLst/>
            </a:prstGeom>
            <a:noFill/>
          </p:spPr>
          <p:txBody>
            <a:bodyPr wrap="square" rtlCol="0">
              <a:spAutoFit/>
            </a:bodyPr>
            <a:lstStyle/>
            <a:p>
              <a:pPr algn="ctr"/>
              <a:r>
                <a:rPr lang="en-US" sz="1400"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Research and Partnerships</a:t>
              </a:r>
            </a:p>
          </p:txBody>
        </p:sp>
      </p:grpSp>
      <p:sp>
        <p:nvSpPr>
          <p:cNvPr id="5" name="TextBox 4">
            <a:extLst>
              <a:ext uri="{FF2B5EF4-FFF2-40B4-BE49-F238E27FC236}">
                <a16:creationId xmlns:a16="http://schemas.microsoft.com/office/drawing/2014/main" id="{117916F1-9333-687C-915F-54E3A253D711}"/>
              </a:ext>
            </a:extLst>
          </p:cNvPr>
          <p:cNvSpPr txBox="1"/>
          <p:nvPr/>
        </p:nvSpPr>
        <p:spPr>
          <a:xfrm>
            <a:off x="8467851" y="1884695"/>
            <a:ext cx="2835428" cy="1569660"/>
          </a:xfrm>
          <a:prstGeom prst="rect">
            <a:avLst/>
          </a:prstGeom>
          <a:noFill/>
        </p:spPr>
        <p:txBody>
          <a:bodyPr wrap="square" rtlCol="0">
            <a:spAutoFit/>
          </a:bodyPr>
          <a:lstStyle/>
          <a:p>
            <a:pPr algn="ctr"/>
            <a:r>
              <a:rPr lang="en-US" sz="1200" b="1" dirty="0">
                <a:solidFill>
                  <a:srgbClr val="003E7E"/>
                </a:solidFill>
                <a:latin typeface="Poppins SemiBold" panose="00000700000000000000" pitchFamily="2" charset="0"/>
                <a:cs typeface="Poppins SemiBold" panose="00000700000000000000" pitchFamily="2" charset="0"/>
              </a:rPr>
              <a:t>SUPPORTS PRIORITY FOUR </a:t>
            </a:r>
          </a:p>
          <a:p>
            <a:pPr algn="ctr"/>
            <a:r>
              <a:rPr lang="en-US" sz="1200" dirty="0">
                <a:solidFill>
                  <a:srgbClr val="003E7E"/>
                </a:solidFill>
                <a:latin typeface="Poppins" panose="00000500000000000000" pitchFamily="2" charset="0"/>
                <a:cs typeface="Poppins" panose="00000500000000000000" pitchFamily="2" charset="0"/>
              </a:rPr>
              <a:t>Distinguish UToledo Regionally, </a:t>
            </a:r>
          </a:p>
          <a:p>
            <a:pPr algn="ctr"/>
            <a:r>
              <a:rPr lang="en-US" sz="1200" dirty="0">
                <a:solidFill>
                  <a:srgbClr val="003E7E"/>
                </a:solidFill>
                <a:latin typeface="Poppins" panose="00000500000000000000" pitchFamily="2" charset="0"/>
                <a:cs typeface="Poppins" panose="00000500000000000000" pitchFamily="2" charset="0"/>
              </a:rPr>
              <a:t>Nationally and Internationally</a:t>
            </a:r>
          </a:p>
          <a:p>
            <a:pPr algn="ctr"/>
            <a:endParaRPr lang="en-US" sz="1200" dirty="0">
              <a:solidFill>
                <a:srgbClr val="003E7E"/>
              </a:solidFill>
              <a:latin typeface="Poppins SemiBold" panose="00000700000000000000" pitchFamily="2" charset="0"/>
              <a:cs typeface="Poppins SemiBold" panose="00000700000000000000" pitchFamily="2" charset="0"/>
            </a:endParaRPr>
          </a:p>
          <a:p>
            <a:pPr algn="ctr"/>
            <a:r>
              <a:rPr lang="en-US" sz="1200" b="1" dirty="0">
                <a:solidFill>
                  <a:srgbClr val="003E7E"/>
                </a:solidFill>
                <a:latin typeface="Poppins SemiBold" panose="00000700000000000000" pitchFamily="2" charset="0"/>
                <a:cs typeface="Poppins SemiBold" panose="00000700000000000000" pitchFamily="2" charset="0"/>
              </a:rPr>
              <a:t>SUPPORTS PRIORITY SIX</a:t>
            </a:r>
          </a:p>
          <a:p>
            <a:pPr algn="ctr"/>
            <a:r>
              <a:rPr lang="en-US" sz="1200" dirty="0">
                <a:solidFill>
                  <a:srgbClr val="003E7E"/>
                </a:solidFill>
                <a:latin typeface="Poppins" panose="00000500000000000000" pitchFamily="2" charset="0"/>
                <a:cs typeface="Poppins" panose="00000500000000000000" pitchFamily="2" charset="0"/>
              </a:rPr>
              <a:t>Position UToledo for Future Success through Financial and Operational Effectiveness</a:t>
            </a:r>
          </a:p>
        </p:txBody>
      </p:sp>
      <p:sp>
        <p:nvSpPr>
          <p:cNvPr id="6" name="Rectangle: Rounded Corners 5">
            <a:extLst>
              <a:ext uri="{FF2B5EF4-FFF2-40B4-BE49-F238E27FC236}">
                <a16:creationId xmlns:a16="http://schemas.microsoft.com/office/drawing/2014/main" id="{06FC55F6-13E9-2977-3D94-ADEBBC2CD69E}"/>
              </a:ext>
            </a:extLst>
          </p:cNvPr>
          <p:cNvSpPr>
            <a:spLocks noGrp="1" noRot="1" noMove="1" noResize="1" noEditPoints="1" noAdjustHandles="1" noChangeArrowheads="1" noChangeShapeType="1"/>
          </p:cNvSpPr>
          <p:nvPr/>
        </p:nvSpPr>
        <p:spPr>
          <a:xfrm>
            <a:off x="99415" y="870891"/>
            <a:ext cx="3828827" cy="5822004"/>
          </a:xfrm>
          <a:prstGeom prst="roundRect">
            <a:avLst/>
          </a:prstGeom>
          <a:solidFill>
            <a:srgbClr val="AF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DA073D55-4C33-1420-6CD7-EA7D595FCD92}"/>
              </a:ext>
            </a:extLst>
          </p:cNvPr>
          <p:cNvSpPr>
            <a:spLocks noGrp="1" noRot="1" noMove="1" noResize="1" noEditPoints="1" noAdjustHandles="1" noChangeArrowheads="1" noChangeShapeType="1"/>
          </p:cNvSpPr>
          <p:nvPr/>
        </p:nvSpPr>
        <p:spPr>
          <a:xfrm>
            <a:off x="4035284" y="870890"/>
            <a:ext cx="3828827" cy="5822004"/>
          </a:xfrm>
          <a:prstGeom prst="roundRect">
            <a:avLst/>
          </a:prstGeom>
          <a:solidFill>
            <a:srgbClr val="AF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885E1B8-8A2C-8E64-E321-6C6F736F1884}"/>
              </a:ext>
            </a:extLst>
          </p:cNvPr>
          <p:cNvGrpSpPr/>
          <p:nvPr/>
        </p:nvGrpSpPr>
        <p:grpSpPr>
          <a:xfrm>
            <a:off x="8458685" y="3746549"/>
            <a:ext cx="2853760" cy="3008769"/>
            <a:chOff x="8604989" y="3115097"/>
            <a:chExt cx="2853760" cy="3008769"/>
          </a:xfrm>
        </p:grpSpPr>
        <p:sp>
          <p:nvSpPr>
            <p:cNvPr id="9" name="TextBox 8">
              <a:extLst>
                <a:ext uri="{FF2B5EF4-FFF2-40B4-BE49-F238E27FC236}">
                  <a16:creationId xmlns:a16="http://schemas.microsoft.com/office/drawing/2014/main" id="{563EA492-B717-2FCC-7B5D-A4E12EF49225}"/>
                </a:ext>
              </a:extLst>
            </p:cNvPr>
            <p:cNvSpPr txBox="1"/>
            <p:nvPr/>
          </p:nvSpPr>
          <p:spPr>
            <a:xfrm>
              <a:off x="8604989" y="3446210"/>
              <a:ext cx="2853760" cy="2677656"/>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Finance research initiatives:</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Advanced Manufacturing </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Solar Energy</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Water Quality</a:t>
              </a:r>
            </a:p>
            <a:p>
              <a:pPr lvl="1"/>
              <a:endParaRPr lang="en-US" sz="1200" dirty="0">
                <a:solidFill>
                  <a:srgbClr val="003E7E"/>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College Naming Opportunities</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Medicine</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Law</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Engineering </a:t>
              </a:r>
            </a:p>
            <a:p>
              <a:pPr marL="628650" lvl="1" indent="-171450">
                <a:buFont typeface="Wingdings" pitchFamily="2" charset="2"/>
                <a:buChar char="v"/>
              </a:pPr>
              <a:endParaRPr lang="en-US" sz="1200" dirty="0">
                <a:solidFill>
                  <a:srgbClr val="003E7E"/>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Creation of Fellowships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Creation of Professorships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Creation of Directorships</a:t>
              </a:r>
            </a:p>
            <a:p>
              <a:pPr marL="628650" lvl="1" indent="-171450">
                <a:buFont typeface="Wingdings" pitchFamily="2" charset="2"/>
                <a:buChar char="v"/>
              </a:pPr>
              <a:endParaRPr lang="en-US" sz="1200" dirty="0">
                <a:solidFill>
                  <a:srgbClr val="003E7E"/>
                </a:solidFill>
              </a:endParaRPr>
            </a:p>
          </p:txBody>
        </p:sp>
        <p:sp>
          <p:nvSpPr>
            <p:cNvPr id="10" name="TextBox 9">
              <a:extLst>
                <a:ext uri="{FF2B5EF4-FFF2-40B4-BE49-F238E27FC236}">
                  <a16:creationId xmlns:a16="http://schemas.microsoft.com/office/drawing/2014/main" id="{EB1393F5-BE14-CF82-5EE2-87B586CB1865}"/>
                </a:ext>
              </a:extLst>
            </p:cNvPr>
            <p:cNvSpPr txBox="1"/>
            <p:nvPr/>
          </p:nvSpPr>
          <p:spPr>
            <a:xfrm>
              <a:off x="8614155" y="3115097"/>
              <a:ext cx="2835428" cy="276999"/>
            </a:xfrm>
            <a:prstGeom prst="rect">
              <a:avLst/>
            </a:prstGeom>
            <a:noFill/>
          </p:spPr>
          <p:txBody>
            <a:bodyPr wrap="square" rtlCol="0">
              <a:spAutoFit/>
            </a:bodyPr>
            <a:lstStyle/>
            <a:p>
              <a:pPr algn="ctr"/>
              <a:r>
                <a:rPr lang="en-US" sz="1200" b="1"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Investment Opportunities</a:t>
              </a:r>
            </a:p>
          </p:txBody>
        </p:sp>
      </p:grpSp>
      <p:sp>
        <p:nvSpPr>
          <p:cNvPr id="11" name="TextBox 10">
            <a:extLst>
              <a:ext uri="{FF2B5EF4-FFF2-40B4-BE49-F238E27FC236}">
                <a16:creationId xmlns:a16="http://schemas.microsoft.com/office/drawing/2014/main" id="{76E9DE28-88BC-BBC9-BEF7-E48491FB32CD}"/>
              </a:ext>
            </a:extLst>
          </p:cNvPr>
          <p:cNvSpPr txBox="1"/>
          <p:nvPr/>
        </p:nvSpPr>
        <p:spPr>
          <a:xfrm>
            <a:off x="4495247" y="2607446"/>
            <a:ext cx="2908888" cy="646331"/>
          </a:xfrm>
          <a:prstGeom prst="rect">
            <a:avLst/>
          </a:prstGeom>
          <a:noFill/>
        </p:spPr>
        <p:txBody>
          <a:bodyPr wrap="square" rtlCol="0">
            <a:spAutoFit/>
          </a:bodyPr>
          <a:lstStyle/>
          <a:p>
            <a:pPr algn="ctr"/>
            <a:r>
              <a:rPr lang="en-US" sz="1200" b="1" dirty="0">
                <a:solidFill>
                  <a:srgbClr val="003E7E"/>
                </a:solidFill>
                <a:latin typeface="Poppins SemiBold" panose="00000700000000000000" pitchFamily="2" charset="0"/>
                <a:cs typeface="Poppins SemiBold" panose="00000700000000000000" pitchFamily="2" charset="0"/>
              </a:rPr>
              <a:t>PRIORITY SUPPORTS THREE</a:t>
            </a:r>
          </a:p>
          <a:p>
            <a:pPr algn="ctr"/>
            <a:r>
              <a:rPr lang="en-US" sz="1200" dirty="0">
                <a:solidFill>
                  <a:srgbClr val="003E7E"/>
                </a:solidFill>
                <a:latin typeface="Poppins" panose="00000500000000000000" pitchFamily="2" charset="0"/>
                <a:cs typeface="Poppins" panose="00000500000000000000" pitchFamily="2" charset="0"/>
              </a:rPr>
              <a:t>Set the standard for Health </a:t>
            </a:r>
          </a:p>
          <a:p>
            <a:pPr algn="ctr"/>
            <a:r>
              <a:rPr lang="en-US" sz="1200" dirty="0">
                <a:solidFill>
                  <a:srgbClr val="003E7E"/>
                </a:solidFill>
                <a:latin typeface="Poppins" panose="00000500000000000000" pitchFamily="2" charset="0"/>
                <a:cs typeface="Poppins" panose="00000500000000000000" pitchFamily="2" charset="0"/>
              </a:rPr>
              <a:t>Education and Patient Care </a:t>
            </a:r>
          </a:p>
        </p:txBody>
      </p:sp>
      <p:grpSp>
        <p:nvGrpSpPr>
          <p:cNvPr id="24" name="Group 23">
            <a:extLst>
              <a:ext uri="{FF2B5EF4-FFF2-40B4-BE49-F238E27FC236}">
                <a16:creationId xmlns:a16="http://schemas.microsoft.com/office/drawing/2014/main" id="{5617B500-0EDC-4C86-B1A3-A475919B3A36}"/>
              </a:ext>
            </a:extLst>
          </p:cNvPr>
          <p:cNvGrpSpPr/>
          <p:nvPr/>
        </p:nvGrpSpPr>
        <p:grpSpPr>
          <a:xfrm>
            <a:off x="4035279" y="1108409"/>
            <a:ext cx="3828827" cy="896359"/>
            <a:chOff x="4035279" y="532337"/>
            <a:chExt cx="3828827" cy="896359"/>
          </a:xfrm>
        </p:grpSpPr>
        <p:sp>
          <p:nvSpPr>
            <p:cNvPr id="12" name="TextBox 11">
              <a:extLst>
                <a:ext uri="{FF2B5EF4-FFF2-40B4-BE49-F238E27FC236}">
                  <a16:creationId xmlns:a16="http://schemas.microsoft.com/office/drawing/2014/main" id="{8F9734A1-7595-C4DB-0248-F7C72C79410A}"/>
                </a:ext>
              </a:extLst>
            </p:cNvPr>
            <p:cNvSpPr txBox="1"/>
            <p:nvPr/>
          </p:nvSpPr>
          <p:spPr>
            <a:xfrm>
              <a:off x="4035279" y="532337"/>
              <a:ext cx="3828827" cy="584775"/>
            </a:xfrm>
            <a:prstGeom prst="rect">
              <a:avLst/>
            </a:prstGeom>
            <a:noFill/>
          </p:spPr>
          <p:txBody>
            <a:bodyPr wrap="square" rtlCol="0">
              <a:spAutoFit/>
            </a:bodyPr>
            <a:lstStyle/>
            <a:p>
              <a:pPr algn="ctr"/>
              <a:r>
                <a:rPr lang="en-US" sz="16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Provide Access and Excellence</a:t>
              </a:r>
              <a:br>
                <a:rPr lang="en-US" sz="16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br>
              <a:r>
                <a:rPr lang="en-US" sz="16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in Critical Care</a:t>
              </a:r>
            </a:p>
          </p:txBody>
        </p:sp>
        <p:sp>
          <p:nvSpPr>
            <p:cNvPr id="13" name="TextBox 12">
              <a:extLst>
                <a:ext uri="{FF2B5EF4-FFF2-40B4-BE49-F238E27FC236}">
                  <a16:creationId xmlns:a16="http://schemas.microsoft.com/office/drawing/2014/main" id="{B80A59A9-5069-31C7-9349-E5C0B26EB7F9}"/>
                </a:ext>
              </a:extLst>
            </p:cNvPr>
            <p:cNvSpPr txBox="1"/>
            <p:nvPr/>
          </p:nvSpPr>
          <p:spPr>
            <a:xfrm>
              <a:off x="4531985" y="1120919"/>
              <a:ext cx="2835427" cy="307777"/>
            </a:xfrm>
            <a:prstGeom prst="rect">
              <a:avLst/>
            </a:prstGeom>
            <a:noFill/>
          </p:spPr>
          <p:txBody>
            <a:bodyPr wrap="square" rtlCol="0">
              <a:spAutoFit/>
            </a:bodyPr>
            <a:lstStyle/>
            <a:p>
              <a:pPr algn="ctr"/>
              <a:r>
                <a:rPr lang="en-US" sz="1400"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Quality and Efficient Care</a:t>
              </a:r>
            </a:p>
          </p:txBody>
        </p:sp>
      </p:grpSp>
      <p:grpSp>
        <p:nvGrpSpPr>
          <p:cNvPr id="22" name="Group 21">
            <a:extLst>
              <a:ext uri="{FF2B5EF4-FFF2-40B4-BE49-F238E27FC236}">
                <a16:creationId xmlns:a16="http://schemas.microsoft.com/office/drawing/2014/main" id="{BAC6F683-C871-E0ED-7D10-37843E7D30C0}"/>
              </a:ext>
            </a:extLst>
          </p:cNvPr>
          <p:cNvGrpSpPr/>
          <p:nvPr/>
        </p:nvGrpSpPr>
        <p:grpSpPr>
          <a:xfrm>
            <a:off x="4035279" y="3746548"/>
            <a:ext cx="3828827" cy="2085440"/>
            <a:chOff x="4035279" y="3563668"/>
            <a:chExt cx="3828827" cy="2085440"/>
          </a:xfrm>
        </p:grpSpPr>
        <p:sp>
          <p:nvSpPr>
            <p:cNvPr id="14" name="TextBox 13">
              <a:extLst>
                <a:ext uri="{FF2B5EF4-FFF2-40B4-BE49-F238E27FC236}">
                  <a16:creationId xmlns:a16="http://schemas.microsoft.com/office/drawing/2014/main" id="{09E9062D-EA69-DEC3-1BE2-9D5B900F2043}"/>
                </a:ext>
              </a:extLst>
            </p:cNvPr>
            <p:cNvSpPr txBox="1"/>
            <p:nvPr/>
          </p:nvSpPr>
          <p:spPr>
            <a:xfrm>
              <a:off x="4035279" y="3563668"/>
              <a:ext cx="3828827" cy="276999"/>
            </a:xfrm>
            <a:prstGeom prst="rect">
              <a:avLst/>
            </a:prstGeom>
            <a:noFill/>
          </p:spPr>
          <p:txBody>
            <a:bodyPr wrap="square" rtlCol="0">
              <a:spAutoFit/>
            </a:bodyPr>
            <a:lstStyle/>
            <a:p>
              <a:pPr algn="ctr"/>
              <a:r>
                <a:rPr lang="en-US" sz="1200" b="1"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Investment Opportunities</a:t>
              </a:r>
            </a:p>
          </p:txBody>
        </p:sp>
        <p:sp>
          <p:nvSpPr>
            <p:cNvPr id="15" name="TextBox 14">
              <a:extLst>
                <a:ext uri="{FF2B5EF4-FFF2-40B4-BE49-F238E27FC236}">
                  <a16:creationId xmlns:a16="http://schemas.microsoft.com/office/drawing/2014/main" id="{9FF17497-EB9E-7C3A-1C01-7F1D9EEFFF32}"/>
                </a:ext>
              </a:extLst>
            </p:cNvPr>
            <p:cNvSpPr txBox="1"/>
            <p:nvPr/>
          </p:nvSpPr>
          <p:spPr>
            <a:xfrm>
              <a:off x="4322865" y="3894782"/>
              <a:ext cx="3252534"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Renovation of hospital rooms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Renovation of clinical spaces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Finance innovative treatment devices </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Naming of UTMC </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Naming of Clinics: </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Cancer Center Renaming</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POTS Research</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Renal Transplant</a:t>
              </a:r>
            </a:p>
            <a:p>
              <a:pPr marL="628650" lvl="1" indent="-171450">
                <a:buFont typeface="Courier New" panose="02070309020205020404" pitchFamily="49" charset="0"/>
                <a:buChar char="o"/>
              </a:pPr>
              <a:r>
                <a:rPr lang="en-US" sz="1200" dirty="0">
                  <a:solidFill>
                    <a:srgbClr val="003E7E"/>
                  </a:solidFill>
                  <a:latin typeface="Poppins" panose="00000500000000000000" pitchFamily="2" charset="0"/>
                  <a:cs typeface="Poppins" panose="00000500000000000000" pitchFamily="2" charset="0"/>
                </a:rPr>
                <a:t>Simulation Center</a:t>
              </a:r>
            </a:p>
          </p:txBody>
        </p:sp>
      </p:grpSp>
      <p:sp>
        <p:nvSpPr>
          <p:cNvPr id="18" name="TextBox 17">
            <a:extLst>
              <a:ext uri="{FF2B5EF4-FFF2-40B4-BE49-F238E27FC236}">
                <a16:creationId xmlns:a16="http://schemas.microsoft.com/office/drawing/2014/main" id="{272C9987-61F8-641D-BF23-44DB615DCBE2}"/>
              </a:ext>
            </a:extLst>
          </p:cNvPr>
          <p:cNvSpPr txBox="1"/>
          <p:nvPr/>
        </p:nvSpPr>
        <p:spPr>
          <a:xfrm>
            <a:off x="99409" y="1884695"/>
            <a:ext cx="3828826" cy="1938992"/>
          </a:xfrm>
          <a:prstGeom prst="rect">
            <a:avLst/>
          </a:prstGeom>
          <a:noFill/>
        </p:spPr>
        <p:txBody>
          <a:bodyPr wrap="square" rtlCol="0">
            <a:spAutoFit/>
          </a:bodyPr>
          <a:lstStyle/>
          <a:p>
            <a:pPr algn="ctr"/>
            <a:r>
              <a:rPr lang="en-US" sz="1200" dirty="0">
                <a:solidFill>
                  <a:srgbClr val="003E7E"/>
                </a:solidFill>
                <a:latin typeface="Poppins SemiBold" panose="00000700000000000000" pitchFamily="2" charset="0"/>
                <a:cs typeface="Poppins SemiBold" panose="00000700000000000000" pitchFamily="2" charset="0"/>
              </a:rPr>
              <a:t>SUPPORTS PRIORITY ONE </a:t>
            </a:r>
          </a:p>
          <a:p>
            <a:pPr algn="ctr"/>
            <a:r>
              <a:rPr lang="en-US" sz="1200" dirty="0">
                <a:solidFill>
                  <a:srgbClr val="003E7E"/>
                </a:solidFill>
                <a:latin typeface="Poppins" panose="00000500000000000000" pitchFamily="2" charset="0"/>
                <a:cs typeface="Poppins" panose="00000500000000000000" pitchFamily="2" charset="0"/>
              </a:rPr>
              <a:t>Ensure student Success from </a:t>
            </a:r>
          </a:p>
          <a:p>
            <a:pPr algn="ctr"/>
            <a:r>
              <a:rPr lang="en-US" sz="1200" dirty="0">
                <a:solidFill>
                  <a:srgbClr val="003E7E"/>
                </a:solidFill>
                <a:latin typeface="Poppins" panose="00000500000000000000" pitchFamily="2" charset="0"/>
                <a:cs typeface="Poppins" panose="00000500000000000000" pitchFamily="2" charset="0"/>
              </a:rPr>
              <a:t>Recruitment through Graduation </a:t>
            </a:r>
          </a:p>
          <a:p>
            <a:pPr algn="ctr"/>
            <a:endParaRPr lang="en-US" sz="1200" dirty="0">
              <a:solidFill>
                <a:srgbClr val="003E7E"/>
              </a:solidFill>
              <a:latin typeface="Poppins" panose="00000500000000000000" pitchFamily="2" charset="0"/>
              <a:cs typeface="Poppins" panose="00000500000000000000" pitchFamily="2" charset="0"/>
            </a:endParaRPr>
          </a:p>
          <a:p>
            <a:pPr algn="ctr"/>
            <a:r>
              <a:rPr lang="en-US" sz="1200" dirty="0">
                <a:solidFill>
                  <a:srgbClr val="003E7E"/>
                </a:solidFill>
                <a:latin typeface="Poppins SemiBold" panose="00000700000000000000" pitchFamily="2" charset="0"/>
                <a:cs typeface="Poppins SemiBold" panose="00000700000000000000" pitchFamily="2" charset="0"/>
              </a:rPr>
              <a:t>SUPPORTS PRIORITY TWO</a:t>
            </a:r>
          </a:p>
          <a:p>
            <a:pPr algn="ctr"/>
            <a:r>
              <a:rPr lang="en-US" sz="1200" dirty="0">
                <a:solidFill>
                  <a:srgbClr val="003E7E"/>
                </a:solidFill>
                <a:latin typeface="Poppins" panose="00000500000000000000" pitchFamily="2" charset="0"/>
                <a:cs typeface="Poppins" panose="00000500000000000000" pitchFamily="2" charset="0"/>
              </a:rPr>
              <a:t>Deliver Relevant and Innovative </a:t>
            </a:r>
          </a:p>
          <a:p>
            <a:pPr algn="ctr"/>
            <a:r>
              <a:rPr lang="en-US" sz="1200" dirty="0">
                <a:solidFill>
                  <a:srgbClr val="003E7E"/>
                </a:solidFill>
                <a:latin typeface="Poppins" panose="00000500000000000000" pitchFamily="2" charset="0"/>
                <a:cs typeface="Poppins" panose="00000500000000000000" pitchFamily="2" charset="0"/>
              </a:rPr>
              <a:t>Academic Programs </a:t>
            </a:r>
          </a:p>
          <a:p>
            <a:pPr algn="ctr"/>
            <a:endParaRPr lang="en-US" sz="1200" dirty="0">
              <a:solidFill>
                <a:srgbClr val="003E7E"/>
              </a:solidFill>
              <a:latin typeface="Poppins" panose="00000500000000000000" pitchFamily="2" charset="0"/>
              <a:cs typeface="Poppins" panose="00000500000000000000" pitchFamily="2" charset="0"/>
            </a:endParaRPr>
          </a:p>
          <a:p>
            <a:pPr algn="ctr"/>
            <a:r>
              <a:rPr lang="en-US" sz="1200" dirty="0">
                <a:solidFill>
                  <a:srgbClr val="003E7E"/>
                </a:solidFill>
                <a:latin typeface="Poppins SemiBold" panose="00000700000000000000" pitchFamily="2" charset="0"/>
                <a:cs typeface="Poppins SemiBold" panose="00000700000000000000" pitchFamily="2" charset="0"/>
              </a:rPr>
              <a:t>SUPPORTS PRIORITY FIVE</a:t>
            </a:r>
          </a:p>
          <a:p>
            <a:pPr algn="ctr"/>
            <a:r>
              <a:rPr lang="en-US" sz="1200" dirty="0">
                <a:solidFill>
                  <a:srgbClr val="003E7E"/>
                </a:solidFill>
                <a:latin typeface="Poppins" panose="00000500000000000000" pitchFamily="2" charset="0"/>
                <a:cs typeface="Poppins" panose="00000500000000000000" pitchFamily="2" charset="0"/>
              </a:rPr>
              <a:t>Foster a People-Centered Culture</a:t>
            </a:r>
          </a:p>
        </p:txBody>
      </p:sp>
      <p:grpSp>
        <p:nvGrpSpPr>
          <p:cNvPr id="16" name="Group 15">
            <a:extLst>
              <a:ext uri="{FF2B5EF4-FFF2-40B4-BE49-F238E27FC236}">
                <a16:creationId xmlns:a16="http://schemas.microsoft.com/office/drawing/2014/main" id="{5AC30897-4A76-B9B0-CEB6-869E67B82FDD}"/>
              </a:ext>
            </a:extLst>
          </p:cNvPr>
          <p:cNvGrpSpPr/>
          <p:nvPr/>
        </p:nvGrpSpPr>
        <p:grpSpPr>
          <a:xfrm>
            <a:off x="99408" y="1108409"/>
            <a:ext cx="3828827" cy="661627"/>
            <a:chOff x="99408" y="532337"/>
            <a:chExt cx="3828827" cy="661627"/>
          </a:xfrm>
        </p:grpSpPr>
        <p:sp>
          <p:nvSpPr>
            <p:cNvPr id="17" name="TextBox 16">
              <a:extLst>
                <a:ext uri="{FF2B5EF4-FFF2-40B4-BE49-F238E27FC236}">
                  <a16:creationId xmlns:a16="http://schemas.microsoft.com/office/drawing/2014/main" id="{ADBEC444-3E72-DC73-57D8-4097268884B9}"/>
                </a:ext>
              </a:extLst>
            </p:cNvPr>
            <p:cNvSpPr txBox="1"/>
            <p:nvPr/>
          </p:nvSpPr>
          <p:spPr>
            <a:xfrm>
              <a:off x="99408" y="532337"/>
              <a:ext cx="3828827" cy="338554"/>
            </a:xfrm>
            <a:prstGeom prst="rect">
              <a:avLst/>
            </a:prstGeom>
            <a:noFill/>
          </p:spPr>
          <p:txBody>
            <a:bodyPr wrap="square" rtlCol="0">
              <a:spAutoFit/>
            </a:bodyPr>
            <a:lstStyle/>
            <a:p>
              <a:pPr algn="ctr"/>
              <a:r>
                <a:rPr lang="en-US" sz="16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Student Success and Experience</a:t>
              </a:r>
            </a:p>
          </p:txBody>
        </p:sp>
        <p:sp>
          <p:nvSpPr>
            <p:cNvPr id="20" name="TextBox 19">
              <a:extLst>
                <a:ext uri="{FF2B5EF4-FFF2-40B4-BE49-F238E27FC236}">
                  <a16:creationId xmlns:a16="http://schemas.microsoft.com/office/drawing/2014/main" id="{A2632F95-69B3-9707-1C51-D930303EC96E}"/>
                </a:ext>
              </a:extLst>
            </p:cNvPr>
            <p:cNvSpPr txBox="1"/>
            <p:nvPr/>
          </p:nvSpPr>
          <p:spPr>
            <a:xfrm>
              <a:off x="557741" y="886187"/>
              <a:ext cx="2820254" cy="307777"/>
            </a:xfrm>
            <a:prstGeom prst="rect">
              <a:avLst/>
            </a:prstGeom>
            <a:noFill/>
          </p:spPr>
          <p:txBody>
            <a:bodyPr wrap="square" rtlCol="0">
              <a:spAutoFit/>
            </a:bodyPr>
            <a:lstStyle/>
            <a:p>
              <a:pPr algn="ctr"/>
              <a:r>
                <a:rPr lang="en-US" sz="1400"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Prepare Thought Leaders</a:t>
              </a:r>
            </a:p>
          </p:txBody>
        </p:sp>
      </p:grpSp>
      <p:grpSp>
        <p:nvGrpSpPr>
          <p:cNvPr id="23" name="Group 22">
            <a:extLst>
              <a:ext uri="{FF2B5EF4-FFF2-40B4-BE49-F238E27FC236}">
                <a16:creationId xmlns:a16="http://schemas.microsoft.com/office/drawing/2014/main" id="{46C5938D-430C-58B0-21FB-09E2A536C695}"/>
              </a:ext>
            </a:extLst>
          </p:cNvPr>
          <p:cNvGrpSpPr/>
          <p:nvPr/>
        </p:nvGrpSpPr>
        <p:grpSpPr>
          <a:xfrm>
            <a:off x="99408" y="3920284"/>
            <a:ext cx="3828827" cy="2270106"/>
            <a:chOff x="99408" y="3563668"/>
            <a:chExt cx="3828827" cy="2270106"/>
          </a:xfrm>
        </p:grpSpPr>
        <p:sp>
          <p:nvSpPr>
            <p:cNvPr id="19" name="TextBox 18">
              <a:extLst>
                <a:ext uri="{FF2B5EF4-FFF2-40B4-BE49-F238E27FC236}">
                  <a16:creationId xmlns:a16="http://schemas.microsoft.com/office/drawing/2014/main" id="{C4100776-541E-8266-5589-6339E17B7F2E}"/>
                </a:ext>
              </a:extLst>
            </p:cNvPr>
            <p:cNvSpPr txBox="1"/>
            <p:nvPr/>
          </p:nvSpPr>
          <p:spPr>
            <a:xfrm>
              <a:off x="229982" y="3894782"/>
              <a:ext cx="3584528" cy="1938992"/>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Renovation of Student Union</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Renovation of Classrooms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Need Based Scholarships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Sponsorship of symposiums, conferences, lectures and forums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Mulford Library Renovation</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Mental Heath Programs for all students  </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Athletic Naming Opportunities</a:t>
              </a:r>
            </a:p>
            <a:p>
              <a:pPr marL="171450" indent="-171450">
                <a:buFont typeface="Arial" panose="020B0604020202020204" pitchFamily="34" charset="0"/>
                <a:buChar char="•"/>
              </a:pPr>
              <a:r>
                <a:rPr lang="en-US" sz="1200" dirty="0">
                  <a:solidFill>
                    <a:srgbClr val="003E7E"/>
                  </a:solidFill>
                  <a:latin typeface="Poppins" panose="00000500000000000000" pitchFamily="2" charset="0"/>
                  <a:cs typeface="Poppins" panose="00000500000000000000" pitchFamily="2" charset="0"/>
                </a:rPr>
                <a:t>The Creation of Centers and Institutes </a:t>
              </a:r>
            </a:p>
            <a:p>
              <a:pPr marL="171450" indent="-171450">
                <a:buFont typeface="Arial" panose="020B0604020202020204" pitchFamily="34" charset="0"/>
                <a:buChar char="•"/>
              </a:pPr>
              <a:endParaRPr lang="en-US" sz="1200" dirty="0">
                <a:solidFill>
                  <a:srgbClr val="003E7E"/>
                </a:solidFill>
              </a:endParaRPr>
            </a:p>
          </p:txBody>
        </p:sp>
        <p:sp>
          <p:nvSpPr>
            <p:cNvPr id="21" name="TextBox 20">
              <a:extLst>
                <a:ext uri="{FF2B5EF4-FFF2-40B4-BE49-F238E27FC236}">
                  <a16:creationId xmlns:a16="http://schemas.microsoft.com/office/drawing/2014/main" id="{D9B0ECB0-B025-CFA0-8B7B-FCDCC4991672}"/>
                </a:ext>
              </a:extLst>
            </p:cNvPr>
            <p:cNvSpPr txBox="1"/>
            <p:nvPr/>
          </p:nvSpPr>
          <p:spPr>
            <a:xfrm>
              <a:off x="99408" y="3563668"/>
              <a:ext cx="3828827" cy="276999"/>
            </a:xfrm>
            <a:prstGeom prst="rect">
              <a:avLst/>
            </a:prstGeom>
            <a:noFill/>
          </p:spPr>
          <p:txBody>
            <a:bodyPr wrap="square" rtlCol="0">
              <a:spAutoFit/>
            </a:bodyPr>
            <a:lstStyle/>
            <a:p>
              <a:pPr algn="ctr"/>
              <a:r>
                <a:rPr lang="en-US" sz="1200" b="1" dirty="0">
                  <a:solidFill>
                    <a:srgbClr val="003E7E"/>
                  </a:solidFill>
                  <a:latin typeface="Poppins SemiBold" panose="00000700000000000000" pitchFamily="2" charset="0"/>
                  <a:ea typeface="Source Sans Pro" panose="020B0503030403020204" pitchFamily="34" charset="0"/>
                  <a:cs typeface="Poppins SemiBold" panose="00000700000000000000" pitchFamily="2" charset="0"/>
                </a:rPr>
                <a:t>Investment Opportunities</a:t>
              </a:r>
            </a:p>
          </p:txBody>
        </p:sp>
      </p:grpSp>
      <p:sp>
        <p:nvSpPr>
          <p:cNvPr id="26" name="TextBox 25">
            <a:extLst>
              <a:ext uri="{FF2B5EF4-FFF2-40B4-BE49-F238E27FC236}">
                <a16:creationId xmlns:a16="http://schemas.microsoft.com/office/drawing/2014/main" id="{DCD21C9A-D530-6D5D-CB1C-7AD08A6B4ECC}"/>
              </a:ext>
            </a:extLst>
          </p:cNvPr>
          <p:cNvSpPr txBox="1"/>
          <p:nvPr/>
        </p:nvSpPr>
        <p:spPr>
          <a:xfrm>
            <a:off x="229981" y="165105"/>
            <a:ext cx="11082463" cy="584775"/>
          </a:xfrm>
          <a:prstGeom prst="rect">
            <a:avLst/>
          </a:prstGeom>
          <a:noFill/>
        </p:spPr>
        <p:txBody>
          <a:bodyPr wrap="square" rtlCol="0">
            <a:spAutoFit/>
          </a:bodyPr>
          <a:lstStyle/>
          <a:p>
            <a:pPr algn="ctr"/>
            <a:r>
              <a:rPr lang="en-US" sz="32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UToledo Campaign Priorities</a:t>
            </a:r>
            <a:r>
              <a:rPr lang="en-US" sz="3200" b="1" dirty="0">
                <a:solidFill>
                  <a:srgbClr val="00B0F0"/>
                </a:solidFill>
                <a:latin typeface="Poppins ExtraBold" panose="00000900000000000000" pitchFamily="2" charset="0"/>
                <a:ea typeface="Source Sans Pro Black" panose="020B0803030403020204" pitchFamily="34" charset="0"/>
                <a:cs typeface="Poppins ExtraBold" panose="00000900000000000000" pitchFamily="2" charset="0"/>
              </a:rPr>
              <a:t> </a:t>
            </a:r>
            <a:r>
              <a:rPr lang="en-US" sz="3200" b="1" dirty="0">
                <a:solidFill>
                  <a:srgbClr val="003E7E"/>
                </a:solidFill>
                <a:latin typeface="Poppins ExtraBold" panose="00000900000000000000" pitchFamily="2" charset="0"/>
                <a:ea typeface="Source Sans Pro Black" panose="020B0803030403020204" pitchFamily="34" charset="0"/>
                <a:cs typeface="Poppins ExtraBold" panose="00000900000000000000" pitchFamily="2" charset="0"/>
              </a:rPr>
              <a:t>$250M (working goal)</a:t>
            </a:r>
          </a:p>
        </p:txBody>
      </p:sp>
    </p:spTree>
    <p:extLst>
      <p:ext uri="{BB962C8B-B14F-4D97-AF65-F5344CB8AC3E}">
        <p14:creationId xmlns:p14="http://schemas.microsoft.com/office/powerpoint/2010/main" val="208314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3ABA2A-CA39-40E9-C983-6796E655E06F}"/>
              </a:ext>
            </a:extLst>
          </p:cNvPr>
          <p:cNvSpPr>
            <a:spLocks noGrp="1"/>
          </p:cNvSpPr>
          <p:nvPr>
            <p:ph type="title"/>
          </p:nvPr>
        </p:nvSpPr>
        <p:spPr>
          <a:xfrm>
            <a:off x="1849569" y="694908"/>
            <a:ext cx="9736575" cy="914400"/>
          </a:xfrm>
        </p:spPr>
        <p:txBody>
          <a:bodyPr anchor="ctr">
            <a:normAutofit/>
          </a:bodyPr>
          <a:lstStyle/>
          <a:p>
            <a:r>
              <a:rPr lang="en-US" dirty="0"/>
              <a:t>Campaign Production Projections</a:t>
            </a:r>
          </a:p>
        </p:txBody>
      </p:sp>
      <p:graphicFrame>
        <p:nvGraphicFramePr>
          <p:cNvPr id="4" name="Chart 3">
            <a:extLst>
              <a:ext uri="{FF2B5EF4-FFF2-40B4-BE49-F238E27FC236}">
                <a16:creationId xmlns:a16="http://schemas.microsoft.com/office/drawing/2014/main" id="{24B2DC1A-F2B4-4316-8178-D32A3E91CF37}"/>
              </a:ext>
            </a:extLst>
          </p:cNvPr>
          <p:cNvGraphicFramePr>
            <a:graphicFrameLocks/>
          </p:cNvGraphicFramePr>
          <p:nvPr/>
        </p:nvGraphicFramePr>
        <p:xfrm>
          <a:off x="1424066" y="1609308"/>
          <a:ext cx="9736574" cy="41768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502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3ABA2A-CA39-40E9-C983-6796E655E06F}"/>
              </a:ext>
            </a:extLst>
          </p:cNvPr>
          <p:cNvSpPr>
            <a:spLocks noGrp="1"/>
          </p:cNvSpPr>
          <p:nvPr>
            <p:ph type="title"/>
          </p:nvPr>
        </p:nvSpPr>
        <p:spPr>
          <a:xfrm>
            <a:off x="1849569" y="539646"/>
            <a:ext cx="9736575" cy="1069662"/>
          </a:xfrm>
        </p:spPr>
        <p:txBody>
          <a:bodyPr anchor="ctr">
            <a:normAutofit/>
          </a:bodyPr>
          <a:lstStyle/>
          <a:p>
            <a:r>
              <a:rPr lang="en-US" dirty="0"/>
              <a:t>Cash Projected: Campaign</a:t>
            </a:r>
          </a:p>
        </p:txBody>
      </p:sp>
      <p:graphicFrame>
        <p:nvGraphicFramePr>
          <p:cNvPr id="4" name="Chart 3">
            <a:extLst>
              <a:ext uri="{FF2B5EF4-FFF2-40B4-BE49-F238E27FC236}">
                <a16:creationId xmlns:a16="http://schemas.microsoft.com/office/drawing/2014/main" id="{46AAC318-0756-4627-8AD8-7DFA66F3B405}"/>
              </a:ext>
            </a:extLst>
          </p:cNvPr>
          <p:cNvGraphicFramePr>
            <a:graphicFrameLocks/>
          </p:cNvGraphicFramePr>
          <p:nvPr/>
        </p:nvGraphicFramePr>
        <p:xfrm>
          <a:off x="1124263" y="1768839"/>
          <a:ext cx="9263922" cy="38374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725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7553" y="3869616"/>
            <a:ext cx="379879" cy="202266"/>
          </a:xfrm>
          <a:prstGeom prst="rect">
            <a:avLst/>
          </a:prstGeom>
        </p:spPr>
        <p:txBody>
          <a:bodyPr vert="horz" wrap="square" lIns="0" tIns="20171" rIns="0" bIns="0" rtlCol="0">
            <a:spAutoFit/>
          </a:bodyPr>
          <a:lstStyle/>
          <a:p>
            <a:pPr marL="110944" marR="4483" indent="-100297">
              <a:lnSpc>
                <a:spcPts val="679"/>
              </a:lnSpc>
              <a:spcBef>
                <a:spcPts val="159"/>
              </a:spcBef>
            </a:pPr>
            <a:r>
              <a:rPr sz="618" b="1" spc="-9" dirty="0">
                <a:solidFill>
                  <a:srgbClr val="FFFFFF"/>
                </a:solidFill>
                <a:latin typeface="Times New Roman"/>
                <a:cs typeface="Times New Roman"/>
              </a:rPr>
              <a:t>SUMMER</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2023</a:t>
            </a:r>
            <a:endParaRPr sz="618" dirty="0">
              <a:latin typeface="Times New Roman"/>
              <a:cs typeface="Times New Roman"/>
            </a:endParaRPr>
          </a:p>
        </p:txBody>
      </p:sp>
      <p:sp>
        <p:nvSpPr>
          <p:cNvPr id="3" name="object 3"/>
          <p:cNvSpPr txBox="1"/>
          <p:nvPr/>
        </p:nvSpPr>
        <p:spPr>
          <a:xfrm>
            <a:off x="375186" y="2612317"/>
            <a:ext cx="966506" cy="340859"/>
          </a:xfrm>
          <a:prstGeom prst="rect">
            <a:avLst/>
          </a:prstGeom>
        </p:spPr>
        <p:txBody>
          <a:bodyPr vert="horz" wrap="square" lIns="0" tIns="31936" rIns="0" bIns="0" rtlCol="0">
            <a:spAutoFit/>
          </a:bodyPr>
          <a:lstStyle/>
          <a:p>
            <a:pPr marL="146805" marR="4483" indent="-136159" algn="ctr">
              <a:lnSpc>
                <a:spcPts val="803"/>
              </a:lnSpc>
              <a:spcBef>
                <a:spcPts val="251"/>
              </a:spcBef>
            </a:pPr>
            <a:r>
              <a:rPr lang="en-US" sz="880" b="1" dirty="0">
                <a:latin typeface="Times New Roman"/>
                <a:cs typeface="Times New Roman"/>
              </a:rPr>
              <a:t>      I</a:t>
            </a:r>
            <a:r>
              <a:rPr sz="880" b="1" dirty="0">
                <a:latin typeface="Times New Roman"/>
                <a:cs typeface="Times New Roman"/>
              </a:rPr>
              <a:t>nternal</a:t>
            </a:r>
            <a:r>
              <a:rPr sz="880" b="1" spc="-22" dirty="0">
                <a:latin typeface="Times New Roman"/>
                <a:cs typeface="Times New Roman"/>
              </a:rPr>
              <a:t> </a:t>
            </a:r>
            <a:r>
              <a:rPr sz="880" b="1" spc="-9" dirty="0">
                <a:latin typeface="Times New Roman"/>
                <a:cs typeface="Times New Roman"/>
              </a:rPr>
              <a:t>Readiness Assessment</a:t>
            </a:r>
            <a:endParaRPr sz="880" b="1" dirty="0">
              <a:latin typeface="Times New Roman"/>
              <a:cs typeface="Times New Roman"/>
            </a:endParaRPr>
          </a:p>
        </p:txBody>
      </p:sp>
      <p:grpSp>
        <p:nvGrpSpPr>
          <p:cNvPr id="4" name="object 4"/>
          <p:cNvGrpSpPr/>
          <p:nvPr/>
        </p:nvGrpSpPr>
        <p:grpSpPr>
          <a:xfrm>
            <a:off x="611767" y="2961264"/>
            <a:ext cx="1416984" cy="1345266"/>
            <a:chOff x="185336" y="3356099"/>
            <a:chExt cx="1605915" cy="1524635"/>
          </a:xfrm>
        </p:grpSpPr>
        <p:sp>
          <p:nvSpPr>
            <p:cNvPr id="5" name="object 5"/>
            <p:cNvSpPr/>
            <p:nvPr/>
          </p:nvSpPr>
          <p:spPr>
            <a:xfrm>
              <a:off x="864300" y="4505205"/>
              <a:ext cx="186055" cy="0"/>
            </a:xfrm>
            <a:custGeom>
              <a:avLst/>
              <a:gdLst/>
              <a:ahLst/>
              <a:cxnLst/>
              <a:rect l="l" t="t" r="r" b="b"/>
              <a:pathLst>
                <a:path w="186055">
                  <a:moveTo>
                    <a:pt x="0" y="0"/>
                  </a:moveTo>
                  <a:lnTo>
                    <a:pt x="186032" y="0"/>
                  </a:lnTo>
                </a:path>
              </a:pathLst>
            </a:custGeom>
            <a:ln w="25398">
              <a:solidFill>
                <a:srgbClr val="000000"/>
              </a:solidFill>
            </a:ln>
          </p:spPr>
          <p:txBody>
            <a:bodyPr wrap="square" lIns="0" tIns="0" rIns="0" bIns="0" rtlCol="0"/>
            <a:lstStyle/>
            <a:p>
              <a:endParaRPr/>
            </a:p>
          </p:txBody>
        </p:sp>
        <p:sp>
          <p:nvSpPr>
            <p:cNvPr id="6" name="object 6"/>
            <p:cNvSpPr/>
            <p:nvPr/>
          </p:nvSpPr>
          <p:spPr>
            <a:xfrm>
              <a:off x="540874" y="3508498"/>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7" name="object 7"/>
            <p:cNvSpPr/>
            <p:nvPr/>
          </p:nvSpPr>
          <p:spPr>
            <a:xfrm>
              <a:off x="198036" y="3368799"/>
              <a:ext cx="685800" cy="120650"/>
            </a:xfrm>
            <a:custGeom>
              <a:avLst/>
              <a:gdLst/>
              <a:ahLst/>
              <a:cxnLst/>
              <a:rect l="l" t="t" r="r" b="b"/>
              <a:pathLst>
                <a:path w="685800" h="120650">
                  <a:moveTo>
                    <a:pt x="685674" y="0"/>
                  </a:moveTo>
                  <a:lnTo>
                    <a:pt x="0" y="0"/>
                  </a:lnTo>
                  <a:lnTo>
                    <a:pt x="0" y="120095"/>
                  </a:lnTo>
                  <a:lnTo>
                    <a:pt x="685674" y="120095"/>
                  </a:lnTo>
                  <a:lnTo>
                    <a:pt x="685674" y="0"/>
                  </a:lnTo>
                  <a:close/>
                </a:path>
              </a:pathLst>
            </a:custGeom>
            <a:solidFill>
              <a:srgbClr val="003E7E"/>
            </a:solidFill>
          </p:spPr>
          <p:txBody>
            <a:bodyPr wrap="square" lIns="0" tIns="0" rIns="0" bIns="0" rtlCol="0"/>
            <a:lstStyle/>
            <a:p>
              <a:endParaRPr/>
            </a:p>
          </p:txBody>
        </p:sp>
        <p:sp>
          <p:nvSpPr>
            <p:cNvPr id="8" name="object 8"/>
            <p:cNvSpPr/>
            <p:nvPr/>
          </p:nvSpPr>
          <p:spPr>
            <a:xfrm>
              <a:off x="198036" y="3368799"/>
              <a:ext cx="685800" cy="120650"/>
            </a:xfrm>
            <a:custGeom>
              <a:avLst/>
              <a:gdLst/>
              <a:ahLst/>
              <a:cxnLst/>
              <a:rect l="l" t="t" r="r" b="b"/>
              <a:pathLst>
                <a:path w="685800" h="120650">
                  <a:moveTo>
                    <a:pt x="0" y="0"/>
                  </a:moveTo>
                  <a:lnTo>
                    <a:pt x="685674" y="0"/>
                  </a:lnTo>
                  <a:lnTo>
                    <a:pt x="685674" y="120096"/>
                  </a:lnTo>
                  <a:lnTo>
                    <a:pt x="0" y="120096"/>
                  </a:lnTo>
                  <a:lnTo>
                    <a:pt x="0" y="0"/>
                  </a:lnTo>
                  <a:close/>
                </a:path>
              </a:pathLst>
            </a:custGeom>
            <a:ln w="25400">
              <a:solidFill>
                <a:srgbClr val="FFFFFF"/>
              </a:solidFill>
            </a:ln>
          </p:spPr>
          <p:txBody>
            <a:bodyPr wrap="square" lIns="0" tIns="0" rIns="0" bIns="0" rtlCol="0"/>
            <a:lstStyle/>
            <a:p>
              <a:endParaRPr/>
            </a:p>
          </p:txBody>
        </p:sp>
        <p:sp>
          <p:nvSpPr>
            <p:cNvPr id="9" name="object 9"/>
            <p:cNvSpPr/>
            <p:nvPr/>
          </p:nvSpPr>
          <p:spPr>
            <a:xfrm>
              <a:off x="1050329" y="4146868"/>
              <a:ext cx="728345" cy="720725"/>
            </a:xfrm>
            <a:custGeom>
              <a:avLst/>
              <a:gdLst/>
              <a:ahLst/>
              <a:cxnLst/>
              <a:rect l="l" t="t" r="r" b="b"/>
              <a:pathLst>
                <a:path w="728344" h="720725">
                  <a:moveTo>
                    <a:pt x="439499" y="0"/>
                  </a:moveTo>
                  <a:lnTo>
                    <a:pt x="288230" y="0"/>
                  </a:lnTo>
                  <a:lnTo>
                    <a:pt x="0" y="360290"/>
                  </a:lnTo>
                  <a:lnTo>
                    <a:pt x="288230" y="720577"/>
                  </a:lnTo>
                  <a:lnTo>
                    <a:pt x="439499" y="720577"/>
                  </a:lnTo>
                  <a:lnTo>
                    <a:pt x="727729" y="360290"/>
                  </a:lnTo>
                  <a:lnTo>
                    <a:pt x="439499" y="0"/>
                  </a:lnTo>
                  <a:close/>
                </a:path>
              </a:pathLst>
            </a:custGeom>
            <a:solidFill>
              <a:srgbClr val="FFD200"/>
            </a:solidFill>
          </p:spPr>
          <p:txBody>
            <a:bodyPr wrap="square" lIns="0" tIns="0" rIns="0" bIns="0" rtlCol="0"/>
            <a:lstStyle/>
            <a:p>
              <a:endParaRPr/>
            </a:p>
          </p:txBody>
        </p:sp>
        <p:sp>
          <p:nvSpPr>
            <p:cNvPr id="10" name="object 10"/>
            <p:cNvSpPr/>
            <p:nvPr/>
          </p:nvSpPr>
          <p:spPr>
            <a:xfrm>
              <a:off x="1050329" y="4146868"/>
              <a:ext cx="728345" cy="720725"/>
            </a:xfrm>
            <a:custGeom>
              <a:avLst/>
              <a:gdLst/>
              <a:ahLst/>
              <a:cxnLst/>
              <a:rect l="l" t="t" r="r" b="b"/>
              <a:pathLst>
                <a:path w="728344" h="720725">
                  <a:moveTo>
                    <a:pt x="0" y="360289"/>
                  </a:moveTo>
                  <a:lnTo>
                    <a:pt x="288230" y="0"/>
                  </a:lnTo>
                  <a:lnTo>
                    <a:pt x="439499" y="0"/>
                  </a:lnTo>
                  <a:lnTo>
                    <a:pt x="727730" y="360289"/>
                  </a:lnTo>
                  <a:lnTo>
                    <a:pt x="439499" y="720578"/>
                  </a:lnTo>
                  <a:lnTo>
                    <a:pt x="288230" y="720578"/>
                  </a:lnTo>
                  <a:lnTo>
                    <a:pt x="0" y="360289"/>
                  </a:lnTo>
                  <a:close/>
                </a:path>
              </a:pathLst>
            </a:custGeom>
            <a:ln w="25400">
              <a:solidFill>
                <a:srgbClr val="000000"/>
              </a:solidFill>
            </a:ln>
          </p:spPr>
          <p:txBody>
            <a:bodyPr wrap="square" lIns="0" tIns="0" rIns="0" bIns="0" rtlCol="0"/>
            <a:lstStyle/>
            <a:p>
              <a:endParaRPr/>
            </a:p>
          </p:txBody>
        </p:sp>
      </p:grpSp>
      <p:sp>
        <p:nvSpPr>
          <p:cNvPr id="11" name="object 11"/>
          <p:cNvSpPr txBox="1"/>
          <p:nvPr/>
        </p:nvSpPr>
        <p:spPr>
          <a:xfrm>
            <a:off x="1580246" y="3869616"/>
            <a:ext cx="231401" cy="202266"/>
          </a:xfrm>
          <a:prstGeom prst="rect">
            <a:avLst/>
          </a:prstGeom>
        </p:spPr>
        <p:txBody>
          <a:bodyPr vert="horz" wrap="square" lIns="0" tIns="20171" rIns="0" bIns="0" rtlCol="0">
            <a:spAutoFit/>
          </a:bodyPr>
          <a:lstStyle/>
          <a:p>
            <a:pPr marL="36981" marR="4483" indent="-26335">
              <a:lnSpc>
                <a:spcPts val="679"/>
              </a:lnSpc>
              <a:spcBef>
                <a:spcPts val="159"/>
              </a:spcBef>
            </a:pPr>
            <a:r>
              <a:rPr sz="618" b="1" spc="-18" dirty="0">
                <a:latin typeface="Times New Roman"/>
                <a:cs typeface="Times New Roman"/>
              </a:rPr>
              <a:t>FALL</a:t>
            </a:r>
            <a:r>
              <a:rPr sz="618" b="1" spc="441" dirty="0">
                <a:latin typeface="Times New Roman"/>
                <a:cs typeface="Times New Roman"/>
              </a:rPr>
              <a:t> </a:t>
            </a:r>
            <a:r>
              <a:rPr sz="618" b="1" spc="-18" dirty="0">
                <a:latin typeface="Times New Roman"/>
                <a:cs typeface="Times New Roman"/>
              </a:rPr>
              <a:t>2023</a:t>
            </a:r>
            <a:endParaRPr sz="618">
              <a:latin typeface="Times New Roman"/>
              <a:cs typeface="Times New Roman"/>
            </a:endParaRPr>
          </a:p>
        </p:txBody>
      </p:sp>
      <p:sp>
        <p:nvSpPr>
          <p:cNvPr id="12" name="object 12"/>
          <p:cNvSpPr txBox="1"/>
          <p:nvPr/>
        </p:nvSpPr>
        <p:spPr>
          <a:xfrm>
            <a:off x="997472" y="4993789"/>
            <a:ext cx="1056478" cy="338837"/>
          </a:xfrm>
          <a:prstGeom prst="rect">
            <a:avLst/>
          </a:prstGeom>
        </p:spPr>
        <p:txBody>
          <a:bodyPr vert="horz" wrap="square" lIns="0" tIns="31936" rIns="0" bIns="0" rtlCol="0">
            <a:spAutoFit/>
          </a:bodyPr>
          <a:lstStyle/>
          <a:p>
            <a:pPr marL="326109" marR="4483" indent="-315462" algn="ctr">
              <a:lnSpc>
                <a:spcPts val="803"/>
              </a:lnSpc>
              <a:spcBef>
                <a:spcPts val="251"/>
              </a:spcBef>
            </a:pPr>
            <a:r>
              <a:rPr lang="en-US" sz="794" dirty="0">
                <a:latin typeface="Times New Roman"/>
                <a:cs typeface="Times New Roman"/>
              </a:rPr>
              <a:t>         </a:t>
            </a:r>
            <a:r>
              <a:rPr lang="en-US" sz="882" b="1" dirty="0">
                <a:latin typeface="Times New Roman"/>
                <a:cs typeface="Times New Roman"/>
              </a:rPr>
              <a:t>   </a:t>
            </a:r>
            <a:r>
              <a:rPr sz="882" b="1" dirty="0">
                <a:latin typeface="Times New Roman"/>
                <a:cs typeface="Times New Roman"/>
              </a:rPr>
              <a:t>Campaign</a:t>
            </a:r>
            <a:r>
              <a:rPr sz="882" b="1" spc="-26" dirty="0">
                <a:latin typeface="Times New Roman"/>
                <a:cs typeface="Times New Roman"/>
              </a:rPr>
              <a:t> </a:t>
            </a:r>
            <a:r>
              <a:rPr sz="882" b="1" spc="-9" dirty="0">
                <a:latin typeface="Times New Roman"/>
                <a:cs typeface="Times New Roman"/>
              </a:rPr>
              <a:t>Feasibility Study</a:t>
            </a:r>
            <a:endParaRPr sz="882" b="1" dirty="0">
              <a:latin typeface="Times New Roman"/>
              <a:cs typeface="Times New Roman"/>
            </a:endParaRPr>
          </a:p>
        </p:txBody>
      </p:sp>
      <p:grpSp>
        <p:nvGrpSpPr>
          <p:cNvPr id="13" name="object 13"/>
          <p:cNvGrpSpPr/>
          <p:nvPr/>
        </p:nvGrpSpPr>
        <p:grpSpPr>
          <a:xfrm>
            <a:off x="1344522" y="3645919"/>
            <a:ext cx="1457325" cy="1345266"/>
            <a:chOff x="1015791" y="4132041"/>
            <a:chExt cx="1651635" cy="1524635"/>
          </a:xfrm>
        </p:grpSpPr>
        <p:sp>
          <p:nvSpPr>
            <p:cNvPr id="14" name="object 14"/>
            <p:cNvSpPr/>
            <p:nvPr/>
          </p:nvSpPr>
          <p:spPr>
            <a:xfrm>
              <a:off x="1778060" y="4505031"/>
              <a:ext cx="153670" cy="2540"/>
            </a:xfrm>
            <a:custGeom>
              <a:avLst/>
              <a:gdLst/>
              <a:ahLst/>
              <a:cxnLst/>
              <a:rect l="l" t="t" r="r" b="b"/>
              <a:pathLst>
                <a:path w="153669" h="2539">
                  <a:moveTo>
                    <a:pt x="0" y="2127"/>
                  </a:moveTo>
                  <a:lnTo>
                    <a:pt x="153077" y="0"/>
                  </a:lnTo>
                </a:path>
              </a:pathLst>
            </a:custGeom>
            <a:ln w="25400">
              <a:solidFill>
                <a:srgbClr val="000000"/>
              </a:solidFill>
            </a:ln>
          </p:spPr>
          <p:txBody>
            <a:bodyPr wrap="square" lIns="0" tIns="0" rIns="0" bIns="0" rtlCol="0"/>
            <a:lstStyle/>
            <a:p>
              <a:endParaRPr/>
            </a:p>
          </p:txBody>
        </p:sp>
        <p:sp>
          <p:nvSpPr>
            <p:cNvPr id="15" name="object 15"/>
            <p:cNvSpPr/>
            <p:nvPr/>
          </p:nvSpPr>
          <p:spPr>
            <a:xfrm>
              <a:off x="1414194" y="4903384"/>
              <a:ext cx="0" cy="600710"/>
            </a:xfrm>
            <a:custGeom>
              <a:avLst/>
              <a:gdLst/>
              <a:ahLst/>
              <a:cxnLst/>
              <a:rect l="l" t="t" r="r" b="b"/>
              <a:pathLst>
                <a:path h="600710">
                  <a:moveTo>
                    <a:pt x="0" y="0"/>
                  </a:moveTo>
                  <a:lnTo>
                    <a:pt x="1" y="600480"/>
                  </a:lnTo>
                </a:path>
              </a:pathLst>
            </a:custGeom>
            <a:solidFill>
              <a:srgbClr val="003E7E"/>
            </a:solidFill>
          </p:spPr>
          <p:txBody>
            <a:bodyPr wrap="square" lIns="0" tIns="0" rIns="0" bIns="0" rtlCol="0"/>
            <a:lstStyle/>
            <a:p>
              <a:endParaRPr/>
            </a:p>
          </p:txBody>
        </p:sp>
        <p:sp>
          <p:nvSpPr>
            <p:cNvPr id="16" name="object 16"/>
            <p:cNvSpPr/>
            <p:nvPr/>
          </p:nvSpPr>
          <p:spPr>
            <a:xfrm>
              <a:off x="1414194" y="4903384"/>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17" name="object 17"/>
            <p:cNvSpPr/>
            <p:nvPr/>
          </p:nvSpPr>
          <p:spPr>
            <a:xfrm>
              <a:off x="1028491" y="5523467"/>
              <a:ext cx="771525" cy="120650"/>
            </a:xfrm>
            <a:custGeom>
              <a:avLst/>
              <a:gdLst/>
              <a:ahLst/>
              <a:cxnLst/>
              <a:rect l="l" t="t" r="r" b="b"/>
              <a:pathLst>
                <a:path w="771525" h="120650">
                  <a:moveTo>
                    <a:pt x="771406" y="0"/>
                  </a:moveTo>
                  <a:lnTo>
                    <a:pt x="0" y="0"/>
                  </a:lnTo>
                  <a:lnTo>
                    <a:pt x="0" y="120096"/>
                  </a:lnTo>
                  <a:lnTo>
                    <a:pt x="771406" y="120096"/>
                  </a:lnTo>
                  <a:lnTo>
                    <a:pt x="771406" y="0"/>
                  </a:lnTo>
                  <a:close/>
                </a:path>
              </a:pathLst>
            </a:custGeom>
            <a:solidFill>
              <a:srgbClr val="003E7E"/>
            </a:solidFill>
          </p:spPr>
          <p:txBody>
            <a:bodyPr wrap="square" lIns="0" tIns="0" rIns="0" bIns="0" rtlCol="0"/>
            <a:lstStyle/>
            <a:p>
              <a:endParaRPr/>
            </a:p>
          </p:txBody>
        </p:sp>
        <p:sp>
          <p:nvSpPr>
            <p:cNvPr id="18" name="object 18"/>
            <p:cNvSpPr/>
            <p:nvPr/>
          </p:nvSpPr>
          <p:spPr>
            <a:xfrm>
              <a:off x="1028491" y="5523467"/>
              <a:ext cx="771525" cy="120650"/>
            </a:xfrm>
            <a:custGeom>
              <a:avLst/>
              <a:gdLst/>
              <a:ahLst/>
              <a:cxnLst/>
              <a:rect l="l" t="t" r="r" b="b"/>
              <a:pathLst>
                <a:path w="771525" h="120650">
                  <a:moveTo>
                    <a:pt x="0" y="0"/>
                  </a:moveTo>
                  <a:lnTo>
                    <a:pt x="771407" y="0"/>
                  </a:lnTo>
                  <a:lnTo>
                    <a:pt x="771407" y="120096"/>
                  </a:lnTo>
                  <a:lnTo>
                    <a:pt x="0" y="120096"/>
                  </a:lnTo>
                  <a:lnTo>
                    <a:pt x="0" y="0"/>
                  </a:lnTo>
                  <a:close/>
                </a:path>
              </a:pathLst>
            </a:custGeom>
            <a:ln w="25400">
              <a:solidFill>
                <a:srgbClr val="FFFFFF"/>
              </a:solidFill>
            </a:ln>
          </p:spPr>
          <p:txBody>
            <a:bodyPr wrap="square" lIns="0" tIns="0" rIns="0" bIns="0" rtlCol="0"/>
            <a:lstStyle/>
            <a:p>
              <a:endParaRPr/>
            </a:p>
          </p:txBody>
        </p:sp>
        <p:sp>
          <p:nvSpPr>
            <p:cNvPr id="19" name="object 19"/>
            <p:cNvSpPr/>
            <p:nvPr/>
          </p:nvSpPr>
          <p:spPr>
            <a:xfrm>
              <a:off x="1931134" y="4144741"/>
              <a:ext cx="723265" cy="720725"/>
            </a:xfrm>
            <a:custGeom>
              <a:avLst/>
              <a:gdLst/>
              <a:ahLst/>
              <a:cxnLst/>
              <a:rect l="l" t="t" r="r" b="b"/>
              <a:pathLst>
                <a:path w="723264" h="720725">
                  <a:moveTo>
                    <a:pt x="434839" y="0"/>
                  </a:moveTo>
                  <a:lnTo>
                    <a:pt x="288231" y="0"/>
                  </a:lnTo>
                  <a:lnTo>
                    <a:pt x="0" y="360290"/>
                  </a:lnTo>
                  <a:lnTo>
                    <a:pt x="288231" y="720578"/>
                  </a:lnTo>
                  <a:lnTo>
                    <a:pt x="434839" y="720578"/>
                  </a:lnTo>
                  <a:lnTo>
                    <a:pt x="723070" y="360290"/>
                  </a:lnTo>
                  <a:lnTo>
                    <a:pt x="434839" y="0"/>
                  </a:lnTo>
                  <a:close/>
                </a:path>
              </a:pathLst>
            </a:custGeom>
            <a:solidFill>
              <a:srgbClr val="003E7E"/>
            </a:solidFill>
          </p:spPr>
          <p:txBody>
            <a:bodyPr wrap="square" lIns="0" tIns="0" rIns="0" bIns="0" rtlCol="0"/>
            <a:lstStyle/>
            <a:p>
              <a:endParaRPr/>
            </a:p>
          </p:txBody>
        </p:sp>
        <p:sp>
          <p:nvSpPr>
            <p:cNvPr id="20" name="object 20"/>
            <p:cNvSpPr/>
            <p:nvPr/>
          </p:nvSpPr>
          <p:spPr>
            <a:xfrm>
              <a:off x="1931134" y="4144741"/>
              <a:ext cx="723265" cy="720725"/>
            </a:xfrm>
            <a:custGeom>
              <a:avLst/>
              <a:gdLst/>
              <a:ahLst/>
              <a:cxnLst/>
              <a:rect l="l" t="t" r="r" b="b"/>
              <a:pathLst>
                <a:path w="723264" h="720725">
                  <a:moveTo>
                    <a:pt x="0" y="360289"/>
                  </a:moveTo>
                  <a:lnTo>
                    <a:pt x="288231" y="0"/>
                  </a:lnTo>
                  <a:lnTo>
                    <a:pt x="434839" y="0"/>
                  </a:lnTo>
                  <a:lnTo>
                    <a:pt x="723071" y="360289"/>
                  </a:lnTo>
                  <a:lnTo>
                    <a:pt x="434839" y="720578"/>
                  </a:lnTo>
                  <a:lnTo>
                    <a:pt x="288231" y="720578"/>
                  </a:lnTo>
                  <a:lnTo>
                    <a:pt x="0" y="360289"/>
                  </a:lnTo>
                  <a:close/>
                </a:path>
              </a:pathLst>
            </a:custGeom>
            <a:ln w="25400">
              <a:solidFill>
                <a:srgbClr val="000000"/>
              </a:solidFill>
            </a:ln>
          </p:spPr>
          <p:txBody>
            <a:bodyPr wrap="square" lIns="0" tIns="0" rIns="0" bIns="0" rtlCol="0"/>
            <a:lstStyle/>
            <a:p>
              <a:endParaRPr/>
            </a:p>
          </p:txBody>
        </p:sp>
      </p:grpSp>
      <p:sp>
        <p:nvSpPr>
          <p:cNvPr id="21" name="object 21"/>
          <p:cNvSpPr txBox="1"/>
          <p:nvPr/>
        </p:nvSpPr>
        <p:spPr>
          <a:xfrm>
            <a:off x="2296511" y="3869616"/>
            <a:ext cx="349063" cy="202266"/>
          </a:xfrm>
          <a:prstGeom prst="rect">
            <a:avLst/>
          </a:prstGeom>
        </p:spPr>
        <p:txBody>
          <a:bodyPr vert="horz" wrap="square" lIns="0" tIns="20171" rIns="0" bIns="0" rtlCol="0">
            <a:spAutoFit/>
          </a:bodyPr>
          <a:lstStyle/>
          <a:p>
            <a:pPr marL="95815" marR="4483" indent="-85169">
              <a:lnSpc>
                <a:spcPts val="679"/>
              </a:lnSpc>
              <a:spcBef>
                <a:spcPts val="159"/>
              </a:spcBef>
            </a:pPr>
            <a:r>
              <a:rPr sz="618" b="1" spc="-9" dirty="0">
                <a:solidFill>
                  <a:srgbClr val="FFFFFF"/>
                </a:solidFill>
                <a:latin typeface="Times New Roman"/>
                <a:cs typeface="Times New Roman"/>
              </a:rPr>
              <a:t>WINTER</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2023</a:t>
            </a:r>
            <a:endParaRPr sz="618">
              <a:latin typeface="Times New Roman"/>
              <a:cs typeface="Times New Roman"/>
            </a:endParaRPr>
          </a:p>
        </p:txBody>
      </p:sp>
      <p:sp>
        <p:nvSpPr>
          <p:cNvPr id="22" name="object 22"/>
          <p:cNvSpPr txBox="1"/>
          <p:nvPr/>
        </p:nvSpPr>
        <p:spPr>
          <a:xfrm>
            <a:off x="2031388" y="2586765"/>
            <a:ext cx="880781" cy="370916"/>
          </a:xfrm>
          <a:prstGeom prst="rect">
            <a:avLst/>
          </a:prstGeom>
        </p:spPr>
        <p:txBody>
          <a:bodyPr vert="horz" wrap="square" lIns="0" tIns="32497" rIns="0" bIns="0" rtlCol="0">
            <a:spAutoFit/>
          </a:bodyPr>
          <a:lstStyle/>
          <a:p>
            <a:pPr marL="10646" marR="4483" indent="-560" algn="ctr">
              <a:lnSpc>
                <a:spcPct val="83300"/>
              </a:lnSpc>
              <a:spcBef>
                <a:spcPts val="256"/>
              </a:spcBef>
            </a:pPr>
            <a:r>
              <a:rPr sz="882" b="1" dirty="0">
                <a:latin typeface="Times New Roman"/>
                <a:cs typeface="Times New Roman"/>
              </a:rPr>
              <a:t>Completion</a:t>
            </a:r>
            <a:r>
              <a:rPr sz="882" b="1" spc="-35" dirty="0">
                <a:latin typeface="Times New Roman"/>
                <a:cs typeface="Times New Roman"/>
              </a:rPr>
              <a:t> </a:t>
            </a:r>
            <a:r>
              <a:rPr sz="882" b="1" spc="-22" dirty="0">
                <a:latin typeface="Times New Roman"/>
                <a:cs typeface="Times New Roman"/>
              </a:rPr>
              <a:t>of</a:t>
            </a:r>
            <a:r>
              <a:rPr sz="882" b="1" dirty="0">
                <a:latin typeface="Times New Roman"/>
                <a:cs typeface="Times New Roman"/>
              </a:rPr>
              <a:t> Feasibility</a:t>
            </a:r>
            <a:r>
              <a:rPr sz="882" b="1" spc="-31" dirty="0">
                <a:latin typeface="Times New Roman"/>
                <a:cs typeface="Times New Roman"/>
              </a:rPr>
              <a:t> </a:t>
            </a:r>
            <a:r>
              <a:rPr sz="882" b="1" dirty="0">
                <a:latin typeface="Times New Roman"/>
                <a:cs typeface="Times New Roman"/>
              </a:rPr>
              <a:t>Study</a:t>
            </a:r>
            <a:r>
              <a:rPr sz="882" b="1" spc="-31" dirty="0">
                <a:latin typeface="Times New Roman"/>
                <a:cs typeface="Times New Roman"/>
              </a:rPr>
              <a:t> </a:t>
            </a:r>
            <a:r>
              <a:rPr sz="882" b="1" spc="-22" dirty="0">
                <a:latin typeface="Times New Roman"/>
                <a:cs typeface="Times New Roman"/>
              </a:rPr>
              <a:t>and</a:t>
            </a:r>
            <a:r>
              <a:rPr sz="882" b="1" spc="-9" dirty="0">
                <a:latin typeface="Times New Roman"/>
                <a:cs typeface="Times New Roman"/>
              </a:rPr>
              <a:t> Report</a:t>
            </a:r>
            <a:endParaRPr sz="882" b="1" dirty="0">
              <a:latin typeface="Times New Roman"/>
              <a:cs typeface="Times New Roman"/>
            </a:endParaRPr>
          </a:p>
        </p:txBody>
      </p:sp>
      <p:grpSp>
        <p:nvGrpSpPr>
          <p:cNvPr id="23" name="object 23"/>
          <p:cNvGrpSpPr/>
          <p:nvPr/>
        </p:nvGrpSpPr>
        <p:grpSpPr>
          <a:xfrm>
            <a:off x="2121826" y="2961110"/>
            <a:ext cx="1457885" cy="1345266"/>
            <a:chOff x="1896736" y="3355924"/>
            <a:chExt cx="1652270" cy="1524635"/>
          </a:xfrm>
        </p:grpSpPr>
        <p:sp>
          <p:nvSpPr>
            <p:cNvPr id="24" name="object 24"/>
            <p:cNvSpPr/>
            <p:nvPr/>
          </p:nvSpPr>
          <p:spPr>
            <a:xfrm>
              <a:off x="2654207" y="4505030"/>
              <a:ext cx="160655" cy="2540"/>
            </a:xfrm>
            <a:custGeom>
              <a:avLst/>
              <a:gdLst/>
              <a:ahLst/>
              <a:cxnLst/>
              <a:rect l="l" t="t" r="r" b="b"/>
              <a:pathLst>
                <a:path w="160655" h="2539">
                  <a:moveTo>
                    <a:pt x="0" y="0"/>
                  </a:moveTo>
                  <a:lnTo>
                    <a:pt x="160413" y="2119"/>
                  </a:lnTo>
                </a:path>
              </a:pathLst>
            </a:custGeom>
            <a:ln w="25399">
              <a:solidFill>
                <a:srgbClr val="000000"/>
              </a:solidFill>
            </a:ln>
          </p:spPr>
          <p:txBody>
            <a:bodyPr wrap="square" lIns="0" tIns="0" rIns="0" bIns="0" rtlCol="0"/>
            <a:lstStyle/>
            <a:p>
              <a:endParaRPr/>
            </a:p>
          </p:txBody>
        </p:sp>
        <p:sp>
          <p:nvSpPr>
            <p:cNvPr id="25" name="object 25"/>
            <p:cNvSpPr/>
            <p:nvPr/>
          </p:nvSpPr>
          <p:spPr>
            <a:xfrm>
              <a:off x="2292670" y="3508322"/>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26" name="object 26"/>
            <p:cNvSpPr/>
            <p:nvPr/>
          </p:nvSpPr>
          <p:spPr>
            <a:xfrm>
              <a:off x="1909436" y="3368624"/>
              <a:ext cx="767080" cy="120650"/>
            </a:xfrm>
            <a:custGeom>
              <a:avLst/>
              <a:gdLst/>
              <a:ahLst/>
              <a:cxnLst/>
              <a:rect l="l" t="t" r="r" b="b"/>
              <a:pathLst>
                <a:path w="767080" h="120650">
                  <a:moveTo>
                    <a:pt x="766469" y="0"/>
                  </a:moveTo>
                  <a:lnTo>
                    <a:pt x="0" y="0"/>
                  </a:lnTo>
                  <a:lnTo>
                    <a:pt x="0" y="120096"/>
                  </a:lnTo>
                  <a:lnTo>
                    <a:pt x="766469" y="120096"/>
                  </a:lnTo>
                  <a:lnTo>
                    <a:pt x="766469" y="0"/>
                  </a:lnTo>
                  <a:close/>
                </a:path>
              </a:pathLst>
            </a:custGeom>
            <a:solidFill>
              <a:srgbClr val="003E7E"/>
            </a:solidFill>
          </p:spPr>
          <p:txBody>
            <a:bodyPr wrap="square" lIns="0" tIns="0" rIns="0" bIns="0" rtlCol="0"/>
            <a:lstStyle/>
            <a:p>
              <a:endParaRPr/>
            </a:p>
          </p:txBody>
        </p:sp>
        <p:sp>
          <p:nvSpPr>
            <p:cNvPr id="27" name="object 27"/>
            <p:cNvSpPr/>
            <p:nvPr/>
          </p:nvSpPr>
          <p:spPr>
            <a:xfrm>
              <a:off x="1909436" y="3368624"/>
              <a:ext cx="767080" cy="120650"/>
            </a:xfrm>
            <a:custGeom>
              <a:avLst/>
              <a:gdLst/>
              <a:ahLst/>
              <a:cxnLst/>
              <a:rect l="l" t="t" r="r" b="b"/>
              <a:pathLst>
                <a:path w="767080" h="120650">
                  <a:moveTo>
                    <a:pt x="0" y="0"/>
                  </a:moveTo>
                  <a:lnTo>
                    <a:pt x="766469" y="0"/>
                  </a:lnTo>
                  <a:lnTo>
                    <a:pt x="766469" y="120096"/>
                  </a:lnTo>
                  <a:lnTo>
                    <a:pt x="0" y="120096"/>
                  </a:lnTo>
                  <a:lnTo>
                    <a:pt x="0" y="0"/>
                  </a:lnTo>
                  <a:close/>
                </a:path>
              </a:pathLst>
            </a:custGeom>
            <a:ln w="25400">
              <a:solidFill>
                <a:srgbClr val="FFFFFF"/>
              </a:solidFill>
            </a:ln>
          </p:spPr>
          <p:txBody>
            <a:bodyPr wrap="square" lIns="0" tIns="0" rIns="0" bIns="0" rtlCol="0"/>
            <a:lstStyle/>
            <a:p>
              <a:endParaRPr/>
            </a:p>
          </p:txBody>
        </p:sp>
        <p:sp>
          <p:nvSpPr>
            <p:cNvPr id="28" name="object 28"/>
            <p:cNvSpPr/>
            <p:nvPr/>
          </p:nvSpPr>
          <p:spPr>
            <a:xfrm>
              <a:off x="2814618" y="4146861"/>
              <a:ext cx="721360" cy="720725"/>
            </a:xfrm>
            <a:custGeom>
              <a:avLst/>
              <a:gdLst/>
              <a:ahLst/>
              <a:cxnLst/>
              <a:rect l="l" t="t" r="r" b="b"/>
              <a:pathLst>
                <a:path w="721360" h="720725">
                  <a:moveTo>
                    <a:pt x="432992" y="0"/>
                  </a:moveTo>
                  <a:lnTo>
                    <a:pt x="288230" y="0"/>
                  </a:lnTo>
                  <a:lnTo>
                    <a:pt x="0" y="360288"/>
                  </a:lnTo>
                  <a:lnTo>
                    <a:pt x="288230" y="720577"/>
                  </a:lnTo>
                  <a:lnTo>
                    <a:pt x="432992" y="720577"/>
                  </a:lnTo>
                  <a:lnTo>
                    <a:pt x="721224" y="360288"/>
                  </a:lnTo>
                  <a:lnTo>
                    <a:pt x="432992" y="0"/>
                  </a:lnTo>
                  <a:close/>
                </a:path>
              </a:pathLst>
            </a:custGeom>
            <a:solidFill>
              <a:srgbClr val="FFD200"/>
            </a:solidFill>
          </p:spPr>
          <p:txBody>
            <a:bodyPr wrap="square" lIns="0" tIns="0" rIns="0" bIns="0" rtlCol="0"/>
            <a:lstStyle/>
            <a:p>
              <a:endParaRPr/>
            </a:p>
          </p:txBody>
        </p:sp>
        <p:sp>
          <p:nvSpPr>
            <p:cNvPr id="29" name="object 29"/>
            <p:cNvSpPr/>
            <p:nvPr/>
          </p:nvSpPr>
          <p:spPr>
            <a:xfrm>
              <a:off x="2814618" y="4146861"/>
              <a:ext cx="721360" cy="720725"/>
            </a:xfrm>
            <a:custGeom>
              <a:avLst/>
              <a:gdLst/>
              <a:ahLst/>
              <a:cxnLst/>
              <a:rect l="l" t="t" r="r" b="b"/>
              <a:pathLst>
                <a:path w="721360" h="720725">
                  <a:moveTo>
                    <a:pt x="0" y="360289"/>
                  </a:moveTo>
                  <a:lnTo>
                    <a:pt x="288231" y="0"/>
                  </a:lnTo>
                  <a:lnTo>
                    <a:pt x="432993" y="0"/>
                  </a:lnTo>
                  <a:lnTo>
                    <a:pt x="721225" y="360289"/>
                  </a:lnTo>
                  <a:lnTo>
                    <a:pt x="432993" y="720578"/>
                  </a:lnTo>
                  <a:lnTo>
                    <a:pt x="288231" y="720578"/>
                  </a:lnTo>
                  <a:lnTo>
                    <a:pt x="0" y="360289"/>
                  </a:lnTo>
                  <a:close/>
                </a:path>
              </a:pathLst>
            </a:custGeom>
            <a:ln w="25400">
              <a:solidFill>
                <a:srgbClr val="000000"/>
              </a:solidFill>
            </a:ln>
          </p:spPr>
          <p:txBody>
            <a:bodyPr wrap="square" lIns="0" tIns="0" rIns="0" bIns="0" rtlCol="0"/>
            <a:lstStyle/>
            <a:p>
              <a:endParaRPr/>
            </a:p>
          </p:txBody>
        </p:sp>
      </p:grpSp>
      <p:sp>
        <p:nvSpPr>
          <p:cNvPr id="30" name="object 30"/>
          <p:cNvSpPr txBox="1"/>
          <p:nvPr/>
        </p:nvSpPr>
        <p:spPr>
          <a:xfrm>
            <a:off x="3090510" y="3872304"/>
            <a:ext cx="318807" cy="180479"/>
          </a:xfrm>
          <a:prstGeom prst="rect">
            <a:avLst/>
          </a:prstGeom>
        </p:spPr>
        <p:txBody>
          <a:bodyPr vert="horz" wrap="square" lIns="0" tIns="26334" rIns="0" bIns="0" rtlCol="0">
            <a:spAutoFit/>
          </a:bodyPr>
          <a:lstStyle/>
          <a:p>
            <a:pPr marL="80687" marR="4483" indent="-70041">
              <a:lnSpc>
                <a:spcPts val="618"/>
              </a:lnSpc>
              <a:spcBef>
                <a:spcPts val="207"/>
              </a:spcBef>
            </a:pPr>
            <a:r>
              <a:rPr sz="618" b="1" spc="-9" dirty="0">
                <a:latin typeface="Times New Roman"/>
                <a:cs typeface="Times New Roman"/>
              </a:rPr>
              <a:t>SPRING</a:t>
            </a:r>
            <a:r>
              <a:rPr sz="618" b="1" spc="441" dirty="0">
                <a:latin typeface="Times New Roman"/>
                <a:cs typeface="Times New Roman"/>
              </a:rPr>
              <a:t> </a:t>
            </a:r>
            <a:r>
              <a:rPr sz="618" b="1" spc="-18" dirty="0">
                <a:latin typeface="Times New Roman"/>
                <a:cs typeface="Times New Roman"/>
              </a:rPr>
              <a:t>2024</a:t>
            </a:r>
            <a:endParaRPr sz="618">
              <a:latin typeface="Times New Roman"/>
              <a:cs typeface="Times New Roman"/>
            </a:endParaRPr>
          </a:p>
        </p:txBody>
      </p:sp>
      <p:sp>
        <p:nvSpPr>
          <p:cNvPr id="31" name="object 31"/>
          <p:cNvSpPr txBox="1"/>
          <p:nvPr/>
        </p:nvSpPr>
        <p:spPr>
          <a:xfrm>
            <a:off x="2873149" y="4993789"/>
            <a:ext cx="754715" cy="821719"/>
          </a:xfrm>
          <a:prstGeom prst="rect">
            <a:avLst/>
          </a:prstGeom>
        </p:spPr>
        <p:txBody>
          <a:bodyPr vert="horz" wrap="square" lIns="0" tIns="32497" rIns="0" bIns="0" rtlCol="0">
            <a:spAutoFit/>
          </a:bodyPr>
          <a:lstStyle/>
          <a:p>
            <a:pPr marL="11206" marR="4483" indent="-560" algn="ctr">
              <a:lnSpc>
                <a:spcPct val="83300"/>
              </a:lnSpc>
              <a:spcBef>
                <a:spcPts val="256"/>
              </a:spcBef>
            </a:pPr>
            <a:r>
              <a:rPr sz="882" b="1" dirty="0">
                <a:latin typeface="Times New Roman"/>
                <a:cs typeface="Times New Roman"/>
              </a:rPr>
              <a:t>Presentation</a:t>
            </a:r>
            <a:r>
              <a:rPr sz="882" b="1" spc="-49" dirty="0">
                <a:latin typeface="Times New Roman"/>
                <a:cs typeface="Times New Roman"/>
              </a:rPr>
              <a:t> </a:t>
            </a:r>
            <a:r>
              <a:rPr sz="882" b="1" spc="-22" dirty="0">
                <a:latin typeface="Times New Roman"/>
                <a:cs typeface="Times New Roman"/>
              </a:rPr>
              <a:t>of</a:t>
            </a:r>
            <a:r>
              <a:rPr sz="882" b="1" dirty="0">
                <a:latin typeface="Times New Roman"/>
                <a:cs typeface="Times New Roman"/>
              </a:rPr>
              <a:t> Feasibility</a:t>
            </a:r>
            <a:r>
              <a:rPr sz="882" b="1" spc="-40" dirty="0">
                <a:latin typeface="Times New Roman"/>
                <a:cs typeface="Times New Roman"/>
              </a:rPr>
              <a:t> </a:t>
            </a:r>
            <a:r>
              <a:rPr sz="882" b="1" spc="-9" dirty="0">
                <a:latin typeface="Times New Roman"/>
                <a:cs typeface="Times New Roman"/>
              </a:rPr>
              <a:t>Study </a:t>
            </a:r>
            <a:r>
              <a:rPr sz="882" b="1" dirty="0">
                <a:latin typeface="Times New Roman"/>
                <a:cs typeface="Times New Roman"/>
              </a:rPr>
              <a:t>Report</a:t>
            </a:r>
            <a:r>
              <a:rPr sz="882" b="1" spc="-13" dirty="0">
                <a:latin typeface="Times New Roman"/>
                <a:cs typeface="Times New Roman"/>
              </a:rPr>
              <a:t> </a:t>
            </a:r>
            <a:r>
              <a:rPr sz="882" b="1" dirty="0">
                <a:latin typeface="Times New Roman"/>
                <a:cs typeface="Times New Roman"/>
              </a:rPr>
              <a:t>to</a:t>
            </a:r>
            <a:r>
              <a:rPr sz="882" b="1" spc="-13" dirty="0">
                <a:latin typeface="Times New Roman"/>
                <a:cs typeface="Times New Roman"/>
              </a:rPr>
              <a:t> </a:t>
            </a:r>
            <a:r>
              <a:rPr sz="882" b="1" spc="-22" dirty="0">
                <a:latin typeface="Times New Roman"/>
                <a:cs typeface="Times New Roman"/>
              </a:rPr>
              <a:t>UT</a:t>
            </a:r>
            <a:r>
              <a:rPr sz="882" b="1" dirty="0">
                <a:latin typeface="Times New Roman"/>
                <a:cs typeface="Times New Roman"/>
              </a:rPr>
              <a:t> Foundation</a:t>
            </a:r>
            <a:r>
              <a:rPr sz="882" b="1" spc="-44" dirty="0">
                <a:latin typeface="Times New Roman"/>
                <a:cs typeface="Times New Roman"/>
              </a:rPr>
              <a:t> </a:t>
            </a:r>
            <a:r>
              <a:rPr sz="882" b="1" spc="-9" dirty="0">
                <a:latin typeface="Times New Roman"/>
                <a:cs typeface="Times New Roman"/>
              </a:rPr>
              <a:t>Board </a:t>
            </a:r>
            <a:r>
              <a:rPr sz="882" b="1" dirty="0">
                <a:latin typeface="Times New Roman"/>
                <a:cs typeface="Times New Roman"/>
              </a:rPr>
              <a:t>and</a:t>
            </a:r>
            <a:r>
              <a:rPr sz="882" b="1" spc="-18" dirty="0">
                <a:latin typeface="Times New Roman"/>
                <a:cs typeface="Times New Roman"/>
              </a:rPr>
              <a:t> </a:t>
            </a:r>
            <a:r>
              <a:rPr sz="882" b="1" spc="-9" dirty="0">
                <a:latin typeface="Times New Roman"/>
                <a:cs typeface="Times New Roman"/>
              </a:rPr>
              <a:t>Staff</a:t>
            </a:r>
            <a:endParaRPr sz="882" b="1" dirty="0">
              <a:latin typeface="Times New Roman"/>
              <a:cs typeface="Times New Roman"/>
            </a:endParaRPr>
          </a:p>
        </p:txBody>
      </p:sp>
      <p:grpSp>
        <p:nvGrpSpPr>
          <p:cNvPr id="32" name="object 32"/>
          <p:cNvGrpSpPr/>
          <p:nvPr/>
        </p:nvGrpSpPr>
        <p:grpSpPr>
          <a:xfrm>
            <a:off x="2901417" y="3642953"/>
            <a:ext cx="1495424" cy="1348068"/>
            <a:chOff x="2780273" y="4128680"/>
            <a:chExt cx="1694814" cy="1527810"/>
          </a:xfrm>
        </p:grpSpPr>
        <p:sp>
          <p:nvSpPr>
            <p:cNvPr id="33" name="object 33"/>
            <p:cNvSpPr/>
            <p:nvPr/>
          </p:nvSpPr>
          <p:spPr>
            <a:xfrm>
              <a:off x="3535842" y="4503910"/>
              <a:ext cx="125095" cy="3810"/>
            </a:xfrm>
            <a:custGeom>
              <a:avLst/>
              <a:gdLst/>
              <a:ahLst/>
              <a:cxnLst/>
              <a:rect l="l" t="t" r="r" b="b"/>
              <a:pathLst>
                <a:path w="125095" h="3810">
                  <a:moveTo>
                    <a:pt x="0" y="3240"/>
                  </a:moveTo>
                  <a:lnTo>
                    <a:pt x="124600" y="0"/>
                  </a:lnTo>
                </a:path>
              </a:pathLst>
            </a:custGeom>
            <a:ln w="25400">
              <a:solidFill>
                <a:srgbClr val="000000"/>
              </a:solidFill>
            </a:ln>
          </p:spPr>
          <p:txBody>
            <a:bodyPr wrap="square" lIns="0" tIns="0" rIns="0" bIns="0" rtlCol="0"/>
            <a:lstStyle/>
            <a:p>
              <a:endParaRPr/>
            </a:p>
          </p:txBody>
        </p:sp>
        <p:sp>
          <p:nvSpPr>
            <p:cNvPr id="34" name="object 34"/>
            <p:cNvSpPr/>
            <p:nvPr/>
          </p:nvSpPr>
          <p:spPr>
            <a:xfrm>
              <a:off x="3175231" y="4903377"/>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35" name="object 35"/>
            <p:cNvSpPr/>
            <p:nvPr/>
          </p:nvSpPr>
          <p:spPr>
            <a:xfrm>
              <a:off x="2792973" y="5523461"/>
              <a:ext cx="764540" cy="120650"/>
            </a:xfrm>
            <a:custGeom>
              <a:avLst/>
              <a:gdLst/>
              <a:ahLst/>
              <a:cxnLst/>
              <a:rect l="l" t="t" r="r" b="b"/>
              <a:pathLst>
                <a:path w="764539" h="120650">
                  <a:moveTo>
                    <a:pt x="764510" y="0"/>
                  </a:moveTo>
                  <a:lnTo>
                    <a:pt x="0" y="0"/>
                  </a:lnTo>
                  <a:lnTo>
                    <a:pt x="0" y="120096"/>
                  </a:lnTo>
                  <a:lnTo>
                    <a:pt x="764510" y="120096"/>
                  </a:lnTo>
                  <a:lnTo>
                    <a:pt x="764510" y="0"/>
                  </a:lnTo>
                  <a:close/>
                </a:path>
              </a:pathLst>
            </a:custGeom>
            <a:solidFill>
              <a:srgbClr val="003E7E"/>
            </a:solidFill>
          </p:spPr>
          <p:txBody>
            <a:bodyPr wrap="square" lIns="0" tIns="0" rIns="0" bIns="0" rtlCol="0"/>
            <a:lstStyle/>
            <a:p>
              <a:endParaRPr/>
            </a:p>
          </p:txBody>
        </p:sp>
        <p:sp>
          <p:nvSpPr>
            <p:cNvPr id="36" name="object 36"/>
            <p:cNvSpPr/>
            <p:nvPr/>
          </p:nvSpPr>
          <p:spPr>
            <a:xfrm>
              <a:off x="2792973" y="5523461"/>
              <a:ext cx="764540" cy="120650"/>
            </a:xfrm>
            <a:custGeom>
              <a:avLst/>
              <a:gdLst/>
              <a:ahLst/>
              <a:cxnLst/>
              <a:rect l="l" t="t" r="r" b="b"/>
              <a:pathLst>
                <a:path w="764539" h="120650">
                  <a:moveTo>
                    <a:pt x="0" y="0"/>
                  </a:moveTo>
                  <a:lnTo>
                    <a:pt x="764511" y="0"/>
                  </a:lnTo>
                  <a:lnTo>
                    <a:pt x="764511" y="120096"/>
                  </a:lnTo>
                  <a:lnTo>
                    <a:pt x="0" y="120096"/>
                  </a:lnTo>
                  <a:lnTo>
                    <a:pt x="0" y="0"/>
                  </a:lnTo>
                  <a:close/>
                </a:path>
              </a:pathLst>
            </a:custGeom>
            <a:ln w="25400">
              <a:solidFill>
                <a:srgbClr val="FFFFFF"/>
              </a:solidFill>
            </a:ln>
          </p:spPr>
          <p:txBody>
            <a:bodyPr wrap="square" lIns="0" tIns="0" rIns="0" bIns="0" rtlCol="0"/>
            <a:lstStyle/>
            <a:p>
              <a:endParaRPr/>
            </a:p>
          </p:txBody>
        </p:sp>
        <p:sp>
          <p:nvSpPr>
            <p:cNvPr id="37" name="object 37"/>
            <p:cNvSpPr/>
            <p:nvPr/>
          </p:nvSpPr>
          <p:spPr>
            <a:xfrm>
              <a:off x="3660442" y="4141380"/>
              <a:ext cx="801370" cy="725170"/>
            </a:xfrm>
            <a:custGeom>
              <a:avLst/>
              <a:gdLst/>
              <a:ahLst/>
              <a:cxnLst/>
              <a:rect l="l" t="t" r="r" b="b"/>
              <a:pathLst>
                <a:path w="801370" h="725170">
                  <a:moveTo>
                    <a:pt x="511331" y="0"/>
                  </a:moveTo>
                  <a:lnTo>
                    <a:pt x="290008" y="0"/>
                  </a:lnTo>
                  <a:lnTo>
                    <a:pt x="0" y="362511"/>
                  </a:lnTo>
                  <a:lnTo>
                    <a:pt x="290008" y="725022"/>
                  </a:lnTo>
                  <a:lnTo>
                    <a:pt x="511331" y="725022"/>
                  </a:lnTo>
                  <a:lnTo>
                    <a:pt x="801340" y="362511"/>
                  </a:lnTo>
                  <a:lnTo>
                    <a:pt x="511331" y="0"/>
                  </a:lnTo>
                  <a:close/>
                </a:path>
              </a:pathLst>
            </a:custGeom>
            <a:solidFill>
              <a:srgbClr val="003E7E"/>
            </a:solidFill>
          </p:spPr>
          <p:txBody>
            <a:bodyPr wrap="square" lIns="0" tIns="0" rIns="0" bIns="0" rtlCol="0"/>
            <a:lstStyle/>
            <a:p>
              <a:endParaRPr/>
            </a:p>
          </p:txBody>
        </p:sp>
        <p:sp>
          <p:nvSpPr>
            <p:cNvPr id="38" name="object 38"/>
            <p:cNvSpPr/>
            <p:nvPr/>
          </p:nvSpPr>
          <p:spPr>
            <a:xfrm>
              <a:off x="3660442" y="4141380"/>
              <a:ext cx="801370" cy="725170"/>
            </a:xfrm>
            <a:custGeom>
              <a:avLst/>
              <a:gdLst/>
              <a:ahLst/>
              <a:cxnLst/>
              <a:rect l="l" t="t" r="r" b="b"/>
              <a:pathLst>
                <a:path w="801370" h="725170">
                  <a:moveTo>
                    <a:pt x="0" y="362511"/>
                  </a:moveTo>
                  <a:lnTo>
                    <a:pt x="290009" y="0"/>
                  </a:lnTo>
                  <a:lnTo>
                    <a:pt x="511331" y="0"/>
                  </a:lnTo>
                  <a:lnTo>
                    <a:pt x="801341" y="362511"/>
                  </a:lnTo>
                  <a:lnTo>
                    <a:pt x="511331" y="725023"/>
                  </a:lnTo>
                  <a:lnTo>
                    <a:pt x="290009" y="725023"/>
                  </a:lnTo>
                  <a:lnTo>
                    <a:pt x="0" y="362511"/>
                  </a:lnTo>
                  <a:close/>
                </a:path>
              </a:pathLst>
            </a:custGeom>
            <a:ln w="25400">
              <a:solidFill>
                <a:srgbClr val="000000"/>
              </a:solidFill>
            </a:ln>
          </p:spPr>
          <p:txBody>
            <a:bodyPr wrap="square" lIns="0" tIns="0" rIns="0" bIns="0" rtlCol="0"/>
            <a:lstStyle/>
            <a:p>
              <a:endParaRPr/>
            </a:p>
          </p:txBody>
        </p:sp>
      </p:grpSp>
      <p:sp>
        <p:nvSpPr>
          <p:cNvPr id="39" name="object 39"/>
          <p:cNvSpPr txBox="1"/>
          <p:nvPr/>
        </p:nvSpPr>
        <p:spPr>
          <a:xfrm>
            <a:off x="3841718" y="3869616"/>
            <a:ext cx="379879" cy="180479"/>
          </a:xfrm>
          <a:prstGeom prst="rect">
            <a:avLst/>
          </a:prstGeom>
        </p:spPr>
        <p:txBody>
          <a:bodyPr vert="horz" wrap="square" lIns="0" tIns="26334" rIns="0" bIns="0" rtlCol="0">
            <a:spAutoFit/>
          </a:bodyPr>
          <a:lstStyle/>
          <a:p>
            <a:pPr marL="110944" marR="4483" indent="-100297">
              <a:lnSpc>
                <a:spcPts val="618"/>
              </a:lnSpc>
              <a:spcBef>
                <a:spcPts val="207"/>
              </a:spcBef>
            </a:pPr>
            <a:r>
              <a:rPr sz="618" b="1" spc="-9" dirty="0">
                <a:solidFill>
                  <a:srgbClr val="FFFFFF"/>
                </a:solidFill>
                <a:latin typeface="Times New Roman"/>
                <a:cs typeface="Times New Roman"/>
              </a:rPr>
              <a:t>SUMMER</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2024</a:t>
            </a:r>
            <a:endParaRPr sz="618">
              <a:latin typeface="Times New Roman"/>
              <a:cs typeface="Times New Roman"/>
            </a:endParaRPr>
          </a:p>
        </p:txBody>
      </p:sp>
      <p:sp>
        <p:nvSpPr>
          <p:cNvPr id="40" name="object 40"/>
          <p:cNvSpPr txBox="1"/>
          <p:nvPr/>
        </p:nvSpPr>
        <p:spPr>
          <a:xfrm>
            <a:off x="3567984" y="1646410"/>
            <a:ext cx="988919" cy="370916"/>
          </a:xfrm>
          <a:prstGeom prst="rect">
            <a:avLst/>
          </a:prstGeom>
        </p:spPr>
        <p:txBody>
          <a:bodyPr vert="horz" wrap="square" lIns="0" tIns="32497" rIns="0" bIns="0" rtlCol="0">
            <a:spAutoFit/>
          </a:bodyPr>
          <a:lstStyle/>
          <a:p>
            <a:pPr marL="11206" marR="4483" algn="ctr">
              <a:lnSpc>
                <a:spcPct val="83300"/>
              </a:lnSpc>
              <a:spcBef>
                <a:spcPts val="256"/>
              </a:spcBef>
            </a:pPr>
            <a:r>
              <a:rPr sz="882" b="1" dirty="0">
                <a:latin typeface="Times New Roman"/>
                <a:cs typeface="Times New Roman"/>
              </a:rPr>
              <a:t>Develop</a:t>
            </a:r>
            <a:r>
              <a:rPr sz="882" b="1" spc="-31" dirty="0">
                <a:latin typeface="Times New Roman"/>
                <a:cs typeface="Times New Roman"/>
              </a:rPr>
              <a:t> </a:t>
            </a:r>
            <a:r>
              <a:rPr sz="882" b="1" spc="-9" dirty="0">
                <a:latin typeface="Times New Roman"/>
                <a:cs typeface="Times New Roman"/>
              </a:rPr>
              <a:t>strategic </a:t>
            </a:r>
            <a:r>
              <a:rPr sz="882" b="1" dirty="0">
                <a:latin typeface="Times New Roman"/>
                <a:cs typeface="Times New Roman"/>
              </a:rPr>
              <a:t>cultivation</a:t>
            </a:r>
            <a:r>
              <a:rPr sz="882" b="1" spc="-26" dirty="0">
                <a:latin typeface="Times New Roman"/>
                <a:cs typeface="Times New Roman"/>
              </a:rPr>
              <a:t> </a:t>
            </a:r>
            <a:r>
              <a:rPr sz="882" b="1" dirty="0">
                <a:latin typeface="Times New Roman"/>
                <a:cs typeface="Times New Roman"/>
              </a:rPr>
              <a:t>plans</a:t>
            </a:r>
            <a:r>
              <a:rPr sz="882" b="1" spc="-22" dirty="0">
                <a:latin typeface="Times New Roman"/>
                <a:cs typeface="Times New Roman"/>
              </a:rPr>
              <a:t> </a:t>
            </a:r>
            <a:r>
              <a:rPr sz="882" b="1" dirty="0">
                <a:latin typeface="Times New Roman"/>
                <a:cs typeface="Times New Roman"/>
              </a:rPr>
              <a:t>for</a:t>
            </a:r>
            <a:r>
              <a:rPr sz="882" b="1" spc="-22" dirty="0">
                <a:latin typeface="Times New Roman"/>
                <a:cs typeface="Times New Roman"/>
              </a:rPr>
              <a:t> top</a:t>
            </a:r>
            <a:r>
              <a:rPr sz="882" b="1" dirty="0">
                <a:latin typeface="Times New Roman"/>
                <a:cs typeface="Times New Roman"/>
              </a:rPr>
              <a:t> 50</a:t>
            </a:r>
            <a:r>
              <a:rPr sz="882" b="1" spc="-13" dirty="0">
                <a:latin typeface="Times New Roman"/>
                <a:cs typeface="Times New Roman"/>
              </a:rPr>
              <a:t> </a:t>
            </a:r>
            <a:r>
              <a:rPr sz="882" b="1" spc="-9" dirty="0">
                <a:latin typeface="Times New Roman"/>
                <a:cs typeface="Times New Roman"/>
              </a:rPr>
              <a:t>donors</a:t>
            </a:r>
            <a:endParaRPr sz="882" b="1" dirty="0">
              <a:latin typeface="Times New Roman"/>
              <a:cs typeface="Times New Roman"/>
            </a:endParaRPr>
          </a:p>
        </p:txBody>
      </p:sp>
      <p:sp>
        <p:nvSpPr>
          <p:cNvPr id="42" name="object 42"/>
          <p:cNvSpPr txBox="1"/>
          <p:nvPr/>
        </p:nvSpPr>
        <p:spPr>
          <a:xfrm>
            <a:off x="3548524" y="2210248"/>
            <a:ext cx="966507" cy="483617"/>
          </a:xfrm>
          <a:prstGeom prst="rect">
            <a:avLst/>
          </a:prstGeom>
        </p:spPr>
        <p:txBody>
          <a:bodyPr vert="horz" wrap="square" lIns="0" tIns="32497" rIns="0" bIns="0" rtlCol="0">
            <a:spAutoFit/>
          </a:bodyPr>
          <a:lstStyle/>
          <a:p>
            <a:pPr marL="11206" marR="4483" indent="560" algn="ctr">
              <a:lnSpc>
                <a:spcPct val="83300"/>
              </a:lnSpc>
              <a:spcBef>
                <a:spcPts val="256"/>
              </a:spcBef>
            </a:pPr>
            <a:r>
              <a:rPr sz="882" b="1" dirty="0">
                <a:latin typeface="Times New Roman"/>
                <a:cs typeface="Times New Roman"/>
              </a:rPr>
              <a:t>Begin</a:t>
            </a:r>
            <a:r>
              <a:rPr sz="882" b="1" spc="-22" dirty="0">
                <a:latin typeface="Times New Roman"/>
                <a:cs typeface="Times New Roman"/>
              </a:rPr>
              <a:t> </a:t>
            </a:r>
            <a:r>
              <a:rPr sz="882" b="1" dirty="0">
                <a:latin typeface="Times New Roman"/>
                <a:cs typeface="Times New Roman"/>
              </a:rPr>
              <a:t>quiet</a:t>
            </a:r>
            <a:r>
              <a:rPr sz="882" b="1" spc="-13" dirty="0">
                <a:latin typeface="Times New Roman"/>
                <a:cs typeface="Times New Roman"/>
              </a:rPr>
              <a:t> </a:t>
            </a:r>
            <a:r>
              <a:rPr sz="882" b="1" spc="-9" dirty="0">
                <a:latin typeface="Times New Roman"/>
                <a:cs typeface="Times New Roman"/>
              </a:rPr>
              <a:t>counting </a:t>
            </a:r>
            <a:r>
              <a:rPr sz="882" b="1" dirty="0">
                <a:latin typeface="Times New Roman"/>
                <a:cs typeface="Times New Roman"/>
              </a:rPr>
              <a:t>gifts</a:t>
            </a:r>
            <a:r>
              <a:rPr sz="882" b="1" spc="-13" dirty="0">
                <a:latin typeface="Times New Roman"/>
                <a:cs typeface="Times New Roman"/>
              </a:rPr>
              <a:t> </a:t>
            </a:r>
            <a:r>
              <a:rPr sz="882" b="1" dirty="0">
                <a:latin typeface="Times New Roman"/>
                <a:cs typeface="Times New Roman"/>
              </a:rPr>
              <a:t>made</a:t>
            </a:r>
            <a:r>
              <a:rPr sz="882" b="1" spc="-13" dirty="0">
                <a:latin typeface="Times New Roman"/>
                <a:cs typeface="Times New Roman"/>
              </a:rPr>
              <a:t> </a:t>
            </a:r>
            <a:r>
              <a:rPr sz="882" b="1" dirty="0">
                <a:latin typeface="Times New Roman"/>
                <a:cs typeface="Times New Roman"/>
              </a:rPr>
              <a:t>to</a:t>
            </a:r>
            <a:r>
              <a:rPr sz="882" b="1" spc="-13" dirty="0">
                <a:latin typeface="Times New Roman"/>
                <a:cs typeface="Times New Roman"/>
              </a:rPr>
              <a:t> </a:t>
            </a:r>
            <a:r>
              <a:rPr sz="882" b="1" spc="-9" dirty="0">
                <a:latin typeface="Times New Roman"/>
                <a:cs typeface="Times New Roman"/>
              </a:rPr>
              <a:t>campaign priorities</a:t>
            </a:r>
            <a:endParaRPr sz="882" b="1" dirty="0">
              <a:latin typeface="Times New Roman"/>
              <a:cs typeface="Times New Roman"/>
            </a:endParaRPr>
          </a:p>
        </p:txBody>
      </p:sp>
      <p:grpSp>
        <p:nvGrpSpPr>
          <p:cNvPr id="44" name="object 44"/>
          <p:cNvGrpSpPr/>
          <p:nvPr/>
        </p:nvGrpSpPr>
        <p:grpSpPr>
          <a:xfrm>
            <a:off x="3645612" y="2959790"/>
            <a:ext cx="1558738" cy="1348068"/>
            <a:chOff x="3623694" y="3354429"/>
            <a:chExt cx="1766570" cy="1527810"/>
          </a:xfrm>
        </p:grpSpPr>
        <p:sp>
          <p:nvSpPr>
            <p:cNvPr id="45" name="object 45"/>
            <p:cNvSpPr/>
            <p:nvPr/>
          </p:nvSpPr>
          <p:spPr>
            <a:xfrm>
              <a:off x="4461782" y="4503910"/>
              <a:ext cx="186055" cy="5715"/>
            </a:xfrm>
            <a:custGeom>
              <a:avLst/>
              <a:gdLst/>
              <a:ahLst/>
              <a:cxnLst/>
              <a:rect l="l" t="t" r="r" b="b"/>
              <a:pathLst>
                <a:path w="186054" h="5714">
                  <a:moveTo>
                    <a:pt x="0" y="0"/>
                  </a:moveTo>
                  <a:lnTo>
                    <a:pt x="185621" y="5307"/>
                  </a:lnTo>
                </a:path>
              </a:pathLst>
            </a:custGeom>
            <a:ln w="25399">
              <a:solidFill>
                <a:srgbClr val="000000"/>
              </a:solidFill>
            </a:ln>
          </p:spPr>
          <p:txBody>
            <a:bodyPr wrap="square" lIns="0" tIns="0" rIns="0" bIns="0" rtlCol="0"/>
            <a:lstStyle/>
            <a:p>
              <a:endParaRPr/>
            </a:p>
          </p:txBody>
        </p:sp>
        <p:sp>
          <p:nvSpPr>
            <p:cNvPr id="46" name="object 46"/>
            <p:cNvSpPr/>
            <p:nvPr/>
          </p:nvSpPr>
          <p:spPr>
            <a:xfrm>
              <a:off x="4061113" y="3505334"/>
              <a:ext cx="0" cy="604520"/>
            </a:xfrm>
            <a:custGeom>
              <a:avLst/>
              <a:gdLst/>
              <a:ahLst/>
              <a:cxnLst/>
              <a:rect l="l" t="t" r="r" b="b"/>
              <a:pathLst>
                <a:path h="604520">
                  <a:moveTo>
                    <a:pt x="0" y="0"/>
                  </a:moveTo>
                  <a:lnTo>
                    <a:pt x="1" y="604216"/>
                  </a:lnTo>
                </a:path>
              </a:pathLst>
            </a:custGeom>
            <a:ln w="12700">
              <a:solidFill>
                <a:srgbClr val="003E7E"/>
              </a:solidFill>
            </a:ln>
          </p:spPr>
          <p:txBody>
            <a:bodyPr wrap="square" lIns="0" tIns="0" rIns="0" bIns="0" rtlCol="0"/>
            <a:lstStyle/>
            <a:p>
              <a:endParaRPr/>
            </a:p>
          </p:txBody>
        </p:sp>
        <p:sp>
          <p:nvSpPr>
            <p:cNvPr id="47" name="object 47"/>
            <p:cNvSpPr/>
            <p:nvPr/>
          </p:nvSpPr>
          <p:spPr>
            <a:xfrm>
              <a:off x="3636394" y="3367129"/>
              <a:ext cx="849630" cy="121285"/>
            </a:xfrm>
            <a:custGeom>
              <a:avLst/>
              <a:gdLst/>
              <a:ahLst/>
              <a:cxnLst/>
              <a:rect l="l" t="t" r="r" b="b"/>
              <a:pathLst>
                <a:path w="849629" h="121285">
                  <a:moveTo>
                    <a:pt x="849434" y="0"/>
                  </a:moveTo>
                  <a:lnTo>
                    <a:pt x="0" y="0"/>
                  </a:lnTo>
                  <a:lnTo>
                    <a:pt x="0" y="120843"/>
                  </a:lnTo>
                  <a:lnTo>
                    <a:pt x="849434" y="120843"/>
                  </a:lnTo>
                  <a:lnTo>
                    <a:pt x="849434" y="0"/>
                  </a:lnTo>
                  <a:close/>
                </a:path>
              </a:pathLst>
            </a:custGeom>
            <a:solidFill>
              <a:srgbClr val="003E7E"/>
            </a:solidFill>
          </p:spPr>
          <p:txBody>
            <a:bodyPr wrap="square" lIns="0" tIns="0" rIns="0" bIns="0" rtlCol="0"/>
            <a:lstStyle/>
            <a:p>
              <a:endParaRPr/>
            </a:p>
          </p:txBody>
        </p:sp>
        <p:sp>
          <p:nvSpPr>
            <p:cNvPr id="48" name="object 48"/>
            <p:cNvSpPr/>
            <p:nvPr/>
          </p:nvSpPr>
          <p:spPr>
            <a:xfrm>
              <a:off x="3636394" y="3367129"/>
              <a:ext cx="849630" cy="121285"/>
            </a:xfrm>
            <a:custGeom>
              <a:avLst/>
              <a:gdLst/>
              <a:ahLst/>
              <a:cxnLst/>
              <a:rect l="l" t="t" r="r" b="b"/>
              <a:pathLst>
                <a:path w="849629" h="121285">
                  <a:moveTo>
                    <a:pt x="0" y="0"/>
                  </a:moveTo>
                  <a:lnTo>
                    <a:pt x="849434" y="0"/>
                  </a:lnTo>
                  <a:lnTo>
                    <a:pt x="849434" y="120843"/>
                  </a:lnTo>
                  <a:lnTo>
                    <a:pt x="0" y="120843"/>
                  </a:lnTo>
                  <a:lnTo>
                    <a:pt x="0" y="0"/>
                  </a:lnTo>
                  <a:close/>
                </a:path>
              </a:pathLst>
            </a:custGeom>
            <a:ln w="25400">
              <a:solidFill>
                <a:srgbClr val="FFFFFF"/>
              </a:solidFill>
            </a:ln>
          </p:spPr>
          <p:txBody>
            <a:bodyPr wrap="square" lIns="0" tIns="0" rIns="0" bIns="0" rtlCol="0"/>
            <a:lstStyle/>
            <a:p>
              <a:endParaRPr/>
            </a:p>
          </p:txBody>
        </p:sp>
        <p:sp>
          <p:nvSpPr>
            <p:cNvPr id="49" name="object 49"/>
            <p:cNvSpPr/>
            <p:nvPr/>
          </p:nvSpPr>
          <p:spPr>
            <a:xfrm>
              <a:off x="4647398" y="4148927"/>
              <a:ext cx="729615" cy="720725"/>
            </a:xfrm>
            <a:custGeom>
              <a:avLst/>
              <a:gdLst/>
              <a:ahLst/>
              <a:cxnLst/>
              <a:rect l="l" t="t" r="r" b="b"/>
              <a:pathLst>
                <a:path w="729614" h="720725">
                  <a:moveTo>
                    <a:pt x="441379" y="0"/>
                  </a:moveTo>
                  <a:lnTo>
                    <a:pt x="288231" y="0"/>
                  </a:lnTo>
                  <a:lnTo>
                    <a:pt x="0" y="360290"/>
                  </a:lnTo>
                  <a:lnTo>
                    <a:pt x="288231" y="720578"/>
                  </a:lnTo>
                  <a:lnTo>
                    <a:pt x="441379" y="720578"/>
                  </a:lnTo>
                  <a:lnTo>
                    <a:pt x="729611" y="360290"/>
                  </a:lnTo>
                  <a:lnTo>
                    <a:pt x="441379" y="0"/>
                  </a:lnTo>
                  <a:close/>
                </a:path>
              </a:pathLst>
            </a:custGeom>
            <a:solidFill>
              <a:srgbClr val="FFD200"/>
            </a:solidFill>
          </p:spPr>
          <p:txBody>
            <a:bodyPr wrap="square" lIns="0" tIns="0" rIns="0" bIns="0" rtlCol="0"/>
            <a:lstStyle/>
            <a:p>
              <a:endParaRPr/>
            </a:p>
          </p:txBody>
        </p:sp>
        <p:sp>
          <p:nvSpPr>
            <p:cNvPr id="50" name="object 50"/>
            <p:cNvSpPr/>
            <p:nvPr/>
          </p:nvSpPr>
          <p:spPr>
            <a:xfrm>
              <a:off x="4647398" y="4148927"/>
              <a:ext cx="729615" cy="720725"/>
            </a:xfrm>
            <a:custGeom>
              <a:avLst/>
              <a:gdLst/>
              <a:ahLst/>
              <a:cxnLst/>
              <a:rect l="l" t="t" r="r" b="b"/>
              <a:pathLst>
                <a:path w="729614" h="720725">
                  <a:moveTo>
                    <a:pt x="0" y="360289"/>
                  </a:moveTo>
                  <a:lnTo>
                    <a:pt x="288231" y="0"/>
                  </a:lnTo>
                  <a:lnTo>
                    <a:pt x="441379" y="0"/>
                  </a:lnTo>
                  <a:lnTo>
                    <a:pt x="729611" y="360289"/>
                  </a:lnTo>
                  <a:lnTo>
                    <a:pt x="441379" y="720578"/>
                  </a:lnTo>
                  <a:lnTo>
                    <a:pt x="288231" y="720578"/>
                  </a:lnTo>
                  <a:lnTo>
                    <a:pt x="0" y="360289"/>
                  </a:lnTo>
                  <a:close/>
                </a:path>
              </a:pathLst>
            </a:custGeom>
            <a:ln w="25400">
              <a:solidFill>
                <a:srgbClr val="000000"/>
              </a:solidFill>
            </a:ln>
          </p:spPr>
          <p:txBody>
            <a:bodyPr wrap="square" lIns="0" tIns="0" rIns="0" bIns="0" rtlCol="0"/>
            <a:lstStyle/>
            <a:p>
              <a:endParaRPr/>
            </a:p>
          </p:txBody>
        </p:sp>
      </p:grpSp>
      <p:sp>
        <p:nvSpPr>
          <p:cNvPr id="51" name="object 51"/>
          <p:cNvSpPr txBox="1"/>
          <p:nvPr/>
        </p:nvSpPr>
        <p:spPr>
          <a:xfrm>
            <a:off x="4754961" y="3872304"/>
            <a:ext cx="231401" cy="202266"/>
          </a:xfrm>
          <a:prstGeom prst="rect">
            <a:avLst/>
          </a:prstGeom>
        </p:spPr>
        <p:txBody>
          <a:bodyPr vert="horz" wrap="square" lIns="0" tIns="20171" rIns="0" bIns="0" rtlCol="0">
            <a:spAutoFit/>
          </a:bodyPr>
          <a:lstStyle/>
          <a:p>
            <a:pPr marL="36981" marR="4483" indent="-26335">
              <a:lnSpc>
                <a:spcPts val="679"/>
              </a:lnSpc>
              <a:spcBef>
                <a:spcPts val="159"/>
              </a:spcBef>
            </a:pPr>
            <a:r>
              <a:rPr sz="618" b="1" spc="-18" dirty="0">
                <a:latin typeface="Times New Roman"/>
                <a:cs typeface="Times New Roman"/>
              </a:rPr>
              <a:t>FALL</a:t>
            </a:r>
            <a:r>
              <a:rPr sz="618" b="1" spc="441" dirty="0">
                <a:latin typeface="Times New Roman"/>
                <a:cs typeface="Times New Roman"/>
              </a:rPr>
              <a:t> </a:t>
            </a:r>
            <a:r>
              <a:rPr sz="618" b="1" spc="-18" dirty="0">
                <a:latin typeface="Times New Roman"/>
                <a:cs typeface="Times New Roman"/>
              </a:rPr>
              <a:t>2024</a:t>
            </a:r>
            <a:endParaRPr sz="618">
              <a:latin typeface="Times New Roman"/>
              <a:cs typeface="Times New Roman"/>
            </a:endParaRPr>
          </a:p>
        </p:txBody>
      </p:sp>
      <p:sp>
        <p:nvSpPr>
          <p:cNvPr id="52" name="object 52"/>
          <p:cNvSpPr txBox="1"/>
          <p:nvPr/>
        </p:nvSpPr>
        <p:spPr>
          <a:xfrm>
            <a:off x="4438064" y="4993789"/>
            <a:ext cx="866215" cy="596317"/>
          </a:xfrm>
          <a:prstGeom prst="rect">
            <a:avLst/>
          </a:prstGeom>
        </p:spPr>
        <p:txBody>
          <a:bodyPr vert="horz" wrap="square" lIns="0" tIns="32497" rIns="0" bIns="0" rtlCol="0">
            <a:spAutoFit/>
          </a:bodyPr>
          <a:lstStyle/>
          <a:p>
            <a:pPr marL="10646" marR="4483" algn="ctr">
              <a:lnSpc>
                <a:spcPct val="83300"/>
              </a:lnSpc>
              <a:spcBef>
                <a:spcPts val="256"/>
              </a:spcBef>
            </a:pPr>
            <a:r>
              <a:rPr lang="en-US" sz="882" b="1" dirty="0">
                <a:latin typeface="Times New Roman"/>
                <a:cs typeface="Times New Roman"/>
              </a:rPr>
              <a:t>Begin</a:t>
            </a:r>
            <a:r>
              <a:rPr lang="en-US" sz="882" b="1" spc="-18" dirty="0">
                <a:latin typeface="Times New Roman"/>
                <a:cs typeface="Times New Roman"/>
              </a:rPr>
              <a:t> </a:t>
            </a:r>
            <a:r>
              <a:rPr lang="en-US" sz="882" b="1" spc="-9" dirty="0">
                <a:latin typeface="Times New Roman"/>
                <a:cs typeface="Times New Roman"/>
              </a:rPr>
              <a:t>identifying </a:t>
            </a:r>
            <a:r>
              <a:rPr lang="en-US" sz="882" b="1" dirty="0">
                <a:latin typeface="Times New Roman"/>
                <a:cs typeface="Times New Roman"/>
              </a:rPr>
              <a:t>Campaign</a:t>
            </a:r>
            <a:r>
              <a:rPr lang="en-US" sz="882" b="1" spc="-26" dirty="0">
                <a:latin typeface="Times New Roman"/>
                <a:cs typeface="Times New Roman"/>
              </a:rPr>
              <a:t> </a:t>
            </a:r>
            <a:r>
              <a:rPr lang="en-US" sz="882" b="1" spc="-9" dirty="0">
                <a:latin typeface="Times New Roman"/>
                <a:cs typeface="Times New Roman"/>
              </a:rPr>
              <a:t>Steering </a:t>
            </a:r>
            <a:r>
              <a:rPr lang="en-US" sz="882" b="1" dirty="0">
                <a:latin typeface="Times New Roman"/>
                <a:cs typeface="Times New Roman"/>
              </a:rPr>
              <a:t>Committee</a:t>
            </a:r>
            <a:r>
              <a:rPr lang="en-US" sz="882" b="1" spc="-26" dirty="0">
                <a:latin typeface="Times New Roman"/>
                <a:cs typeface="Times New Roman"/>
              </a:rPr>
              <a:t> </a:t>
            </a:r>
            <a:r>
              <a:rPr lang="en-US" sz="882" b="1" spc="-9" dirty="0">
                <a:latin typeface="Times New Roman"/>
                <a:cs typeface="Times New Roman"/>
              </a:rPr>
              <a:t>members</a:t>
            </a:r>
            <a:endParaRPr lang="en-US" sz="882" b="1" dirty="0">
              <a:latin typeface="Times New Roman"/>
              <a:cs typeface="Times New Roman"/>
            </a:endParaRPr>
          </a:p>
        </p:txBody>
      </p:sp>
      <p:sp>
        <p:nvSpPr>
          <p:cNvPr id="54" name="object 54"/>
          <p:cNvSpPr txBox="1"/>
          <p:nvPr/>
        </p:nvSpPr>
        <p:spPr>
          <a:xfrm>
            <a:off x="4446413" y="5953909"/>
            <a:ext cx="849965" cy="135161"/>
          </a:xfrm>
          <a:prstGeom prst="rect">
            <a:avLst/>
          </a:prstGeom>
        </p:spPr>
        <p:txBody>
          <a:bodyPr vert="horz" wrap="square" lIns="0" tIns="31936" rIns="0" bIns="0" rtlCol="0">
            <a:spAutoFit/>
          </a:bodyPr>
          <a:lstStyle/>
          <a:p>
            <a:pPr marL="39223" marR="4483" indent="-28576" algn="ctr">
              <a:lnSpc>
                <a:spcPts val="803"/>
              </a:lnSpc>
              <a:spcBef>
                <a:spcPts val="251"/>
              </a:spcBef>
            </a:pPr>
            <a:r>
              <a:rPr sz="882" spc="-35" dirty="0">
                <a:latin typeface="Times New Roman"/>
                <a:cs typeface="Times New Roman"/>
              </a:rPr>
              <a:t> </a:t>
            </a:r>
            <a:endParaRPr sz="882" dirty="0">
              <a:latin typeface="Times New Roman"/>
              <a:cs typeface="Times New Roman"/>
            </a:endParaRPr>
          </a:p>
        </p:txBody>
      </p:sp>
      <p:grpSp>
        <p:nvGrpSpPr>
          <p:cNvPr id="55" name="object 55"/>
          <p:cNvGrpSpPr/>
          <p:nvPr/>
        </p:nvGrpSpPr>
        <p:grpSpPr>
          <a:xfrm>
            <a:off x="4518358" y="3655507"/>
            <a:ext cx="1461806" cy="1337422"/>
            <a:chOff x="4612805" y="4142907"/>
            <a:chExt cx="1656714" cy="1515745"/>
          </a:xfrm>
        </p:grpSpPr>
        <p:sp>
          <p:nvSpPr>
            <p:cNvPr id="56" name="object 56"/>
            <p:cNvSpPr/>
            <p:nvPr/>
          </p:nvSpPr>
          <p:spPr>
            <a:xfrm>
              <a:off x="5377011" y="4509217"/>
              <a:ext cx="161290" cy="6985"/>
            </a:xfrm>
            <a:custGeom>
              <a:avLst/>
              <a:gdLst/>
              <a:ahLst/>
              <a:cxnLst/>
              <a:rect l="l" t="t" r="r" b="b"/>
              <a:pathLst>
                <a:path w="161289" h="6985">
                  <a:moveTo>
                    <a:pt x="0" y="0"/>
                  </a:moveTo>
                  <a:lnTo>
                    <a:pt x="160816" y="6678"/>
                  </a:lnTo>
                </a:path>
              </a:pathLst>
            </a:custGeom>
            <a:ln w="25399">
              <a:solidFill>
                <a:srgbClr val="000000"/>
              </a:solidFill>
            </a:ln>
          </p:spPr>
          <p:txBody>
            <a:bodyPr wrap="square" lIns="0" tIns="0" rIns="0" bIns="0" rtlCol="0"/>
            <a:lstStyle/>
            <a:p>
              <a:endParaRPr/>
            </a:p>
          </p:txBody>
        </p:sp>
        <p:sp>
          <p:nvSpPr>
            <p:cNvPr id="57" name="object 57"/>
            <p:cNvSpPr/>
            <p:nvPr/>
          </p:nvSpPr>
          <p:spPr>
            <a:xfrm>
              <a:off x="5012205" y="4905443"/>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58" name="object 58"/>
            <p:cNvSpPr/>
            <p:nvPr/>
          </p:nvSpPr>
          <p:spPr>
            <a:xfrm>
              <a:off x="4625505" y="5525526"/>
              <a:ext cx="773430" cy="120650"/>
            </a:xfrm>
            <a:custGeom>
              <a:avLst/>
              <a:gdLst/>
              <a:ahLst/>
              <a:cxnLst/>
              <a:rect l="l" t="t" r="r" b="b"/>
              <a:pathLst>
                <a:path w="773429" h="120650">
                  <a:moveTo>
                    <a:pt x="773400" y="0"/>
                  </a:moveTo>
                  <a:lnTo>
                    <a:pt x="0" y="0"/>
                  </a:lnTo>
                  <a:lnTo>
                    <a:pt x="0" y="120096"/>
                  </a:lnTo>
                  <a:lnTo>
                    <a:pt x="773400" y="120096"/>
                  </a:lnTo>
                  <a:lnTo>
                    <a:pt x="773400" y="0"/>
                  </a:lnTo>
                  <a:close/>
                </a:path>
              </a:pathLst>
            </a:custGeom>
            <a:solidFill>
              <a:srgbClr val="003E7E"/>
            </a:solidFill>
          </p:spPr>
          <p:txBody>
            <a:bodyPr wrap="square" lIns="0" tIns="0" rIns="0" bIns="0" rtlCol="0"/>
            <a:lstStyle/>
            <a:p>
              <a:endParaRPr/>
            </a:p>
          </p:txBody>
        </p:sp>
        <p:sp>
          <p:nvSpPr>
            <p:cNvPr id="59" name="object 59"/>
            <p:cNvSpPr/>
            <p:nvPr/>
          </p:nvSpPr>
          <p:spPr>
            <a:xfrm>
              <a:off x="4625505" y="5525526"/>
              <a:ext cx="773430" cy="120650"/>
            </a:xfrm>
            <a:custGeom>
              <a:avLst/>
              <a:gdLst/>
              <a:ahLst/>
              <a:cxnLst/>
              <a:rect l="l" t="t" r="r" b="b"/>
              <a:pathLst>
                <a:path w="773429" h="120650">
                  <a:moveTo>
                    <a:pt x="0" y="0"/>
                  </a:moveTo>
                  <a:lnTo>
                    <a:pt x="773401" y="0"/>
                  </a:lnTo>
                  <a:lnTo>
                    <a:pt x="773401" y="120096"/>
                  </a:lnTo>
                  <a:lnTo>
                    <a:pt x="0" y="120096"/>
                  </a:lnTo>
                  <a:lnTo>
                    <a:pt x="0" y="0"/>
                  </a:lnTo>
                  <a:close/>
                </a:path>
              </a:pathLst>
            </a:custGeom>
            <a:ln w="25400">
              <a:solidFill>
                <a:srgbClr val="FFFFFF"/>
              </a:solidFill>
            </a:ln>
          </p:spPr>
          <p:txBody>
            <a:bodyPr wrap="square" lIns="0" tIns="0" rIns="0" bIns="0" rtlCol="0"/>
            <a:lstStyle/>
            <a:p>
              <a:endParaRPr/>
            </a:p>
          </p:txBody>
        </p:sp>
        <p:sp>
          <p:nvSpPr>
            <p:cNvPr id="60" name="object 60"/>
            <p:cNvSpPr/>
            <p:nvPr/>
          </p:nvSpPr>
          <p:spPr>
            <a:xfrm>
              <a:off x="5537823" y="4155607"/>
              <a:ext cx="718820" cy="720725"/>
            </a:xfrm>
            <a:custGeom>
              <a:avLst/>
              <a:gdLst/>
              <a:ahLst/>
              <a:cxnLst/>
              <a:rect l="l" t="t" r="r" b="b"/>
              <a:pathLst>
                <a:path w="718820" h="720725">
                  <a:moveTo>
                    <a:pt x="431083" y="0"/>
                  </a:moveTo>
                  <a:lnTo>
                    <a:pt x="287389" y="0"/>
                  </a:lnTo>
                  <a:lnTo>
                    <a:pt x="0" y="360288"/>
                  </a:lnTo>
                  <a:lnTo>
                    <a:pt x="287389" y="720577"/>
                  </a:lnTo>
                  <a:lnTo>
                    <a:pt x="431083" y="720577"/>
                  </a:lnTo>
                  <a:lnTo>
                    <a:pt x="718473" y="360288"/>
                  </a:lnTo>
                  <a:lnTo>
                    <a:pt x="431083" y="0"/>
                  </a:lnTo>
                  <a:close/>
                </a:path>
              </a:pathLst>
            </a:custGeom>
            <a:solidFill>
              <a:srgbClr val="003E7E"/>
            </a:solidFill>
          </p:spPr>
          <p:txBody>
            <a:bodyPr wrap="square" lIns="0" tIns="0" rIns="0" bIns="0" rtlCol="0"/>
            <a:lstStyle/>
            <a:p>
              <a:endParaRPr/>
            </a:p>
          </p:txBody>
        </p:sp>
        <p:sp>
          <p:nvSpPr>
            <p:cNvPr id="61" name="object 61"/>
            <p:cNvSpPr/>
            <p:nvPr/>
          </p:nvSpPr>
          <p:spPr>
            <a:xfrm>
              <a:off x="5537823" y="4155607"/>
              <a:ext cx="718820" cy="720725"/>
            </a:xfrm>
            <a:custGeom>
              <a:avLst/>
              <a:gdLst/>
              <a:ahLst/>
              <a:cxnLst/>
              <a:rect l="l" t="t" r="r" b="b"/>
              <a:pathLst>
                <a:path w="718820" h="720725">
                  <a:moveTo>
                    <a:pt x="0" y="360289"/>
                  </a:moveTo>
                  <a:lnTo>
                    <a:pt x="287389" y="0"/>
                  </a:lnTo>
                  <a:lnTo>
                    <a:pt x="431084" y="0"/>
                  </a:lnTo>
                  <a:lnTo>
                    <a:pt x="718473" y="360289"/>
                  </a:lnTo>
                  <a:lnTo>
                    <a:pt x="431084" y="720578"/>
                  </a:lnTo>
                  <a:lnTo>
                    <a:pt x="287389" y="720578"/>
                  </a:lnTo>
                  <a:lnTo>
                    <a:pt x="0" y="360289"/>
                  </a:lnTo>
                  <a:close/>
                </a:path>
              </a:pathLst>
            </a:custGeom>
            <a:ln w="25400">
              <a:solidFill>
                <a:srgbClr val="000000"/>
              </a:solidFill>
            </a:ln>
          </p:spPr>
          <p:txBody>
            <a:bodyPr wrap="square" lIns="0" tIns="0" rIns="0" bIns="0" rtlCol="0"/>
            <a:lstStyle/>
            <a:p>
              <a:endParaRPr/>
            </a:p>
          </p:txBody>
        </p:sp>
      </p:grpSp>
      <p:sp>
        <p:nvSpPr>
          <p:cNvPr id="62" name="object 62"/>
          <p:cNvSpPr txBox="1"/>
          <p:nvPr/>
        </p:nvSpPr>
        <p:spPr>
          <a:xfrm>
            <a:off x="5476855" y="3880373"/>
            <a:ext cx="349063" cy="180479"/>
          </a:xfrm>
          <a:prstGeom prst="rect">
            <a:avLst/>
          </a:prstGeom>
        </p:spPr>
        <p:txBody>
          <a:bodyPr vert="horz" wrap="square" lIns="0" tIns="26334" rIns="0" bIns="0" rtlCol="0">
            <a:spAutoFit/>
          </a:bodyPr>
          <a:lstStyle/>
          <a:p>
            <a:pPr marL="95815" marR="4483" indent="-85169">
              <a:lnSpc>
                <a:spcPts val="618"/>
              </a:lnSpc>
              <a:spcBef>
                <a:spcPts val="207"/>
              </a:spcBef>
            </a:pPr>
            <a:r>
              <a:rPr sz="618" b="1" spc="-9" dirty="0">
                <a:solidFill>
                  <a:srgbClr val="FFFFFF"/>
                </a:solidFill>
                <a:latin typeface="Times New Roman"/>
                <a:cs typeface="Times New Roman"/>
              </a:rPr>
              <a:t>WINTER</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2024</a:t>
            </a:r>
            <a:endParaRPr sz="618">
              <a:latin typeface="Times New Roman"/>
              <a:cs typeface="Times New Roman"/>
            </a:endParaRPr>
          </a:p>
        </p:txBody>
      </p:sp>
      <p:sp>
        <p:nvSpPr>
          <p:cNvPr id="63" name="object 63"/>
          <p:cNvSpPr txBox="1"/>
          <p:nvPr/>
        </p:nvSpPr>
        <p:spPr>
          <a:xfrm>
            <a:off x="5274933" y="2134129"/>
            <a:ext cx="746904" cy="786278"/>
          </a:xfrm>
          <a:prstGeom prst="rect">
            <a:avLst/>
          </a:prstGeom>
        </p:spPr>
        <p:txBody>
          <a:bodyPr vert="horz" wrap="square" lIns="0" tIns="33057" rIns="0" bIns="0" rtlCol="0">
            <a:spAutoFit/>
          </a:bodyPr>
          <a:lstStyle/>
          <a:p>
            <a:pPr marL="10646" marR="4483" indent="-560" algn="ctr">
              <a:lnSpc>
                <a:spcPct val="83000"/>
              </a:lnSpc>
              <a:spcBef>
                <a:spcPts val="260"/>
              </a:spcBef>
            </a:pPr>
            <a:r>
              <a:rPr sz="882" b="1" dirty="0">
                <a:latin typeface="Times New Roman"/>
                <a:cs typeface="Times New Roman"/>
              </a:rPr>
              <a:t>Finalize</a:t>
            </a:r>
            <a:r>
              <a:rPr sz="882" b="1" spc="-35" dirty="0">
                <a:latin typeface="Times New Roman"/>
                <a:cs typeface="Times New Roman"/>
              </a:rPr>
              <a:t> </a:t>
            </a:r>
            <a:r>
              <a:rPr lang="en-US" sz="882" b="1" spc="-35" dirty="0">
                <a:latin typeface="Times New Roman"/>
                <a:cs typeface="Times New Roman"/>
              </a:rPr>
              <a:t>Campaign </a:t>
            </a:r>
            <a:r>
              <a:rPr lang="en-US" sz="882" b="1" spc="-9" dirty="0">
                <a:latin typeface="Times New Roman"/>
                <a:cs typeface="Times New Roman"/>
              </a:rPr>
              <a:t>Case for Support</a:t>
            </a:r>
          </a:p>
          <a:p>
            <a:pPr marL="10646" marR="4483" indent="-560" algn="ctr">
              <a:lnSpc>
                <a:spcPct val="83000"/>
              </a:lnSpc>
              <a:spcBef>
                <a:spcPts val="260"/>
              </a:spcBef>
            </a:pPr>
            <a:endParaRPr lang="en-US" sz="882" b="1" spc="-9" dirty="0">
              <a:latin typeface="Times New Roman"/>
              <a:cs typeface="Times New Roman"/>
            </a:endParaRPr>
          </a:p>
          <a:p>
            <a:pPr marL="10646" marR="4483" indent="-560" algn="ctr">
              <a:lnSpc>
                <a:spcPct val="83000"/>
              </a:lnSpc>
              <a:spcBef>
                <a:spcPts val="260"/>
              </a:spcBef>
            </a:pPr>
            <a:r>
              <a:rPr lang="en-US" sz="882" b="1" spc="-9" dirty="0">
                <a:latin typeface="Times New Roman"/>
                <a:cs typeface="Times New Roman"/>
              </a:rPr>
              <a:t>Conduct Alumni Survey</a:t>
            </a:r>
          </a:p>
        </p:txBody>
      </p:sp>
      <p:grpSp>
        <p:nvGrpSpPr>
          <p:cNvPr id="64" name="object 64"/>
          <p:cNvGrpSpPr/>
          <p:nvPr/>
        </p:nvGrpSpPr>
        <p:grpSpPr>
          <a:xfrm>
            <a:off x="5304320" y="2970696"/>
            <a:ext cx="1509431" cy="1335741"/>
            <a:chOff x="5503562" y="3366789"/>
            <a:chExt cx="1710689" cy="1513840"/>
          </a:xfrm>
        </p:grpSpPr>
        <p:sp>
          <p:nvSpPr>
            <p:cNvPr id="65" name="object 65"/>
            <p:cNvSpPr/>
            <p:nvPr/>
          </p:nvSpPr>
          <p:spPr>
            <a:xfrm>
              <a:off x="6256296" y="4507157"/>
              <a:ext cx="213360" cy="8890"/>
            </a:xfrm>
            <a:custGeom>
              <a:avLst/>
              <a:gdLst/>
              <a:ahLst/>
              <a:cxnLst/>
              <a:rect l="l" t="t" r="r" b="b"/>
              <a:pathLst>
                <a:path w="213360" h="8889">
                  <a:moveTo>
                    <a:pt x="0" y="8737"/>
                  </a:moveTo>
                  <a:lnTo>
                    <a:pt x="213129" y="0"/>
                  </a:lnTo>
                </a:path>
              </a:pathLst>
            </a:custGeom>
            <a:ln w="25400">
              <a:solidFill>
                <a:srgbClr val="000000"/>
              </a:solidFill>
            </a:ln>
          </p:spPr>
          <p:txBody>
            <a:bodyPr wrap="square" lIns="0" tIns="0" rIns="0" bIns="0" rtlCol="0"/>
            <a:lstStyle/>
            <a:p>
              <a:endParaRPr/>
            </a:p>
          </p:txBody>
        </p:sp>
        <p:sp>
          <p:nvSpPr>
            <p:cNvPr id="66" name="object 66"/>
            <p:cNvSpPr/>
            <p:nvPr/>
          </p:nvSpPr>
          <p:spPr>
            <a:xfrm>
              <a:off x="5897060" y="3519187"/>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67" name="object 67"/>
            <p:cNvSpPr/>
            <p:nvPr/>
          </p:nvSpPr>
          <p:spPr>
            <a:xfrm>
              <a:off x="5516262" y="3379489"/>
              <a:ext cx="762000" cy="120650"/>
            </a:xfrm>
            <a:custGeom>
              <a:avLst/>
              <a:gdLst/>
              <a:ahLst/>
              <a:cxnLst/>
              <a:rect l="l" t="t" r="r" b="b"/>
              <a:pathLst>
                <a:path w="762000" h="120650">
                  <a:moveTo>
                    <a:pt x="761593" y="0"/>
                  </a:moveTo>
                  <a:lnTo>
                    <a:pt x="0" y="0"/>
                  </a:lnTo>
                  <a:lnTo>
                    <a:pt x="0" y="120096"/>
                  </a:lnTo>
                  <a:lnTo>
                    <a:pt x="761593" y="120096"/>
                  </a:lnTo>
                  <a:lnTo>
                    <a:pt x="761593" y="0"/>
                  </a:lnTo>
                  <a:close/>
                </a:path>
              </a:pathLst>
            </a:custGeom>
            <a:solidFill>
              <a:srgbClr val="003E7E"/>
            </a:solidFill>
          </p:spPr>
          <p:txBody>
            <a:bodyPr wrap="square" lIns="0" tIns="0" rIns="0" bIns="0" rtlCol="0"/>
            <a:lstStyle/>
            <a:p>
              <a:endParaRPr/>
            </a:p>
          </p:txBody>
        </p:sp>
        <p:sp>
          <p:nvSpPr>
            <p:cNvPr id="68" name="object 68"/>
            <p:cNvSpPr/>
            <p:nvPr/>
          </p:nvSpPr>
          <p:spPr>
            <a:xfrm>
              <a:off x="5516262" y="3379489"/>
              <a:ext cx="762000" cy="120650"/>
            </a:xfrm>
            <a:custGeom>
              <a:avLst/>
              <a:gdLst/>
              <a:ahLst/>
              <a:cxnLst/>
              <a:rect l="l" t="t" r="r" b="b"/>
              <a:pathLst>
                <a:path w="762000" h="120650">
                  <a:moveTo>
                    <a:pt x="0" y="0"/>
                  </a:moveTo>
                  <a:lnTo>
                    <a:pt x="761594" y="0"/>
                  </a:lnTo>
                  <a:lnTo>
                    <a:pt x="761594" y="120096"/>
                  </a:lnTo>
                  <a:lnTo>
                    <a:pt x="0" y="120096"/>
                  </a:lnTo>
                  <a:lnTo>
                    <a:pt x="0" y="0"/>
                  </a:lnTo>
                  <a:close/>
                </a:path>
              </a:pathLst>
            </a:custGeom>
            <a:ln w="25400">
              <a:solidFill>
                <a:srgbClr val="FFFFFF"/>
              </a:solidFill>
            </a:ln>
          </p:spPr>
          <p:txBody>
            <a:bodyPr wrap="square" lIns="0" tIns="0" rIns="0" bIns="0" rtlCol="0"/>
            <a:lstStyle/>
            <a:p>
              <a:endParaRPr/>
            </a:p>
          </p:txBody>
        </p:sp>
        <p:sp>
          <p:nvSpPr>
            <p:cNvPr id="69" name="object 69"/>
            <p:cNvSpPr/>
            <p:nvPr/>
          </p:nvSpPr>
          <p:spPr>
            <a:xfrm>
              <a:off x="6469423" y="4146868"/>
              <a:ext cx="731520" cy="720725"/>
            </a:xfrm>
            <a:custGeom>
              <a:avLst/>
              <a:gdLst/>
              <a:ahLst/>
              <a:cxnLst/>
              <a:rect l="l" t="t" r="r" b="b"/>
              <a:pathLst>
                <a:path w="731520" h="720725">
                  <a:moveTo>
                    <a:pt x="443270" y="0"/>
                  </a:moveTo>
                  <a:lnTo>
                    <a:pt x="288231" y="0"/>
                  </a:lnTo>
                  <a:lnTo>
                    <a:pt x="0" y="360288"/>
                  </a:lnTo>
                  <a:lnTo>
                    <a:pt x="288231" y="720577"/>
                  </a:lnTo>
                  <a:lnTo>
                    <a:pt x="443270" y="720577"/>
                  </a:lnTo>
                  <a:lnTo>
                    <a:pt x="731502" y="360288"/>
                  </a:lnTo>
                  <a:lnTo>
                    <a:pt x="443270" y="0"/>
                  </a:lnTo>
                  <a:close/>
                </a:path>
              </a:pathLst>
            </a:custGeom>
            <a:solidFill>
              <a:srgbClr val="FFD200"/>
            </a:solidFill>
          </p:spPr>
          <p:txBody>
            <a:bodyPr wrap="square" lIns="0" tIns="0" rIns="0" bIns="0" rtlCol="0"/>
            <a:lstStyle/>
            <a:p>
              <a:endParaRPr/>
            </a:p>
          </p:txBody>
        </p:sp>
        <p:sp>
          <p:nvSpPr>
            <p:cNvPr id="70" name="object 70"/>
            <p:cNvSpPr/>
            <p:nvPr/>
          </p:nvSpPr>
          <p:spPr>
            <a:xfrm>
              <a:off x="6469423" y="4146868"/>
              <a:ext cx="731520" cy="720725"/>
            </a:xfrm>
            <a:custGeom>
              <a:avLst/>
              <a:gdLst/>
              <a:ahLst/>
              <a:cxnLst/>
              <a:rect l="l" t="t" r="r" b="b"/>
              <a:pathLst>
                <a:path w="731520" h="720725">
                  <a:moveTo>
                    <a:pt x="0" y="360289"/>
                  </a:moveTo>
                  <a:lnTo>
                    <a:pt x="288231" y="0"/>
                  </a:lnTo>
                  <a:lnTo>
                    <a:pt x="443270" y="0"/>
                  </a:lnTo>
                  <a:lnTo>
                    <a:pt x="731502" y="360289"/>
                  </a:lnTo>
                  <a:lnTo>
                    <a:pt x="443270" y="720578"/>
                  </a:lnTo>
                  <a:lnTo>
                    <a:pt x="288231" y="720578"/>
                  </a:lnTo>
                  <a:lnTo>
                    <a:pt x="0" y="360289"/>
                  </a:lnTo>
                  <a:close/>
                </a:path>
              </a:pathLst>
            </a:custGeom>
            <a:ln w="25400">
              <a:solidFill>
                <a:srgbClr val="000000"/>
              </a:solidFill>
            </a:ln>
          </p:spPr>
          <p:txBody>
            <a:bodyPr wrap="square" lIns="0" tIns="0" rIns="0" bIns="0" rtlCol="0"/>
            <a:lstStyle/>
            <a:p>
              <a:endParaRPr/>
            </a:p>
          </p:txBody>
        </p:sp>
      </p:grpSp>
      <p:sp>
        <p:nvSpPr>
          <p:cNvPr id="71" name="object 71"/>
          <p:cNvSpPr txBox="1"/>
          <p:nvPr/>
        </p:nvSpPr>
        <p:spPr>
          <a:xfrm>
            <a:off x="6305527" y="3885752"/>
            <a:ext cx="347943" cy="157449"/>
          </a:xfrm>
          <a:prstGeom prst="rect">
            <a:avLst/>
          </a:prstGeom>
        </p:spPr>
        <p:txBody>
          <a:bodyPr vert="horz" wrap="square" lIns="0" tIns="26894" rIns="0" bIns="0" rtlCol="0">
            <a:spAutoFit/>
          </a:bodyPr>
          <a:lstStyle/>
          <a:p>
            <a:pPr marL="106462" marR="4483" indent="-95815">
              <a:lnSpc>
                <a:spcPct val="80000"/>
              </a:lnSpc>
              <a:spcBef>
                <a:spcPts val="212"/>
              </a:spcBef>
            </a:pPr>
            <a:r>
              <a:rPr sz="529" b="1" spc="-9" dirty="0">
                <a:latin typeface="Times New Roman"/>
                <a:cs typeface="Times New Roman"/>
              </a:rPr>
              <a:t>JANUARY</a:t>
            </a:r>
            <a:r>
              <a:rPr sz="529" b="1" spc="441" dirty="0">
                <a:latin typeface="Times New Roman"/>
                <a:cs typeface="Times New Roman"/>
              </a:rPr>
              <a:t> </a:t>
            </a:r>
            <a:r>
              <a:rPr sz="529" b="1" spc="-18" dirty="0">
                <a:latin typeface="Times New Roman"/>
                <a:cs typeface="Times New Roman"/>
              </a:rPr>
              <a:t>2025</a:t>
            </a:r>
            <a:endParaRPr sz="529">
              <a:latin typeface="Times New Roman"/>
              <a:cs typeface="Times New Roman"/>
            </a:endParaRPr>
          </a:p>
        </p:txBody>
      </p:sp>
      <p:sp>
        <p:nvSpPr>
          <p:cNvPr id="72" name="object 72"/>
          <p:cNvSpPr txBox="1"/>
          <p:nvPr/>
        </p:nvSpPr>
        <p:spPr>
          <a:xfrm>
            <a:off x="6046564" y="4993789"/>
            <a:ext cx="866215" cy="709017"/>
          </a:xfrm>
          <a:prstGeom prst="rect">
            <a:avLst/>
          </a:prstGeom>
        </p:spPr>
        <p:txBody>
          <a:bodyPr vert="horz" wrap="square" lIns="0" tIns="32497" rIns="0" bIns="0" rtlCol="0">
            <a:spAutoFit/>
          </a:bodyPr>
          <a:lstStyle/>
          <a:p>
            <a:pPr marL="10646" marR="4483" algn="ctr">
              <a:lnSpc>
                <a:spcPct val="83300"/>
              </a:lnSpc>
              <a:spcBef>
                <a:spcPts val="256"/>
              </a:spcBef>
            </a:pPr>
            <a:r>
              <a:rPr sz="882" b="1" dirty="0">
                <a:latin typeface="Times New Roman"/>
                <a:cs typeface="Times New Roman"/>
              </a:rPr>
              <a:t>Begin</a:t>
            </a:r>
            <a:r>
              <a:rPr sz="882" b="1" spc="-18" dirty="0">
                <a:latin typeface="Times New Roman"/>
                <a:cs typeface="Times New Roman"/>
              </a:rPr>
              <a:t> </a:t>
            </a:r>
            <a:r>
              <a:rPr sz="882" b="1" spc="-9" dirty="0">
                <a:latin typeface="Times New Roman"/>
                <a:cs typeface="Times New Roman"/>
              </a:rPr>
              <a:t>Recrui</a:t>
            </a:r>
            <a:r>
              <a:rPr lang="en-US" sz="882" b="1" spc="-9" dirty="0">
                <a:latin typeface="Times New Roman"/>
                <a:cs typeface="Times New Roman"/>
              </a:rPr>
              <a:t>tment of</a:t>
            </a:r>
            <a:r>
              <a:rPr sz="882" b="1" spc="-9" dirty="0">
                <a:latin typeface="Times New Roman"/>
                <a:cs typeface="Times New Roman"/>
              </a:rPr>
              <a:t> </a:t>
            </a:r>
            <a:r>
              <a:rPr sz="882" b="1" dirty="0">
                <a:latin typeface="Times New Roman"/>
                <a:cs typeface="Times New Roman"/>
              </a:rPr>
              <a:t>Campaign</a:t>
            </a:r>
            <a:r>
              <a:rPr sz="882" b="1" spc="-26" dirty="0">
                <a:latin typeface="Times New Roman"/>
                <a:cs typeface="Times New Roman"/>
              </a:rPr>
              <a:t> </a:t>
            </a:r>
            <a:r>
              <a:rPr sz="882" b="1" spc="-9" dirty="0">
                <a:latin typeface="Times New Roman"/>
                <a:cs typeface="Times New Roman"/>
              </a:rPr>
              <a:t>Steering </a:t>
            </a:r>
            <a:r>
              <a:rPr sz="882" b="1" dirty="0">
                <a:latin typeface="Times New Roman"/>
                <a:cs typeface="Times New Roman"/>
              </a:rPr>
              <a:t>Committee</a:t>
            </a:r>
            <a:r>
              <a:rPr sz="882" b="1" spc="-26" dirty="0">
                <a:latin typeface="Times New Roman"/>
                <a:cs typeface="Times New Roman"/>
              </a:rPr>
              <a:t> </a:t>
            </a:r>
            <a:r>
              <a:rPr sz="882" b="1" spc="-9" dirty="0">
                <a:latin typeface="Times New Roman"/>
                <a:cs typeface="Times New Roman"/>
              </a:rPr>
              <a:t>members</a:t>
            </a:r>
            <a:endParaRPr sz="882" b="1" dirty="0">
              <a:latin typeface="Times New Roman"/>
              <a:cs typeface="Times New Roman"/>
            </a:endParaRPr>
          </a:p>
        </p:txBody>
      </p:sp>
      <p:grpSp>
        <p:nvGrpSpPr>
          <p:cNvPr id="73" name="object 73"/>
          <p:cNvGrpSpPr/>
          <p:nvPr/>
        </p:nvGrpSpPr>
        <p:grpSpPr>
          <a:xfrm>
            <a:off x="6125974" y="3652864"/>
            <a:ext cx="1506071" cy="1337982"/>
            <a:chOff x="6434771" y="4139912"/>
            <a:chExt cx="1706880" cy="1516380"/>
          </a:xfrm>
        </p:grpSpPr>
        <p:sp>
          <p:nvSpPr>
            <p:cNvPr id="74" name="object 74"/>
            <p:cNvSpPr/>
            <p:nvPr/>
          </p:nvSpPr>
          <p:spPr>
            <a:xfrm>
              <a:off x="7200925" y="4507158"/>
              <a:ext cx="210185" cy="6350"/>
            </a:xfrm>
            <a:custGeom>
              <a:avLst/>
              <a:gdLst/>
              <a:ahLst/>
              <a:cxnLst/>
              <a:rect l="l" t="t" r="r" b="b"/>
              <a:pathLst>
                <a:path w="210184" h="6350">
                  <a:moveTo>
                    <a:pt x="0" y="0"/>
                  </a:moveTo>
                  <a:lnTo>
                    <a:pt x="209949" y="5744"/>
                  </a:lnTo>
                </a:path>
              </a:pathLst>
            </a:custGeom>
            <a:ln w="25399">
              <a:solidFill>
                <a:srgbClr val="000000"/>
              </a:solidFill>
            </a:ln>
          </p:spPr>
          <p:txBody>
            <a:bodyPr wrap="square" lIns="0" tIns="0" rIns="0" bIns="0" rtlCol="0"/>
            <a:lstStyle/>
            <a:p>
              <a:endParaRPr/>
            </a:p>
          </p:txBody>
        </p:sp>
        <p:sp>
          <p:nvSpPr>
            <p:cNvPr id="75" name="object 75"/>
            <p:cNvSpPr/>
            <p:nvPr/>
          </p:nvSpPr>
          <p:spPr>
            <a:xfrm>
              <a:off x="6835174" y="4903384"/>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76" name="object 76"/>
            <p:cNvSpPr/>
            <p:nvPr/>
          </p:nvSpPr>
          <p:spPr>
            <a:xfrm>
              <a:off x="6447471" y="5523467"/>
              <a:ext cx="775970" cy="120650"/>
            </a:xfrm>
            <a:custGeom>
              <a:avLst/>
              <a:gdLst/>
              <a:ahLst/>
              <a:cxnLst/>
              <a:rect l="l" t="t" r="r" b="b"/>
              <a:pathLst>
                <a:path w="775970" h="120650">
                  <a:moveTo>
                    <a:pt x="775404" y="0"/>
                  </a:moveTo>
                  <a:lnTo>
                    <a:pt x="0" y="0"/>
                  </a:lnTo>
                  <a:lnTo>
                    <a:pt x="0" y="120096"/>
                  </a:lnTo>
                  <a:lnTo>
                    <a:pt x="775404" y="120096"/>
                  </a:lnTo>
                  <a:lnTo>
                    <a:pt x="775404" y="0"/>
                  </a:lnTo>
                  <a:close/>
                </a:path>
              </a:pathLst>
            </a:custGeom>
            <a:solidFill>
              <a:srgbClr val="003E7E"/>
            </a:solidFill>
          </p:spPr>
          <p:txBody>
            <a:bodyPr wrap="square" lIns="0" tIns="0" rIns="0" bIns="0" rtlCol="0"/>
            <a:lstStyle/>
            <a:p>
              <a:endParaRPr/>
            </a:p>
          </p:txBody>
        </p:sp>
        <p:sp>
          <p:nvSpPr>
            <p:cNvPr id="77" name="object 77"/>
            <p:cNvSpPr/>
            <p:nvPr/>
          </p:nvSpPr>
          <p:spPr>
            <a:xfrm>
              <a:off x="6447471" y="5523467"/>
              <a:ext cx="775970" cy="120650"/>
            </a:xfrm>
            <a:custGeom>
              <a:avLst/>
              <a:gdLst/>
              <a:ahLst/>
              <a:cxnLst/>
              <a:rect l="l" t="t" r="r" b="b"/>
              <a:pathLst>
                <a:path w="775970" h="120650">
                  <a:moveTo>
                    <a:pt x="0" y="0"/>
                  </a:moveTo>
                  <a:lnTo>
                    <a:pt x="775405" y="0"/>
                  </a:lnTo>
                  <a:lnTo>
                    <a:pt x="775405" y="120096"/>
                  </a:lnTo>
                  <a:lnTo>
                    <a:pt x="0" y="120096"/>
                  </a:lnTo>
                  <a:lnTo>
                    <a:pt x="0" y="0"/>
                  </a:lnTo>
                  <a:close/>
                </a:path>
              </a:pathLst>
            </a:custGeom>
            <a:ln w="25400">
              <a:solidFill>
                <a:srgbClr val="FFFFFF"/>
              </a:solidFill>
            </a:ln>
          </p:spPr>
          <p:txBody>
            <a:bodyPr wrap="square" lIns="0" tIns="0" rIns="0" bIns="0" rtlCol="0"/>
            <a:lstStyle/>
            <a:p>
              <a:endParaRPr/>
            </a:p>
          </p:txBody>
        </p:sp>
        <p:sp>
          <p:nvSpPr>
            <p:cNvPr id="78" name="object 78"/>
            <p:cNvSpPr/>
            <p:nvPr/>
          </p:nvSpPr>
          <p:spPr>
            <a:xfrm>
              <a:off x="7410869" y="4152612"/>
              <a:ext cx="717550" cy="720725"/>
            </a:xfrm>
            <a:custGeom>
              <a:avLst/>
              <a:gdLst/>
              <a:ahLst/>
              <a:cxnLst/>
              <a:rect l="l" t="t" r="r" b="b"/>
              <a:pathLst>
                <a:path w="717550" h="720725">
                  <a:moveTo>
                    <a:pt x="430499" y="0"/>
                  </a:moveTo>
                  <a:lnTo>
                    <a:pt x="286999" y="0"/>
                  </a:lnTo>
                  <a:lnTo>
                    <a:pt x="0" y="360288"/>
                  </a:lnTo>
                  <a:lnTo>
                    <a:pt x="286999" y="720577"/>
                  </a:lnTo>
                  <a:lnTo>
                    <a:pt x="430499" y="720577"/>
                  </a:lnTo>
                  <a:lnTo>
                    <a:pt x="717497" y="360288"/>
                  </a:lnTo>
                  <a:lnTo>
                    <a:pt x="430499" y="0"/>
                  </a:lnTo>
                  <a:close/>
                </a:path>
              </a:pathLst>
            </a:custGeom>
            <a:solidFill>
              <a:srgbClr val="003E7E"/>
            </a:solidFill>
          </p:spPr>
          <p:txBody>
            <a:bodyPr wrap="square" lIns="0" tIns="0" rIns="0" bIns="0" rtlCol="0"/>
            <a:lstStyle/>
            <a:p>
              <a:endParaRPr/>
            </a:p>
          </p:txBody>
        </p:sp>
        <p:sp>
          <p:nvSpPr>
            <p:cNvPr id="79" name="object 79"/>
            <p:cNvSpPr/>
            <p:nvPr/>
          </p:nvSpPr>
          <p:spPr>
            <a:xfrm>
              <a:off x="7410869" y="4152612"/>
              <a:ext cx="717550" cy="720725"/>
            </a:xfrm>
            <a:custGeom>
              <a:avLst/>
              <a:gdLst/>
              <a:ahLst/>
              <a:cxnLst/>
              <a:rect l="l" t="t" r="r" b="b"/>
              <a:pathLst>
                <a:path w="717550" h="720725">
                  <a:moveTo>
                    <a:pt x="0" y="360289"/>
                  </a:moveTo>
                  <a:lnTo>
                    <a:pt x="286998" y="0"/>
                  </a:lnTo>
                  <a:lnTo>
                    <a:pt x="430499" y="0"/>
                  </a:lnTo>
                  <a:lnTo>
                    <a:pt x="717498" y="360289"/>
                  </a:lnTo>
                  <a:lnTo>
                    <a:pt x="430499" y="720578"/>
                  </a:lnTo>
                  <a:lnTo>
                    <a:pt x="286998" y="720578"/>
                  </a:lnTo>
                  <a:lnTo>
                    <a:pt x="0" y="360289"/>
                  </a:lnTo>
                  <a:close/>
                </a:path>
              </a:pathLst>
            </a:custGeom>
            <a:ln w="25400">
              <a:solidFill>
                <a:srgbClr val="000000"/>
              </a:solidFill>
            </a:ln>
          </p:spPr>
          <p:txBody>
            <a:bodyPr wrap="square" lIns="0" tIns="0" rIns="0" bIns="0" rtlCol="0"/>
            <a:lstStyle/>
            <a:p>
              <a:endParaRPr/>
            </a:p>
          </p:txBody>
        </p:sp>
      </p:grpSp>
      <p:sp>
        <p:nvSpPr>
          <p:cNvPr id="80" name="object 80"/>
          <p:cNvSpPr txBox="1"/>
          <p:nvPr/>
        </p:nvSpPr>
        <p:spPr>
          <a:xfrm>
            <a:off x="7140095" y="3877684"/>
            <a:ext cx="327212" cy="180479"/>
          </a:xfrm>
          <a:prstGeom prst="rect">
            <a:avLst/>
          </a:prstGeom>
        </p:spPr>
        <p:txBody>
          <a:bodyPr vert="horz" wrap="square" lIns="0" tIns="26334" rIns="0" bIns="0" rtlCol="0">
            <a:spAutoFit/>
          </a:bodyPr>
          <a:lstStyle/>
          <a:p>
            <a:pPr marL="85169" marR="4483" indent="-74523">
              <a:lnSpc>
                <a:spcPts val="618"/>
              </a:lnSpc>
              <a:spcBef>
                <a:spcPts val="207"/>
              </a:spcBef>
            </a:pPr>
            <a:r>
              <a:rPr sz="618" b="1" spc="-9" dirty="0">
                <a:solidFill>
                  <a:srgbClr val="FFFFFF"/>
                </a:solidFill>
                <a:latin typeface="Times New Roman"/>
                <a:cs typeface="Times New Roman"/>
              </a:rPr>
              <a:t>MARCH</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2025</a:t>
            </a:r>
            <a:endParaRPr sz="618" dirty="0">
              <a:latin typeface="Times New Roman"/>
              <a:cs typeface="Times New Roman"/>
            </a:endParaRPr>
          </a:p>
        </p:txBody>
      </p:sp>
      <p:sp>
        <p:nvSpPr>
          <p:cNvPr id="81" name="object 81"/>
          <p:cNvSpPr txBox="1"/>
          <p:nvPr/>
        </p:nvSpPr>
        <p:spPr>
          <a:xfrm>
            <a:off x="6843732" y="1492623"/>
            <a:ext cx="973374" cy="1475801"/>
          </a:xfrm>
          <a:prstGeom prst="rect">
            <a:avLst/>
          </a:prstGeom>
        </p:spPr>
        <p:txBody>
          <a:bodyPr vert="horz" wrap="square" lIns="0" tIns="32497" rIns="0" bIns="0" rtlCol="0">
            <a:spAutoFit/>
          </a:bodyPr>
          <a:lstStyle/>
          <a:p>
            <a:pPr marL="11206" marR="4483" indent="-560" algn="ctr">
              <a:lnSpc>
                <a:spcPct val="83300"/>
              </a:lnSpc>
              <a:spcBef>
                <a:spcPts val="256"/>
              </a:spcBef>
            </a:pPr>
            <a:r>
              <a:rPr sz="882" b="1" spc="-9" dirty="0">
                <a:latin typeface="Times New Roman"/>
                <a:cs typeface="Times New Roman"/>
              </a:rPr>
              <a:t>Finalize Comprehensive </a:t>
            </a:r>
            <a:r>
              <a:rPr sz="882" b="1" dirty="0">
                <a:latin typeface="Times New Roman"/>
                <a:cs typeface="Times New Roman"/>
              </a:rPr>
              <a:t>Campaign</a:t>
            </a:r>
            <a:r>
              <a:rPr sz="882" b="1" spc="172" dirty="0">
                <a:latin typeface="Times New Roman"/>
                <a:cs typeface="Times New Roman"/>
              </a:rPr>
              <a:t> </a:t>
            </a:r>
            <a:r>
              <a:rPr sz="882" b="1" spc="-9" dirty="0">
                <a:latin typeface="Times New Roman"/>
                <a:cs typeface="Times New Roman"/>
              </a:rPr>
              <a:t>Plan, </a:t>
            </a:r>
            <a:r>
              <a:rPr sz="882" b="1" dirty="0">
                <a:latin typeface="Times New Roman"/>
                <a:cs typeface="Times New Roman"/>
              </a:rPr>
              <a:t>Goal</a:t>
            </a:r>
            <a:r>
              <a:rPr sz="882" b="1" spc="-13" dirty="0">
                <a:latin typeface="Times New Roman"/>
                <a:cs typeface="Times New Roman"/>
              </a:rPr>
              <a:t> </a:t>
            </a:r>
            <a:r>
              <a:rPr sz="882" b="1" dirty="0">
                <a:latin typeface="Times New Roman"/>
                <a:cs typeface="Times New Roman"/>
              </a:rPr>
              <a:t>and</a:t>
            </a:r>
            <a:r>
              <a:rPr sz="882" b="1" spc="-18" dirty="0">
                <a:latin typeface="Times New Roman"/>
                <a:cs typeface="Times New Roman"/>
              </a:rPr>
              <a:t> </a:t>
            </a:r>
            <a:r>
              <a:rPr sz="882" b="1" spc="-9" dirty="0">
                <a:latin typeface="Times New Roman"/>
                <a:cs typeface="Times New Roman"/>
              </a:rPr>
              <a:t>Giving Priorities</a:t>
            </a:r>
            <a:endParaRPr lang="en-US" sz="882" b="1" spc="-9" dirty="0">
              <a:latin typeface="Times New Roman"/>
              <a:cs typeface="Times New Roman"/>
            </a:endParaRPr>
          </a:p>
          <a:p>
            <a:pPr marL="11206" marR="4483" indent="-560" algn="ctr">
              <a:lnSpc>
                <a:spcPct val="83300"/>
              </a:lnSpc>
              <a:spcBef>
                <a:spcPts val="256"/>
              </a:spcBef>
            </a:pPr>
            <a:endParaRPr lang="en-US" sz="882" b="1" dirty="0">
              <a:latin typeface="Times New Roman"/>
              <a:cs typeface="Times New Roman"/>
            </a:endParaRPr>
          </a:p>
          <a:p>
            <a:pPr marL="11206" marR="4483" indent="-560" algn="ctr">
              <a:lnSpc>
                <a:spcPct val="83300"/>
              </a:lnSpc>
              <a:spcBef>
                <a:spcPts val="256"/>
              </a:spcBef>
            </a:pPr>
            <a:r>
              <a:rPr lang="en-US" sz="882" b="1" dirty="0">
                <a:latin typeface="Times New Roman"/>
                <a:cs typeface="Times New Roman"/>
              </a:rPr>
              <a:t>Finalize</a:t>
            </a:r>
            <a:r>
              <a:rPr lang="en-US" sz="882" b="1" spc="-35" dirty="0">
                <a:latin typeface="Times New Roman"/>
                <a:cs typeface="Times New Roman"/>
              </a:rPr>
              <a:t> </a:t>
            </a:r>
            <a:r>
              <a:rPr lang="en-US" sz="882" b="1" spc="-9" dirty="0">
                <a:latin typeface="Times New Roman"/>
                <a:cs typeface="Times New Roman"/>
              </a:rPr>
              <a:t>Recruitment </a:t>
            </a:r>
            <a:r>
              <a:rPr lang="en-US" sz="882" b="1" dirty="0">
                <a:latin typeface="Times New Roman"/>
                <a:cs typeface="Times New Roman"/>
              </a:rPr>
              <a:t>of</a:t>
            </a:r>
            <a:r>
              <a:rPr lang="en-US" sz="882" b="1" spc="-9" dirty="0">
                <a:latin typeface="Times New Roman"/>
                <a:cs typeface="Times New Roman"/>
              </a:rPr>
              <a:t> Campaign </a:t>
            </a:r>
            <a:r>
              <a:rPr lang="en-US" sz="882" b="1" dirty="0">
                <a:latin typeface="Times New Roman"/>
                <a:cs typeface="Times New Roman"/>
              </a:rPr>
              <a:t>Steering</a:t>
            </a:r>
            <a:r>
              <a:rPr lang="en-US" sz="882" b="1" spc="-31" dirty="0">
                <a:latin typeface="Times New Roman"/>
                <a:cs typeface="Times New Roman"/>
              </a:rPr>
              <a:t> </a:t>
            </a:r>
            <a:r>
              <a:rPr lang="en-US" sz="882" b="1" spc="-9" dirty="0">
                <a:latin typeface="Times New Roman"/>
                <a:cs typeface="Times New Roman"/>
              </a:rPr>
              <a:t>Committee members</a:t>
            </a:r>
            <a:endParaRPr lang="en-US" sz="882" b="1" dirty="0">
              <a:latin typeface="Times New Roman"/>
              <a:cs typeface="Times New Roman"/>
            </a:endParaRPr>
          </a:p>
          <a:p>
            <a:pPr marL="11206" marR="4483" indent="-560" algn="ctr">
              <a:lnSpc>
                <a:spcPct val="83300"/>
              </a:lnSpc>
              <a:spcBef>
                <a:spcPts val="256"/>
              </a:spcBef>
            </a:pPr>
            <a:endParaRPr sz="794" dirty="0">
              <a:latin typeface="Times New Roman"/>
              <a:cs typeface="Times New Roman"/>
            </a:endParaRPr>
          </a:p>
        </p:txBody>
      </p:sp>
      <p:grpSp>
        <p:nvGrpSpPr>
          <p:cNvPr id="83" name="object 83"/>
          <p:cNvGrpSpPr/>
          <p:nvPr/>
        </p:nvGrpSpPr>
        <p:grpSpPr>
          <a:xfrm>
            <a:off x="6957034" y="2968054"/>
            <a:ext cx="1465729" cy="1339103"/>
            <a:chOff x="7376638" y="3363795"/>
            <a:chExt cx="1661160" cy="1517650"/>
          </a:xfrm>
        </p:grpSpPr>
        <p:sp>
          <p:nvSpPr>
            <p:cNvPr id="84" name="object 84"/>
            <p:cNvSpPr/>
            <p:nvPr/>
          </p:nvSpPr>
          <p:spPr>
            <a:xfrm>
              <a:off x="8128369" y="4508101"/>
              <a:ext cx="165100" cy="5080"/>
            </a:xfrm>
            <a:custGeom>
              <a:avLst/>
              <a:gdLst/>
              <a:ahLst/>
              <a:cxnLst/>
              <a:rect l="l" t="t" r="r" b="b"/>
              <a:pathLst>
                <a:path w="165100" h="5079">
                  <a:moveTo>
                    <a:pt x="0" y="4801"/>
                  </a:moveTo>
                  <a:lnTo>
                    <a:pt x="164598" y="0"/>
                  </a:lnTo>
                </a:path>
              </a:pathLst>
            </a:custGeom>
            <a:ln w="25399">
              <a:solidFill>
                <a:srgbClr val="000000"/>
              </a:solidFill>
            </a:ln>
          </p:spPr>
          <p:txBody>
            <a:bodyPr wrap="square" lIns="0" tIns="0" rIns="0" bIns="0" rtlCol="0"/>
            <a:lstStyle/>
            <a:p>
              <a:endParaRPr/>
            </a:p>
          </p:txBody>
        </p:sp>
        <p:sp>
          <p:nvSpPr>
            <p:cNvPr id="85" name="object 85"/>
            <p:cNvSpPr/>
            <p:nvPr/>
          </p:nvSpPr>
          <p:spPr>
            <a:xfrm>
              <a:off x="7769618" y="3516194"/>
              <a:ext cx="0" cy="600710"/>
            </a:xfrm>
            <a:custGeom>
              <a:avLst/>
              <a:gdLst/>
              <a:ahLst/>
              <a:cxnLst/>
              <a:rect l="l" t="t" r="r" b="b"/>
              <a:pathLst>
                <a:path h="600710">
                  <a:moveTo>
                    <a:pt x="0" y="0"/>
                  </a:moveTo>
                  <a:lnTo>
                    <a:pt x="1" y="600480"/>
                  </a:lnTo>
                </a:path>
              </a:pathLst>
            </a:custGeom>
            <a:solidFill>
              <a:srgbClr val="003E7E"/>
            </a:solidFill>
          </p:spPr>
          <p:txBody>
            <a:bodyPr wrap="square" lIns="0" tIns="0" rIns="0" bIns="0" rtlCol="0"/>
            <a:lstStyle/>
            <a:p>
              <a:endParaRPr/>
            </a:p>
          </p:txBody>
        </p:sp>
        <p:sp>
          <p:nvSpPr>
            <p:cNvPr id="86" name="object 86"/>
            <p:cNvSpPr/>
            <p:nvPr/>
          </p:nvSpPr>
          <p:spPr>
            <a:xfrm>
              <a:off x="7769618" y="3516194"/>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87" name="object 87"/>
            <p:cNvSpPr/>
            <p:nvPr/>
          </p:nvSpPr>
          <p:spPr>
            <a:xfrm>
              <a:off x="7389338" y="3376495"/>
              <a:ext cx="760730" cy="120650"/>
            </a:xfrm>
            <a:custGeom>
              <a:avLst/>
              <a:gdLst/>
              <a:ahLst/>
              <a:cxnLst/>
              <a:rect l="l" t="t" r="r" b="b"/>
              <a:pathLst>
                <a:path w="760729" h="120650">
                  <a:moveTo>
                    <a:pt x="760561" y="0"/>
                  </a:moveTo>
                  <a:lnTo>
                    <a:pt x="0" y="0"/>
                  </a:lnTo>
                  <a:lnTo>
                    <a:pt x="0" y="120096"/>
                  </a:lnTo>
                  <a:lnTo>
                    <a:pt x="760561" y="120096"/>
                  </a:lnTo>
                  <a:lnTo>
                    <a:pt x="760561" y="0"/>
                  </a:lnTo>
                  <a:close/>
                </a:path>
              </a:pathLst>
            </a:custGeom>
            <a:solidFill>
              <a:srgbClr val="003E7E"/>
            </a:solidFill>
          </p:spPr>
          <p:txBody>
            <a:bodyPr wrap="square" lIns="0" tIns="0" rIns="0" bIns="0" rtlCol="0"/>
            <a:lstStyle/>
            <a:p>
              <a:endParaRPr/>
            </a:p>
          </p:txBody>
        </p:sp>
        <p:sp>
          <p:nvSpPr>
            <p:cNvPr id="88" name="object 88"/>
            <p:cNvSpPr/>
            <p:nvPr/>
          </p:nvSpPr>
          <p:spPr>
            <a:xfrm>
              <a:off x="7389338" y="3376495"/>
              <a:ext cx="760730" cy="120650"/>
            </a:xfrm>
            <a:custGeom>
              <a:avLst/>
              <a:gdLst/>
              <a:ahLst/>
              <a:cxnLst/>
              <a:rect l="l" t="t" r="r" b="b"/>
              <a:pathLst>
                <a:path w="760729" h="120650">
                  <a:moveTo>
                    <a:pt x="0" y="0"/>
                  </a:moveTo>
                  <a:lnTo>
                    <a:pt x="760561" y="0"/>
                  </a:lnTo>
                  <a:lnTo>
                    <a:pt x="760561" y="120096"/>
                  </a:lnTo>
                  <a:lnTo>
                    <a:pt x="0" y="120096"/>
                  </a:lnTo>
                  <a:lnTo>
                    <a:pt x="0" y="0"/>
                  </a:lnTo>
                  <a:close/>
                </a:path>
              </a:pathLst>
            </a:custGeom>
            <a:ln w="25400">
              <a:solidFill>
                <a:srgbClr val="FFFFFF"/>
              </a:solidFill>
            </a:ln>
          </p:spPr>
          <p:txBody>
            <a:bodyPr wrap="square" lIns="0" tIns="0" rIns="0" bIns="0" rtlCol="0"/>
            <a:lstStyle/>
            <a:p>
              <a:endParaRPr/>
            </a:p>
          </p:txBody>
        </p:sp>
        <p:sp>
          <p:nvSpPr>
            <p:cNvPr id="89" name="object 89"/>
            <p:cNvSpPr/>
            <p:nvPr/>
          </p:nvSpPr>
          <p:spPr>
            <a:xfrm>
              <a:off x="8292964" y="4147811"/>
              <a:ext cx="732155" cy="720725"/>
            </a:xfrm>
            <a:custGeom>
              <a:avLst/>
              <a:gdLst/>
              <a:ahLst/>
              <a:cxnLst/>
              <a:rect l="l" t="t" r="r" b="b"/>
              <a:pathLst>
                <a:path w="732154" h="720725">
                  <a:moveTo>
                    <a:pt x="443417" y="0"/>
                  </a:moveTo>
                  <a:lnTo>
                    <a:pt x="288230" y="0"/>
                  </a:lnTo>
                  <a:lnTo>
                    <a:pt x="0" y="360288"/>
                  </a:lnTo>
                  <a:lnTo>
                    <a:pt x="288230" y="720577"/>
                  </a:lnTo>
                  <a:lnTo>
                    <a:pt x="443417" y="720577"/>
                  </a:lnTo>
                  <a:lnTo>
                    <a:pt x="731649" y="360288"/>
                  </a:lnTo>
                  <a:lnTo>
                    <a:pt x="443417" y="0"/>
                  </a:lnTo>
                  <a:close/>
                </a:path>
              </a:pathLst>
            </a:custGeom>
            <a:solidFill>
              <a:srgbClr val="FFD200"/>
            </a:solidFill>
          </p:spPr>
          <p:txBody>
            <a:bodyPr wrap="square" lIns="0" tIns="0" rIns="0" bIns="0" rtlCol="0"/>
            <a:lstStyle/>
            <a:p>
              <a:endParaRPr/>
            </a:p>
          </p:txBody>
        </p:sp>
        <p:sp>
          <p:nvSpPr>
            <p:cNvPr id="90" name="object 90"/>
            <p:cNvSpPr/>
            <p:nvPr/>
          </p:nvSpPr>
          <p:spPr>
            <a:xfrm>
              <a:off x="8292964" y="4147811"/>
              <a:ext cx="732155" cy="720725"/>
            </a:xfrm>
            <a:custGeom>
              <a:avLst/>
              <a:gdLst/>
              <a:ahLst/>
              <a:cxnLst/>
              <a:rect l="l" t="t" r="r" b="b"/>
              <a:pathLst>
                <a:path w="732154" h="720725">
                  <a:moveTo>
                    <a:pt x="0" y="360289"/>
                  </a:moveTo>
                  <a:lnTo>
                    <a:pt x="288230" y="0"/>
                  </a:lnTo>
                  <a:lnTo>
                    <a:pt x="443418" y="0"/>
                  </a:lnTo>
                  <a:lnTo>
                    <a:pt x="731649" y="360289"/>
                  </a:lnTo>
                  <a:lnTo>
                    <a:pt x="443418" y="720578"/>
                  </a:lnTo>
                  <a:lnTo>
                    <a:pt x="288230" y="720578"/>
                  </a:lnTo>
                  <a:lnTo>
                    <a:pt x="0" y="360289"/>
                  </a:lnTo>
                  <a:close/>
                </a:path>
              </a:pathLst>
            </a:custGeom>
            <a:ln w="25400">
              <a:solidFill>
                <a:srgbClr val="000000"/>
              </a:solidFill>
            </a:ln>
          </p:spPr>
          <p:txBody>
            <a:bodyPr wrap="square" lIns="0" tIns="0" rIns="0" bIns="0" rtlCol="0"/>
            <a:lstStyle/>
            <a:p>
              <a:endParaRPr/>
            </a:p>
          </p:txBody>
        </p:sp>
      </p:grpSp>
      <p:sp>
        <p:nvSpPr>
          <p:cNvPr id="91" name="object 91"/>
          <p:cNvSpPr txBox="1"/>
          <p:nvPr/>
        </p:nvSpPr>
        <p:spPr>
          <a:xfrm>
            <a:off x="7974719" y="3872304"/>
            <a:ext cx="226919" cy="202266"/>
          </a:xfrm>
          <a:prstGeom prst="rect">
            <a:avLst/>
          </a:prstGeom>
        </p:spPr>
        <p:txBody>
          <a:bodyPr vert="horz" wrap="square" lIns="0" tIns="20171" rIns="0" bIns="0" rtlCol="0">
            <a:spAutoFit/>
          </a:bodyPr>
          <a:lstStyle/>
          <a:p>
            <a:pPr marL="34740" marR="4483" indent="-24094">
              <a:lnSpc>
                <a:spcPts val="679"/>
              </a:lnSpc>
              <a:spcBef>
                <a:spcPts val="159"/>
              </a:spcBef>
            </a:pPr>
            <a:r>
              <a:rPr sz="618" b="1" spc="-18" dirty="0">
                <a:latin typeface="Times New Roman"/>
                <a:cs typeface="Times New Roman"/>
              </a:rPr>
              <a:t>JULY</a:t>
            </a:r>
            <a:r>
              <a:rPr sz="618" b="1" spc="441" dirty="0">
                <a:latin typeface="Times New Roman"/>
                <a:cs typeface="Times New Roman"/>
              </a:rPr>
              <a:t> </a:t>
            </a:r>
            <a:r>
              <a:rPr sz="618" b="1" spc="-18" dirty="0">
                <a:latin typeface="Times New Roman"/>
                <a:cs typeface="Times New Roman"/>
              </a:rPr>
              <a:t>2025</a:t>
            </a:r>
            <a:endParaRPr sz="618" dirty="0">
              <a:latin typeface="Times New Roman"/>
              <a:cs typeface="Times New Roman"/>
            </a:endParaRPr>
          </a:p>
        </p:txBody>
      </p:sp>
      <p:sp>
        <p:nvSpPr>
          <p:cNvPr id="92" name="object 92"/>
          <p:cNvSpPr txBox="1"/>
          <p:nvPr/>
        </p:nvSpPr>
        <p:spPr>
          <a:xfrm>
            <a:off x="7656571" y="4987176"/>
            <a:ext cx="866214" cy="276802"/>
          </a:xfrm>
          <a:prstGeom prst="rect">
            <a:avLst/>
          </a:prstGeom>
        </p:spPr>
        <p:txBody>
          <a:bodyPr vert="horz" wrap="square" lIns="0" tIns="31936" rIns="0" bIns="0" rtlCol="0">
            <a:spAutoFit/>
          </a:bodyPr>
          <a:lstStyle/>
          <a:p>
            <a:pPr marL="155210" marR="4483" indent="-144564" algn="ctr">
              <a:lnSpc>
                <a:spcPts val="803"/>
              </a:lnSpc>
              <a:spcBef>
                <a:spcPts val="251"/>
              </a:spcBef>
            </a:pPr>
            <a:r>
              <a:rPr lang="en-US" sz="882" b="1" dirty="0">
                <a:latin typeface="Times New Roman"/>
                <a:cs typeface="Times New Roman"/>
              </a:rPr>
              <a:t>Set Annual Goals </a:t>
            </a:r>
          </a:p>
          <a:p>
            <a:pPr marL="155210" marR="4483" indent="-144564" algn="ctr">
              <a:lnSpc>
                <a:spcPts val="803"/>
              </a:lnSpc>
              <a:spcBef>
                <a:spcPts val="251"/>
              </a:spcBef>
            </a:pPr>
            <a:r>
              <a:rPr lang="en-US" sz="882" b="1" dirty="0">
                <a:latin typeface="Times New Roman"/>
                <a:cs typeface="Times New Roman"/>
              </a:rPr>
              <a:t>For Campaign</a:t>
            </a:r>
          </a:p>
        </p:txBody>
      </p:sp>
      <p:grpSp>
        <p:nvGrpSpPr>
          <p:cNvPr id="95" name="object 95"/>
          <p:cNvGrpSpPr/>
          <p:nvPr/>
        </p:nvGrpSpPr>
        <p:grpSpPr>
          <a:xfrm>
            <a:off x="7734976" y="3652864"/>
            <a:ext cx="1495424" cy="1339103"/>
            <a:chOff x="8258306" y="4139912"/>
            <a:chExt cx="1694814" cy="1517650"/>
          </a:xfrm>
        </p:grpSpPr>
        <p:sp>
          <p:nvSpPr>
            <p:cNvPr id="96" name="object 96"/>
            <p:cNvSpPr/>
            <p:nvPr/>
          </p:nvSpPr>
          <p:spPr>
            <a:xfrm>
              <a:off x="9024612" y="4508101"/>
              <a:ext cx="170180" cy="5080"/>
            </a:xfrm>
            <a:custGeom>
              <a:avLst/>
              <a:gdLst/>
              <a:ahLst/>
              <a:cxnLst/>
              <a:rect l="l" t="t" r="r" b="b"/>
              <a:pathLst>
                <a:path w="170179" h="5079">
                  <a:moveTo>
                    <a:pt x="0" y="0"/>
                  </a:moveTo>
                  <a:lnTo>
                    <a:pt x="170041" y="4801"/>
                  </a:lnTo>
                </a:path>
              </a:pathLst>
            </a:custGeom>
            <a:ln w="25399">
              <a:solidFill>
                <a:srgbClr val="000000"/>
              </a:solidFill>
            </a:ln>
          </p:spPr>
          <p:txBody>
            <a:bodyPr wrap="square" lIns="0" tIns="0" rIns="0" bIns="0" rtlCol="0"/>
            <a:lstStyle/>
            <a:p>
              <a:endParaRPr/>
            </a:p>
          </p:txBody>
        </p:sp>
        <p:sp>
          <p:nvSpPr>
            <p:cNvPr id="97" name="object 97"/>
            <p:cNvSpPr/>
            <p:nvPr/>
          </p:nvSpPr>
          <p:spPr>
            <a:xfrm>
              <a:off x="8658788" y="4904327"/>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98" name="object 98"/>
            <p:cNvSpPr/>
            <p:nvPr/>
          </p:nvSpPr>
          <p:spPr>
            <a:xfrm>
              <a:off x="8271006" y="5524410"/>
              <a:ext cx="775970" cy="120650"/>
            </a:xfrm>
            <a:custGeom>
              <a:avLst/>
              <a:gdLst/>
              <a:ahLst/>
              <a:cxnLst/>
              <a:rect l="l" t="t" r="r" b="b"/>
              <a:pathLst>
                <a:path w="775970" h="120650">
                  <a:moveTo>
                    <a:pt x="775561" y="0"/>
                  </a:moveTo>
                  <a:lnTo>
                    <a:pt x="0" y="0"/>
                  </a:lnTo>
                  <a:lnTo>
                    <a:pt x="0" y="120096"/>
                  </a:lnTo>
                  <a:lnTo>
                    <a:pt x="775561" y="120096"/>
                  </a:lnTo>
                  <a:lnTo>
                    <a:pt x="775561" y="0"/>
                  </a:lnTo>
                  <a:close/>
                </a:path>
              </a:pathLst>
            </a:custGeom>
            <a:solidFill>
              <a:srgbClr val="003E7E"/>
            </a:solidFill>
          </p:spPr>
          <p:txBody>
            <a:bodyPr wrap="square" lIns="0" tIns="0" rIns="0" bIns="0" rtlCol="0"/>
            <a:lstStyle/>
            <a:p>
              <a:endParaRPr/>
            </a:p>
          </p:txBody>
        </p:sp>
        <p:sp>
          <p:nvSpPr>
            <p:cNvPr id="99" name="object 99"/>
            <p:cNvSpPr/>
            <p:nvPr/>
          </p:nvSpPr>
          <p:spPr>
            <a:xfrm>
              <a:off x="8271006" y="5524410"/>
              <a:ext cx="775970" cy="120650"/>
            </a:xfrm>
            <a:custGeom>
              <a:avLst/>
              <a:gdLst/>
              <a:ahLst/>
              <a:cxnLst/>
              <a:rect l="l" t="t" r="r" b="b"/>
              <a:pathLst>
                <a:path w="775970" h="120650">
                  <a:moveTo>
                    <a:pt x="0" y="0"/>
                  </a:moveTo>
                  <a:lnTo>
                    <a:pt x="775561" y="0"/>
                  </a:lnTo>
                  <a:lnTo>
                    <a:pt x="775561" y="120096"/>
                  </a:lnTo>
                  <a:lnTo>
                    <a:pt x="0" y="120096"/>
                  </a:lnTo>
                  <a:lnTo>
                    <a:pt x="0" y="0"/>
                  </a:lnTo>
                  <a:close/>
                </a:path>
              </a:pathLst>
            </a:custGeom>
            <a:ln w="25400">
              <a:solidFill>
                <a:srgbClr val="FFFFFF"/>
              </a:solidFill>
            </a:ln>
          </p:spPr>
          <p:txBody>
            <a:bodyPr wrap="square" lIns="0" tIns="0" rIns="0" bIns="0" rtlCol="0"/>
            <a:lstStyle/>
            <a:p>
              <a:endParaRPr/>
            </a:p>
          </p:txBody>
        </p:sp>
        <p:sp>
          <p:nvSpPr>
            <p:cNvPr id="100" name="object 100"/>
            <p:cNvSpPr/>
            <p:nvPr/>
          </p:nvSpPr>
          <p:spPr>
            <a:xfrm>
              <a:off x="9194649" y="4152612"/>
              <a:ext cx="745490" cy="720725"/>
            </a:xfrm>
            <a:custGeom>
              <a:avLst/>
              <a:gdLst/>
              <a:ahLst/>
              <a:cxnLst/>
              <a:rect l="l" t="t" r="r" b="b"/>
              <a:pathLst>
                <a:path w="745490" h="720725">
                  <a:moveTo>
                    <a:pt x="457255" y="0"/>
                  </a:moveTo>
                  <a:lnTo>
                    <a:pt x="288231" y="0"/>
                  </a:lnTo>
                  <a:lnTo>
                    <a:pt x="0" y="360288"/>
                  </a:lnTo>
                  <a:lnTo>
                    <a:pt x="288231" y="720577"/>
                  </a:lnTo>
                  <a:lnTo>
                    <a:pt x="457255" y="720577"/>
                  </a:lnTo>
                  <a:lnTo>
                    <a:pt x="745486" y="360288"/>
                  </a:lnTo>
                  <a:lnTo>
                    <a:pt x="457255" y="0"/>
                  </a:lnTo>
                  <a:close/>
                </a:path>
              </a:pathLst>
            </a:custGeom>
            <a:solidFill>
              <a:srgbClr val="003E7E"/>
            </a:solidFill>
          </p:spPr>
          <p:txBody>
            <a:bodyPr wrap="square" lIns="0" tIns="0" rIns="0" bIns="0" rtlCol="0"/>
            <a:lstStyle/>
            <a:p>
              <a:endParaRPr/>
            </a:p>
          </p:txBody>
        </p:sp>
        <p:sp>
          <p:nvSpPr>
            <p:cNvPr id="101" name="object 101"/>
            <p:cNvSpPr/>
            <p:nvPr/>
          </p:nvSpPr>
          <p:spPr>
            <a:xfrm>
              <a:off x="9194649" y="4152612"/>
              <a:ext cx="745490" cy="720725"/>
            </a:xfrm>
            <a:custGeom>
              <a:avLst/>
              <a:gdLst/>
              <a:ahLst/>
              <a:cxnLst/>
              <a:rect l="l" t="t" r="r" b="b"/>
              <a:pathLst>
                <a:path w="745490" h="720725">
                  <a:moveTo>
                    <a:pt x="0" y="360289"/>
                  </a:moveTo>
                  <a:lnTo>
                    <a:pt x="288230" y="0"/>
                  </a:lnTo>
                  <a:lnTo>
                    <a:pt x="457255" y="0"/>
                  </a:lnTo>
                  <a:lnTo>
                    <a:pt x="745486" y="360289"/>
                  </a:lnTo>
                  <a:lnTo>
                    <a:pt x="457255" y="720578"/>
                  </a:lnTo>
                  <a:lnTo>
                    <a:pt x="288230" y="720578"/>
                  </a:lnTo>
                  <a:lnTo>
                    <a:pt x="0" y="360289"/>
                  </a:lnTo>
                  <a:close/>
                </a:path>
              </a:pathLst>
            </a:custGeom>
            <a:ln w="25400">
              <a:solidFill>
                <a:srgbClr val="000000"/>
              </a:solidFill>
            </a:ln>
          </p:spPr>
          <p:txBody>
            <a:bodyPr wrap="square" lIns="0" tIns="0" rIns="0" bIns="0" rtlCol="0"/>
            <a:lstStyle/>
            <a:p>
              <a:endParaRPr/>
            </a:p>
          </p:txBody>
        </p:sp>
      </p:grpSp>
      <p:sp>
        <p:nvSpPr>
          <p:cNvPr id="102" name="object 102"/>
          <p:cNvSpPr txBox="1"/>
          <p:nvPr/>
        </p:nvSpPr>
        <p:spPr>
          <a:xfrm>
            <a:off x="8774245" y="3874995"/>
            <a:ext cx="231401" cy="202266"/>
          </a:xfrm>
          <a:prstGeom prst="rect">
            <a:avLst/>
          </a:prstGeom>
        </p:spPr>
        <p:txBody>
          <a:bodyPr vert="horz" wrap="square" lIns="0" tIns="20171" rIns="0" bIns="0" rtlCol="0">
            <a:spAutoFit/>
          </a:bodyPr>
          <a:lstStyle/>
          <a:p>
            <a:pPr marL="36981" marR="4483" indent="-26335">
              <a:lnSpc>
                <a:spcPts val="679"/>
              </a:lnSpc>
              <a:spcBef>
                <a:spcPts val="159"/>
              </a:spcBef>
            </a:pPr>
            <a:r>
              <a:rPr sz="618" b="1" spc="-18" dirty="0">
                <a:solidFill>
                  <a:srgbClr val="FFFFFF"/>
                </a:solidFill>
                <a:latin typeface="Times New Roman"/>
                <a:cs typeface="Times New Roman"/>
              </a:rPr>
              <a:t>FALL</a:t>
            </a:r>
            <a:r>
              <a:rPr sz="618" b="1" spc="441" dirty="0">
                <a:solidFill>
                  <a:srgbClr val="FFFFFF"/>
                </a:solidFill>
                <a:latin typeface="Times New Roman"/>
                <a:cs typeface="Times New Roman"/>
              </a:rPr>
              <a:t> </a:t>
            </a:r>
            <a:r>
              <a:rPr sz="618" b="1" spc="-18" dirty="0">
                <a:solidFill>
                  <a:srgbClr val="FFFFFF"/>
                </a:solidFill>
                <a:latin typeface="Times New Roman"/>
                <a:cs typeface="Times New Roman"/>
              </a:rPr>
              <a:t>2025</a:t>
            </a:r>
            <a:endParaRPr sz="618">
              <a:latin typeface="Times New Roman"/>
              <a:cs typeface="Times New Roman"/>
            </a:endParaRPr>
          </a:p>
        </p:txBody>
      </p:sp>
      <p:sp>
        <p:nvSpPr>
          <p:cNvPr id="103" name="object 103"/>
          <p:cNvSpPr txBox="1"/>
          <p:nvPr/>
        </p:nvSpPr>
        <p:spPr>
          <a:xfrm>
            <a:off x="8462923" y="2462605"/>
            <a:ext cx="855568" cy="483617"/>
          </a:xfrm>
          <a:prstGeom prst="rect">
            <a:avLst/>
          </a:prstGeom>
        </p:spPr>
        <p:txBody>
          <a:bodyPr vert="horz" wrap="square" lIns="0" tIns="32497" rIns="0" bIns="0" rtlCol="0">
            <a:spAutoFit/>
          </a:bodyPr>
          <a:lstStyle/>
          <a:p>
            <a:pPr marL="11206" marR="4483" algn="ctr">
              <a:lnSpc>
                <a:spcPct val="83300"/>
              </a:lnSpc>
              <a:spcBef>
                <a:spcPts val="256"/>
              </a:spcBef>
            </a:pPr>
            <a:r>
              <a:rPr lang="en-US" sz="882" b="1" spc="-9" dirty="0">
                <a:latin typeface="Times New Roman"/>
                <a:cs typeface="Times New Roman"/>
              </a:rPr>
              <a:t>Socialize </a:t>
            </a:r>
            <a:r>
              <a:rPr lang="en-US" sz="882" b="1" dirty="0">
                <a:latin typeface="Times New Roman"/>
                <a:cs typeface="Times New Roman"/>
              </a:rPr>
              <a:t>campaign</a:t>
            </a:r>
            <a:r>
              <a:rPr lang="en-US" sz="882" b="1" spc="-35" dirty="0">
                <a:latin typeface="Times New Roman"/>
                <a:cs typeface="Times New Roman"/>
              </a:rPr>
              <a:t> </a:t>
            </a:r>
            <a:r>
              <a:rPr lang="en-US" sz="882" b="1" spc="-9" dirty="0">
                <a:latin typeface="Times New Roman"/>
                <a:cs typeface="Times New Roman"/>
              </a:rPr>
              <a:t>priorities </a:t>
            </a:r>
            <a:r>
              <a:rPr lang="en-US" sz="882" b="1" dirty="0">
                <a:latin typeface="Times New Roman"/>
                <a:cs typeface="Times New Roman"/>
              </a:rPr>
              <a:t>through</a:t>
            </a:r>
            <a:r>
              <a:rPr lang="en-US" sz="882" b="1" spc="168" dirty="0">
                <a:latin typeface="Times New Roman"/>
                <a:cs typeface="Times New Roman"/>
              </a:rPr>
              <a:t> </a:t>
            </a:r>
            <a:r>
              <a:rPr lang="en-US" sz="882" b="1" spc="-9" dirty="0">
                <a:latin typeface="Times New Roman"/>
                <a:cs typeface="Times New Roman"/>
              </a:rPr>
              <a:t>events</a:t>
            </a:r>
            <a:endParaRPr lang="en-US" sz="882" b="1" dirty="0">
              <a:latin typeface="Times New Roman"/>
              <a:cs typeface="Times New Roman"/>
            </a:endParaRPr>
          </a:p>
        </p:txBody>
      </p:sp>
      <p:grpSp>
        <p:nvGrpSpPr>
          <p:cNvPr id="104" name="object 104"/>
          <p:cNvGrpSpPr/>
          <p:nvPr/>
        </p:nvGrpSpPr>
        <p:grpSpPr>
          <a:xfrm>
            <a:off x="8530216" y="2968054"/>
            <a:ext cx="1535766" cy="1339103"/>
            <a:chOff x="9159578" y="3363795"/>
            <a:chExt cx="1740535" cy="1517650"/>
          </a:xfrm>
        </p:grpSpPr>
        <p:sp>
          <p:nvSpPr>
            <p:cNvPr id="105" name="object 105"/>
            <p:cNvSpPr/>
            <p:nvPr/>
          </p:nvSpPr>
          <p:spPr>
            <a:xfrm>
              <a:off x="9940137" y="4508101"/>
              <a:ext cx="187325" cy="5080"/>
            </a:xfrm>
            <a:custGeom>
              <a:avLst/>
              <a:gdLst/>
              <a:ahLst/>
              <a:cxnLst/>
              <a:rect l="l" t="t" r="r" b="b"/>
              <a:pathLst>
                <a:path w="187325" h="5079">
                  <a:moveTo>
                    <a:pt x="0" y="4801"/>
                  </a:moveTo>
                  <a:lnTo>
                    <a:pt x="187245" y="0"/>
                  </a:lnTo>
                </a:path>
              </a:pathLst>
            </a:custGeom>
            <a:ln w="25400">
              <a:solidFill>
                <a:srgbClr val="000000"/>
              </a:solidFill>
            </a:ln>
          </p:spPr>
          <p:txBody>
            <a:bodyPr wrap="square" lIns="0" tIns="0" rIns="0" bIns="0" rtlCol="0"/>
            <a:lstStyle/>
            <a:p>
              <a:endParaRPr/>
            </a:p>
          </p:txBody>
        </p:sp>
        <p:sp>
          <p:nvSpPr>
            <p:cNvPr id="106" name="object 106"/>
            <p:cNvSpPr/>
            <p:nvPr/>
          </p:nvSpPr>
          <p:spPr>
            <a:xfrm>
              <a:off x="9567393" y="3516194"/>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107" name="object 107"/>
            <p:cNvSpPr/>
            <p:nvPr/>
          </p:nvSpPr>
          <p:spPr>
            <a:xfrm>
              <a:off x="9172278" y="3376495"/>
              <a:ext cx="790575" cy="120650"/>
            </a:xfrm>
            <a:custGeom>
              <a:avLst/>
              <a:gdLst/>
              <a:ahLst/>
              <a:cxnLst/>
              <a:rect l="l" t="t" r="r" b="b"/>
              <a:pathLst>
                <a:path w="790575" h="120650">
                  <a:moveTo>
                    <a:pt x="790228" y="0"/>
                  </a:moveTo>
                  <a:lnTo>
                    <a:pt x="0" y="0"/>
                  </a:lnTo>
                  <a:lnTo>
                    <a:pt x="0" y="120096"/>
                  </a:lnTo>
                  <a:lnTo>
                    <a:pt x="790228" y="120096"/>
                  </a:lnTo>
                  <a:lnTo>
                    <a:pt x="790228" y="0"/>
                  </a:lnTo>
                  <a:close/>
                </a:path>
              </a:pathLst>
            </a:custGeom>
            <a:solidFill>
              <a:srgbClr val="003E7E"/>
            </a:solidFill>
          </p:spPr>
          <p:txBody>
            <a:bodyPr wrap="square" lIns="0" tIns="0" rIns="0" bIns="0" rtlCol="0"/>
            <a:lstStyle/>
            <a:p>
              <a:endParaRPr/>
            </a:p>
          </p:txBody>
        </p:sp>
        <p:sp>
          <p:nvSpPr>
            <p:cNvPr id="108" name="object 108"/>
            <p:cNvSpPr/>
            <p:nvPr/>
          </p:nvSpPr>
          <p:spPr>
            <a:xfrm>
              <a:off x="9172278" y="3376495"/>
              <a:ext cx="790575" cy="120650"/>
            </a:xfrm>
            <a:custGeom>
              <a:avLst/>
              <a:gdLst/>
              <a:ahLst/>
              <a:cxnLst/>
              <a:rect l="l" t="t" r="r" b="b"/>
              <a:pathLst>
                <a:path w="790575" h="120650">
                  <a:moveTo>
                    <a:pt x="0" y="0"/>
                  </a:moveTo>
                  <a:lnTo>
                    <a:pt x="790229" y="0"/>
                  </a:lnTo>
                  <a:lnTo>
                    <a:pt x="790229" y="120096"/>
                  </a:lnTo>
                  <a:lnTo>
                    <a:pt x="0" y="120096"/>
                  </a:lnTo>
                  <a:lnTo>
                    <a:pt x="0" y="0"/>
                  </a:lnTo>
                  <a:close/>
                </a:path>
              </a:pathLst>
            </a:custGeom>
            <a:ln w="25400">
              <a:solidFill>
                <a:srgbClr val="FFFFFF"/>
              </a:solidFill>
            </a:ln>
          </p:spPr>
          <p:txBody>
            <a:bodyPr wrap="square" lIns="0" tIns="0" rIns="0" bIns="0" rtlCol="0"/>
            <a:lstStyle/>
            <a:p>
              <a:endParaRPr/>
            </a:p>
          </p:txBody>
        </p:sp>
        <p:sp>
          <p:nvSpPr>
            <p:cNvPr id="109" name="object 109"/>
            <p:cNvSpPr/>
            <p:nvPr/>
          </p:nvSpPr>
          <p:spPr>
            <a:xfrm>
              <a:off x="10127377" y="4147811"/>
              <a:ext cx="760095" cy="720725"/>
            </a:xfrm>
            <a:custGeom>
              <a:avLst/>
              <a:gdLst/>
              <a:ahLst/>
              <a:cxnLst/>
              <a:rect l="l" t="t" r="r" b="b"/>
              <a:pathLst>
                <a:path w="760095" h="720725">
                  <a:moveTo>
                    <a:pt x="471627" y="0"/>
                  </a:moveTo>
                  <a:lnTo>
                    <a:pt x="288231" y="0"/>
                  </a:lnTo>
                  <a:lnTo>
                    <a:pt x="0" y="360288"/>
                  </a:lnTo>
                  <a:lnTo>
                    <a:pt x="288231" y="720577"/>
                  </a:lnTo>
                  <a:lnTo>
                    <a:pt x="471627" y="720577"/>
                  </a:lnTo>
                  <a:lnTo>
                    <a:pt x="759858" y="360288"/>
                  </a:lnTo>
                  <a:lnTo>
                    <a:pt x="471627" y="0"/>
                  </a:lnTo>
                  <a:close/>
                </a:path>
              </a:pathLst>
            </a:custGeom>
            <a:solidFill>
              <a:srgbClr val="FFD200"/>
            </a:solidFill>
          </p:spPr>
          <p:txBody>
            <a:bodyPr wrap="square" lIns="0" tIns="0" rIns="0" bIns="0" rtlCol="0"/>
            <a:lstStyle/>
            <a:p>
              <a:endParaRPr/>
            </a:p>
          </p:txBody>
        </p:sp>
        <p:sp>
          <p:nvSpPr>
            <p:cNvPr id="110" name="object 110"/>
            <p:cNvSpPr/>
            <p:nvPr/>
          </p:nvSpPr>
          <p:spPr>
            <a:xfrm>
              <a:off x="10127377" y="4147811"/>
              <a:ext cx="760095" cy="720725"/>
            </a:xfrm>
            <a:custGeom>
              <a:avLst/>
              <a:gdLst/>
              <a:ahLst/>
              <a:cxnLst/>
              <a:rect l="l" t="t" r="r" b="b"/>
              <a:pathLst>
                <a:path w="760095" h="720725">
                  <a:moveTo>
                    <a:pt x="0" y="360289"/>
                  </a:moveTo>
                  <a:lnTo>
                    <a:pt x="288230" y="0"/>
                  </a:lnTo>
                  <a:lnTo>
                    <a:pt x="471627" y="0"/>
                  </a:lnTo>
                  <a:lnTo>
                    <a:pt x="759858" y="360289"/>
                  </a:lnTo>
                  <a:lnTo>
                    <a:pt x="471627" y="720578"/>
                  </a:lnTo>
                  <a:lnTo>
                    <a:pt x="288230" y="720578"/>
                  </a:lnTo>
                  <a:lnTo>
                    <a:pt x="0" y="360289"/>
                  </a:lnTo>
                  <a:close/>
                </a:path>
              </a:pathLst>
            </a:custGeom>
            <a:ln w="25400">
              <a:solidFill>
                <a:srgbClr val="000000"/>
              </a:solidFill>
            </a:ln>
          </p:spPr>
          <p:txBody>
            <a:bodyPr wrap="square" lIns="0" tIns="0" rIns="0" bIns="0" rtlCol="0"/>
            <a:lstStyle/>
            <a:p>
              <a:endParaRPr/>
            </a:p>
          </p:txBody>
        </p:sp>
      </p:grpSp>
      <p:sp>
        <p:nvSpPr>
          <p:cNvPr id="111" name="object 111"/>
          <p:cNvSpPr txBox="1"/>
          <p:nvPr/>
        </p:nvSpPr>
        <p:spPr>
          <a:xfrm>
            <a:off x="9629747" y="3909957"/>
            <a:ext cx="179854" cy="105841"/>
          </a:xfrm>
          <a:prstGeom prst="rect">
            <a:avLst/>
          </a:prstGeom>
        </p:spPr>
        <p:txBody>
          <a:bodyPr vert="horz" wrap="square" lIns="0" tIns="10646" rIns="0" bIns="0" rtlCol="0">
            <a:spAutoFit/>
          </a:bodyPr>
          <a:lstStyle/>
          <a:p>
            <a:pPr marL="11206">
              <a:lnSpc>
                <a:spcPct val="100000"/>
              </a:lnSpc>
              <a:spcBef>
                <a:spcPts val="84"/>
              </a:spcBef>
            </a:pPr>
            <a:r>
              <a:rPr sz="618" b="1" spc="-18" dirty="0">
                <a:latin typeface="Times New Roman"/>
                <a:cs typeface="Times New Roman"/>
              </a:rPr>
              <a:t>2026</a:t>
            </a:r>
            <a:endParaRPr sz="618">
              <a:latin typeface="Times New Roman"/>
              <a:cs typeface="Times New Roman"/>
            </a:endParaRPr>
          </a:p>
        </p:txBody>
      </p:sp>
      <p:sp>
        <p:nvSpPr>
          <p:cNvPr id="112" name="object 112"/>
          <p:cNvSpPr txBox="1"/>
          <p:nvPr/>
        </p:nvSpPr>
        <p:spPr>
          <a:xfrm>
            <a:off x="9316530" y="4993789"/>
            <a:ext cx="771656" cy="575950"/>
          </a:xfrm>
          <a:prstGeom prst="rect">
            <a:avLst/>
          </a:prstGeom>
        </p:spPr>
        <p:txBody>
          <a:bodyPr vert="horz" wrap="square" lIns="0" tIns="12326" rIns="0" bIns="0" rtlCol="0">
            <a:spAutoFit/>
          </a:bodyPr>
          <a:lstStyle/>
          <a:p>
            <a:pPr marL="11206" marR="4483" algn="ctr">
              <a:lnSpc>
                <a:spcPct val="83300"/>
              </a:lnSpc>
              <a:spcBef>
                <a:spcPts val="256"/>
              </a:spcBef>
            </a:pPr>
            <a:r>
              <a:rPr lang="en-US" sz="882" b="1" dirty="0">
                <a:latin typeface="Times New Roman"/>
                <a:cs typeface="Times New Roman"/>
              </a:rPr>
              <a:t>Continue</a:t>
            </a:r>
            <a:r>
              <a:rPr lang="en-US" sz="882" b="1" spc="-35" dirty="0">
                <a:latin typeface="Times New Roman"/>
                <a:cs typeface="Times New Roman"/>
              </a:rPr>
              <a:t> </a:t>
            </a:r>
            <a:r>
              <a:rPr lang="en-US" sz="882" b="1" spc="-9" dirty="0">
                <a:latin typeface="Times New Roman"/>
                <a:cs typeface="Times New Roman"/>
              </a:rPr>
              <a:t>socializing </a:t>
            </a:r>
            <a:r>
              <a:rPr lang="en-US" sz="882" b="1" dirty="0">
                <a:latin typeface="Times New Roman"/>
                <a:cs typeface="Times New Roman"/>
              </a:rPr>
              <a:t>campaign</a:t>
            </a:r>
            <a:r>
              <a:rPr lang="en-US" sz="882" b="1" spc="-35" dirty="0">
                <a:latin typeface="Times New Roman"/>
                <a:cs typeface="Times New Roman"/>
              </a:rPr>
              <a:t> </a:t>
            </a:r>
            <a:r>
              <a:rPr lang="en-US" sz="882" b="1" spc="-9" dirty="0">
                <a:latin typeface="Times New Roman"/>
                <a:cs typeface="Times New Roman"/>
              </a:rPr>
              <a:t>priorities </a:t>
            </a:r>
            <a:r>
              <a:rPr lang="en-US" sz="882" b="1" dirty="0">
                <a:latin typeface="Times New Roman"/>
                <a:cs typeface="Times New Roman"/>
              </a:rPr>
              <a:t>through</a:t>
            </a:r>
            <a:r>
              <a:rPr lang="en-US" sz="882" b="1" spc="168" dirty="0">
                <a:latin typeface="Times New Roman"/>
                <a:cs typeface="Times New Roman"/>
              </a:rPr>
              <a:t> </a:t>
            </a:r>
            <a:r>
              <a:rPr lang="en-US" sz="882" b="1" spc="-9" dirty="0">
                <a:latin typeface="Times New Roman"/>
                <a:cs typeface="Times New Roman"/>
              </a:rPr>
              <a:t>events</a:t>
            </a:r>
            <a:endParaRPr lang="en-US" sz="882" b="1" dirty="0">
              <a:latin typeface="Times New Roman"/>
              <a:cs typeface="Times New Roman"/>
            </a:endParaRPr>
          </a:p>
        </p:txBody>
      </p:sp>
      <p:grpSp>
        <p:nvGrpSpPr>
          <p:cNvPr id="113" name="object 113"/>
          <p:cNvGrpSpPr/>
          <p:nvPr/>
        </p:nvGrpSpPr>
        <p:grpSpPr>
          <a:xfrm>
            <a:off x="9352832" y="3652864"/>
            <a:ext cx="1556497" cy="1339103"/>
            <a:chOff x="10091876" y="4139912"/>
            <a:chExt cx="1764030" cy="1517650"/>
          </a:xfrm>
        </p:grpSpPr>
        <p:sp>
          <p:nvSpPr>
            <p:cNvPr id="114" name="object 114"/>
            <p:cNvSpPr/>
            <p:nvPr/>
          </p:nvSpPr>
          <p:spPr>
            <a:xfrm>
              <a:off x="10887236" y="4508101"/>
              <a:ext cx="182245" cy="5080"/>
            </a:xfrm>
            <a:custGeom>
              <a:avLst/>
              <a:gdLst/>
              <a:ahLst/>
              <a:cxnLst/>
              <a:rect l="l" t="t" r="r" b="b"/>
              <a:pathLst>
                <a:path w="182245" h="5079">
                  <a:moveTo>
                    <a:pt x="0" y="0"/>
                  </a:moveTo>
                  <a:lnTo>
                    <a:pt x="181925" y="4801"/>
                  </a:lnTo>
                </a:path>
              </a:pathLst>
            </a:custGeom>
            <a:ln w="25399">
              <a:solidFill>
                <a:srgbClr val="000000"/>
              </a:solidFill>
            </a:ln>
          </p:spPr>
          <p:txBody>
            <a:bodyPr wrap="square" lIns="0" tIns="0" rIns="0" bIns="0" rtlCol="0"/>
            <a:lstStyle/>
            <a:p>
              <a:endParaRPr/>
            </a:p>
          </p:txBody>
        </p:sp>
        <p:sp>
          <p:nvSpPr>
            <p:cNvPr id="115" name="object 115"/>
            <p:cNvSpPr/>
            <p:nvPr/>
          </p:nvSpPr>
          <p:spPr>
            <a:xfrm>
              <a:off x="10507307" y="4904327"/>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116" name="object 116"/>
            <p:cNvSpPr/>
            <p:nvPr/>
          </p:nvSpPr>
          <p:spPr>
            <a:xfrm>
              <a:off x="10104576" y="5524410"/>
              <a:ext cx="805815" cy="120650"/>
            </a:xfrm>
            <a:custGeom>
              <a:avLst/>
              <a:gdLst/>
              <a:ahLst/>
              <a:cxnLst/>
              <a:rect l="l" t="t" r="r" b="b"/>
              <a:pathLst>
                <a:path w="805815" h="120650">
                  <a:moveTo>
                    <a:pt x="805461" y="0"/>
                  </a:moveTo>
                  <a:lnTo>
                    <a:pt x="0" y="0"/>
                  </a:lnTo>
                  <a:lnTo>
                    <a:pt x="0" y="120096"/>
                  </a:lnTo>
                  <a:lnTo>
                    <a:pt x="805461" y="120096"/>
                  </a:lnTo>
                  <a:lnTo>
                    <a:pt x="805461" y="0"/>
                  </a:lnTo>
                  <a:close/>
                </a:path>
              </a:pathLst>
            </a:custGeom>
            <a:solidFill>
              <a:srgbClr val="003E7E"/>
            </a:solidFill>
          </p:spPr>
          <p:txBody>
            <a:bodyPr wrap="square" lIns="0" tIns="0" rIns="0" bIns="0" rtlCol="0"/>
            <a:lstStyle/>
            <a:p>
              <a:endParaRPr/>
            </a:p>
          </p:txBody>
        </p:sp>
        <p:sp>
          <p:nvSpPr>
            <p:cNvPr id="117" name="object 117"/>
            <p:cNvSpPr/>
            <p:nvPr/>
          </p:nvSpPr>
          <p:spPr>
            <a:xfrm>
              <a:off x="10104576" y="5524410"/>
              <a:ext cx="805815" cy="120650"/>
            </a:xfrm>
            <a:custGeom>
              <a:avLst/>
              <a:gdLst/>
              <a:ahLst/>
              <a:cxnLst/>
              <a:rect l="l" t="t" r="r" b="b"/>
              <a:pathLst>
                <a:path w="805815" h="120650">
                  <a:moveTo>
                    <a:pt x="0" y="0"/>
                  </a:moveTo>
                  <a:lnTo>
                    <a:pt x="805462" y="0"/>
                  </a:lnTo>
                  <a:lnTo>
                    <a:pt x="805462" y="120096"/>
                  </a:lnTo>
                  <a:lnTo>
                    <a:pt x="0" y="120096"/>
                  </a:lnTo>
                  <a:lnTo>
                    <a:pt x="0" y="0"/>
                  </a:lnTo>
                  <a:close/>
                </a:path>
              </a:pathLst>
            </a:custGeom>
            <a:ln w="25400">
              <a:solidFill>
                <a:srgbClr val="FFFFFF"/>
              </a:solidFill>
            </a:ln>
          </p:spPr>
          <p:txBody>
            <a:bodyPr wrap="square" lIns="0" tIns="0" rIns="0" bIns="0" rtlCol="0"/>
            <a:lstStyle/>
            <a:p>
              <a:endParaRPr/>
            </a:p>
          </p:txBody>
        </p:sp>
        <p:sp>
          <p:nvSpPr>
            <p:cNvPr id="118" name="object 118"/>
            <p:cNvSpPr/>
            <p:nvPr/>
          </p:nvSpPr>
          <p:spPr>
            <a:xfrm>
              <a:off x="11069157" y="4152612"/>
              <a:ext cx="774065" cy="720725"/>
            </a:xfrm>
            <a:custGeom>
              <a:avLst/>
              <a:gdLst/>
              <a:ahLst/>
              <a:cxnLst/>
              <a:rect l="l" t="t" r="r" b="b"/>
              <a:pathLst>
                <a:path w="774065" h="720725">
                  <a:moveTo>
                    <a:pt x="485609" y="0"/>
                  </a:moveTo>
                  <a:lnTo>
                    <a:pt x="288231" y="0"/>
                  </a:lnTo>
                  <a:lnTo>
                    <a:pt x="0" y="360288"/>
                  </a:lnTo>
                  <a:lnTo>
                    <a:pt x="288231" y="720577"/>
                  </a:lnTo>
                  <a:lnTo>
                    <a:pt x="485609" y="720577"/>
                  </a:lnTo>
                  <a:lnTo>
                    <a:pt x="773841" y="360288"/>
                  </a:lnTo>
                  <a:lnTo>
                    <a:pt x="485609" y="0"/>
                  </a:lnTo>
                  <a:close/>
                </a:path>
              </a:pathLst>
            </a:custGeom>
            <a:solidFill>
              <a:srgbClr val="003E7E"/>
            </a:solidFill>
          </p:spPr>
          <p:txBody>
            <a:bodyPr wrap="square" lIns="0" tIns="0" rIns="0" bIns="0" rtlCol="0"/>
            <a:lstStyle/>
            <a:p>
              <a:endParaRPr/>
            </a:p>
          </p:txBody>
        </p:sp>
        <p:sp>
          <p:nvSpPr>
            <p:cNvPr id="119" name="object 119"/>
            <p:cNvSpPr/>
            <p:nvPr/>
          </p:nvSpPr>
          <p:spPr>
            <a:xfrm>
              <a:off x="11069157" y="4152612"/>
              <a:ext cx="774065" cy="720725"/>
            </a:xfrm>
            <a:custGeom>
              <a:avLst/>
              <a:gdLst/>
              <a:ahLst/>
              <a:cxnLst/>
              <a:rect l="l" t="t" r="r" b="b"/>
              <a:pathLst>
                <a:path w="774065" h="720725">
                  <a:moveTo>
                    <a:pt x="0" y="360289"/>
                  </a:moveTo>
                  <a:lnTo>
                    <a:pt x="288231" y="0"/>
                  </a:lnTo>
                  <a:lnTo>
                    <a:pt x="485609" y="0"/>
                  </a:lnTo>
                  <a:lnTo>
                    <a:pt x="773841" y="360289"/>
                  </a:lnTo>
                  <a:lnTo>
                    <a:pt x="485609" y="720578"/>
                  </a:lnTo>
                  <a:lnTo>
                    <a:pt x="288231" y="720578"/>
                  </a:lnTo>
                  <a:lnTo>
                    <a:pt x="0" y="360289"/>
                  </a:lnTo>
                  <a:close/>
                </a:path>
              </a:pathLst>
            </a:custGeom>
            <a:ln w="25400">
              <a:solidFill>
                <a:srgbClr val="000000"/>
              </a:solidFill>
            </a:ln>
          </p:spPr>
          <p:txBody>
            <a:bodyPr wrap="square" lIns="0" tIns="0" rIns="0" bIns="0" rtlCol="0"/>
            <a:lstStyle/>
            <a:p>
              <a:endParaRPr/>
            </a:p>
          </p:txBody>
        </p:sp>
      </p:grpSp>
      <p:sp>
        <p:nvSpPr>
          <p:cNvPr id="120" name="object 120"/>
          <p:cNvSpPr txBox="1"/>
          <p:nvPr/>
        </p:nvSpPr>
        <p:spPr>
          <a:xfrm>
            <a:off x="10466897" y="3915335"/>
            <a:ext cx="179854" cy="105841"/>
          </a:xfrm>
          <a:prstGeom prst="rect">
            <a:avLst/>
          </a:prstGeom>
        </p:spPr>
        <p:txBody>
          <a:bodyPr vert="horz" wrap="square" lIns="0" tIns="10646" rIns="0" bIns="0" rtlCol="0">
            <a:spAutoFit/>
          </a:bodyPr>
          <a:lstStyle/>
          <a:p>
            <a:pPr marL="11206">
              <a:lnSpc>
                <a:spcPct val="100000"/>
              </a:lnSpc>
              <a:spcBef>
                <a:spcPts val="84"/>
              </a:spcBef>
            </a:pPr>
            <a:r>
              <a:rPr sz="618" b="1" spc="-18" dirty="0">
                <a:solidFill>
                  <a:srgbClr val="FFFFFF"/>
                </a:solidFill>
                <a:latin typeface="Times New Roman"/>
                <a:cs typeface="Times New Roman"/>
              </a:rPr>
              <a:t>2027</a:t>
            </a:r>
            <a:endParaRPr sz="618">
              <a:latin typeface="Times New Roman"/>
              <a:cs typeface="Times New Roman"/>
            </a:endParaRPr>
          </a:p>
        </p:txBody>
      </p:sp>
      <p:grpSp>
        <p:nvGrpSpPr>
          <p:cNvPr id="122" name="object 122"/>
          <p:cNvGrpSpPr/>
          <p:nvPr/>
        </p:nvGrpSpPr>
        <p:grpSpPr>
          <a:xfrm>
            <a:off x="10183443" y="2968055"/>
            <a:ext cx="1434353" cy="1351990"/>
            <a:chOff x="11033235" y="3363795"/>
            <a:chExt cx="1625600" cy="1532255"/>
          </a:xfrm>
        </p:grpSpPr>
        <p:sp>
          <p:nvSpPr>
            <p:cNvPr id="123" name="object 123"/>
            <p:cNvSpPr/>
            <p:nvPr/>
          </p:nvSpPr>
          <p:spPr>
            <a:xfrm>
              <a:off x="11843000" y="4512901"/>
              <a:ext cx="197485" cy="10160"/>
            </a:xfrm>
            <a:custGeom>
              <a:avLst/>
              <a:gdLst/>
              <a:ahLst/>
              <a:cxnLst/>
              <a:rect l="l" t="t" r="r" b="b"/>
              <a:pathLst>
                <a:path w="197484" h="10160">
                  <a:moveTo>
                    <a:pt x="0" y="0"/>
                  </a:moveTo>
                  <a:lnTo>
                    <a:pt x="197042" y="9998"/>
                  </a:lnTo>
                </a:path>
              </a:pathLst>
            </a:custGeom>
            <a:ln w="25400">
              <a:solidFill>
                <a:srgbClr val="000000"/>
              </a:solidFill>
            </a:ln>
          </p:spPr>
          <p:txBody>
            <a:bodyPr wrap="square" lIns="0" tIns="0" rIns="0" bIns="0" rtlCol="0"/>
            <a:lstStyle/>
            <a:p>
              <a:endParaRPr/>
            </a:p>
          </p:txBody>
        </p:sp>
        <p:sp>
          <p:nvSpPr>
            <p:cNvPr id="124" name="object 124"/>
            <p:cNvSpPr/>
            <p:nvPr/>
          </p:nvSpPr>
          <p:spPr>
            <a:xfrm>
              <a:off x="11456079" y="3516194"/>
              <a:ext cx="0" cy="600710"/>
            </a:xfrm>
            <a:custGeom>
              <a:avLst/>
              <a:gdLst/>
              <a:ahLst/>
              <a:cxnLst/>
              <a:rect l="l" t="t" r="r" b="b"/>
              <a:pathLst>
                <a:path h="600710">
                  <a:moveTo>
                    <a:pt x="0" y="0"/>
                  </a:moveTo>
                  <a:lnTo>
                    <a:pt x="0" y="600480"/>
                  </a:lnTo>
                </a:path>
              </a:pathLst>
            </a:custGeom>
            <a:solidFill>
              <a:srgbClr val="003E7E"/>
            </a:solidFill>
          </p:spPr>
          <p:txBody>
            <a:bodyPr wrap="square" lIns="0" tIns="0" rIns="0" bIns="0" rtlCol="0"/>
            <a:lstStyle/>
            <a:p>
              <a:endParaRPr/>
            </a:p>
          </p:txBody>
        </p:sp>
        <p:sp>
          <p:nvSpPr>
            <p:cNvPr id="125" name="object 125"/>
            <p:cNvSpPr/>
            <p:nvPr/>
          </p:nvSpPr>
          <p:spPr>
            <a:xfrm>
              <a:off x="11456079" y="3516194"/>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126" name="object 126"/>
            <p:cNvSpPr/>
            <p:nvPr/>
          </p:nvSpPr>
          <p:spPr>
            <a:xfrm>
              <a:off x="11045935" y="3376495"/>
              <a:ext cx="820419" cy="120650"/>
            </a:xfrm>
            <a:custGeom>
              <a:avLst/>
              <a:gdLst/>
              <a:ahLst/>
              <a:cxnLst/>
              <a:rect l="l" t="t" r="r" b="b"/>
              <a:pathLst>
                <a:path w="820420" h="120650">
                  <a:moveTo>
                    <a:pt x="820285" y="0"/>
                  </a:moveTo>
                  <a:lnTo>
                    <a:pt x="0" y="0"/>
                  </a:lnTo>
                  <a:lnTo>
                    <a:pt x="0" y="120096"/>
                  </a:lnTo>
                  <a:lnTo>
                    <a:pt x="820285" y="120096"/>
                  </a:lnTo>
                  <a:lnTo>
                    <a:pt x="820285" y="0"/>
                  </a:lnTo>
                  <a:close/>
                </a:path>
              </a:pathLst>
            </a:custGeom>
            <a:solidFill>
              <a:srgbClr val="003E7E"/>
            </a:solidFill>
          </p:spPr>
          <p:txBody>
            <a:bodyPr wrap="square" lIns="0" tIns="0" rIns="0" bIns="0" rtlCol="0"/>
            <a:lstStyle/>
            <a:p>
              <a:endParaRPr/>
            </a:p>
          </p:txBody>
        </p:sp>
        <p:sp>
          <p:nvSpPr>
            <p:cNvPr id="127" name="object 127"/>
            <p:cNvSpPr/>
            <p:nvPr/>
          </p:nvSpPr>
          <p:spPr>
            <a:xfrm>
              <a:off x="11045935" y="3376495"/>
              <a:ext cx="820419" cy="120650"/>
            </a:xfrm>
            <a:custGeom>
              <a:avLst/>
              <a:gdLst/>
              <a:ahLst/>
              <a:cxnLst/>
              <a:rect l="l" t="t" r="r" b="b"/>
              <a:pathLst>
                <a:path w="820420" h="120650">
                  <a:moveTo>
                    <a:pt x="0" y="0"/>
                  </a:moveTo>
                  <a:lnTo>
                    <a:pt x="820286" y="0"/>
                  </a:lnTo>
                  <a:lnTo>
                    <a:pt x="820286" y="120096"/>
                  </a:lnTo>
                  <a:lnTo>
                    <a:pt x="0" y="120096"/>
                  </a:lnTo>
                  <a:lnTo>
                    <a:pt x="0" y="0"/>
                  </a:lnTo>
                  <a:close/>
                </a:path>
              </a:pathLst>
            </a:custGeom>
            <a:ln w="25400">
              <a:solidFill>
                <a:srgbClr val="FFFFFF"/>
              </a:solidFill>
            </a:ln>
          </p:spPr>
          <p:txBody>
            <a:bodyPr wrap="square" lIns="0" tIns="0" rIns="0" bIns="0" rtlCol="0"/>
            <a:lstStyle/>
            <a:p>
              <a:endParaRPr/>
            </a:p>
          </p:txBody>
        </p:sp>
        <p:sp>
          <p:nvSpPr>
            <p:cNvPr id="128" name="object 128"/>
            <p:cNvSpPr/>
            <p:nvPr/>
          </p:nvSpPr>
          <p:spPr>
            <a:xfrm>
              <a:off x="12040039" y="4162611"/>
              <a:ext cx="605790" cy="720725"/>
            </a:xfrm>
            <a:custGeom>
              <a:avLst/>
              <a:gdLst/>
              <a:ahLst/>
              <a:cxnLst/>
              <a:rect l="l" t="t" r="r" b="b"/>
              <a:pathLst>
                <a:path w="605790" h="720725">
                  <a:moveTo>
                    <a:pt x="605646" y="0"/>
                  </a:moveTo>
                  <a:lnTo>
                    <a:pt x="242258" y="0"/>
                  </a:lnTo>
                  <a:lnTo>
                    <a:pt x="0" y="360288"/>
                  </a:lnTo>
                  <a:lnTo>
                    <a:pt x="242258" y="720577"/>
                  </a:lnTo>
                  <a:lnTo>
                    <a:pt x="605646" y="720577"/>
                  </a:lnTo>
                  <a:lnTo>
                    <a:pt x="605646" y="0"/>
                  </a:lnTo>
                  <a:close/>
                </a:path>
              </a:pathLst>
            </a:custGeom>
            <a:solidFill>
              <a:srgbClr val="FFD200"/>
            </a:solidFill>
          </p:spPr>
          <p:txBody>
            <a:bodyPr wrap="square" lIns="0" tIns="0" rIns="0" bIns="0" rtlCol="0"/>
            <a:lstStyle/>
            <a:p>
              <a:endParaRPr/>
            </a:p>
          </p:txBody>
        </p:sp>
        <p:sp>
          <p:nvSpPr>
            <p:cNvPr id="129" name="object 129"/>
            <p:cNvSpPr/>
            <p:nvPr/>
          </p:nvSpPr>
          <p:spPr>
            <a:xfrm>
              <a:off x="12040039" y="4162611"/>
              <a:ext cx="605790" cy="720725"/>
            </a:xfrm>
            <a:custGeom>
              <a:avLst/>
              <a:gdLst/>
              <a:ahLst/>
              <a:cxnLst/>
              <a:rect l="l" t="t" r="r" b="b"/>
              <a:pathLst>
                <a:path w="605790" h="720725">
                  <a:moveTo>
                    <a:pt x="605647" y="720578"/>
                  </a:moveTo>
                  <a:lnTo>
                    <a:pt x="242259" y="720578"/>
                  </a:lnTo>
                  <a:lnTo>
                    <a:pt x="0" y="360289"/>
                  </a:lnTo>
                  <a:lnTo>
                    <a:pt x="242259" y="0"/>
                  </a:lnTo>
                  <a:lnTo>
                    <a:pt x="605647" y="0"/>
                  </a:lnTo>
                  <a:lnTo>
                    <a:pt x="605647" y="720578"/>
                  </a:lnTo>
                  <a:close/>
                </a:path>
              </a:pathLst>
            </a:custGeom>
            <a:ln w="25400">
              <a:solidFill>
                <a:srgbClr val="000000"/>
              </a:solidFill>
            </a:ln>
          </p:spPr>
          <p:txBody>
            <a:bodyPr wrap="square" lIns="0" tIns="0" rIns="0" bIns="0" rtlCol="0"/>
            <a:lstStyle/>
            <a:p>
              <a:endParaRPr/>
            </a:p>
          </p:txBody>
        </p:sp>
      </p:grpSp>
      <p:sp>
        <p:nvSpPr>
          <p:cNvPr id="130" name="object 130"/>
          <p:cNvSpPr txBox="1"/>
          <p:nvPr/>
        </p:nvSpPr>
        <p:spPr>
          <a:xfrm>
            <a:off x="11302794" y="3923403"/>
            <a:ext cx="179854" cy="105841"/>
          </a:xfrm>
          <a:prstGeom prst="rect">
            <a:avLst/>
          </a:prstGeom>
        </p:spPr>
        <p:txBody>
          <a:bodyPr vert="horz" wrap="square" lIns="0" tIns="10646" rIns="0" bIns="0" rtlCol="0">
            <a:spAutoFit/>
          </a:bodyPr>
          <a:lstStyle/>
          <a:p>
            <a:pPr marL="11206">
              <a:lnSpc>
                <a:spcPct val="100000"/>
              </a:lnSpc>
              <a:spcBef>
                <a:spcPts val="84"/>
              </a:spcBef>
            </a:pPr>
            <a:r>
              <a:rPr sz="618" b="1" spc="-18" dirty="0">
                <a:latin typeface="Times New Roman"/>
                <a:cs typeface="Times New Roman"/>
              </a:rPr>
              <a:t>2028</a:t>
            </a:r>
            <a:endParaRPr sz="618">
              <a:latin typeface="Times New Roman"/>
              <a:cs typeface="Times New Roman"/>
            </a:endParaRPr>
          </a:p>
        </p:txBody>
      </p:sp>
      <p:sp>
        <p:nvSpPr>
          <p:cNvPr id="131" name="object 131"/>
          <p:cNvSpPr txBox="1"/>
          <p:nvPr/>
        </p:nvSpPr>
        <p:spPr>
          <a:xfrm>
            <a:off x="10897941" y="5007236"/>
            <a:ext cx="771656" cy="284014"/>
          </a:xfrm>
          <a:prstGeom prst="rect">
            <a:avLst/>
          </a:prstGeom>
        </p:spPr>
        <p:txBody>
          <a:bodyPr vert="horz" wrap="square" lIns="0" tIns="12326" rIns="0" bIns="0" rtlCol="0">
            <a:spAutoFit/>
          </a:bodyPr>
          <a:lstStyle/>
          <a:p>
            <a:pPr marL="11206" algn="ctr">
              <a:lnSpc>
                <a:spcPct val="100000"/>
              </a:lnSpc>
              <a:spcBef>
                <a:spcPts val="97"/>
              </a:spcBef>
            </a:pPr>
            <a:r>
              <a:rPr lang="en-US" sz="882" b="1" spc="-22" dirty="0">
                <a:latin typeface="Times New Roman"/>
                <a:cs typeface="Times New Roman"/>
              </a:rPr>
              <a:t>Announce Public Kickoff </a:t>
            </a:r>
            <a:endParaRPr sz="882" b="1" dirty="0">
              <a:latin typeface="Times New Roman"/>
              <a:cs typeface="Times New Roman"/>
            </a:endParaRPr>
          </a:p>
        </p:txBody>
      </p:sp>
      <p:grpSp>
        <p:nvGrpSpPr>
          <p:cNvPr id="132" name="object 132"/>
          <p:cNvGrpSpPr/>
          <p:nvPr/>
        </p:nvGrpSpPr>
        <p:grpSpPr>
          <a:xfrm>
            <a:off x="11044554" y="4340406"/>
            <a:ext cx="589429" cy="664509"/>
            <a:chOff x="12009161" y="4919127"/>
            <a:chExt cx="668020" cy="753110"/>
          </a:xfrm>
        </p:grpSpPr>
        <p:sp>
          <p:nvSpPr>
            <p:cNvPr id="133" name="object 133"/>
            <p:cNvSpPr/>
            <p:nvPr/>
          </p:nvSpPr>
          <p:spPr>
            <a:xfrm>
              <a:off x="12342861" y="4919127"/>
              <a:ext cx="0" cy="600710"/>
            </a:xfrm>
            <a:custGeom>
              <a:avLst/>
              <a:gdLst/>
              <a:ahLst/>
              <a:cxnLst/>
              <a:rect l="l" t="t" r="r" b="b"/>
              <a:pathLst>
                <a:path h="600710">
                  <a:moveTo>
                    <a:pt x="0" y="0"/>
                  </a:moveTo>
                  <a:lnTo>
                    <a:pt x="1" y="600480"/>
                  </a:lnTo>
                </a:path>
              </a:pathLst>
            </a:custGeom>
            <a:ln w="12700">
              <a:solidFill>
                <a:srgbClr val="003E7E"/>
              </a:solidFill>
            </a:ln>
          </p:spPr>
          <p:txBody>
            <a:bodyPr wrap="square" lIns="0" tIns="0" rIns="0" bIns="0" rtlCol="0"/>
            <a:lstStyle/>
            <a:p>
              <a:endParaRPr/>
            </a:p>
          </p:txBody>
        </p:sp>
        <p:sp>
          <p:nvSpPr>
            <p:cNvPr id="134" name="object 134"/>
            <p:cNvSpPr/>
            <p:nvPr/>
          </p:nvSpPr>
          <p:spPr>
            <a:xfrm>
              <a:off x="12021861" y="5539210"/>
              <a:ext cx="642620" cy="120650"/>
            </a:xfrm>
            <a:custGeom>
              <a:avLst/>
              <a:gdLst/>
              <a:ahLst/>
              <a:cxnLst/>
              <a:rect l="l" t="t" r="r" b="b"/>
              <a:pathLst>
                <a:path w="642620" h="120650">
                  <a:moveTo>
                    <a:pt x="641996" y="0"/>
                  </a:moveTo>
                  <a:lnTo>
                    <a:pt x="0" y="0"/>
                  </a:lnTo>
                  <a:lnTo>
                    <a:pt x="0" y="120096"/>
                  </a:lnTo>
                  <a:lnTo>
                    <a:pt x="641996" y="120096"/>
                  </a:lnTo>
                  <a:lnTo>
                    <a:pt x="641996" y="0"/>
                  </a:lnTo>
                  <a:close/>
                </a:path>
              </a:pathLst>
            </a:custGeom>
            <a:solidFill>
              <a:srgbClr val="003E7E"/>
            </a:solidFill>
          </p:spPr>
          <p:txBody>
            <a:bodyPr wrap="square" lIns="0" tIns="0" rIns="0" bIns="0" rtlCol="0"/>
            <a:lstStyle/>
            <a:p>
              <a:endParaRPr/>
            </a:p>
          </p:txBody>
        </p:sp>
        <p:sp>
          <p:nvSpPr>
            <p:cNvPr id="135" name="object 135"/>
            <p:cNvSpPr/>
            <p:nvPr/>
          </p:nvSpPr>
          <p:spPr>
            <a:xfrm>
              <a:off x="12021861" y="5539210"/>
              <a:ext cx="642620" cy="120650"/>
            </a:xfrm>
            <a:custGeom>
              <a:avLst/>
              <a:gdLst/>
              <a:ahLst/>
              <a:cxnLst/>
              <a:rect l="l" t="t" r="r" b="b"/>
              <a:pathLst>
                <a:path w="642620" h="120650">
                  <a:moveTo>
                    <a:pt x="0" y="0"/>
                  </a:moveTo>
                  <a:lnTo>
                    <a:pt x="641996" y="0"/>
                  </a:lnTo>
                  <a:lnTo>
                    <a:pt x="641996" y="120096"/>
                  </a:lnTo>
                  <a:lnTo>
                    <a:pt x="0" y="120096"/>
                  </a:lnTo>
                  <a:lnTo>
                    <a:pt x="0" y="0"/>
                  </a:lnTo>
                  <a:close/>
                </a:path>
              </a:pathLst>
            </a:custGeom>
            <a:ln w="25400">
              <a:solidFill>
                <a:srgbClr val="FFFFFF"/>
              </a:solidFill>
            </a:ln>
          </p:spPr>
          <p:txBody>
            <a:bodyPr wrap="square" lIns="0" tIns="0" rIns="0" bIns="0" rtlCol="0"/>
            <a:lstStyle/>
            <a:p>
              <a:endParaRPr/>
            </a:p>
          </p:txBody>
        </p:sp>
      </p:grpSp>
      <p:sp>
        <p:nvSpPr>
          <p:cNvPr id="136" name="object 136"/>
          <p:cNvSpPr txBox="1">
            <a:spLocks noGrp="1"/>
          </p:cNvSpPr>
          <p:nvPr>
            <p:ph type="title"/>
          </p:nvPr>
        </p:nvSpPr>
        <p:spPr>
          <a:prstGeom prst="rect">
            <a:avLst/>
          </a:prstGeom>
        </p:spPr>
        <p:txBody>
          <a:bodyPr vert="horz" wrap="square" lIns="0" tIns="36979" rIns="0" bIns="0" rtlCol="0">
            <a:spAutoFit/>
          </a:bodyPr>
          <a:lstStyle/>
          <a:p>
            <a:pPr marL="1884930" marR="4483" indent="-1874284">
              <a:lnSpc>
                <a:spcPts val="2841"/>
              </a:lnSpc>
              <a:spcBef>
                <a:spcPts val="291"/>
              </a:spcBef>
            </a:pPr>
            <a:r>
              <a:rPr dirty="0"/>
              <a:t>Comprehensive</a:t>
            </a:r>
            <a:r>
              <a:rPr spc="-93" dirty="0"/>
              <a:t> </a:t>
            </a:r>
            <a:r>
              <a:rPr dirty="0"/>
              <a:t>Campaign</a:t>
            </a:r>
            <a:r>
              <a:rPr spc="-88" dirty="0"/>
              <a:t> </a:t>
            </a:r>
            <a:r>
              <a:rPr spc="-9" dirty="0"/>
              <a:t>Timeline </a:t>
            </a:r>
            <a:r>
              <a:rPr spc="-9" dirty="0">
                <a:solidFill>
                  <a:srgbClr val="4F81BD"/>
                </a:solidFill>
              </a:rPr>
              <a:t>DRAFT</a:t>
            </a:r>
          </a:p>
        </p:txBody>
      </p:sp>
      <p:pic>
        <p:nvPicPr>
          <p:cNvPr id="137" name="object 137"/>
          <p:cNvPicPr/>
          <p:nvPr/>
        </p:nvPicPr>
        <p:blipFill>
          <a:blip r:embed="rId3" cstate="print"/>
          <a:stretch>
            <a:fillRect/>
          </a:stretch>
        </p:blipFill>
        <p:spPr>
          <a:xfrm>
            <a:off x="9528361" y="196664"/>
            <a:ext cx="2017059" cy="806824"/>
          </a:xfrm>
          <a:prstGeom prst="rect">
            <a:avLst/>
          </a:prstGeom>
        </p:spPr>
      </p:pic>
      <p:sp>
        <p:nvSpPr>
          <p:cNvPr id="138" name="TextBox 137">
            <a:extLst>
              <a:ext uri="{FF2B5EF4-FFF2-40B4-BE49-F238E27FC236}">
                <a16:creationId xmlns:a16="http://schemas.microsoft.com/office/drawing/2014/main" id="{38823548-022F-7572-9EA4-4344DE2632C5}"/>
              </a:ext>
            </a:extLst>
          </p:cNvPr>
          <p:cNvSpPr txBox="1"/>
          <p:nvPr/>
        </p:nvSpPr>
        <p:spPr>
          <a:xfrm>
            <a:off x="5348270" y="2216807"/>
            <a:ext cx="128585" cy="186741"/>
          </a:xfrm>
          <a:prstGeom prst="rect">
            <a:avLst/>
          </a:prstGeom>
          <a:noFill/>
        </p:spPr>
        <p:txBody>
          <a:bodyPr wrap="square" rtlCol="0">
            <a:spAutoFit/>
          </a:bodyPr>
          <a:lstStyle/>
          <a:p>
            <a:endParaRPr lang="en-US" dirty="0"/>
          </a:p>
        </p:txBody>
      </p:sp>
      <p:sp>
        <p:nvSpPr>
          <p:cNvPr id="140" name="TextBox 139">
            <a:extLst>
              <a:ext uri="{FF2B5EF4-FFF2-40B4-BE49-F238E27FC236}">
                <a16:creationId xmlns:a16="http://schemas.microsoft.com/office/drawing/2014/main" id="{593E1B37-1C63-3E7D-9909-9ACD304B5B5D}"/>
              </a:ext>
            </a:extLst>
          </p:cNvPr>
          <p:cNvSpPr txBox="1"/>
          <p:nvPr/>
        </p:nvSpPr>
        <p:spPr>
          <a:xfrm>
            <a:off x="4446413" y="5765263"/>
            <a:ext cx="927832" cy="363818"/>
          </a:xfrm>
          <a:prstGeom prst="rect">
            <a:avLst/>
          </a:prstGeom>
          <a:noFill/>
        </p:spPr>
        <p:txBody>
          <a:bodyPr wrap="square" rtlCol="0">
            <a:spAutoFit/>
          </a:bodyPr>
          <a:lstStyle/>
          <a:p>
            <a:pPr algn="ctr"/>
            <a:r>
              <a:rPr lang="en-US" sz="882" b="1" dirty="0">
                <a:latin typeface="Times New Roman" panose="02020603050405020304" pitchFamily="18" charset="0"/>
                <a:cs typeface="Times New Roman" panose="02020603050405020304" pitchFamily="18" charset="0"/>
              </a:rPr>
              <a:t>Cultivate Top 50 Donors</a:t>
            </a:r>
          </a:p>
        </p:txBody>
      </p:sp>
      <p:sp>
        <p:nvSpPr>
          <p:cNvPr id="142" name="TextBox 141">
            <a:extLst>
              <a:ext uri="{FF2B5EF4-FFF2-40B4-BE49-F238E27FC236}">
                <a16:creationId xmlns:a16="http://schemas.microsoft.com/office/drawing/2014/main" id="{29981C89-F262-54A3-AB1C-B7580B05986F}"/>
              </a:ext>
            </a:extLst>
          </p:cNvPr>
          <p:cNvSpPr txBox="1"/>
          <p:nvPr/>
        </p:nvSpPr>
        <p:spPr>
          <a:xfrm>
            <a:off x="9773296" y="2678968"/>
            <a:ext cx="2017059" cy="228076"/>
          </a:xfrm>
          <a:prstGeom prst="rect">
            <a:avLst/>
          </a:prstGeom>
          <a:noFill/>
        </p:spPr>
        <p:txBody>
          <a:bodyPr wrap="square" rtlCol="0">
            <a:spAutoFit/>
          </a:bodyPr>
          <a:lstStyle/>
          <a:p>
            <a:r>
              <a:rPr lang="en-US" sz="882" b="1" dirty="0">
                <a:latin typeface="Times New Roman" panose="02020603050405020304" pitchFamily="18" charset="0"/>
                <a:cs typeface="Times New Roman" panose="02020603050405020304" pitchFamily="18" charset="0"/>
              </a:rPr>
              <a:t>Start Campaign Kickoff  Planning</a:t>
            </a:r>
          </a:p>
        </p:txBody>
      </p:sp>
    </p:spTree>
    <p:extLst>
      <p:ext uri="{BB962C8B-B14F-4D97-AF65-F5344CB8AC3E}">
        <p14:creationId xmlns:p14="http://schemas.microsoft.com/office/powerpoint/2010/main" val="696628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0D8E-F0BB-CA91-B46B-3E14A0C5F11D}"/>
              </a:ext>
            </a:extLst>
          </p:cNvPr>
          <p:cNvSpPr>
            <a:spLocks noGrp="1"/>
          </p:cNvSpPr>
          <p:nvPr>
            <p:ph type="title"/>
          </p:nvPr>
        </p:nvSpPr>
        <p:spPr>
          <a:xfrm>
            <a:off x="1652631" y="694905"/>
            <a:ext cx="9756398" cy="914400"/>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1: Pre-Campaign Planning (3-12 months)</a:t>
            </a: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In pre-campaign planning we will prepare our staff and campus partners for our campaign. This phase includes assembling the following:</a:t>
            </a:r>
            <a:endParaRPr lang="en-US" sz="2200" dirty="0"/>
          </a:p>
        </p:txBody>
      </p:sp>
      <p:sp>
        <p:nvSpPr>
          <p:cNvPr id="3" name="Content Placeholder 2">
            <a:extLst>
              <a:ext uri="{FF2B5EF4-FFF2-40B4-BE49-F238E27FC236}">
                <a16:creationId xmlns:a16="http://schemas.microsoft.com/office/drawing/2014/main" id="{3D14B185-11C6-BDC9-AFE2-067D67588D25}"/>
              </a:ext>
            </a:extLst>
          </p:cNvPr>
          <p:cNvSpPr>
            <a:spLocks noGrp="1"/>
          </p:cNvSpPr>
          <p:nvPr>
            <p:ph idx="1"/>
          </p:nvPr>
        </p:nvSpPr>
        <p:spPr>
          <a:xfrm>
            <a:off x="1652631" y="2048607"/>
            <a:ext cx="9927270" cy="3822051"/>
          </a:xfrm>
        </p:spPr>
        <p:txBody>
          <a:bodyPr/>
          <a:lstStyle/>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chemeClr val="tx2">
                    <a:lumMod val="75000"/>
                  </a:schemeClr>
                </a:solidFill>
                <a:effectLst/>
                <a:latin typeface="Poppins" panose="00000500000000000000" pitchFamily="2" charset="0"/>
                <a:ea typeface="Roboto Slab" pitchFamily="2" charset="0"/>
                <a:cs typeface="Poppins" panose="00000500000000000000" pitchFamily="2" charset="0"/>
              </a:rPr>
              <a:t>Campaign objectives </a:t>
            </a:r>
            <a:r>
              <a:rPr lang="en-US" sz="2000" dirty="0">
                <a:solidFill>
                  <a:srgbClr val="09366D"/>
                </a:solidFill>
                <a:effectLst/>
                <a:latin typeface="Poppins" panose="00000500000000000000" pitchFamily="2" charset="0"/>
                <a:ea typeface="Roboto Slab" pitchFamily="2" charset="0"/>
                <a:cs typeface="Poppins" panose="00000500000000000000" pitchFamily="2" charset="0"/>
              </a:rPr>
              <a:t>(new buildings, equipment, programs, fundraising expenses, maintenance funds, endowment, etc.)</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Develop working goal (a rough estimate of what the campaign objectives will cost)</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Draft case for support about why donors should care/give (In progress)</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Fundraising training for development staff, deans, faculty and clinicians </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Create gift range chart (a table outlining how many gifts, at what levels you will need to reach the goal)</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Develop depth chart (a listing of realistic, potential donors for each gift you need)</a:t>
            </a:r>
            <a:endParaRPr lang="en-US" sz="2000" dirty="0">
              <a:effectLst/>
              <a:latin typeface="Poppins" panose="00000500000000000000" pitchFamily="2" charset="0"/>
              <a:ea typeface="Roboto Slab"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427688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0D8E-F0BB-CA91-B46B-3E14A0C5F11D}"/>
              </a:ext>
            </a:extLst>
          </p:cNvPr>
          <p:cNvSpPr>
            <a:spLocks noGrp="1"/>
          </p:cNvSpPr>
          <p:nvPr>
            <p:ph type="title"/>
          </p:nvPr>
        </p:nvSpPr>
        <p:spPr>
          <a:xfrm>
            <a:off x="1652631" y="694905"/>
            <a:ext cx="9756398" cy="1595289"/>
          </a:xfrm>
        </p:spPr>
        <p:txBody>
          <a:bodyPr>
            <a:normAutofit fontScale="90000"/>
          </a:bodyPr>
          <a:lstStyle/>
          <a:p>
            <a:pPr>
              <a:lnSpc>
                <a:spcPct val="100000"/>
              </a:lnSpc>
            </a:pPr>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2: Feasibility Study (2-6 months)</a:t>
            </a:r>
            <a:br>
              <a:rPr lang="en-US" sz="33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33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The feasibility study phase tests a specific case and working goal with your biggest potential donors. It’s an important opportunity to solicit genuine feedback from key constituents:</a:t>
            </a:r>
            <a:br>
              <a:rPr lang="en-US" sz="2200" b="1" dirty="0">
                <a:solidFill>
                  <a:srgbClr val="09366D"/>
                </a:solidFill>
                <a:effectLst/>
                <a:latin typeface="Poppins" panose="00000500000000000000" pitchFamily="2" charset="0"/>
                <a:ea typeface="Roboto Slab" pitchFamily="2" charset="0"/>
                <a:cs typeface="Poppins" panose="00000500000000000000" pitchFamily="2" charset="0"/>
              </a:rPr>
            </a:br>
            <a:endParaRPr lang="en-US" sz="2200" dirty="0"/>
          </a:p>
        </p:txBody>
      </p:sp>
      <p:sp>
        <p:nvSpPr>
          <p:cNvPr id="3" name="Content Placeholder 2">
            <a:extLst>
              <a:ext uri="{FF2B5EF4-FFF2-40B4-BE49-F238E27FC236}">
                <a16:creationId xmlns:a16="http://schemas.microsoft.com/office/drawing/2014/main" id="{3D14B185-11C6-BDC9-AFE2-067D67588D25}"/>
              </a:ext>
            </a:extLst>
          </p:cNvPr>
          <p:cNvSpPr>
            <a:spLocks noGrp="1"/>
          </p:cNvSpPr>
          <p:nvPr>
            <p:ph idx="1"/>
          </p:nvPr>
        </p:nvSpPr>
        <p:spPr>
          <a:xfrm>
            <a:off x="1652631" y="2290194"/>
            <a:ext cx="9927270" cy="2390863"/>
          </a:xfrm>
        </p:spPr>
        <p:txBody>
          <a:bodyPr/>
          <a:lstStyle/>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Test the plan with lead donors</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Discuss the case for support</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Assess overall giving potential</a:t>
            </a:r>
            <a:endParaRPr lang="en-US" sz="2000" dirty="0">
              <a:effectLst/>
              <a:latin typeface="Poppins" panose="00000500000000000000" pitchFamily="2" charset="0"/>
              <a:ea typeface="Roboto Slab" pitchFamily="2" charset="0"/>
              <a:cs typeface="Poppins" panose="00000500000000000000" pitchFamily="2" charset="0"/>
            </a:endParaRPr>
          </a:p>
          <a:p>
            <a:pPr marL="0" indent="0">
              <a:buNone/>
            </a:pPr>
            <a:r>
              <a:rPr lang="en-US" sz="2000" b="1" dirty="0">
                <a:solidFill>
                  <a:srgbClr val="09366D"/>
                </a:solidFill>
                <a:effectLst/>
                <a:latin typeface="Poppins" panose="00000500000000000000" pitchFamily="2" charset="0"/>
                <a:ea typeface="Roboto Slab" pitchFamily="2" charset="0"/>
                <a:cs typeface="Poppins" panose="00000500000000000000" pitchFamily="2" charset="0"/>
              </a:rPr>
              <a:t>The feasibility study does not determine whether you can do a campaign, but how and when you should move forward.</a:t>
            </a:r>
            <a:endParaRPr lang="en-US" sz="2000" dirty="0">
              <a:effectLst/>
              <a:latin typeface="Poppins" panose="00000500000000000000" pitchFamily="2" charset="0"/>
              <a:ea typeface="Roboto Slab" pitchFamily="2" charset="0"/>
              <a:cs typeface="Poppins" panose="00000500000000000000" pitchFamily="2" charset="0"/>
            </a:endParaRPr>
          </a:p>
          <a:p>
            <a:endParaRPr lang="en-US" dirty="0"/>
          </a:p>
        </p:txBody>
      </p:sp>
    </p:spTree>
    <p:extLst>
      <p:ext uri="{BB962C8B-B14F-4D97-AF65-F5344CB8AC3E}">
        <p14:creationId xmlns:p14="http://schemas.microsoft.com/office/powerpoint/2010/main" val="2884520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555DDF-2AB2-B70E-EEB7-08D225DF23C6}"/>
              </a:ext>
            </a:extLst>
          </p:cNvPr>
          <p:cNvSpPr>
            <a:spLocks noGrp="1"/>
          </p:cNvSpPr>
          <p:nvPr>
            <p:ph type="title"/>
          </p:nvPr>
        </p:nvSpPr>
        <p:spPr>
          <a:xfrm>
            <a:off x="1652630" y="694905"/>
            <a:ext cx="10024845" cy="914400"/>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3: Campaign Planning Phase (3-12 months)</a:t>
            </a: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Take the feedback received during the feasibility study phase, revise and finalize plans. </a:t>
            </a:r>
            <a:endParaRPr lang="en-US" sz="2200" b="1" dirty="0">
              <a:effectLst/>
              <a:latin typeface="Poppins" panose="00000500000000000000" pitchFamily="2" charset="0"/>
              <a:ea typeface="Roboto Slab" pitchFamily="2" charset="0"/>
              <a:cs typeface="Poppins" panose="00000500000000000000" pitchFamily="2" charset="0"/>
            </a:endParaRPr>
          </a:p>
        </p:txBody>
      </p:sp>
      <p:sp>
        <p:nvSpPr>
          <p:cNvPr id="5" name="Content Placeholder 2">
            <a:extLst>
              <a:ext uri="{FF2B5EF4-FFF2-40B4-BE49-F238E27FC236}">
                <a16:creationId xmlns:a16="http://schemas.microsoft.com/office/drawing/2014/main" id="{248565A1-CDEF-F0C7-9EBA-1FC3F5F93FC1}"/>
              </a:ext>
            </a:extLst>
          </p:cNvPr>
          <p:cNvSpPr txBox="1">
            <a:spLocks/>
          </p:cNvSpPr>
          <p:nvPr/>
        </p:nvSpPr>
        <p:spPr>
          <a:xfrm>
            <a:off x="2004969" y="1879134"/>
            <a:ext cx="9574932" cy="3991525"/>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Finalize campaign objectives</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Work with research to create gift range chart</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Analyze staffing needs</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Finalize case for support with president and provost</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Create timeline and budget (UToledo Foundation Board approval)</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Create campaign policies</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Develop donor recognition plan</a:t>
            </a:r>
            <a:endParaRPr lang="en-US" sz="2000" dirty="0">
              <a:latin typeface="Poppins" panose="00000500000000000000" pitchFamily="2" charset="0"/>
              <a:ea typeface="Roboto Slab" pitchFamily="2"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latin typeface="Poppins" panose="00000500000000000000" pitchFamily="2" charset="0"/>
                <a:ea typeface="Roboto Slab" pitchFamily="2" charset="0"/>
                <a:cs typeface="Poppins" panose="00000500000000000000" pitchFamily="2" charset="0"/>
              </a:rPr>
              <a:t>Create communications plan</a:t>
            </a:r>
            <a:endParaRPr lang="en-US" sz="2000" dirty="0">
              <a:latin typeface="Poppins" panose="00000500000000000000" pitchFamily="2" charset="0"/>
              <a:ea typeface="Roboto Slab" pitchFamily="2" charset="0"/>
              <a:cs typeface="Poppins" panose="00000500000000000000" pitchFamily="2" charset="0"/>
            </a:endParaRPr>
          </a:p>
        </p:txBody>
      </p:sp>
    </p:spTree>
    <p:extLst>
      <p:ext uri="{BB962C8B-B14F-4D97-AF65-F5344CB8AC3E}">
        <p14:creationId xmlns:p14="http://schemas.microsoft.com/office/powerpoint/2010/main" val="221251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p:txBody>
          <a:bodyPr>
            <a:noAutofit/>
          </a:bodyPr>
          <a:lstStyle/>
          <a:p>
            <a:r>
              <a:rPr lang="en-US" dirty="0">
                <a:solidFill>
                  <a:schemeClr val="accent1"/>
                </a:solidFill>
              </a:rPr>
              <a:t>Definition Of Successful</a:t>
            </a:r>
            <a:br>
              <a:rPr lang="en-US" dirty="0">
                <a:solidFill>
                  <a:schemeClr val="accent1"/>
                </a:solidFill>
              </a:rPr>
            </a:br>
            <a:r>
              <a:rPr lang="en-US" dirty="0">
                <a:solidFill>
                  <a:schemeClr val="accent1"/>
                </a:solidFill>
              </a:rPr>
              <a:t>Donor Relationship Building</a:t>
            </a: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p:txBody>
          <a:bodyPr/>
          <a:lstStyle/>
          <a:p>
            <a:pPr marL="0" indent="0">
              <a:lnSpc>
                <a:spcPct val="150000"/>
              </a:lnSpc>
              <a:spcBef>
                <a:spcPts val="1200"/>
              </a:spcBef>
              <a:buNone/>
            </a:pPr>
            <a:r>
              <a:rPr lang="en-US" sz="2800" b="1" dirty="0">
                <a:solidFill>
                  <a:schemeClr val="accent1"/>
                </a:solidFill>
                <a:latin typeface="Poppins Medium" panose="00000600000000000000" pitchFamily="2" charset="0"/>
                <a:cs typeface="Poppins Medium" panose="00000600000000000000" pitchFamily="2" charset="0"/>
              </a:rPr>
              <a:t>“It is the understanding of the social structure, interaction (both verbal and nonverbal), and behavior of individuals in such a way that your development objectives are successfully accomplished.”</a:t>
            </a:r>
          </a:p>
          <a:p>
            <a:endParaRPr lang="en-US" dirty="0"/>
          </a:p>
        </p:txBody>
      </p:sp>
    </p:spTree>
    <p:extLst>
      <p:ext uri="{BB962C8B-B14F-4D97-AF65-F5344CB8AC3E}">
        <p14:creationId xmlns:p14="http://schemas.microsoft.com/office/powerpoint/2010/main" val="168183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0D8E-F0BB-CA91-B46B-3E14A0C5F11D}"/>
              </a:ext>
            </a:extLst>
          </p:cNvPr>
          <p:cNvSpPr>
            <a:spLocks noGrp="1"/>
          </p:cNvSpPr>
          <p:nvPr>
            <p:ph type="title"/>
          </p:nvPr>
        </p:nvSpPr>
        <p:spPr>
          <a:xfrm>
            <a:off x="1812021" y="694905"/>
            <a:ext cx="9597007" cy="914400"/>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4: Quiet Phase  July 1, 2024 (6-24 months)</a:t>
            </a: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Solicit key groups of donors who will help obtain 50%-70% of goal prior to public phase.</a:t>
            </a:r>
            <a:endParaRPr lang="en-US" sz="2200" dirty="0"/>
          </a:p>
        </p:txBody>
      </p:sp>
      <p:sp>
        <p:nvSpPr>
          <p:cNvPr id="3" name="Content Placeholder 2">
            <a:extLst>
              <a:ext uri="{FF2B5EF4-FFF2-40B4-BE49-F238E27FC236}">
                <a16:creationId xmlns:a16="http://schemas.microsoft.com/office/drawing/2014/main" id="{3D14B185-11C6-BDC9-AFE2-067D67588D25}"/>
              </a:ext>
            </a:extLst>
          </p:cNvPr>
          <p:cNvSpPr>
            <a:spLocks noGrp="1"/>
          </p:cNvSpPr>
          <p:nvPr>
            <p:ph idx="1"/>
          </p:nvPr>
        </p:nvSpPr>
        <p:spPr>
          <a:xfrm>
            <a:off x="1812021" y="1879134"/>
            <a:ext cx="9767880" cy="3991525"/>
          </a:xfrm>
        </p:spPr>
        <p:txBody>
          <a:bodyPr/>
          <a:lstStyle/>
          <a:p>
            <a:pPr marL="0" marR="0" indent="0">
              <a:spcBef>
                <a:spcPts val="0"/>
              </a:spcBef>
              <a:spcAft>
                <a:spcPts val="2100"/>
              </a:spcAft>
              <a:buNone/>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During quiet phase, talk publicly about campaign preparation and the vision without a specific goal.</a:t>
            </a:r>
            <a:endParaRPr lang="en-US" sz="2000" dirty="0">
              <a:effectLst/>
              <a:latin typeface="Poppins" panose="00000500000000000000" pitchFamily="2" charset="0"/>
              <a:ea typeface="Roboto Slab" pitchFamily="2" charset="0"/>
              <a:cs typeface="Poppins" panose="00000500000000000000" pitchFamily="2" charset="0"/>
            </a:endParaRPr>
          </a:p>
          <a:p>
            <a:pPr marL="0" marR="0" indent="0">
              <a:spcBef>
                <a:spcPts val="0"/>
              </a:spcBef>
              <a:spcAft>
                <a:spcPts val="1200"/>
              </a:spcAft>
              <a:buNone/>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Throughout this phase, solicit three key groups of people:</a:t>
            </a:r>
          </a:p>
          <a:p>
            <a:pPr marL="342900" marR="0" lvl="0" indent="-342900">
              <a:lnSpc>
                <a:spcPct val="150000"/>
              </a:lnSpc>
              <a:spcBef>
                <a:spcPts val="0"/>
              </a:spcBef>
              <a:spcAft>
                <a:spcPts val="600"/>
              </a:spcAft>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Lead Donors (the top 20 gifts on your gift range chart)</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lnSpc>
                <a:spcPct val="150000"/>
              </a:lnSpc>
              <a:spcBef>
                <a:spcPts val="0"/>
              </a:spcBef>
              <a:spcAft>
                <a:spcPts val="600"/>
              </a:spcAft>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Board members</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lnSpc>
                <a:spcPct val="150000"/>
              </a:lnSpc>
              <a:spcBef>
                <a:spcPts val="0"/>
              </a:spcBef>
              <a:spcAft>
                <a:spcPts val="1125"/>
              </a:spcAft>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Campaign committee members</a:t>
            </a:r>
            <a:endParaRPr lang="en-US" sz="2000" dirty="0">
              <a:solidFill>
                <a:srgbClr val="09366D"/>
              </a:solidFill>
              <a:latin typeface="Poppins" panose="00000500000000000000" pitchFamily="2" charset="0"/>
              <a:ea typeface="Roboto Slab" pitchFamily="2" charset="0"/>
              <a:cs typeface="Poppins" panose="00000500000000000000" pitchFamily="2" charset="0"/>
            </a:endParaRPr>
          </a:p>
          <a:p>
            <a:pPr marL="0" indent="0">
              <a:spcBef>
                <a:spcPts val="0"/>
              </a:spcBef>
              <a:spcAft>
                <a:spcPts val="1125"/>
              </a:spcAft>
              <a:buNone/>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Once we have completed soliciting these groups, we will have a much clearer sense of how much UToledo can raise and we should be ready to finalize our goal. (We will use our working goal until public phase)</a:t>
            </a:r>
            <a:endParaRPr lang="en-US" sz="2000" dirty="0">
              <a:effectLst/>
              <a:latin typeface="Poppins" panose="00000500000000000000" pitchFamily="2" charset="0"/>
              <a:ea typeface="Roboto Slab" pitchFamily="2" charset="0"/>
              <a:cs typeface="Poppins" panose="00000500000000000000" pitchFamily="2" charset="0"/>
            </a:endParaRPr>
          </a:p>
        </p:txBody>
      </p:sp>
    </p:spTree>
    <p:extLst>
      <p:ext uri="{BB962C8B-B14F-4D97-AF65-F5344CB8AC3E}">
        <p14:creationId xmlns:p14="http://schemas.microsoft.com/office/powerpoint/2010/main" val="51020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0D8E-F0BB-CA91-B46B-3E14A0C5F11D}"/>
              </a:ext>
            </a:extLst>
          </p:cNvPr>
          <p:cNvSpPr>
            <a:spLocks noGrp="1"/>
          </p:cNvSpPr>
          <p:nvPr>
            <p:ph type="title"/>
          </p:nvPr>
        </p:nvSpPr>
        <p:spPr>
          <a:xfrm>
            <a:off x="1454852" y="694904"/>
            <a:ext cx="10373625" cy="1184229"/>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5: Kick-Off (24- 36 months after July 1, 2024)</a:t>
            </a:r>
            <a:br>
              <a:rPr lang="en-US" sz="33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33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The “kick-off” of public phase serves to announce the campaign to UToledo community. This should include a press release and kick-off event announcing the goal and where we are to date. </a:t>
            </a:r>
            <a:endParaRPr lang="en-US" sz="2200" dirty="0"/>
          </a:p>
        </p:txBody>
      </p:sp>
      <p:sp>
        <p:nvSpPr>
          <p:cNvPr id="3" name="Content Placeholder 2">
            <a:extLst>
              <a:ext uri="{FF2B5EF4-FFF2-40B4-BE49-F238E27FC236}">
                <a16:creationId xmlns:a16="http://schemas.microsoft.com/office/drawing/2014/main" id="{3D14B185-11C6-BDC9-AFE2-067D67588D25}"/>
              </a:ext>
            </a:extLst>
          </p:cNvPr>
          <p:cNvSpPr>
            <a:spLocks noGrp="1"/>
          </p:cNvSpPr>
          <p:nvPr>
            <p:ph idx="1"/>
          </p:nvPr>
        </p:nvSpPr>
        <p:spPr>
          <a:xfrm>
            <a:off x="1459684" y="2139193"/>
            <a:ext cx="10120217" cy="3731466"/>
          </a:xfrm>
        </p:spPr>
        <p:txBody>
          <a:bodyPr/>
          <a:lstStyle/>
          <a:p>
            <a:pPr marL="0" marR="0" indent="0">
              <a:spcBef>
                <a:spcPts val="0"/>
              </a:spcBef>
              <a:spcAft>
                <a:spcPts val="2100"/>
              </a:spcAft>
              <a:buNone/>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In this phase, we will celebrate those who have already given and put the community on alert that we need their support to obtain the remainder of the goal.</a:t>
            </a:r>
            <a:endParaRPr lang="en-US" sz="2000" dirty="0">
              <a:effectLst/>
              <a:latin typeface="Poppins" panose="00000500000000000000" pitchFamily="2" charset="0"/>
              <a:ea typeface="Roboto Slab" pitchFamily="2" charset="0"/>
              <a:cs typeface="Poppins" panose="00000500000000000000" pitchFamily="2" charset="0"/>
            </a:endParaRPr>
          </a:p>
          <a:p>
            <a:pPr marL="0" marR="0" indent="0">
              <a:spcBef>
                <a:spcPts val="0"/>
              </a:spcBef>
              <a:spcAft>
                <a:spcPts val="2100"/>
              </a:spcAft>
              <a:buNone/>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During this short phase you will focus on three objectives:</a:t>
            </a: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Announce a public goal</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Issue a press release</a:t>
            </a:r>
            <a:endParaRPr lang="en-US" sz="2000" dirty="0">
              <a:effectLst/>
              <a:latin typeface="Poppins" panose="00000500000000000000" pitchFamily="2" charset="0"/>
              <a:ea typeface="Roboto Slab" pitchFamily="2" charset="0"/>
              <a:cs typeface="Poppins" panose="00000500000000000000" pitchFamily="2" charset="0"/>
            </a:endParaRP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Roboto Slab" pitchFamily="2" charset="0"/>
                <a:cs typeface="Poppins" panose="00000500000000000000" pitchFamily="2" charset="0"/>
              </a:rPr>
              <a:t>Have a public event on campus with key stakeholders</a:t>
            </a:r>
          </a:p>
          <a:p>
            <a:pPr marL="0" marR="0" indent="0">
              <a:spcBef>
                <a:spcPts val="0"/>
              </a:spcBef>
              <a:spcAft>
                <a:spcPts val="2100"/>
              </a:spcAft>
              <a:buNone/>
            </a:pPr>
            <a:endParaRPr lang="en-US" sz="2000" dirty="0">
              <a:effectLst/>
              <a:latin typeface="Poppins" panose="00000500000000000000" pitchFamily="2" charset="0"/>
              <a:ea typeface="Roboto Slab" pitchFamily="2" charset="0"/>
              <a:cs typeface="Poppins" panose="00000500000000000000" pitchFamily="2" charset="0"/>
            </a:endParaRPr>
          </a:p>
          <a:p>
            <a:pPr marL="0" indent="0">
              <a:buNone/>
            </a:pPr>
            <a:endParaRPr lang="en-US" dirty="0"/>
          </a:p>
        </p:txBody>
      </p:sp>
    </p:spTree>
    <p:extLst>
      <p:ext uri="{BB962C8B-B14F-4D97-AF65-F5344CB8AC3E}">
        <p14:creationId xmlns:p14="http://schemas.microsoft.com/office/powerpoint/2010/main" val="894760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0D8E-F0BB-CA91-B46B-3E14A0C5F11D}"/>
              </a:ext>
            </a:extLst>
          </p:cNvPr>
          <p:cNvSpPr>
            <a:spLocks noGrp="1"/>
          </p:cNvSpPr>
          <p:nvPr>
            <p:ph type="title"/>
          </p:nvPr>
        </p:nvSpPr>
        <p:spPr>
          <a:xfrm>
            <a:off x="1652631" y="694905"/>
            <a:ext cx="9756398" cy="914400"/>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6: Public Phase (36 months + Complete )</a:t>
            </a: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dirty="0">
                <a:solidFill>
                  <a:srgbClr val="09366D"/>
                </a:solidFill>
                <a:latin typeface="Poppins" panose="00000500000000000000" pitchFamily="2" charset="0"/>
                <a:ea typeface="Roboto Slab" pitchFamily="2" charset="0"/>
                <a:cs typeface="Poppins" panose="00000500000000000000" pitchFamily="2" charset="0"/>
              </a:rPr>
              <a:t>The p</a:t>
            </a: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ublic phase is when we turn our attention to soliciting your base of supporters.</a:t>
            </a:r>
            <a:endParaRPr lang="en-US" sz="2200" dirty="0"/>
          </a:p>
        </p:txBody>
      </p:sp>
      <p:sp>
        <p:nvSpPr>
          <p:cNvPr id="3" name="Content Placeholder 2">
            <a:extLst>
              <a:ext uri="{FF2B5EF4-FFF2-40B4-BE49-F238E27FC236}">
                <a16:creationId xmlns:a16="http://schemas.microsoft.com/office/drawing/2014/main" id="{3D14B185-11C6-BDC9-AFE2-067D67588D25}"/>
              </a:ext>
            </a:extLst>
          </p:cNvPr>
          <p:cNvSpPr>
            <a:spLocks noGrp="1"/>
          </p:cNvSpPr>
          <p:nvPr>
            <p:ph idx="1"/>
          </p:nvPr>
        </p:nvSpPr>
        <p:spPr>
          <a:xfrm>
            <a:off x="1652631" y="1879134"/>
            <a:ext cx="9927270" cy="3991525"/>
          </a:xfrm>
        </p:spPr>
        <p:txBody>
          <a:bodyPr/>
          <a:lstStyle/>
          <a:p>
            <a:pPr marL="0" marR="0" indent="0">
              <a:spcBef>
                <a:spcPts val="3000"/>
              </a:spcBef>
              <a:spcAft>
                <a:spcPts val="2250"/>
              </a:spcAft>
              <a:buNone/>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The fundraising strategy will have more focus on leadership annual giving, direct mail, email and text solicitations, etc.  We will also go back to those solicited during the quiet phase who are still uncommitted.</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0" marR="0" indent="0">
              <a:spcBef>
                <a:spcPts val="0"/>
              </a:spcBef>
              <a:spcAft>
                <a:spcPts val="2100"/>
              </a:spcAft>
              <a:buNone/>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During the public phase you will:</a:t>
            </a: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Solicit the base</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Resolicit the uncommitted</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342900" marR="0" lvl="0" indent="-342900">
              <a:spcBef>
                <a:spcPts val="0"/>
              </a:spcBef>
              <a:spcAft>
                <a:spcPts val="1875"/>
              </a:spcAft>
              <a:buSzPts val="1000"/>
              <a:buFont typeface="Symbol" panose="05050102010706020507" pitchFamily="18" charset="2"/>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Close the gap to your goal</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endParaRPr lang="en-US" dirty="0"/>
          </a:p>
        </p:txBody>
      </p:sp>
    </p:spTree>
    <p:extLst>
      <p:ext uri="{BB962C8B-B14F-4D97-AF65-F5344CB8AC3E}">
        <p14:creationId xmlns:p14="http://schemas.microsoft.com/office/powerpoint/2010/main" val="154061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555DDF-2AB2-B70E-EEB7-08D225DF23C6}"/>
              </a:ext>
            </a:extLst>
          </p:cNvPr>
          <p:cNvSpPr>
            <a:spLocks noGrp="1"/>
          </p:cNvSpPr>
          <p:nvPr>
            <p:ph type="title"/>
          </p:nvPr>
        </p:nvSpPr>
        <p:spPr>
          <a:xfrm>
            <a:off x="1652630" y="694905"/>
            <a:ext cx="10024845" cy="1477844"/>
          </a:xfrm>
        </p:spPr>
        <p:txBody>
          <a:bodyPr>
            <a:normAutofit fontScale="90000"/>
          </a:bodyPr>
          <a:lstStyle/>
          <a:p>
            <a:r>
              <a:rPr lang="en-US" sz="3300" b="1" dirty="0">
                <a:solidFill>
                  <a:srgbClr val="00B0F0"/>
                </a:solidFill>
                <a:effectLst/>
                <a:latin typeface="Poppins" panose="00000500000000000000" pitchFamily="2" charset="0"/>
                <a:ea typeface="Roboto Slab" pitchFamily="2" charset="0"/>
                <a:cs typeface="Poppins" panose="00000500000000000000" pitchFamily="2" charset="0"/>
              </a:rPr>
              <a:t>Phase 7: Post Campaign (3-9 months)</a:t>
            </a: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br>
              <a:rPr lang="en-US" sz="4000" b="1" dirty="0">
                <a:solidFill>
                  <a:srgbClr val="00B0F0"/>
                </a:solidFill>
                <a:effectLst/>
                <a:latin typeface="Poppins" panose="00000500000000000000" pitchFamily="2" charset="0"/>
                <a:ea typeface="Roboto Slab" pitchFamily="2" charset="0"/>
                <a:cs typeface="Poppins" panose="00000500000000000000" pitchFamily="2" charset="0"/>
              </a:rPr>
            </a:br>
            <a:r>
              <a:rPr lang="en-US" sz="2200" b="1" dirty="0">
                <a:solidFill>
                  <a:srgbClr val="09366D"/>
                </a:solidFill>
                <a:effectLst/>
                <a:latin typeface="Poppins" panose="00000500000000000000" pitchFamily="2" charset="0"/>
                <a:ea typeface="Roboto Slab" pitchFamily="2" charset="0"/>
                <a:cs typeface="Poppins" panose="00000500000000000000" pitchFamily="2" charset="0"/>
              </a:rPr>
              <a:t>After goal is reached, we will celebrate and express gratitude to staff, volunteers and donors. You will also want to debrief and take notes for the next campaign.</a:t>
            </a:r>
            <a:br>
              <a:rPr lang="en-US" sz="2200" b="1" dirty="0">
                <a:solidFill>
                  <a:srgbClr val="09366D"/>
                </a:solidFill>
                <a:effectLst/>
                <a:latin typeface="Poppins" panose="00000500000000000000" pitchFamily="2" charset="0"/>
                <a:ea typeface="Roboto Slab" pitchFamily="2" charset="0"/>
                <a:cs typeface="Poppins" panose="00000500000000000000" pitchFamily="2" charset="0"/>
              </a:rPr>
            </a:br>
            <a:endParaRPr lang="en-US" sz="2200" b="1" dirty="0">
              <a:effectLst/>
              <a:latin typeface="Poppins" panose="00000500000000000000" pitchFamily="2" charset="0"/>
              <a:ea typeface="Roboto Slab" pitchFamily="2" charset="0"/>
              <a:cs typeface="Poppins" panose="00000500000000000000" pitchFamily="2" charset="0"/>
            </a:endParaRPr>
          </a:p>
        </p:txBody>
      </p:sp>
      <p:sp>
        <p:nvSpPr>
          <p:cNvPr id="5" name="Content Placeholder 2">
            <a:extLst>
              <a:ext uri="{FF2B5EF4-FFF2-40B4-BE49-F238E27FC236}">
                <a16:creationId xmlns:a16="http://schemas.microsoft.com/office/drawing/2014/main" id="{248565A1-CDEF-F0C7-9EBA-1FC3F5F93FC1}"/>
              </a:ext>
            </a:extLst>
          </p:cNvPr>
          <p:cNvSpPr txBox="1">
            <a:spLocks/>
          </p:cNvSpPr>
          <p:nvPr/>
        </p:nvSpPr>
        <p:spPr>
          <a:xfrm>
            <a:off x="2004969" y="2172749"/>
            <a:ext cx="8959442" cy="3697910"/>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1125"/>
              </a:spcAft>
              <a:buNone/>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Although it’s a huge relief that the campaign is over, you will not want to neglect these three important steps:</a:t>
            </a: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Thank and celebrate your volunteers, donors and staff with another event</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Send pledge reminders</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342900" marR="0" lvl="0" indent="-342900">
              <a:spcBef>
                <a:spcPts val="0"/>
              </a:spcBef>
              <a:spcAft>
                <a:spcPts val="1800"/>
              </a:spcAft>
              <a:buFont typeface="Arial" panose="020B0604020202020204" pitchFamily="34" charset="0"/>
              <a:buChar char="•"/>
              <a:tabLst>
                <a:tab pos="457200" algn="l"/>
              </a:tabLst>
            </a:pPr>
            <a:r>
              <a:rPr lang="en-US" sz="2000" dirty="0">
                <a:solidFill>
                  <a:srgbClr val="09366D"/>
                </a:solidFill>
                <a:effectLst/>
                <a:latin typeface="Poppins" panose="00000500000000000000" pitchFamily="2" charset="0"/>
                <a:ea typeface="Times New Roman" panose="02020603050405020304" pitchFamily="18" charset="0"/>
                <a:cs typeface="Poppins" panose="00000500000000000000" pitchFamily="2" charset="0"/>
              </a:rPr>
              <a:t>Debrief and take good notes for the next campaign</a:t>
            </a:r>
            <a:endParaRPr lang="en-US" sz="2000" dirty="0">
              <a:effectLst/>
              <a:latin typeface="Poppins" panose="00000500000000000000" pitchFamily="2" charset="0"/>
              <a:ea typeface="Aptos" panose="020B0004020202020204" pitchFamily="34" charset="0"/>
              <a:cs typeface="Poppins" panose="00000500000000000000" pitchFamily="2" charset="0"/>
            </a:endParaRPr>
          </a:p>
          <a:p>
            <a:pPr marL="342900" indent="-342900">
              <a:spcBef>
                <a:spcPts val="0"/>
              </a:spcBef>
              <a:spcAft>
                <a:spcPts val="1875"/>
              </a:spcAft>
              <a:buSzPts val="1000"/>
              <a:buFont typeface="Symbol" panose="05050102010706020507" pitchFamily="18" charset="2"/>
              <a:buChar char=""/>
              <a:tabLst>
                <a:tab pos="457200" algn="l"/>
              </a:tabLst>
            </a:pPr>
            <a:endParaRPr lang="en-US" sz="2000" dirty="0">
              <a:latin typeface="Poppins" panose="00000500000000000000" pitchFamily="2" charset="0"/>
              <a:ea typeface="Roboto Slab" pitchFamily="2" charset="0"/>
              <a:cs typeface="Poppins" panose="00000500000000000000" pitchFamily="2" charset="0"/>
            </a:endParaRPr>
          </a:p>
        </p:txBody>
      </p:sp>
    </p:spTree>
    <p:extLst>
      <p:ext uri="{BB962C8B-B14F-4D97-AF65-F5344CB8AC3E}">
        <p14:creationId xmlns:p14="http://schemas.microsoft.com/office/powerpoint/2010/main" val="184795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7ACAFE1-84FA-C4C1-69E3-842007DD2735}"/>
              </a:ext>
            </a:extLst>
          </p:cNvPr>
          <p:cNvSpPr/>
          <p:nvPr/>
        </p:nvSpPr>
        <p:spPr>
          <a:xfrm>
            <a:off x="7427344" y="664234"/>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Poppins Medium" panose="00000600000000000000" pitchFamily="2" charset="0"/>
                <a:cs typeface="Poppins Medium" panose="00000600000000000000" pitchFamily="2" charset="0"/>
              </a:rPr>
              <a:t>Information </a:t>
            </a:r>
          </a:p>
        </p:txBody>
      </p:sp>
      <p:sp>
        <p:nvSpPr>
          <p:cNvPr id="3" name="Oval 2">
            <a:extLst>
              <a:ext uri="{FF2B5EF4-FFF2-40B4-BE49-F238E27FC236}">
                <a16:creationId xmlns:a16="http://schemas.microsoft.com/office/drawing/2014/main" id="{84F70ACA-3A12-6432-F5A2-336B8C615AC0}"/>
              </a:ext>
            </a:extLst>
          </p:cNvPr>
          <p:cNvSpPr/>
          <p:nvPr/>
        </p:nvSpPr>
        <p:spPr>
          <a:xfrm>
            <a:off x="9169879" y="1337094"/>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Poppins Medium" panose="00000600000000000000" pitchFamily="2" charset="0"/>
                <a:cs typeface="Poppins Medium" panose="00000600000000000000" pitchFamily="2" charset="0"/>
              </a:rPr>
              <a:t>Awareness</a:t>
            </a:r>
          </a:p>
        </p:txBody>
      </p:sp>
      <p:sp>
        <p:nvSpPr>
          <p:cNvPr id="4" name="Oval 3">
            <a:extLst>
              <a:ext uri="{FF2B5EF4-FFF2-40B4-BE49-F238E27FC236}">
                <a16:creationId xmlns:a16="http://schemas.microsoft.com/office/drawing/2014/main" id="{F2A86AAD-30FB-7860-4C4D-649F6AD8EE38}"/>
              </a:ext>
            </a:extLst>
          </p:cNvPr>
          <p:cNvSpPr/>
          <p:nvPr/>
        </p:nvSpPr>
        <p:spPr>
          <a:xfrm>
            <a:off x="9566690" y="3131388"/>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50" dirty="0">
                <a:latin typeface="Poppins Medium" panose="00000600000000000000" pitchFamily="2" charset="0"/>
                <a:cs typeface="Poppins Medium" panose="00000600000000000000" pitchFamily="2" charset="0"/>
              </a:rPr>
              <a:t>Understanding</a:t>
            </a:r>
          </a:p>
        </p:txBody>
      </p:sp>
      <p:sp>
        <p:nvSpPr>
          <p:cNvPr id="5" name="Oval 4">
            <a:extLst>
              <a:ext uri="{FF2B5EF4-FFF2-40B4-BE49-F238E27FC236}">
                <a16:creationId xmlns:a16="http://schemas.microsoft.com/office/drawing/2014/main" id="{0ECDAAE8-B462-0955-5787-50DF78DE2137}"/>
              </a:ext>
            </a:extLst>
          </p:cNvPr>
          <p:cNvSpPr/>
          <p:nvPr/>
        </p:nvSpPr>
        <p:spPr>
          <a:xfrm>
            <a:off x="8397814" y="4666890"/>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Poppins Medium" panose="00000600000000000000" pitchFamily="2" charset="0"/>
                <a:cs typeface="Poppins Medium" panose="00000600000000000000" pitchFamily="2" charset="0"/>
              </a:rPr>
              <a:t>Caring</a:t>
            </a:r>
          </a:p>
        </p:txBody>
      </p:sp>
      <p:sp>
        <p:nvSpPr>
          <p:cNvPr id="6" name="Oval 5">
            <a:extLst>
              <a:ext uri="{FF2B5EF4-FFF2-40B4-BE49-F238E27FC236}">
                <a16:creationId xmlns:a16="http://schemas.microsoft.com/office/drawing/2014/main" id="{1E3DBE1C-C3F1-88F1-5D9E-097B48A669CB}"/>
              </a:ext>
            </a:extLst>
          </p:cNvPr>
          <p:cNvSpPr/>
          <p:nvPr/>
        </p:nvSpPr>
        <p:spPr>
          <a:xfrm>
            <a:off x="6439541" y="4658264"/>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Poppins Medium" panose="00000600000000000000" pitchFamily="2" charset="0"/>
                <a:cs typeface="Poppins Medium" panose="00000600000000000000" pitchFamily="2" charset="0"/>
              </a:rPr>
              <a:t>Involvement</a:t>
            </a:r>
          </a:p>
        </p:txBody>
      </p:sp>
      <p:sp>
        <p:nvSpPr>
          <p:cNvPr id="7" name="Oval 6">
            <a:extLst>
              <a:ext uri="{FF2B5EF4-FFF2-40B4-BE49-F238E27FC236}">
                <a16:creationId xmlns:a16="http://schemas.microsoft.com/office/drawing/2014/main" id="{E1048A94-7AA1-EEB4-575D-ACFB6BB6ABFF}"/>
              </a:ext>
            </a:extLst>
          </p:cNvPr>
          <p:cNvSpPr/>
          <p:nvPr/>
        </p:nvSpPr>
        <p:spPr>
          <a:xfrm>
            <a:off x="5412152" y="3061176"/>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Poppins Medium" panose="00000600000000000000" pitchFamily="2" charset="0"/>
                <a:cs typeface="Poppins Medium" panose="00000600000000000000" pitchFamily="2" charset="0"/>
              </a:rPr>
              <a:t>Commitment</a:t>
            </a:r>
          </a:p>
        </p:txBody>
      </p:sp>
      <p:sp>
        <p:nvSpPr>
          <p:cNvPr id="8" name="Oval 7">
            <a:extLst>
              <a:ext uri="{FF2B5EF4-FFF2-40B4-BE49-F238E27FC236}">
                <a16:creationId xmlns:a16="http://schemas.microsoft.com/office/drawing/2014/main" id="{E286129D-8925-942B-6F1D-7779B0406A7B}"/>
              </a:ext>
            </a:extLst>
          </p:cNvPr>
          <p:cNvSpPr/>
          <p:nvPr/>
        </p:nvSpPr>
        <p:spPr>
          <a:xfrm>
            <a:off x="5614808" y="1160148"/>
            <a:ext cx="1544129" cy="15355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latin typeface="Poppins Medium" panose="00000600000000000000" pitchFamily="2" charset="0"/>
                <a:cs typeface="Poppins Medium" panose="00000600000000000000" pitchFamily="2" charset="0"/>
              </a:rPr>
              <a:t>Identification</a:t>
            </a:r>
            <a:endParaRPr lang="en-US" sz="1050" dirty="0">
              <a:latin typeface="Poppins Medium" panose="00000600000000000000" pitchFamily="2" charset="0"/>
              <a:cs typeface="Poppins Medium" panose="00000600000000000000" pitchFamily="2" charset="0"/>
            </a:endParaRPr>
          </a:p>
        </p:txBody>
      </p:sp>
      <p:sp>
        <p:nvSpPr>
          <p:cNvPr id="9" name="Arrow: Right 8">
            <a:extLst>
              <a:ext uri="{FF2B5EF4-FFF2-40B4-BE49-F238E27FC236}">
                <a16:creationId xmlns:a16="http://schemas.microsoft.com/office/drawing/2014/main" id="{920C45C0-4FC2-75F2-FBD0-150CA3F1928C}"/>
              </a:ext>
            </a:extLst>
          </p:cNvPr>
          <p:cNvSpPr/>
          <p:nvPr/>
        </p:nvSpPr>
        <p:spPr>
          <a:xfrm rot="20401133">
            <a:off x="7226698" y="1498709"/>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995311E-371F-3D7B-BA24-A50493E8A416}"/>
              </a:ext>
            </a:extLst>
          </p:cNvPr>
          <p:cNvSpPr/>
          <p:nvPr/>
        </p:nvSpPr>
        <p:spPr>
          <a:xfrm rot="1163996">
            <a:off x="9027701" y="1559091"/>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66C05C6-28E5-C31B-9B93-63727B954106}"/>
              </a:ext>
            </a:extLst>
          </p:cNvPr>
          <p:cNvSpPr/>
          <p:nvPr/>
        </p:nvSpPr>
        <p:spPr>
          <a:xfrm rot="5007874">
            <a:off x="10182683" y="2850119"/>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69F8F30-D104-77E9-E794-5E3D529EE8F1}"/>
              </a:ext>
            </a:extLst>
          </p:cNvPr>
          <p:cNvSpPr/>
          <p:nvPr/>
        </p:nvSpPr>
        <p:spPr>
          <a:xfrm rot="7886374">
            <a:off x="9740268" y="4631707"/>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E1372F9-40F8-0656-3D97-8898CBC13FEB}"/>
              </a:ext>
            </a:extLst>
          </p:cNvPr>
          <p:cNvSpPr/>
          <p:nvPr/>
        </p:nvSpPr>
        <p:spPr>
          <a:xfrm rot="10585713">
            <a:off x="8089522" y="5439847"/>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B13471A-0149-AAD0-9E55-F25E895970E8}"/>
              </a:ext>
            </a:extLst>
          </p:cNvPr>
          <p:cNvSpPr/>
          <p:nvPr/>
        </p:nvSpPr>
        <p:spPr>
          <a:xfrm rot="13739530">
            <a:off x="6471112" y="4540895"/>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3FB33B5-3E41-2C26-5A5E-2645400602ED}"/>
              </a:ext>
            </a:extLst>
          </p:cNvPr>
          <p:cNvSpPr/>
          <p:nvPr/>
        </p:nvSpPr>
        <p:spPr>
          <a:xfrm rot="16651071">
            <a:off x="6152864" y="2703503"/>
            <a:ext cx="176640" cy="303745"/>
          </a:xfrm>
          <a:prstGeom prst="rightArrow">
            <a:avLst/>
          </a:prstGeom>
          <a:solidFill>
            <a:srgbClr val="A20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9DEE9DA-C444-8486-FF8B-D05CAAF6BFE8}"/>
              </a:ext>
            </a:extLst>
          </p:cNvPr>
          <p:cNvSpPr txBox="1"/>
          <p:nvPr/>
        </p:nvSpPr>
        <p:spPr>
          <a:xfrm>
            <a:off x="269395" y="310291"/>
            <a:ext cx="7511632" cy="707886"/>
          </a:xfrm>
          <a:prstGeom prst="rect">
            <a:avLst/>
          </a:prstGeom>
          <a:noFill/>
        </p:spPr>
        <p:txBody>
          <a:bodyPr wrap="square" rtlCol="0">
            <a:spAutoFit/>
          </a:bodyPr>
          <a:lstStyle/>
          <a:p>
            <a:r>
              <a:rPr lang="en-US" sz="4000" b="1" dirty="0">
                <a:solidFill>
                  <a:schemeClr val="accent1"/>
                </a:solidFill>
                <a:latin typeface="Poppins ExtraBold" panose="00000900000000000000" pitchFamily="2" charset="0"/>
                <a:cs typeface="Poppins ExtraBold" panose="00000900000000000000" pitchFamily="2" charset="0"/>
              </a:rPr>
              <a:t>How to engage prospects</a:t>
            </a:r>
            <a:endParaRPr lang="en-US" sz="4000" dirty="0">
              <a:solidFill>
                <a:schemeClr val="accent1"/>
              </a:solidFill>
              <a:latin typeface="Poppins ExtraBold" panose="00000900000000000000" pitchFamily="2" charset="0"/>
              <a:cs typeface="Poppins ExtraBold" panose="00000900000000000000" pitchFamily="2" charset="0"/>
            </a:endParaRPr>
          </a:p>
        </p:txBody>
      </p:sp>
      <p:sp>
        <p:nvSpPr>
          <p:cNvPr id="17" name="TextBox 16">
            <a:extLst>
              <a:ext uri="{FF2B5EF4-FFF2-40B4-BE49-F238E27FC236}">
                <a16:creationId xmlns:a16="http://schemas.microsoft.com/office/drawing/2014/main" id="{62C2A524-3418-7B3C-142C-D2D93A37E741}"/>
              </a:ext>
            </a:extLst>
          </p:cNvPr>
          <p:cNvSpPr txBox="1"/>
          <p:nvPr/>
        </p:nvSpPr>
        <p:spPr>
          <a:xfrm>
            <a:off x="1400795" y="1018177"/>
            <a:ext cx="4442625" cy="4893647"/>
          </a:xfrm>
          <a:prstGeom prst="rect">
            <a:avLst/>
          </a:prstGeom>
          <a:noFill/>
        </p:spPr>
        <p:txBody>
          <a:bodyPr wrap="square" rtlCol="0">
            <a:spAutoFit/>
          </a:bodyPr>
          <a:lstStyle/>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Identification</a:t>
            </a:r>
          </a:p>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Information</a:t>
            </a:r>
          </a:p>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Awareness</a:t>
            </a:r>
          </a:p>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Understanding</a:t>
            </a:r>
          </a:p>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Interest and caring</a:t>
            </a:r>
          </a:p>
          <a:p>
            <a:pPr eaLnBrk="1" hangingPunct="1">
              <a:lnSpc>
                <a:spcPct val="150000"/>
              </a:lnSpc>
              <a:spcAft>
                <a:spcPts val="600"/>
              </a:spcAft>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Involvement</a:t>
            </a:r>
          </a:p>
          <a:p>
            <a:pPr eaLnBrk="1" hangingPunct="1">
              <a:buClr>
                <a:srgbClr val="3BB2F1"/>
              </a:buClr>
              <a:buFont typeface="Wingdings" pitchFamily="2" charset="2"/>
              <a:buChar char="§"/>
            </a:pPr>
            <a:r>
              <a:rPr lang="en-US" sz="2400" dirty="0">
                <a:solidFill>
                  <a:schemeClr val="accent1"/>
                </a:solidFill>
                <a:latin typeface="Poppins Medium" panose="00000600000000000000" pitchFamily="2" charset="0"/>
                <a:cs typeface="Poppins Medium" panose="00000600000000000000" pitchFamily="2" charset="0"/>
              </a:rPr>
              <a:t> Expressions of </a:t>
            </a:r>
            <a:br>
              <a:rPr lang="en-US" sz="2400" dirty="0">
                <a:solidFill>
                  <a:schemeClr val="accent1"/>
                </a:solidFill>
                <a:latin typeface="Poppins Medium" panose="00000600000000000000" pitchFamily="2" charset="0"/>
                <a:cs typeface="Poppins Medium" panose="00000600000000000000" pitchFamily="2" charset="0"/>
              </a:rPr>
            </a:br>
            <a:r>
              <a:rPr lang="en-US" sz="2400" dirty="0">
                <a:solidFill>
                  <a:schemeClr val="accent1"/>
                </a:solidFill>
                <a:latin typeface="Poppins Medium" panose="00000600000000000000" pitchFamily="2" charset="0"/>
                <a:cs typeface="Poppins Medium" panose="00000600000000000000" pitchFamily="2" charset="0"/>
              </a:rPr>
              <a:t>   commitment</a:t>
            </a:r>
          </a:p>
          <a:p>
            <a:endParaRPr lang="en-US" dirty="0"/>
          </a:p>
        </p:txBody>
      </p:sp>
    </p:spTree>
    <p:extLst>
      <p:ext uri="{BB962C8B-B14F-4D97-AF65-F5344CB8AC3E}">
        <p14:creationId xmlns:p14="http://schemas.microsoft.com/office/powerpoint/2010/main" val="259471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Light bulb with hanging lights background">
            <a:extLst>
              <a:ext uri="{FF2B5EF4-FFF2-40B4-BE49-F238E27FC236}">
                <a16:creationId xmlns:a16="http://schemas.microsoft.com/office/drawing/2014/main" id="{187CA32C-C5FB-BEF7-9C5D-46127B5BD22F}"/>
              </a:ext>
            </a:extLst>
          </p:cNvPr>
          <p:cNvPicPr>
            <a:picLocks noGrp="1" noChangeAspect="1"/>
          </p:cNvPicPr>
          <p:nvPr>
            <p:ph type="pic" sz="quarter" idx="13"/>
          </p:nvPr>
        </p:nvPicPr>
        <p:blipFill>
          <a:blip r:embed="rId2"/>
          <a:srcRect r="45276" b="-2"/>
          <a:stretch/>
        </p:blipFill>
        <p:spPr>
          <a:xfrm>
            <a:off x="-17926" y="-44825"/>
            <a:ext cx="5789580" cy="6929752"/>
          </a:xfrm>
          <a:noFill/>
        </p:spPr>
      </p:pic>
      <p:sp>
        <p:nvSpPr>
          <p:cNvPr id="3" name="Title 2">
            <a:extLst>
              <a:ext uri="{FF2B5EF4-FFF2-40B4-BE49-F238E27FC236}">
                <a16:creationId xmlns:a16="http://schemas.microsoft.com/office/drawing/2014/main" id="{02D4D0FF-3B02-E16C-9AB0-75EA6EC96905}"/>
              </a:ext>
            </a:extLst>
          </p:cNvPr>
          <p:cNvSpPr>
            <a:spLocks noGrp="1"/>
          </p:cNvSpPr>
          <p:nvPr>
            <p:ph type="title"/>
          </p:nvPr>
        </p:nvSpPr>
        <p:spPr>
          <a:xfrm>
            <a:off x="6223461" y="697040"/>
            <a:ext cx="5355187" cy="1004438"/>
          </a:xfrm>
        </p:spPr>
        <p:txBody>
          <a:bodyPr anchor="b">
            <a:normAutofit/>
          </a:bodyPr>
          <a:lstStyle/>
          <a:p>
            <a:r>
              <a:rPr lang="en-US"/>
              <a:t>Moves Management </a:t>
            </a:r>
          </a:p>
        </p:txBody>
      </p:sp>
      <p:sp>
        <p:nvSpPr>
          <p:cNvPr id="15" name="Content Placeholder 14">
            <a:extLst>
              <a:ext uri="{FF2B5EF4-FFF2-40B4-BE49-F238E27FC236}">
                <a16:creationId xmlns:a16="http://schemas.microsoft.com/office/drawing/2014/main" id="{42DE150F-8CBD-7668-6BAD-4CA04FFDF2E3}"/>
              </a:ext>
            </a:extLst>
          </p:cNvPr>
          <p:cNvSpPr>
            <a:spLocks noGrp="1"/>
          </p:cNvSpPr>
          <p:nvPr>
            <p:ph idx="1"/>
          </p:nvPr>
        </p:nvSpPr>
        <p:spPr>
          <a:xfrm>
            <a:off x="6223462" y="1979406"/>
            <a:ext cx="5355187" cy="3842659"/>
          </a:xfrm>
        </p:spPr>
        <p:txBody>
          <a:bodyPr>
            <a:normAutofit/>
          </a:bodyPr>
          <a:lstStyle/>
          <a:p>
            <a:pPr marL="0" indent="0">
              <a:lnSpc>
                <a:spcPct val="100000"/>
              </a:lnSpc>
              <a:buNone/>
            </a:pPr>
            <a:r>
              <a:rPr lang="en-US" b="1" dirty="0">
                <a:latin typeface="Poppins Medium" panose="00000600000000000000" pitchFamily="2" charset="0"/>
                <a:cs typeface="Poppins Medium" panose="00000600000000000000" pitchFamily="2" charset="0"/>
              </a:rPr>
              <a:t>Core concept for managing and nurturing fundraising; refers to a group of ideas and initiatives. </a:t>
            </a:r>
          </a:p>
          <a:p>
            <a:endParaRPr lang="en-US" dirty="0"/>
          </a:p>
        </p:txBody>
      </p:sp>
    </p:spTree>
    <p:extLst>
      <p:ext uri="{BB962C8B-B14F-4D97-AF65-F5344CB8AC3E}">
        <p14:creationId xmlns:p14="http://schemas.microsoft.com/office/powerpoint/2010/main" val="422538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Plan on each prospect requiring at</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least one initiative a quarter, and</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more if you can manage it.</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2559498"/>
            <a:ext cx="9726161" cy="4063795"/>
          </a:xfrm>
        </p:spPr>
        <p:txBody>
          <a:bodyPr/>
          <a:lstStyle/>
          <a:p>
            <a:pPr marL="0" indent="0" eaLnBrk="1" hangingPunct="1">
              <a:lnSpc>
                <a:spcPct val="150000"/>
              </a:lnSpc>
              <a:spcAft>
                <a:spcPts val="1200"/>
              </a:spcAft>
              <a:buFont typeface="Wingdings" pitchFamily="2" charset="2"/>
              <a:buNone/>
            </a:pPr>
            <a:r>
              <a:rPr lang="en-US" b="1" dirty="0">
                <a:latin typeface="Poppins Medium" panose="00000600000000000000" pitchFamily="2" charset="0"/>
                <a:cs typeface="Poppins Medium" panose="00000600000000000000" pitchFamily="2" charset="0"/>
              </a:rPr>
              <a:t>Foreground and Background Initiatives</a:t>
            </a:r>
          </a:p>
          <a:p>
            <a:pPr marL="0" indent="0" eaLnBrk="1" hangingPunct="1">
              <a:lnSpc>
                <a:spcPct val="100000"/>
              </a:lnSpc>
              <a:spcBef>
                <a:spcPct val="0"/>
              </a:spcBef>
              <a:buFont typeface="Wingdings" pitchFamily="2" charset="2"/>
              <a:buNone/>
            </a:pPr>
            <a:r>
              <a:rPr lang="en-US" dirty="0">
                <a:latin typeface="Poppins Medium" panose="00000600000000000000" pitchFamily="2" charset="0"/>
                <a:cs typeface="Poppins Medium" panose="00000600000000000000" pitchFamily="2" charset="0"/>
              </a:rPr>
              <a:t>Initiatives that advance a person’s awareness, knowledge, interest, involvement, and commitment fall into these two categories.</a:t>
            </a:r>
          </a:p>
          <a:p>
            <a:endParaRPr lang="en-US" dirty="0"/>
          </a:p>
        </p:txBody>
      </p:sp>
    </p:spTree>
    <p:extLst>
      <p:ext uri="{BB962C8B-B14F-4D97-AF65-F5344CB8AC3E}">
        <p14:creationId xmlns:p14="http://schemas.microsoft.com/office/powerpoint/2010/main" val="104073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Foreground initiatives are</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conceived, planned, and executed </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with a specific individual in mind.</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2559498"/>
            <a:ext cx="9726161" cy="4063795"/>
          </a:xfrm>
        </p:spPr>
        <p:txBody>
          <a:bodyPr/>
          <a:lstStyle/>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Meeting with the president </a:t>
            </a:r>
          </a:p>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Report on the impact of a gift </a:t>
            </a:r>
          </a:p>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Visit by a trustee </a:t>
            </a:r>
          </a:p>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Use of home for a reception recognizing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major donors </a:t>
            </a:r>
          </a:p>
          <a:p>
            <a:endParaRPr lang="en-US" dirty="0"/>
          </a:p>
        </p:txBody>
      </p:sp>
    </p:spTree>
    <p:extLst>
      <p:ext uri="{BB962C8B-B14F-4D97-AF65-F5344CB8AC3E}">
        <p14:creationId xmlns:p14="http://schemas.microsoft.com/office/powerpoint/2010/main" val="366844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832928"/>
            <a:ext cx="9733656" cy="914400"/>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Foreground initiatives are</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conceived, planned, and executed </a:t>
            </a:r>
            <a:br>
              <a:rPr lang="en-US" sz="4000" b="1" dirty="0">
                <a:solidFill>
                  <a:schemeClr val="accent1"/>
                </a:solidFill>
                <a:latin typeface="Poppins ExtraBold" panose="00000900000000000000" pitchFamily="2" charset="0"/>
                <a:cs typeface="Poppins ExtraBold" panose="00000900000000000000" pitchFamily="2" charset="0"/>
              </a:rPr>
            </a:br>
            <a:r>
              <a:rPr lang="en-US" sz="4000" b="1" dirty="0">
                <a:solidFill>
                  <a:schemeClr val="accent1"/>
                </a:solidFill>
                <a:latin typeface="Poppins ExtraBold" panose="00000900000000000000" pitchFamily="2" charset="0"/>
                <a:cs typeface="Poppins ExtraBold" panose="00000900000000000000" pitchFamily="2" charset="0"/>
              </a:rPr>
              <a:t>with a specific individual in mind.</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23801" y="2559498"/>
            <a:ext cx="9726161" cy="4063795"/>
          </a:xfrm>
        </p:spPr>
        <p:txBody>
          <a:bodyPr/>
          <a:lstStyle/>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Message of congratulations over a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business promotion </a:t>
            </a:r>
          </a:p>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Naming opportunity for a building, program,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or scholarship </a:t>
            </a:r>
          </a:p>
          <a:p>
            <a:pPr eaLnBrk="1" hangingPunct="1">
              <a:lnSpc>
                <a:spcPct val="8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Presenting a distinguished alumni award or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honorary degree</a:t>
            </a:r>
          </a:p>
          <a:p>
            <a:endParaRPr lang="en-US" dirty="0"/>
          </a:p>
        </p:txBody>
      </p:sp>
      <p:sp>
        <p:nvSpPr>
          <p:cNvPr id="4" name="TextBox 3">
            <a:extLst>
              <a:ext uri="{FF2B5EF4-FFF2-40B4-BE49-F238E27FC236}">
                <a16:creationId xmlns:a16="http://schemas.microsoft.com/office/drawing/2014/main" id="{3E15D5AC-DF37-6CFE-CB0C-1BBE310BE267}"/>
              </a:ext>
            </a:extLst>
          </p:cNvPr>
          <p:cNvSpPr txBox="1"/>
          <p:nvPr/>
        </p:nvSpPr>
        <p:spPr>
          <a:xfrm>
            <a:off x="9644331" y="2190166"/>
            <a:ext cx="2260121" cy="369332"/>
          </a:xfrm>
          <a:prstGeom prst="rect">
            <a:avLst/>
          </a:prstGeom>
          <a:noFill/>
        </p:spPr>
        <p:txBody>
          <a:bodyPr wrap="square" rtlCol="0">
            <a:spAutoFit/>
          </a:bodyPr>
          <a:lstStyle/>
          <a:p>
            <a:r>
              <a:rPr lang="en-US" i="1" dirty="0">
                <a:solidFill>
                  <a:srgbClr val="3BB2F1"/>
                </a:solidFill>
              </a:rPr>
              <a:t>(continued)</a:t>
            </a:r>
          </a:p>
        </p:txBody>
      </p:sp>
    </p:spTree>
    <p:extLst>
      <p:ext uri="{BB962C8B-B14F-4D97-AF65-F5344CB8AC3E}">
        <p14:creationId xmlns:p14="http://schemas.microsoft.com/office/powerpoint/2010/main" val="213424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89" y="1414732"/>
            <a:ext cx="10205989" cy="332596"/>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Background initiatives are conceived, planned, and executed with a group in mind that may include one or more prospective givers.</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699595" y="3027872"/>
            <a:ext cx="9726161" cy="4320041"/>
          </a:xfrm>
        </p:spPr>
        <p:txBody>
          <a:bodyPr/>
          <a:lstStyle/>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Giving club activities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Campus tours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Annual reports </a:t>
            </a:r>
          </a:p>
          <a:p>
            <a:pPr eaLnBrk="1" hangingPunct="1">
              <a:lnSpc>
                <a:spcPct val="90000"/>
              </a:lnSpc>
              <a:spcBef>
                <a:spcPts val="675"/>
              </a:spcBef>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Promotional brochures for planned giving </a:t>
            </a:r>
            <a:br>
              <a:rPr lang="en-US" dirty="0">
                <a:latin typeface="Poppins Medium" panose="00000600000000000000" pitchFamily="2" charset="0"/>
                <a:cs typeface="Poppins Medium" panose="00000600000000000000" pitchFamily="2" charset="0"/>
              </a:rPr>
            </a:br>
            <a:r>
              <a:rPr lang="en-US" dirty="0">
                <a:latin typeface="Poppins Medium" panose="00000600000000000000" pitchFamily="2" charset="0"/>
                <a:cs typeface="Poppins Medium" panose="00000600000000000000" pitchFamily="2" charset="0"/>
              </a:rPr>
              <a:t>and stock transfers </a:t>
            </a:r>
          </a:p>
          <a:p>
            <a:endParaRPr lang="en-US" dirty="0"/>
          </a:p>
        </p:txBody>
      </p:sp>
    </p:spTree>
    <p:extLst>
      <p:ext uri="{BB962C8B-B14F-4D97-AF65-F5344CB8AC3E}">
        <p14:creationId xmlns:p14="http://schemas.microsoft.com/office/powerpoint/2010/main" val="421742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2420-3C31-AD1C-3AD6-B0B520C59D14}"/>
              </a:ext>
            </a:extLst>
          </p:cNvPr>
          <p:cNvSpPr>
            <a:spLocks noGrp="1"/>
          </p:cNvSpPr>
          <p:nvPr>
            <p:ph type="title"/>
          </p:nvPr>
        </p:nvSpPr>
        <p:spPr>
          <a:xfrm>
            <a:off x="1707090" y="1130060"/>
            <a:ext cx="11387808" cy="617268"/>
          </a:xfrm>
        </p:spPr>
        <p:txBody>
          <a:bodyPr>
            <a:noAutofit/>
          </a:bodyPr>
          <a:lstStyle/>
          <a:p>
            <a:pPr>
              <a:lnSpc>
                <a:spcPct val="100000"/>
              </a:lnSpc>
            </a:pPr>
            <a:r>
              <a:rPr lang="en-US" sz="4000" b="1" dirty="0">
                <a:solidFill>
                  <a:schemeClr val="accent1"/>
                </a:solidFill>
                <a:latin typeface="Poppins ExtraBold" panose="00000900000000000000" pitchFamily="2" charset="0"/>
                <a:cs typeface="Poppins ExtraBold" panose="00000900000000000000" pitchFamily="2" charset="0"/>
              </a:rPr>
              <a:t>Background initiatives are                     conceived, planned, and executed                    with a group in mind that may include               one or more prospective givers.</a:t>
            </a:r>
            <a:endParaRPr lang="en-US" dirty="0">
              <a:solidFill>
                <a:schemeClr val="accent1"/>
              </a:solidFill>
              <a:latin typeface="Poppins ExtraBold" panose="00000900000000000000" pitchFamily="2" charset="0"/>
              <a:cs typeface="Poppins ExtraBold" panose="00000900000000000000" pitchFamily="2" charset="0"/>
            </a:endParaRPr>
          </a:p>
        </p:txBody>
      </p:sp>
      <p:sp>
        <p:nvSpPr>
          <p:cNvPr id="3" name="Content Placeholder 2">
            <a:extLst>
              <a:ext uri="{FF2B5EF4-FFF2-40B4-BE49-F238E27FC236}">
                <a16:creationId xmlns:a16="http://schemas.microsoft.com/office/drawing/2014/main" id="{2880F2D9-9B06-D957-2F7D-50B7081098B1}"/>
              </a:ext>
            </a:extLst>
          </p:cNvPr>
          <p:cNvSpPr>
            <a:spLocks noGrp="1"/>
          </p:cNvSpPr>
          <p:nvPr>
            <p:ph idx="1"/>
          </p:nvPr>
        </p:nvSpPr>
        <p:spPr>
          <a:xfrm>
            <a:off x="1707090" y="2878675"/>
            <a:ext cx="9726161" cy="4063795"/>
          </a:xfrm>
        </p:spPr>
        <p:txBody>
          <a:bodyPr/>
          <a:lstStyle/>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Promotional tapes and slide shows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Admission volunteer work, class fund directors, and reunion planning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Regional alumni advisory boards </a:t>
            </a:r>
          </a:p>
          <a:p>
            <a:pPr eaLnBrk="1" hangingPunct="1">
              <a:lnSpc>
                <a:spcPct val="90000"/>
              </a:lnSpc>
              <a:spcAft>
                <a:spcPts val="1200"/>
              </a:spcAft>
              <a:buClr>
                <a:srgbClr val="3BB2F1"/>
              </a:buClr>
              <a:buFont typeface="Wingdings" pitchFamily="2" charset="2"/>
              <a:buChar char="§"/>
            </a:pPr>
            <a:r>
              <a:rPr lang="en-US" dirty="0">
                <a:latin typeface="Poppins Medium" panose="00000600000000000000" pitchFamily="2" charset="0"/>
                <a:cs typeface="Poppins Medium" panose="00000600000000000000" pitchFamily="2" charset="0"/>
              </a:rPr>
              <a:t>Campaign newsletters</a:t>
            </a:r>
          </a:p>
          <a:p>
            <a:endParaRPr lang="en-US" dirty="0"/>
          </a:p>
        </p:txBody>
      </p:sp>
      <p:sp>
        <p:nvSpPr>
          <p:cNvPr id="4" name="TextBox 3">
            <a:extLst>
              <a:ext uri="{FF2B5EF4-FFF2-40B4-BE49-F238E27FC236}">
                <a16:creationId xmlns:a16="http://schemas.microsoft.com/office/drawing/2014/main" id="{3E15D5AC-DF37-6CFE-CB0C-1BBE310BE267}"/>
              </a:ext>
            </a:extLst>
          </p:cNvPr>
          <p:cNvSpPr txBox="1"/>
          <p:nvPr/>
        </p:nvSpPr>
        <p:spPr>
          <a:xfrm>
            <a:off x="9644331" y="2595596"/>
            <a:ext cx="2260121" cy="369332"/>
          </a:xfrm>
          <a:prstGeom prst="rect">
            <a:avLst/>
          </a:prstGeom>
          <a:noFill/>
        </p:spPr>
        <p:txBody>
          <a:bodyPr wrap="square" rtlCol="0">
            <a:spAutoFit/>
          </a:bodyPr>
          <a:lstStyle/>
          <a:p>
            <a:r>
              <a:rPr lang="en-US" i="1" dirty="0">
                <a:solidFill>
                  <a:srgbClr val="3BB2F1"/>
                </a:solidFill>
              </a:rPr>
              <a:t>(continued)</a:t>
            </a:r>
          </a:p>
        </p:txBody>
      </p:sp>
    </p:spTree>
    <p:extLst>
      <p:ext uri="{BB962C8B-B14F-4D97-AF65-F5344CB8AC3E}">
        <p14:creationId xmlns:p14="http://schemas.microsoft.com/office/powerpoint/2010/main" val="2567798213"/>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ppt/theme/theme2.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presentation (1)" id="{106865C1-1011-4F24-9C8B-DE08C9C0C7F9}" vid="{9199477F-E44C-4AD9-AD7E-2D23F8B8BD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utoledo-presentation</Template>
  <TotalTime>128</TotalTime>
  <Words>1472</Words>
  <Application>Microsoft Office PowerPoint</Application>
  <PresentationFormat>Widescreen</PresentationFormat>
  <Paragraphs>210</Paragraphs>
  <Slides>23</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Aptos</vt:lpstr>
      <vt:lpstr>Arial</vt:lpstr>
      <vt:lpstr>Calibri</vt:lpstr>
      <vt:lpstr>Courier New</vt:lpstr>
      <vt:lpstr>Poppins</vt:lpstr>
      <vt:lpstr>Poppins ExtraBold</vt:lpstr>
      <vt:lpstr>Poppins Light</vt:lpstr>
      <vt:lpstr>Poppins Medium</vt:lpstr>
      <vt:lpstr>Poppins SemiBold</vt:lpstr>
      <vt:lpstr>Symbol</vt:lpstr>
      <vt:lpstr>Times New Roman</vt:lpstr>
      <vt:lpstr>Wingdings</vt:lpstr>
      <vt:lpstr>Office Theme</vt:lpstr>
      <vt:lpstr>Office Theme</vt:lpstr>
      <vt:lpstr>Office Theme</vt:lpstr>
      <vt:lpstr>The Anatomy of a Gift: Relationship Building </vt:lpstr>
      <vt:lpstr>Definition Of Successful Donor Relationship Building</vt:lpstr>
      <vt:lpstr>PowerPoint Presentation</vt:lpstr>
      <vt:lpstr>Moves Management </vt:lpstr>
      <vt:lpstr>Plan on each prospect requiring at least one initiative a quarter, and more if you can manage it.</vt:lpstr>
      <vt:lpstr>Foreground initiatives are conceived, planned, and executed  with a specific individual in mind.</vt:lpstr>
      <vt:lpstr>Foreground initiatives are conceived, planned, and executed  with a specific individual in mind.</vt:lpstr>
      <vt:lpstr>Background initiatives are conceived, planned, and executed with a group in mind that may include one or more prospective givers.</vt:lpstr>
      <vt:lpstr>Background initiatives are                     conceived, planned, and executed                    with a group in mind that may include               one or more prospective givers.</vt:lpstr>
      <vt:lpstr>Interest or potential interest</vt:lpstr>
      <vt:lpstr>Donor’s needs</vt:lpstr>
      <vt:lpstr>The Five “Nos”</vt:lpstr>
      <vt:lpstr>PowerPoint Presentation</vt:lpstr>
      <vt:lpstr>Campaign Production Projections</vt:lpstr>
      <vt:lpstr>Cash Projected: Campaign</vt:lpstr>
      <vt:lpstr>Comprehensive Campaign Timeline DRAFT</vt:lpstr>
      <vt:lpstr>Phase 1: Pre-Campaign Planning (3-12 months)  In pre-campaign planning we will prepare our staff and campus partners for our campaign. This phase includes assembling the following:</vt:lpstr>
      <vt:lpstr>Phase 2: Feasibility Study (2-6 months)  The feasibility study phase tests a specific case and working goal with your biggest potential donors. It’s an important opportunity to solicit genuine feedback from key constituents: </vt:lpstr>
      <vt:lpstr>Phase 3: Campaign Planning Phase (3-12 months)  Take the feedback received during the feasibility study phase, revise and finalize plans. </vt:lpstr>
      <vt:lpstr>Phase 4: Quiet Phase  July 1, 2024 (6-24 months)  Solicit key groups of donors who will help obtain 50%-70% of goal prior to public phase.</vt:lpstr>
      <vt:lpstr>Phase 5: Kick-Off (24- 36 months after July 1, 2024)  The “kick-off” of public phase serves to announce the campaign to UToledo community. This should include a press release and kick-off event announcing the goal and where we are to date. </vt:lpstr>
      <vt:lpstr>Phase 6: Public Phase (36 months + Complete )  The public phase is when we turn our attention to soliciting your base of supporters.</vt:lpstr>
      <vt:lpstr>Phase 7: Post Campaign (3-9 months)  After goal is reached, we will celebrate and express gratitude to staff, volunteers and donors. You will also want to debrief and take notes for the next campaign.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Pinkham, Suzanne Marie</dc:creator>
  <cp:lastModifiedBy>Hubbard, Quinetta L.</cp:lastModifiedBy>
  <cp:revision>4</cp:revision>
  <dcterms:created xsi:type="dcterms:W3CDTF">2024-08-20T15:51:45Z</dcterms:created>
  <dcterms:modified xsi:type="dcterms:W3CDTF">2024-12-02T19:39:40Z</dcterms:modified>
</cp:coreProperties>
</file>