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9" r:id="rId4"/>
    <p:sldId id="266" r:id="rId5"/>
    <p:sldId id="258" r:id="rId6"/>
    <p:sldId id="259" r:id="rId7"/>
    <p:sldId id="267" r:id="rId8"/>
    <p:sldId id="264" r:id="rId9"/>
    <p:sldId id="261" r:id="rId10"/>
    <p:sldId id="262" r:id="rId11"/>
    <p:sldId id="26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3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12/3/2024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UToledo web content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Kathleen Walsh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Faculty Senate</a:t>
            </a:r>
          </a:p>
          <a:p>
            <a:r>
              <a:rPr lang="en-US" dirty="0"/>
              <a:t>December 3, 2024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5A21-DE0A-992A-E615-89B79A5B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and Accurate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8C8BE-A813-65E9-DA67-8457AD51F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Marketing strategist support new academic initiatives, strategic projects</a:t>
            </a:r>
          </a:p>
          <a:p>
            <a:pPr lvl="1"/>
            <a:r>
              <a:rPr lang="en-US" dirty="0"/>
              <a:t>Marcy Williams/Calvin Sweeney</a:t>
            </a:r>
          </a:p>
          <a:p>
            <a:r>
              <a:rPr lang="en-US" dirty="0"/>
              <a:t>College web manager</a:t>
            </a:r>
          </a:p>
          <a:p>
            <a:pPr lvl="1"/>
            <a:r>
              <a:rPr lang="en-US" dirty="0"/>
              <a:t>Charged with overall management of college website</a:t>
            </a:r>
          </a:p>
          <a:p>
            <a:pPr lvl="1"/>
            <a:r>
              <a:rPr lang="en-US" dirty="0"/>
              <a:t>Priorities, management style, web access requirements varies by college</a:t>
            </a:r>
          </a:p>
        </p:txBody>
      </p:sp>
    </p:spTree>
    <p:extLst>
      <p:ext uri="{BB962C8B-B14F-4D97-AF65-F5344CB8AC3E}">
        <p14:creationId xmlns:p14="http://schemas.microsoft.com/office/powerpoint/2010/main" val="175200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614ED-461F-9C71-5195-A9121606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Expert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05BA-D8EC-4622-B8F4-826272D07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Content accuracy is everyone’s role</a:t>
            </a:r>
          </a:p>
          <a:p>
            <a:r>
              <a:rPr lang="en-US" dirty="0"/>
              <a:t>Web support request</a:t>
            </a:r>
          </a:p>
          <a:p>
            <a:pPr lvl="1"/>
            <a:r>
              <a:rPr lang="en-US" dirty="0"/>
              <a:t>Submit web address, changes, images</a:t>
            </a:r>
          </a:p>
          <a:p>
            <a:pPr lvl="1"/>
            <a:r>
              <a:rPr lang="en-US" dirty="0"/>
              <a:t>Turnaround typically 2-3 days</a:t>
            </a:r>
          </a:p>
          <a:p>
            <a:r>
              <a:rPr lang="en-US" dirty="0"/>
              <a:t>CMS account access</a:t>
            </a:r>
          </a:p>
          <a:p>
            <a:pPr lvl="1"/>
            <a:r>
              <a:rPr lang="en-US" dirty="0"/>
              <a:t>Reviewed by web and college website manager</a:t>
            </a:r>
          </a:p>
          <a:p>
            <a:pPr lvl="1"/>
            <a:r>
              <a:rPr lang="en-US" dirty="0"/>
              <a:t>Accounts are limited</a:t>
            </a:r>
          </a:p>
          <a:p>
            <a:pPr lvl="1"/>
            <a:r>
              <a:rPr lang="en-US" dirty="0"/>
              <a:t>Most accounts are content editor accounts; many have publishing approval requirements</a:t>
            </a:r>
          </a:p>
          <a:p>
            <a:pPr lvl="1"/>
            <a:r>
              <a:rPr lang="en-US" dirty="0"/>
              <a:t>Required training</a:t>
            </a:r>
          </a:p>
          <a:p>
            <a:pPr lvl="1"/>
            <a:r>
              <a:rPr lang="en-US" dirty="0"/>
              <a:t>Removed after six months non-use</a:t>
            </a:r>
          </a:p>
        </p:txBody>
      </p:sp>
    </p:spTree>
    <p:extLst>
      <p:ext uri="{BB962C8B-B14F-4D97-AF65-F5344CB8AC3E}">
        <p14:creationId xmlns:p14="http://schemas.microsoft.com/office/powerpoint/2010/main" val="333365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307E-5452-B6A3-D234-1417FED2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30260-5659-17A8-86CF-87F9BA734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 integrity</a:t>
            </a:r>
          </a:p>
          <a:p>
            <a:r>
              <a:rPr lang="en-US" dirty="0"/>
              <a:t>Better visitor user experience </a:t>
            </a:r>
          </a:p>
          <a:p>
            <a:r>
              <a:rPr lang="en-US" dirty="0"/>
              <a:t>Increased search engine/web optimization</a:t>
            </a:r>
          </a:p>
          <a:p>
            <a:r>
              <a:rPr lang="en-US" dirty="0"/>
              <a:t>Increased accuracy and management of priority content</a:t>
            </a:r>
          </a:p>
          <a:p>
            <a:r>
              <a:rPr lang="en-US" dirty="0"/>
              <a:t>Increased time for web team to work proactively; decreased time in fixing broken code/links/content</a:t>
            </a:r>
          </a:p>
          <a:p>
            <a:r>
              <a:rPr lang="en-US" dirty="0"/>
              <a:t>Increased efficiencies in managing content</a:t>
            </a:r>
          </a:p>
          <a:p>
            <a:r>
              <a:rPr lang="en-US" dirty="0"/>
              <a:t>Better outcomes for liability and compliance issues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70ED-8F42-91F0-666E-7B60668C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C19C-535F-8AE9-129D-45AE828CA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867" y="1685643"/>
            <a:ext cx="9726161" cy="4063795"/>
          </a:xfrm>
        </p:spPr>
        <p:txBody>
          <a:bodyPr/>
          <a:lstStyle/>
          <a:p>
            <a:r>
              <a:rPr lang="en-US" dirty="0"/>
              <a:t>Part of Marketing and Communications</a:t>
            </a:r>
          </a:p>
          <a:p>
            <a:r>
              <a:rPr lang="en-US" dirty="0"/>
              <a:t>Five team members</a:t>
            </a:r>
          </a:p>
          <a:p>
            <a:r>
              <a:rPr lang="en-US" dirty="0"/>
              <a:t>Manage utoledo.edu, health.utoledo.edu</a:t>
            </a:r>
          </a:p>
          <a:p>
            <a:r>
              <a:rPr lang="en-US" dirty="0"/>
              <a:t>Support management of online.utoledo.edu, toledoalumni.org, utfoundation.org, myUT.utoledo.edu </a:t>
            </a:r>
          </a:p>
        </p:txBody>
      </p:sp>
    </p:spTree>
    <p:extLst>
      <p:ext uri="{BB962C8B-B14F-4D97-AF65-F5344CB8AC3E}">
        <p14:creationId xmlns:p14="http://schemas.microsoft.com/office/powerpoint/2010/main" val="14905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90415-DD9D-C1A2-1C78-8B9697BD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Managed by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E9754-2799-36C4-1623-0E9C28FEC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Blackboard </a:t>
            </a:r>
          </a:p>
          <a:p>
            <a:r>
              <a:rPr lang="en-US" dirty="0"/>
              <a:t>Scholars.utoledo.edu </a:t>
            </a:r>
          </a:p>
          <a:p>
            <a:r>
              <a:rPr lang="en-US" dirty="0"/>
              <a:t>Faculty 180</a:t>
            </a:r>
          </a:p>
          <a:p>
            <a:r>
              <a:rPr lang="en-US" dirty="0"/>
              <a:t>Third-party vendor sites – i.e. catalog.utoledo.edu; parkutoledo.com</a:t>
            </a:r>
          </a:p>
          <a:p>
            <a:r>
              <a:rPr lang="en-US" dirty="0"/>
              <a:t>EPIC, mychart.utoledo.edu</a:t>
            </a:r>
          </a:p>
          <a:p>
            <a:r>
              <a:rPr lang="en-US" dirty="0"/>
              <a:t>IT managed websites</a:t>
            </a:r>
          </a:p>
          <a:p>
            <a:r>
              <a:rPr lang="en-US" dirty="0"/>
              <a:t>Grant funded, multi university/agency collaborative web presence, research/data driven websites</a:t>
            </a:r>
          </a:p>
        </p:txBody>
      </p:sp>
    </p:spTree>
    <p:extLst>
      <p:ext uri="{BB962C8B-B14F-4D97-AF65-F5344CB8AC3E}">
        <p14:creationId xmlns:p14="http://schemas.microsoft.com/office/powerpoint/2010/main" val="17928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4CB06-B076-B234-F8E7-BE1683E4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280B-696E-FB23-15A3-37083BB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2E2C-7D9E-641D-AC8F-934D495B7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867" y="1685643"/>
            <a:ext cx="9726161" cy="4063795"/>
          </a:xfrm>
        </p:spPr>
        <p:txBody>
          <a:bodyPr/>
          <a:lstStyle/>
          <a:p>
            <a:r>
              <a:rPr lang="en-US" dirty="0"/>
              <a:t>Support strategic enrollment, marketing, institutional web and digital projects</a:t>
            </a:r>
          </a:p>
          <a:p>
            <a:r>
              <a:rPr lang="en-US" dirty="0"/>
              <a:t>Implementing/sustaining web solutions/efficiencies</a:t>
            </a:r>
          </a:p>
          <a:p>
            <a:r>
              <a:rPr lang="en-US" dirty="0"/>
              <a:t>Web and digital compliance</a:t>
            </a:r>
          </a:p>
          <a:p>
            <a:r>
              <a:rPr lang="en-US" dirty="0"/>
              <a:t>User support and training</a:t>
            </a:r>
          </a:p>
        </p:txBody>
      </p:sp>
      <p:pic>
        <p:nvPicPr>
          <p:cNvPr id="5" name="Picture 4" descr="A person wearing glasses and a colorful shirt&#10;&#10;Description automatically generated">
            <a:extLst>
              <a:ext uri="{FF2B5EF4-FFF2-40B4-BE49-F238E27FC236}">
                <a16:creationId xmlns:a16="http://schemas.microsoft.com/office/drawing/2014/main" id="{78418373-BAB7-61B1-4988-00D608D8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84" t="6546" r="10999" b="11758"/>
          <a:stretch/>
        </p:blipFill>
        <p:spPr>
          <a:xfrm>
            <a:off x="3034792" y="4418677"/>
            <a:ext cx="1331373" cy="1655618"/>
          </a:xfrm>
          <a:prstGeom prst="rect">
            <a:avLst/>
          </a:prstGeom>
        </p:spPr>
      </p:pic>
      <p:pic>
        <p:nvPicPr>
          <p:cNvPr id="7" name="Picture 6" descr="A person wearing blue glasses&#10;&#10;Description automatically generated">
            <a:extLst>
              <a:ext uri="{FF2B5EF4-FFF2-40B4-BE49-F238E27FC236}">
                <a16:creationId xmlns:a16="http://schemas.microsoft.com/office/drawing/2014/main" id="{93245841-D413-1FA5-B5F2-DFD2167957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97" t="4696" r="43127" b="28936"/>
          <a:stretch/>
        </p:blipFill>
        <p:spPr>
          <a:xfrm>
            <a:off x="4639645" y="4413962"/>
            <a:ext cx="1261539" cy="1655618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9B22410-A70F-150C-AC72-2E6C1C4592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46" t="2239" r="19311" b="10545"/>
          <a:stretch/>
        </p:blipFill>
        <p:spPr>
          <a:xfrm>
            <a:off x="6174665" y="4413962"/>
            <a:ext cx="1259382" cy="1655618"/>
          </a:xfrm>
          <a:prstGeom prst="rect">
            <a:avLst/>
          </a:prstGeom>
        </p:spPr>
      </p:pic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C95651D2-0C14-AA69-0045-28E43D5B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66" r="45684" b="44430"/>
          <a:stretch/>
        </p:blipFill>
        <p:spPr>
          <a:xfrm>
            <a:off x="7707528" y="4404996"/>
            <a:ext cx="1365220" cy="1664584"/>
          </a:xfrm>
          <a:prstGeom prst="rect">
            <a:avLst/>
          </a:prstGeom>
        </p:spPr>
      </p:pic>
      <p:pic>
        <p:nvPicPr>
          <p:cNvPr id="13" name="Picture 12" descr="A person smiling at camera&#10;&#10;Description automatically generated">
            <a:extLst>
              <a:ext uri="{FF2B5EF4-FFF2-40B4-BE49-F238E27FC236}">
                <a16:creationId xmlns:a16="http://schemas.microsoft.com/office/drawing/2014/main" id="{94AB3379-854F-5C96-7EE0-A1A79F92C3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12" r="36947" b="9496"/>
          <a:stretch/>
        </p:blipFill>
        <p:spPr>
          <a:xfrm>
            <a:off x="9346229" y="4413962"/>
            <a:ext cx="1241383" cy="165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BFBC-0F21-8DED-2DB0-56C827D49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Management utoledo.edu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3E77-0870-9FCD-E08A-6302A52F5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Campus Omni CMS, templates, snippets </a:t>
            </a:r>
          </a:p>
          <a:p>
            <a:r>
              <a:rPr lang="en-US" dirty="0"/>
              <a:t>Strategically focused</a:t>
            </a:r>
          </a:p>
          <a:p>
            <a:pPr lvl="1"/>
            <a:r>
              <a:rPr lang="en-US" dirty="0"/>
              <a:t>External facing enrollment and reputation content</a:t>
            </a:r>
          </a:p>
          <a:p>
            <a:pPr lvl="1"/>
            <a:r>
              <a:rPr lang="en-US" dirty="0"/>
              <a:t>Efficient management</a:t>
            </a:r>
          </a:p>
          <a:p>
            <a:r>
              <a:rPr lang="en-US" dirty="0"/>
              <a:t>Meet federal, accreditation and University compliance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Data privacy</a:t>
            </a:r>
          </a:p>
          <a:p>
            <a:pPr lvl="1"/>
            <a:r>
              <a:rPr lang="en-US" dirty="0"/>
              <a:t>Copyright infringement</a:t>
            </a:r>
          </a:p>
          <a:p>
            <a:pPr lvl="1"/>
            <a:r>
              <a:rPr lang="en-US" dirty="0"/>
              <a:t>Images not shot by marketing</a:t>
            </a:r>
          </a:p>
        </p:txBody>
      </p:sp>
    </p:spTree>
    <p:extLst>
      <p:ext uri="{BB962C8B-B14F-4D97-AF65-F5344CB8AC3E}">
        <p14:creationId xmlns:p14="http://schemas.microsoft.com/office/powerpoint/2010/main" val="1657063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588A6-D01A-2B9A-4470-4F90AF8F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CA02-13D0-76C7-64FA-9C2FB58A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Management utoledo.edu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2CA0-4C50-E19B-8743-4EC3EAD2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Reflects the University’s brand</a:t>
            </a:r>
          </a:p>
          <a:p>
            <a:r>
              <a:rPr lang="en-US" dirty="0"/>
              <a:t>Content quality</a:t>
            </a:r>
          </a:p>
          <a:p>
            <a:pPr lvl="1"/>
            <a:r>
              <a:rPr lang="en-US" dirty="0"/>
              <a:t>Accuracy</a:t>
            </a:r>
          </a:p>
          <a:p>
            <a:pPr lvl="1"/>
            <a:r>
              <a:rPr lang="en-US" dirty="0"/>
              <a:t>Web style writing</a:t>
            </a:r>
          </a:p>
          <a:p>
            <a:pPr lvl="1"/>
            <a:r>
              <a:rPr lang="en-US" dirty="0"/>
              <a:t>Search engine optimization</a:t>
            </a:r>
          </a:p>
          <a:p>
            <a:pPr lvl="1"/>
            <a:r>
              <a:rPr lang="en-US" dirty="0"/>
              <a:t>Old, outdated webpages, images, docs</a:t>
            </a:r>
          </a:p>
          <a:p>
            <a:r>
              <a:rPr lang="en-US" dirty="0"/>
              <a:t>Web standards</a:t>
            </a:r>
          </a:p>
          <a:p>
            <a:pPr lvl="1"/>
            <a:r>
              <a:rPr lang="en-US" dirty="0"/>
              <a:t>File naming and structure</a:t>
            </a:r>
          </a:p>
          <a:p>
            <a:pPr lvl="1"/>
            <a:r>
              <a:rPr lang="en-US" dirty="0"/>
              <a:t>Broken links, outdated content</a:t>
            </a:r>
          </a:p>
          <a:p>
            <a:pPr lvl="1"/>
            <a:r>
              <a:rPr lang="en-US" dirty="0"/>
              <a:t>Mobile friendly</a:t>
            </a:r>
          </a:p>
          <a:p>
            <a:pPr lvl="1"/>
            <a:r>
              <a:rPr lang="en-US" dirty="0"/>
              <a:t>Browser compatibility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4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AB15-BE51-90D4-F1DE-37D9F0D7D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FB87-1065-7E90-DFE7-27440725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Management utoledo.edu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AD21-DF9F-D82D-F5E3-D79989BAD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Approved third-party application integration and management</a:t>
            </a:r>
          </a:p>
          <a:p>
            <a:r>
              <a:rPr lang="en-US" dirty="0"/>
              <a:t>User support/training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3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DDCE-4E7C-1EC3-AE7B-F752840F1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582" y="2586305"/>
            <a:ext cx="8227541" cy="1828801"/>
          </a:xfrm>
        </p:spPr>
        <p:txBody>
          <a:bodyPr>
            <a:normAutofit fontScale="90000"/>
          </a:bodyPr>
          <a:lstStyle/>
          <a:p>
            <a:r>
              <a:rPr lang="en-US" dirty="0"/>
              <a:t>Keeping Content Accurate and </a:t>
            </a:r>
            <a:br>
              <a:rPr lang="en-US" dirty="0"/>
            </a:br>
            <a:r>
              <a:rPr lang="en-US" dirty="0"/>
              <a:t>Strategic</a:t>
            </a:r>
          </a:p>
        </p:txBody>
      </p:sp>
    </p:spTree>
    <p:extLst>
      <p:ext uri="{BB962C8B-B14F-4D97-AF65-F5344CB8AC3E}">
        <p14:creationId xmlns:p14="http://schemas.microsoft.com/office/powerpoint/2010/main" val="377322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4D62-9496-DE0E-5425-FD32A775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and Accurate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5B35C-2C0E-46BF-88E6-96A7EA02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10225485" cy="4063795"/>
          </a:xfrm>
        </p:spPr>
        <p:txBody>
          <a:bodyPr/>
          <a:lstStyle/>
          <a:p>
            <a:r>
              <a:rPr lang="en-US" dirty="0"/>
              <a:t>Web team proactive content updating</a:t>
            </a:r>
          </a:p>
          <a:p>
            <a:pPr lvl="1"/>
            <a:r>
              <a:rPr lang="en-US" dirty="0"/>
              <a:t>Analytics/reports</a:t>
            </a:r>
          </a:p>
          <a:p>
            <a:pPr lvl="1"/>
            <a:r>
              <a:rPr lang="en-US" dirty="0"/>
              <a:t>Departure notices</a:t>
            </a:r>
          </a:p>
          <a:p>
            <a:pPr lvl="1"/>
            <a:r>
              <a:rPr lang="en-US" dirty="0"/>
              <a:t>College, departments, program changes</a:t>
            </a:r>
          </a:p>
          <a:p>
            <a:r>
              <a:rPr lang="en-US" dirty="0"/>
              <a:t>Lead web enrollment/reputation content</a:t>
            </a:r>
          </a:p>
          <a:p>
            <a:pPr lvl="1"/>
            <a:r>
              <a:rPr lang="en-US" dirty="0"/>
              <a:t>Enrollment, reputation strategy</a:t>
            </a:r>
          </a:p>
          <a:p>
            <a:pPr lvl="1"/>
            <a:r>
              <a:rPr lang="en-US" dirty="0"/>
              <a:t>Recruitment cycle</a:t>
            </a:r>
          </a:p>
          <a:p>
            <a:pPr lvl="1"/>
            <a:r>
              <a:rPr lang="en-US" dirty="0"/>
              <a:t>Projects/initiatives</a:t>
            </a:r>
          </a:p>
          <a:p>
            <a:pPr lvl="1"/>
            <a:r>
              <a:rPr lang="en-US" dirty="0"/>
              <a:t>Weekly web enrollment team meeting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2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 (2)</Template>
  <TotalTime>1377</TotalTime>
  <Words>421</Words>
  <Application>Microsoft Office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Poppins ExtraBold</vt:lpstr>
      <vt:lpstr>Poppins Light</vt:lpstr>
      <vt:lpstr>Office Theme</vt:lpstr>
      <vt:lpstr>UToledo web content management</vt:lpstr>
      <vt:lpstr>Web Team</vt:lpstr>
      <vt:lpstr>Not Managed by Marketing</vt:lpstr>
      <vt:lpstr>Web Team</vt:lpstr>
      <vt:lpstr>Website Management utoledo.edu</vt:lpstr>
      <vt:lpstr>Website Management utoledo.edu</vt:lpstr>
      <vt:lpstr>Website Management utoledo.edu</vt:lpstr>
      <vt:lpstr>Keeping Content Accurate and  Strategic</vt:lpstr>
      <vt:lpstr>Strategic and Accurate</vt:lpstr>
      <vt:lpstr>Strategic and Accurate</vt:lpstr>
      <vt:lpstr>Content Expert Process</vt:lpstr>
      <vt:lpstr>Outcomes</vt:lpstr>
    </vt:vector>
  </TitlesOfParts>
  <Company>The University of Toledo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UToledo web content management</dc:title>
  <dc:creator>Walsh, Kathleen</dc:creator>
  <cp:lastModifiedBy>Hubbard, Quinetta L.</cp:lastModifiedBy>
  <cp:revision>2</cp:revision>
  <dcterms:created xsi:type="dcterms:W3CDTF">2024-10-10T19:19:28Z</dcterms:created>
  <dcterms:modified xsi:type="dcterms:W3CDTF">2024-12-03T15:43:05Z</dcterms:modified>
</cp:coreProperties>
</file>