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1"/>
    <p:restoredTop sz="94700"/>
  </p:normalViewPr>
  <p:slideViewPr>
    <p:cSldViewPr snapToGrid="0" snapToObjects="1">
      <p:cViewPr varScale="1">
        <p:scale>
          <a:sx n="62" d="100"/>
          <a:sy n="62" d="100"/>
        </p:scale>
        <p:origin x="112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CEEF65-D2A9-E5C7-7645-B391A41C9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741BD-4AB4-4C1A-2245-3F8129248C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B9DA6-B802-9A47-BC2B-65DD21AF433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BF2DC-E073-A6EC-0C4A-41EF4A2E07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6A98B-6664-41C9-4CC4-6498BBD218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47777-9368-B643-9953-C9CA67C2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Friday, June 30, 2023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b="0" i="0">
                <a:solidFill>
                  <a:schemeClr val="accent6"/>
                </a:solidFill>
                <a:latin typeface="Source Sans Pro" panose="020B0503030403020204" pitchFamily="34" charset="0"/>
              </a:defRPr>
            </a:lvl2pPr>
            <a:lvl3pPr marL="914400" indent="0" fontAlgn="t">
              <a:buFontTx/>
              <a:buNone/>
              <a:defRPr b="0" i="0">
                <a:solidFill>
                  <a:schemeClr val="accent6"/>
                </a:solidFill>
                <a:latin typeface="Source Sans Pro" panose="020B0503030403020204" pitchFamily="34" charset="0"/>
              </a:defRPr>
            </a:lvl3pPr>
            <a:lvl4pPr marL="1371600" indent="0" fontAlgn="t">
              <a:buFontTx/>
              <a:buNone/>
              <a:defRPr b="0" i="0">
                <a:solidFill>
                  <a:schemeClr val="accent6"/>
                </a:solidFill>
                <a:latin typeface="Source Sans Pro" panose="020B0503030403020204" pitchFamily="34" charset="0"/>
              </a:defRPr>
            </a:lvl4pPr>
            <a:lvl5pPr marL="1828800" indent="0" fontAlgn="t">
              <a:buFontTx/>
              <a:buNone/>
              <a:defRPr b="0" i="0">
                <a:solidFill>
                  <a:schemeClr val="accent6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FE3BFA-A32F-5041-363D-E6128FBF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6789306-0FB9-BF01-F80D-E3702F03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B858B5-7360-E501-8D14-34B42F74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A6957B-37C1-BDB6-2730-E592645C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64D16B-278E-9858-EE21-CE441D6E07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B857C8-7EE2-4CBA-8BE0-269EE60B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26B742-5715-CD77-BDF0-986ACA99D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9C4262-3683-813D-8348-DB425170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800100" indent="-342900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2pPr>
            <a:lvl3pPr marL="1257300" indent="-342900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57350" indent="-285750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EEB066-1BC9-D87D-DB25-756BE4FF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800100" indent="-342900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2pPr>
            <a:lvl3pPr marL="1257300" indent="-342900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57350" indent="-285750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565758-2397-8DAC-AE2F-8FDB66A2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208E12-B610-78AD-5DE2-A1CD1F37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Friday, June 30, 2023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8001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2pPr>
            <a:lvl3pPr marL="12573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57350" indent="-28575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8001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2pPr>
            <a:lvl3pPr marL="12573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57350" indent="-28575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EE4042-A962-F411-1597-89782508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100" b="0" i="0">
                <a:solidFill>
                  <a:schemeClr val="accent2"/>
                </a:solidFill>
                <a:latin typeface="Source Sans Pro" panose="020B0503030403020204" pitchFamily="34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342900" indent="-342900" fontAlgn="t">
              <a:buFont typeface="Wingdings" pitchFamily="2" charset="2"/>
              <a:buChar char="§"/>
              <a:defRPr sz="2400">
                <a:solidFill>
                  <a:schemeClr val="accent6"/>
                </a:solidFill>
              </a:defRPr>
            </a:lvl1pPr>
            <a:lvl2pPr marL="8001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2pPr>
            <a:lvl3pPr marL="12573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57350" indent="-28575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100" b="0" i="0">
                <a:solidFill>
                  <a:schemeClr val="accent2"/>
                </a:solidFill>
                <a:latin typeface="Source Sans Pro" panose="020B0503030403020204" pitchFamily="34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342900" indent="-342900" fontAlgn="t">
              <a:buFont typeface="Wingdings" pitchFamily="2" charset="2"/>
              <a:buChar char="§"/>
              <a:defRPr sz="2400">
                <a:solidFill>
                  <a:schemeClr val="accent6"/>
                </a:solidFill>
              </a:defRPr>
            </a:lvl1pPr>
            <a:lvl2pPr marL="8001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2pPr>
            <a:lvl3pPr marL="1257300" indent="-34290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3pPr>
            <a:lvl4pPr marL="1657350" indent="-285750" fontAlgn="t">
              <a:buFont typeface="Wingdings" pitchFamily="2" charset="2"/>
              <a:buChar char="§"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1F8C9D-4B50-F3DC-32B2-56C517FB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7E0E31D-DB88-1ECA-E4B7-88967507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5485F-9C52-BF4D-8D8F-CEE134F0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AD43A9-785B-21AF-FB61-A87D5B04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85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914400" indent="-457200" fontAlgn="t">
              <a:buFont typeface="Wingdings" pitchFamily="2" charset="2"/>
              <a:buChar char="§"/>
              <a:defRPr sz="2800">
                <a:solidFill>
                  <a:schemeClr val="accent6"/>
                </a:solidFill>
              </a:defRPr>
            </a:lvl2pPr>
            <a:lvl3pPr marL="1257300" indent="-342900" fontAlgn="t">
              <a:buFont typeface="Wingdings" pitchFamily="2" charset="2"/>
              <a:buChar char="§"/>
              <a:defRPr sz="2400">
                <a:solidFill>
                  <a:schemeClr val="accent6"/>
                </a:solidFill>
              </a:defRPr>
            </a:lvl3pPr>
            <a:lvl4pPr marL="1714500" indent="-342900" fontAlgn="t">
              <a:buFont typeface="Wingdings" pitchFamily="2" charset="2"/>
              <a:buChar char="§"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0B565A-8CC7-22CB-2CD8-44247E7B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452" y="987424"/>
            <a:ext cx="4215848" cy="961689"/>
          </a:xfrm>
        </p:spPr>
        <p:txBody>
          <a:bodyPr anchor="b"/>
          <a:lstStyle>
            <a:lvl1pPr fontAlgn="b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7452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684E0D0-519C-CE25-F6B7-B00179BD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1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Friday, June 30, 2023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Friday, June 30, 2023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Friday, June 30, 2023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Friday, June 30, 2023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Friday, June 30, 2023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3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3"/>
                </a:solidFill>
                <a:latin typeface="Source Sans Pro" panose="020B0503030403020204" pitchFamily="34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bg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C601C-A9B5-43A7-0B49-D3B98A9DC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265C-91AF-E44F-AC83-9A8106B5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83" r:id="rId6"/>
    <p:sldLayoutId id="2147483651" r:id="rId7"/>
    <p:sldLayoutId id="2147483659" r:id="rId8"/>
    <p:sldLayoutId id="2147483660" r:id="rId9"/>
    <p:sldLayoutId id="2147483661" r:id="rId10"/>
    <p:sldLayoutId id="2147483654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50" r:id="rId17"/>
    <p:sldLayoutId id="2147483665" r:id="rId18"/>
    <p:sldLayoutId id="2147483667" r:id="rId19"/>
    <p:sldLayoutId id="2147483652" r:id="rId20"/>
    <p:sldLayoutId id="2147483653" r:id="rId21"/>
    <p:sldLayoutId id="2147483655" r:id="rId22"/>
    <p:sldLayoutId id="2147483696" r:id="rId23"/>
    <p:sldLayoutId id="2147483656" r:id="rId24"/>
    <p:sldLayoutId id="2147483657" r:id="rId25"/>
    <p:sldLayoutId id="2147483681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bg2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0" indent="0" algn="l" defTabSz="2286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None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Source Sans Pro" panose="020B0503030403020204" pitchFamily="34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Source Sans Pro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Source Sans Pro" panose="020B0503030403020204" pitchFamily="34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onica.Holiday-Goodman@utoledo.edu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DF36-E493-950A-52B6-729A9391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Carnegie Elective Community Engagement Re-Classification Application: An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F5EB4-AEB9-3BB9-9860-005401285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Valerie Simmons-Walston; Monica Holiday-Goodman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93833-80ED-9AE3-8EBA-3AD4818D1A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Tuesday, September 24, 2024</a:t>
            </a:r>
          </a:p>
        </p:txBody>
      </p:sp>
    </p:spTree>
    <p:extLst>
      <p:ext uri="{BB962C8B-B14F-4D97-AF65-F5344CB8AC3E}">
        <p14:creationId xmlns:p14="http://schemas.microsoft.com/office/powerpoint/2010/main" val="247744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50F9-A8A3-4618-5AB2-9BB74E69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UToledo Community Engagement Designations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239C1-8BEF-957F-742E-1C88B82D4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Carnegie Elective Classification for Community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Renewal deadline 4/1/25</a:t>
            </a:r>
          </a:p>
          <a:p>
            <a:endParaRPr lang="en-US" dirty="0"/>
          </a:p>
          <a:p>
            <a:r>
              <a:rPr lang="en-US" dirty="0"/>
              <a:t>APLU Innovation and Economic Prosperity (IEP)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Renewal deadline 12/1/25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A7937-F8A7-CF20-D6A9-AE905BDE4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C4DBE-6922-EC60-E913-63DE8B45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A8A5-6F3B-1B4D-8CD6-DEC5D6F8A94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8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F706-910E-1D65-EE54-8CF6CE39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Carnegie Community Engagement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3838D-04A6-D31B-8580-D3FA326D9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C64C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The Carnegie Foundation for the Advancement of Teaching defines community engagement as the collaboration between institutions of higher education and their larger communities (local, regional/state, national, global) for the mutually beneficial creation and exchange of knowledge and resources in a context of partnership and reciprocity.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C64C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The purpose of community engagement is the partnership (of knowledge and resources) between colleges and universities and the public and private sectors to enrich scholarship, research, and creative activity; enhance curriculum, teaching, and learning; prepare educated, engaged citizens; strengthen democratic values and civic responsibility; address critical societal issues; and contribute to the public good.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0C64C0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0C64C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For the Renewal: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C64C0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C64C0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Looking for evidence of deep, pervasive, and integrated community engagement throughout the University since 2015. How have we progressed and improved?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0C64C0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C64C0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Examples of faculty, staff, and student scholarship related to engagement and outreach/service.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0C64C0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3199B-13FE-B449-2A75-A56C1E7A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C6CCB-2B7D-7213-1A3B-FE3D3B69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A8A5-6F3B-1B4D-8CD6-DEC5D6F8A94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68BE-D2C0-2A95-28CD-B963F152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A600E-640D-C5F9-F8A9-4C5AFDDEE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Data Collection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Across Academic and Non-academic units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Data to be collected and submitted by respective units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Data collection period: September 30 – October 30</a:t>
            </a:r>
            <a:endParaRPr lang="en-US" dirty="0"/>
          </a:p>
          <a:p>
            <a:r>
              <a:rPr lang="en-US" sz="2000" b="1" dirty="0"/>
              <a:t>Draft Submission Compilation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Late fall semester 2024</a:t>
            </a:r>
          </a:p>
          <a:p>
            <a:r>
              <a:rPr lang="en-US" sz="2000" b="1" dirty="0"/>
              <a:t>Draft Revisions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Early spring semester 2025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Submission Deadline: April 1,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76D8B-DB78-28DD-108F-1ACFCE20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FA281-011F-44A7-89EA-B92DEC2E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A8A5-6F3B-1B4D-8CD6-DEC5D6F8A94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6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703B-A34C-B7CE-FA2B-313E9775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CESP College Liaisons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FE95-85BB-30E1-A647-39AA99BF0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Arts and Letters						Edmund Lingan</a:t>
            </a:r>
          </a:p>
          <a:p>
            <a:r>
              <a:rPr lang="en-US" sz="1600" dirty="0"/>
              <a:t>COBI										John Anderson</a:t>
            </a:r>
          </a:p>
          <a:p>
            <a:r>
              <a:rPr lang="en-US" sz="1600" dirty="0"/>
              <a:t>COMLS									TBD</a:t>
            </a:r>
          </a:p>
          <a:p>
            <a:r>
              <a:rPr lang="en-US" sz="1600" dirty="0"/>
              <a:t>Education								Edward Janak</a:t>
            </a:r>
          </a:p>
          <a:p>
            <a:r>
              <a:rPr lang="en-US" sz="1600" dirty="0"/>
              <a:t>Engineering							Bryan Bosch</a:t>
            </a:r>
          </a:p>
          <a:p>
            <a:r>
              <a:rPr lang="en-US" sz="1600" dirty="0"/>
              <a:t>HHS											Jim Tuschman</a:t>
            </a:r>
          </a:p>
          <a:p>
            <a:r>
              <a:rPr lang="en-US" sz="1600" dirty="0"/>
              <a:t>Law											TBD</a:t>
            </a:r>
          </a:p>
          <a:p>
            <a:r>
              <a:rPr lang="en-US" sz="1600" dirty="0"/>
              <a:t>NSM										John Plenefisch</a:t>
            </a:r>
          </a:p>
          <a:p>
            <a:r>
              <a:rPr lang="en-US" sz="1600" dirty="0"/>
              <a:t>Nursing									Karen Hoblet</a:t>
            </a:r>
          </a:p>
          <a:p>
            <a:r>
              <a:rPr lang="en-US" sz="1600" dirty="0"/>
              <a:t>Pharmacy								Monica Holiday-Goodman</a:t>
            </a:r>
          </a:p>
          <a:p>
            <a:r>
              <a:rPr lang="en-US" sz="1600" dirty="0"/>
              <a:t>UToledo Libraries					Sara Mouch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8FBD8-AEFB-5328-7869-F4CF7C33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29EA0-DF2B-A79F-8FB6-BC0E64A4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A8A5-6F3B-1B4D-8CD6-DEC5D6F8A94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7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2AFF-751D-D801-326C-2FA0AEEC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ADFF7-CE77-15DC-0EBE-A40CB6D0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1621"/>
            <a:ext cx="10096500" cy="3648469"/>
          </a:xfrm>
        </p:spPr>
        <p:txBody>
          <a:bodyPr/>
          <a:lstStyle/>
          <a:p>
            <a:r>
              <a:rPr lang="en-US" dirty="0"/>
              <a:t>Please contact Monica Holiday-Goodman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Monica.Holiday-Goodman@utoledo.edu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25430-E7E0-5E7B-C0ED-E7EAA4DD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0E754-61C7-C0B7-55D4-EC18601D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A8A5-6F3B-1B4D-8CD6-DEC5D6F8A94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5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11275</TotalTime>
  <Words>413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Arial</vt:lpstr>
      <vt:lpstr>Calibri</vt:lpstr>
      <vt:lpstr>Roboto Slab</vt:lpstr>
      <vt:lpstr>Roboto Slab Thin</vt:lpstr>
      <vt:lpstr>Source Sans Pro</vt:lpstr>
      <vt:lpstr>Source Sans Pro Black</vt:lpstr>
      <vt:lpstr>Source Sans Pro Light</vt:lpstr>
      <vt:lpstr>Times New Roman</vt:lpstr>
      <vt:lpstr>Wingdings</vt:lpstr>
      <vt:lpstr>Office Theme</vt:lpstr>
      <vt:lpstr>Carnegie Elective Community Engagement Re-Classification Application: An overview</vt:lpstr>
      <vt:lpstr>UToledo Community Engagement Designations</vt:lpstr>
      <vt:lpstr>Carnegie Community Engagement Definition</vt:lpstr>
      <vt:lpstr>Project Timeline</vt:lpstr>
      <vt:lpstr>CESP College Liaisons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Sattler</dc:creator>
  <cp:lastModifiedBy>Hubbard, Quinetta L.</cp:lastModifiedBy>
  <cp:revision>73</cp:revision>
  <dcterms:created xsi:type="dcterms:W3CDTF">2019-04-10T14:52:33Z</dcterms:created>
  <dcterms:modified xsi:type="dcterms:W3CDTF">2024-09-24T17:13:47Z</dcterms:modified>
</cp:coreProperties>
</file>