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68"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47D"/>
    <a:srgbClr val="000F3E"/>
    <a:srgbClr val="003E7E"/>
    <a:srgbClr val="3BB2F1"/>
    <a:srgbClr val="FFE471"/>
    <a:srgbClr val="AFD5E9"/>
    <a:srgbClr val="FFD200"/>
    <a:srgbClr val="F0C8BF"/>
    <a:srgbClr val="D3C1AE"/>
    <a:srgbClr val="102B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43"/>
    <p:restoredTop sz="94830"/>
  </p:normalViewPr>
  <p:slideViewPr>
    <p:cSldViewPr snapToGrid="0">
      <p:cViewPr varScale="1">
        <p:scale>
          <a:sx n="62" d="100"/>
          <a:sy n="62" d="100"/>
        </p:scale>
        <p:origin x="72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3DED42-54C3-4E4D-931A-30D5F88793B6}"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DE4A79-B5E2-4D50-A9A1-06F1DF8FF3FF}" type="slidenum">
              <a:rPr lang="en-US" smtClean="0"/>
              <a:t>‹#›</a:t>
            </a:fld>
            <a:endParaRPr lang="en-US"/>
          </a:p>
        </p:txBody>
      </p:sp>
    </p:spTree>
    <p:extLst>
      <p:ext uri="{BB962C8B-B14F-4D97-AF65-F5344CB8AC3E}">
        <p14:creationId xmlns:p14="http://schemas.microsoft.com/office/powerpoint/2010/main" val="542744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DE4A79-B5E2-4D50-A9A1-06F1DF8FF3FF}" type="slidenum">
              <a:rPr lang="en-US" smtClean="0"/>
              <a:t>6</a:t>
            </a:fld>
            <a:endParaRPr lang="en-US"/>
          </a:p>
        </p:txBody>
      </p:sp>
    </p:spTree>
    <p:extLst>
      <p:ext uri="{BB962C8B-B14F-4D97-AF65-F5344CB8AC3E}">
        <p14:creationId xmlns:p14="http://schemas.microsoft.com/office/powerpoint/2010/main" val="564357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0741DFC3-7F52-3262-80F8-3872703B4C1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2450893" y="697042"/>
            <a:ext cx="9144000" cy="2743200"/>
          </a:xfrm>
          <a:prstGeom prst="rect">
            <a:avLst/>
          </a:prstGeom>
        </p:spPr>
        <p:txBody>
          <a:bodyPr anchor="ctr">
            <a:normAutofit/>
          </a:bodyPr>
          <a:lstStyle>
            <a:lvl1pPr algn="ctr">
              <a:defRPr sz="6000" b="1" i="0" cap="none" baseline="0">
                <a:solidFill>
                  <a:srgbClr val="FFD200"/>
                </a:solidFill>
                <a:latin typeface="Poppins ExtraBold" pitchFamily="2" charset="77"/>
                <a:cs typeface="Poppins ExtraBold" pitchFamily="2" charset="77"/>
              </a:defRPr>
            </a:lvl1pPr>
          </a:lstStyle>
          <a:p>
            <a:r>
              <a:rPr lang="en-US" dirty="0"/>
              <a:t>Click to add title</a:t>
            </a:r>
          </a:p>
        </p:txBody>
      </p:sp>
      <p:sp>
        <p:nvSpPr>
          <p:cNvPr id="3" name="Subtitle 2">
            <a:extLst>
              <a:ext uri="{FF2B5EF4-FFF2-40B4-BE49-F238E27FC236}">
                <a16:creationId xmlns:a16="http://schemas.microsoft.com/office/drawing/2014/main" id="{07E4A83A-ED12-C6E9-1704-D1656C8451B7}"/>
              </a:ext>
            </a:extLst>
          </p:cNvPr>
          <p:cNvSpPr>
            <a:spLocks noGrp="1"/>
          </p:cNvSpPr>
          <p:nvPr>
            <p:ph type="subTitle" idx="1" hasCustomPrompt="1"/>
          </p:nvPr>
        </p:nvSpPr>
        <p:spPr>
          <a:xfrm>
            <a:off x="2450891" y="3879354"/>
            <a:ext cx="9144000" cy="48273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362085"/>
            <a:ext cx="1940716" cy="1791430"/>
          </a:xfrm>
          <a:prstGeom prst="rect">
            <a:avLst/>
          </a:prstGeom>
        </p:spPr>
      </p:pic>
      <p:pic>
        <p:nvPicPr>
          <p:cNvPr id="5" name="Picture 4" descr="The Power To Do">
            <a:extLst>
              <a:ext uri="{FF2B5EF4-FFF2-40B4-BE49-F238E27FC236}">
                <a16:creationId xmlns:a16="http://schemas.microsoft.com/office/drawing/2014/main" id="{FB70371D-95EC-591D-8CC4-AA2E78E5B5C4}"/>
              </a:ext>
            </a:extLst>
          </p:cNvPr>
          <p:cNvPicPr>
            <a:picLocks noChangeAspect="1"/>
          </p:cNvPicPr>
          <p:nvPr userDrawn="1"/>
        </p:nvPicPr>
        <p:blipFill>
          <a:blip r:embed="rId4"/>
          <a:stretch>
            <a:fillRect/>
          </a:stretch>
        </p:blipFill>
        <p:spPr>
          <a:xfrm>
            <a:off x="0" y="6328835"/>
            <a:ext cx="12192000" cy="529165"/>
          </a:xfrm>
          <a:prstGeom prst="rect">
            <a:avLst/>
          </a:prstGeom>
        </p:spPr>
      </p:pic>
      <p:sp>
        <p:nvSpPr>
          <p:cNvPr id="7" name="Text Placeholder 6">
            <a:extLst>
              <a:ext uri="{FF2B5EF4-FFF2-40B4-BE49-F238E27FC236}">
                <a16:creationId xmlns:a16="http://schemas.microsoft.com/office/drawing/2014/main" id="{8CF5E823-4EE1-8427-1523-66B3ED2CF21B}"/>
              </a:ext>
            </a:extLst>
          </p:cNvPr>
          <p:cNvSpPr>
            <a:spLocks noGrp="1"/>
          </p:cNvSpPr>
          <p:nvPr>
            <p:ph type="body" sz="quarter" idx="10" hasCustomPrompt="1"/>
          </p:nvPr>
        </p:nvSpPr>
        <p:spPr>
          <a:xfrm>
            <a:off x="4432300" y="4362450"/>
            <a:ext cx="5238750" cy="511175"/>
          </a:xfrm>
        </p:spPr>
        <p:txBody>
          <a:bodyPr/>
          <a:lstStyle>
            <a:lvl1pPr marL="0" indent="0" algn="ctr">
              <a:buFontTx/>
              <a:buNone/>
              <a:defRPr sz="1800">
                <a:solidFill>
                  <a:schemeClr val="bg1"/>
                </a:solidFill>
              </a:defRPr>
            </a:lvl1pPr>
          </a:lstStyle>
          <a:p>
            <a:pPr lvl="0"/>
            <a:r>
              <a:rPr lang="en-US" dirty="0"/>
              <a:t>Click to add presenter and date</a:t>
            </a:r>
          </a:p>
        </p:txBody>
      </p:sp>
    </p:spTree>
    <p:extLst>
      <p:ext uri="{BB962C8B-B14F-4D97-AF65-F5344CB8AC3E}">
        <p14:creationId xmlns:p14="http://schemas.microsoft.com/office/powerpoint/2010/main" val="3770708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23797169-C76F-7898-2E30-399BB8F0D3F9}"/>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6B095E97-FA67-F376-44FC-DAC9313472BF}"/>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28796938-5A6D-2CCA-DB7A-7F12B70336B7}"/>
              </a:ext>
            </a:extLst>
          </p:cNvPr>
          <p:cNvSpPr>
            <a:spLocks noGrp="1"/>
          </p:cNvSpPr>
          <p:nvPr>
            <p:ph type="title" hasCustomPrompt="1"/>
          </p:nvPr>
        </p:nvSpPr>
        <p:spPr>
          <a:xfrm>
            <a:off x="1853739" y="694905"/>
            <a:ext cx="9733656"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6D06EC88-067F-CB23-26B0-0DF59DA344F9}"/>
              </a:ext>
            </a:extLst>
          </p:cNvPr>
          <p:cNvSpPr>
            <a:spLocks noGrp="1"/>
          </p:cNvSpPr>
          <p:nvPr>
            <p:ph idx="1"/>
          </p:nvPr>
        </p:nvSpPr>
        <p:spPr>
          <a:xfrm>
            <a:off x="1853739" y="1731363"/>
            <a:ext cx="9726161" cy="4063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616A5D88-D8B6-4B79-8870-C253A0936E06}" type="datetime1">
              <a:rPr lang="en-US" smtClean="0"/>
              <a:t>2/11/2025</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302758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0EDAB516-8E62-D687-2CDA-3DFFB3EB33D9}"/>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F485FA97-F4D3-AC3E-577C-DA626BCB1D7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126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126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DB2B23F8-432C-4E73-B353-715F2FE0718E}" type="datetime1">
              <a:rPr lang="en-US" smtClean="0"/>
              <a:t>2/11/2025</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10" name="Straight Connector 9">
            <a:extLst>
              <a:ext uri="{FF2B5EF4-FFF2-40B4-BE49-F238E27FC236}">
                <a16:creationId xmlns:a16="http://schemas.microsoft.com/office/drawing/2014/main" id="{CE7DA706-9BE6-ED24-6C7B-492CBC594A32}"/>
              </a:ext>
            </a:extLst>
          </p:cNvPr>
          <p:cNvCxnSpPr>
            <a:cxnSpLocks/>
          </p:cNvCxnSpPr>
          <p:nvPr userDrawn="1"/>
        </p:nvCxnSpPr>
        <p:spPr>
          <a:xfrm>
            <a:off x="6558988" y="1788150"/>
            <a:ext cx="0" cy="4126513"/>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54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A60A6E46-9C77-5DCE-5481-F596C01B993C}"/>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5" name="Picture 4" descr="The University of Toledo">
            <a:extLst>
              <a:ext uri="{FF2B5EF4-FFF2-40B4-BE49-F238E27FC236}">
                <a16:creationId xmlns:a16="http://schemas.microsoft.com/office/drawing/2014/main" id="{CC3B2B30-1D63-26D1-1992-43F4CC24127C}"/>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9014E877-7E36-4028-8659-F53A49108E93}" type="datetime1">
              <a:rPr lang="en-US" smtClean="0"/>
              <a:t>2/11/2025</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9"/>
            <a:ext cx="9736574" cy="4028396"/>
          </a:xfrm>
        </p:spPr>
        <p:txBody>
          <a:bodyPr/>
          <a:lstStyle/>
          <a:p>
            <a:r>
              <a:rPr lang="en-US"/>
              <a:t>Click icon to add chart</a:t>
            </a:r>
          </a:p>
        </p:txBody>
      </p:sp>
    </p:spTree>
    <p:extLst>
      <p:ext uri="{BB962C8B-B14F-4D97-AF65-F5344CB8AC3E}">
        <p14:creationId xmlns:p14="http://schemas.microsoft.com/office/powerpoint/2010/main" val="2379876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18E2F320-F726-340B-C542-E95BB4C4908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12" name="Picture 11" descr="The University of Toledo">
            <a:extLst>
              <a:ext uri="{FF2B5EF4-FFF2-40B4-BE49-F238E27FC236}">
                <a16:creationId xmlns:a16="http://schemas.microsoft.com/office/drawing/2014/main" id="{F787356A-FBED-7280-0CB5-A3CE4A62DFE4}"/>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1250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663B29BF-07BA-407D-924A-AB59AB51371A}" type="datetime1">
              <a:rPr lang="en-US" smtClean="0"/>
              <a:t>2/11/2025</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a:cxnSpLocks/>
          </p:cNvCxnSpPr>
          <p:nvPr userDrawn="1"/>
        </p:nvCxnSpPr>
        <p:spPr>
          <a:xfrm>
            <a:off x="6096000" y="697040"/>
            <a:ext cx="0" cy="5206049"/>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713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Right with Caption">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F530C9D1-7688-3195-F955-19D082A517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10;">
            <a:extLst>
              <a:ext uri="{FF2B5EF4-FFF2-40B4-BE49-F238E27FC236}">
                <a16:creationId xmlns:a16="http://schemas.microsoft.com/office/drawing/2014/main" id="{E950932F-C5D9-FAE6-567F-CE622C804FF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E4BDC0DB-5129-41EB-BDA9-6A5611AB9BE9}" type="datetime1">
              <a:rPr lang="en-US" smtClean="0"/>
              <a:t>2/11/2025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37850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Left with Caption">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F530C9D1-7688-3195-F955-19D082A517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E950932F-C5D9-FAE6-567F-CE622C804FF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7F06A500-E655-4FD5-BE30-0E2D019D78A2}" type="datetime1">
              <a:rPr lang="en-US" smtClean="0"/>
              <a:t>2/11/2025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0" name="Picture Placeholder 9">
            <a:extLst>
              <a:ext uri="{FF2B5EF4-FFF2-40B4-BE49-F238E27FC236}">
                <a16:creationId xmlns:a16="http://schemas.microsoft.com/office/drawing/2014/main" id="{C3A9A456-9DC3-3F8C-CB7E-2E8F1A8C5837}"/>
              </a:ext>
            </a:extLst>
          </p:cNvPr>
          <p:cNvSpPr>
            <a:spLocks noGrp="1"/>
          </p:cNvSpPr>
          <p:nvPr>
            <p:ph type="pic" sz="quarter" idx="13"/>
          </p:nvPr>
        </p:nvSpPr>
        <p:spPr>
          <a:xfrm>
            <a:off x="-17926" y="-44825"/>
            <a:ext cx="5789580" cy="6929752"/>
          </a:xfrm>
          <a:custGeom>
            <a:avLst/>
            <a:gdLst>
              <a:gd name="connsiteX0" fmla="*/ 0 w 12344400"/>
              <a:gd name="connsiteY0" fmla="*/ 0 h 6875964"/>
              <a:gd name="connsiteX1" fmla="*/ 1907026 w 12344400"/>
              <a:gd name="connsiteY1" fmla="*/ 15942 h 6875964"/>
              <a:gd name="connsiteX2" fmla="*/ 10510099 w 12344400"/>
              <a:gd name="connsiteY2" fmla="*/ 29797 h 6875964"/>
              <a:gd name="connsiteX3" fmla="*/ 12252554 w 12344400"/>
              <a:gd name="connsiteY3" fmla="*/ 52288 h 6875964"/>
              <a:gd name="connsiteX4" fmla="*/ 12344400 w 12344400"/>
              <a:gd name="connsiteY4" fmla="*/ 53001 h 6875964"/>
              <a:gd name="connsiteX5" fmla="*/ 12344400 w 12344400"/>
              <a:gd name="connsiteY5" fmla="*/ 6875964 h 6875964"/>
              <a:gd name="connsiteX6" fmla="*/ 5718175 w 12344400"/>
              <a:gd name="connsiteY6" fmla="*/ 6875964 h 6875964"/>
              <a:gd name="connsiteX7" fmla="*/ 3154529 w 12344400"/>
              <a:gd name="connsiteY7" fmla="*/ 6866017 h 6875964"/>
              <a:gd name="connsiteX8" fmla="*/ 2813 w 12344400"/>
              <a:gd name="connsiteY8" fmla="*/ 3257565 h 6875964"/>
              <a:gd name="connsiteX9" fmla="*/ 0 w 12344400"/>
              <a:gd name="connsiteY9" fmla="*/ 0 h 6875964"/>
              <a:gd name="connsiteX0" fmla="*/ 0 w 12344400"/>
              <a:gd name="connsiteY0" fmla="*/ 19917 h 6895881"/>
              <a:gd name="connsiteX1" fmla="*/ 1799450 w 12344400"/>
              <a:gd name="connsiteY1" fmla="*/ 0 h 6895881"/>
              <a:gd name="connsiteX2" fmla="*/ 10510099 w 12344400"/>
              <a:gd name="connsiteY2" fmla="*/ 49714 h 6895881"/>
              <a:gd name="connsiteX3" fmla="*/ 12252554 w 12344400"/>
              <a:gd name="connsiteY3" fmla="*/ 72205 h 6895881"/>
              <a:gd name="connsiteX4" fmla="*/ 12344400 w 12344400"/>
              <a:gd name="connsiteY4" fmla="*/ 72918 h 6895881"/>
              <a:gd name="connsiteX5" fmla="*/ 12344400 w 12344400"/>
              <a:gd name="connsiteY5" fmla="*/ 6895881 h 6895881"/>
              <a:gd name="connsiteX6" fmla="*/ 5718175 w 12344400"/>
              <a:gd name="connsiteY6" fmla="*/ 6895881 h 6895881"/>
              <a:gd name="connsiteX7" fmla="*/ 3154529 w 12344400"/>
              <a:gd name="connsiteY7" fmla="*/ 6885934 h 6895881"/>
              <a:gd name="connsiteX8" fmla="*/ 2813 w 12344400"/>
              <a:gd name="connsiteY8" fmla="*/ 3277482 h 6895881"/>
              <a:gd name="connsiteX9" fmla="*/ 0 w 12344400"/>
              <a:gd name="connsiteY9" fmla="*/ 19917 h 6895881"/>
              <a:gd name="connsiteX0" fmla="*/ 0 w 12353365"/>
              <a:gd name="connsiteY0" fmla="*/ 1987 h 6895881"/>
              <a:gd name="connsiteX1" fmla="*/ 1808415 w 12353365"/>
              <a:gd name="connsiteY1" fmla="*/ 0 h 6895881"/>
              <a:gd name="connsiteX2" fmla="*/ 10519064 w 12353365"/>
              <a:gd name="connsiteY2" fmla="*/ 49714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254754 w 12353365"/>
              <a:gd name="connsiteY4" fmla="*/ 19129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272683"/>
              <a:gd name="connsiteY0" fmla="*/ 1987 h 6904845"/>
              <a:gd name="connsiteX1" fmla="*/ 1808415 w 12272683"/>
              <a:gd name="connsiteY1" fmla="*/ 0 h 6904845"/>
              <a:gd name="connsiteX2" fmla="*/ 10519064 w 12272683"/>
              <a:gd name="connsiteY2" fmla="*/ 31785 h 6904845"/>
              <a:gd name="connsiteX3" fmla="*/ 12234625 w 12272683"/>
              <a:gd name="connsiteY3" fmla="*/ 27381 h 6904845"/>
              <a:gd name="connsiteX4" fmla="*/ 12254754 w 12272683"/>
              <a:gd name="connsiteY4" fmla="*/ 19129 h 6904845"/>
              <a:gd name="connsiteX5" fmla="*/ 12272683 w 12272683"/>
              <a:gd name="connsiteY5" fmla="*/ 6904845 h 6904845"/>
              <a:gd name="connsiteX6" fmla="*/ 5727140 w 12272683"/>
              <a:gd name="connsiteY6" fmla="*/ 6895881 h 6904845"/>
              <a:gd name="connsiteX7" fmla="*/ 3163494 w 12272683"/>
              <a:gd name="connsiteY7" fmla="*/ 6885934 h 6904845"/>
              <a:gd name="connsiteX8" fmla="*/ 11778 w 12272683"/>
              <a:gd name="connsiteY8" fmla="*/ 3277482 h 6904845"/>
              <a:gd name="connsiteX9" fmla="*/ 0 w 12272683"/>
              <a:gd name="connsiteY9" fmla="*/ 1987 h 6904845"/>
              <a:gd name="connsiteX0" fmla="*/ 0 w 12272683"/>
              <a:gd name="connsiteY0" fmla="*/ 0 h 6929752"/>
              <a:gd name="connsiteX1" fmla="*/ 1808415 w 12272683"/>
              <a:gd name="connsiteY1" fmla="*/ 24907 h 6929752"/>
              <a:gd name="connsiteX2" fmla="*/ 10519064 w 12272683"/>
              <a:gd name="connsiteY2" fmla="*/ 56692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12234625 w 12272683"/>
              <a:gd name="connsiteY3" fmla="*/ 52288 h 6929752"/>
              <a:gd name="connsiteX4" fmla="*/ 5780212 w 12272683"/>
              <a:gd name="connsiteY4" fmla="*/ 3229687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5789580 w 12272683"/>
              <a:gd name="connsiteY3" fmla="*/ 37539 h 6929752"/>
              <a:gd name="connsiteX4" fmla="*/ 5780212 w 12272683"/>
              <a:gd name="connsiteY4" fmla="*/ 3229687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6181599"/>
              <a:gd name="connsiteY0" fmla="*/ 0 h 7047739"/>
              <a:gd name="connsiteX1" fmla="*/ 1808415 w 6181599"/>
              <a:gd name="connsiteY1" fmla="*/ 24907 h 7047739"/>
              <a:gd name="connsiteX2" fmla="*/ 3321851 w 6181599"/>
              <a:gd name="connsiteY2" fmla="*/ 27195 h 7047739"/>
              <a:gd name="connsiteX3" fmla="*/ 5789580 w 6181599"/>
              <a:gd name="connsiteY3" fmla="*/ 37539 h 7047739"/>
              <a:gd name="connsiteX4" fmla="*/ 5780212 w 6181599"/>
              <a:gd name="connsiteY4" fmla="*/ 3229687 h 7047739"/>
              <a:gd name="connsiteX5" fmla="*/ 6181599 w 6181599"/>
              <a:gd name="connsiteY5" fmla="*/ 7047739 h 7047739"/>
              <a:gd name="connsiteX6" fmla="*/ 5727140 w 6181599"/>
              <a:gd name="connsiteY6" fmla="*/ 6920788 h 7047739"/>
              <a:gd name="connsiteX7" fmla="*/ 3163494 w 6181599"/>
              <a:gd name="connsiteY7" fmla="*/ 6910841 h 7047739"/>
              <a:gd name="connsiteX8" fmla="*/ 11778 w 6181599"/>
              <a:gd name="connsiteY8" fmla="*/ 3302389 h 7047739"/>
              <a:gd name="connsiteX9" fmla="*/ 0 w 6181599"/>
              <a:gd name="connsiteY9" fmla="*/ 0 h 7047739"/>
              <a:gd name="connsiteX0" fmla="*/ 0 w 6181599"/>
              <a:gd name="connsiteY0" fmla="*/ 0 h 7047739"/>
              <a:gd name="connsiteX1" fmla="*/ 1808415 w 6181599"/>
              <a:gd name="connsiteY1" fmla="*/ 24907 h 7047739"/>
              <a:gd name="connsiteX2" fmla="*/ 3321851 w 6181599"/>
              <a:gd name="connsiteY2" fmla="*/ 27195 h 7047739"/>
              <a:gd name="connsiteX3" fmla="*/ 5789580 w 6181599"/>
              <a:gd name="connsiteY3" fmla="*/ 37539 h 7047739"/>
              <a:gd name="connsiteX4" fmla="*/ 5780212 w 6181599"/>
              <a:gd name="connsiteY4" fmla="*/ 3229687 h 7047739"/>
              <a:gd name="connsiteX5" fmla="*/ 6181599 w 6181599"/>
              <a:gd name="connsiteY5" fmla="*/ 7047739 h 7047739"/>
              <a:gd name="connsiteX6" fmla="*/ 4458779 w 6181599"/>
              <a:gd name="connsiteY6" fmla="*/ 6920788 h 7047739"/>
              <a:gd name="connsiteX7" fmla="*/ 3163494 w 6181599"/>
              <a:gd name="connsiteY7" fmla="*/ 6910841 h 7047739"/>
              <a:gd name="connsiteX8" fmla="*/ 11778 w 6181599"/>
              <a:gd name="connsiteY8" fmla="*/ 3302389 h 7047739"/>
              <a:gd name="connsiteX9" fmla="*/ 0 w 6181599"/>
              <a:gd name="connsiteY9" fmla="*/ 0 h 7047739"/>
              <a:gd name="connsiteX0" fmla="*/ 0 w 5789580"/>
              <a:gd name="connsiteY0" fmla="*/ 0 h 6929752"/>
              <a:gd name="connsiteX1" fmla="*/ 1808415 w 5789580"/>
              <a:gd name="connsiteY1" fmla="*/ 24907 h 6929752"/>
              <a:gd name="connsiteX2" fmla="*/ 3321851 w 5789580"/>
              <a:gd name="connsiteY2" fmla="*/ 27195 h 6929752"/>
              <a:gd name="connsiteX3" fmla="*/ 5789580 w 5789580"/>
              <a:gd name="connsiteY3" fmla="*/ 37539 h 6929752"/>
              <a:gd name="connsiteX4" fmla="*/ 5780212 w 5789580"/>
              <a:gd name="connsiteY4" fmla="*/ 3229687 h 6929752"/>
              <a:gd name="connsiteX5" fmla="*/ 5783393 w 5789580"/>
              <a:gd name="connsiteY5" fmla="*/ 6929752 h 6929752"/>
              <a:gd name="connsiteX6" fmla="*/ 4458779 w 5789580"/>
              <a:gd name="connsiteY6" fmla="*/ 6920788 h 6929752"/>
              <a:gd name="connsiteX7" fmla="*/ 3163494 w 5789580"/>
              <a:gd name="connsiteY7" fmla="*/ 6910841 h 6929752"/>
              <a:gd name="connsiteX8" fmla="*/ 11778 w 5789580"/>
              <a:gd name="connsiteY8" fmla="*/ 3302389 h 6929752"/>
              <a:gd name="connsiteX9" fmla="*/ 0 w 5789580"/>
              <a:gd name="connsiteY9" fmla="*/ 0 h 692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9580" h="6929752">
                <a:moveTo>
                  <a:pt x="0" y="0"/>
                </a:moveTo>
                <a:cubicBezTo>
                  <a:pt x="13855" y="39636"/>
                  <a:pt x="1183033" y="24907"/>
                  <a:pt x="1808415" y="24907"/>
                </a:cubicBezTo>
                <a:lnTo>
                  <a:pt x="3321851" y="27195"/>
                </a:lnTo>
                <a:cubicBezTo>
                  <a:pt x="3312160" y="38452"/>
                  <a:pt x="5311474" y="34011"/>
                  <a:pt x="5789580" y="37539"/>
                </a:cubicBezTo>
                <a:cubicBezTo>
                  <a:pt x="5786457" y="1101588"/>
                  <a:pt x="5783335" y="2165638"/>
                  <a:pt x="5780212" y="3229687"/>
                </a:cubicBezTo>
                <a:cubicBezTo>
                  <a:pt x="5786188" y="5524926"/>
                  <a:pt x="5777417" y="4634513"/>
                  <a:pt x="5783393" y="6929752"/>
                </a:cubicBezTo>
                <a:lnTo>
                  <a:pt x="4458779" y="6920788"/>
                </a:lnTo>
                <a:lnTo>
                  <a:pt x="3163494" y="6910841"/>
                </a:lnTo>
                <a:cubicBezTo>
                  <a:pt x="2531868" y="6917310"/>
                  <a:pt x="13903" y="4136365"/>
                  <a:pt x="11778" y="3302389"/>
                </a:cubicBezTo>
                <a:cubicBezTo>
                  <a:pt x="11778" y="1792628"/>
                  <a:pt x="0" y="1509761"/>
                  <a:pt x="0" y="0"/>
                </a:cubicBezTo>
                <a:close/>
              </a:path>
            </a:pathLst>
          </a:custGeom>
        </p:spPr>
        <p:txBody>
          <a:bodyPr wrap="square">
            <a:noAutofit/>
          </a:bodyPr>
          <a:lstStyle/>
          <a:p>
            <a:r>
              <a:rPr lang="en-US"/>
              <a:t>Click icon to add picture</a:t>
            </a:r>
            <a:endParaRPr lang="en-US" dirty="0"/>
          </a:p>
        </p:txBody>
      </p:sp>
      <p:sp>
        <p:nvSpPr>
          <p:cNvPr id="11" name="Title 1">
            <a:extLst>
              <a:ext uri="{FF2B5EF4-FFF2-40B4-BE49-F238E27FC236}">
                <a16:creationId xmlns:a16="http://schemas.microsoft.com/office/drawing/2014/main" id="{0826B8DD-A176-E6ED-FD28-216D27295E5F}"/>
              </a:ext>
            </a:extLst>
          </p:cNvPr>
          <p:cNvSpPr>
            <a:spLocks noGrp="1"/>
          </p:cNvSpPr>
          <p:nvPr>
            <p:ph type="title" hasCustomPrompt="1"/>
          </p:nvPr>
        </p:nvSpPr>
        <p:spPr>
          <a:xfrm>
            <a:off x="6223461" y="697040"/>
            <a:ext cx="5355187" cy="1004438"/>
          </a:xfrm>
          <a:prstGeom prst="rect">
            <a:avLst/>
          </a:prstGeom>
        </p:spPr>
        <p:txBody>
          <a:bodyPr anchor="b">
            <a:noAutofit/>
          </a:bodyPr>
          <a:lstStyle>
            <a:lvl1pPr>
              <a:defRPr sz="3200"/>
            </a:lvl1pPr>
          </a:lstStyle>
          <a:p>
            <a:r>
              <a:rPr lang="en-US" dirty="0"/>
              <a:t>Click to edit headline</a:t>
            </a:r>
          </a:p>
        </p:txBody>
      </p:sp>
      <p:sp>
        <p:nvSpPr>
          <p:cNvPr id="12" name="Content Placeholder 2">
            <a:extLst>
              <a:ext uri="{FF2B5EF4-FFF2-40B4-BE49-F238E27FC236}">
                <a16:creationId xmlns:a16="http://schemas.microsoft.com/office/drawing/2014/main" id="{34F56066-46A4-5C46-29AA-A21DCE37E062}"/>
              </a:ext>
            </a:extLst>
          </p:cNvPr>
          <p:cNvSpPr>
            <a:spLocks noGrp="1"/>
          </p:cNvSpPr>
          <p:nvPr>
            <p:ph idx="1"/>
          </p:nvPr>
        </p:nvSpPr>
        <p:spPr>
          <a:xfrm>
            <a:off x="6223462" y="1979406"/>
            <a:ext cx="5355187" cy="384265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5834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93B309CC-018D-3ED5-4B7E-C4F694CB2B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8" name="Picture 7" descr="The University of Toledo">
            <a:extLst>
              <a:ext uri="{FF2B5EF4-FFF2-40B4-BE49-F238E27FC236}">
                <a16:creationId xmlns:a16="http://schemas.microsoft.com/office/drawing/2014/main" id="{270A6DD7-E344-343B-69D3-3A56F52508C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Date Placeholder 2">
            <a:extLst>
              <a:ext uri="{FF2B5EF4-FFF2-40B4-BE49-F238E27FC236}">
                <a16:creationId xmlns:a16="http://schemas.microsoft.com/office/drawing/2014/main" id="{A579F779-B84F-24E1-2364-E3956EFADE6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D507F41B-A16D-48D6-B63B-484EB4BC5332}" type="datetime1">
              <a:rPr lang="en-US" smtClean="0"/>
              <a:t>2/11/2025</a:t>
            </a:fld>
            <a:endParaRPr lang="en-US" dirty="0"/>
          </a:p>
        </p:txBody>
      </p:sp>
      <p:sp>
        <p:nvSpPr>
          <p:cNvPr id="4" name="Footer Placeholder 3">
            <a:extLst>
              <a:ext uri="{FF2B5EF4-FFF2-40B4-BE49-F238E27FC236}">
                <a16:creationId xmlns:a16="http://schemas.microsoft.com/office/drawing/2014/main" id="{C55858EE-BE12-8316-425B-55154A3D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E40AD90-2D80-8D14-91E1-3AA42618A5C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2" name="Picture Placeholder 1">
            <a:extLst>
              <a:ext uri="{FF2B5EF4-FFF2-40B4-BE49-F238E27FC236}">
                <a16:creationId xmlns:a16="http://schemas.microsoft.com/office/drawing/2014/main" id="{9686301E-DCD6-089E-7BAC-987F7CFAACBA}"/>
              </a:ext>
            </a:extLst>
          </p:cNvPr>
          <p:cNvSpPr>
            <a:spLocks noGrp="1"/>
          </p:cNvSpPr>
          <p:nvPr>
            <p:ph type="pic" sz="quarter" idx="13"/>
          </p:nvPr>
        </p:nvSpPr>
        <p:spPr>
          <a:xfrm>
            <a:off x="-17926" y="-44825"/>
            <a:ext cx="12272683" cy="6929752"/>
          </a:xfrm>
          <a:custGeom>
            <a:avLst/>
            <a:gdLst>
              <a:gd name="connsiteX0" fmla="*/ 0 w 12344400"/>
              <a:gd name="connsiteY0" fmla="*/ 0 h 6875964"/>
              <a:gd name="connsiteX1" fmla="*/ 1907026 w 12344400"/>
              <a:gd name="connsiteY1" fmla="*/ 15942 h 6875964"/>
              <a:gd name="connsiteX2" fmla="*/ 10510099 w 12344400"/>
              <a:gd name="connsiteY2" fmla="*/ 29797 h 6875964"/>
              <a:gd name="connsiteX3" fmla="*/ 12252554 w 12344400"/>
              <a:gd name="connsiteY3" fmla="*/ 52288 h 6875964"/>
              <a:gd name="connsiteX4" fmla="*/ 12344400 w 12344400"/>
              <a:gd name="connsiteY4" fmla="*/ 53001 h 6875964"/>
              <a:gd name="connsiteX5" fmla="*/ 12344400 w 12344400"/>
              <a:gd name="connsiteY5" fmla="*/ 6875964 h 6875964"/>
              <a:gd name="connsiteX6" fmla="*/ 5718175 w 12344400"/>
              <a:gd name="connsiteY6" fmla="*/ 6875964 h 6875964"/>
              <a:gd name="connsiteX7" fmla="*/ 3154529 w 12344400"/>
              <a:gd name="connsiteY7" fmla="*/ 6866017 h 6875964"/>
              <a:gd name="connsiteX8" fmla="*/ 2813 w 12344400"/>
              <a:gd name="connsiteY8" fmla="*/ 3257565 h 6875964"/>
              <a:gd name="connsiteX9" fmla="*/ 0 w 12344400"/>
              <a:gd name="connsiteY9" fmla="*/ 0 h 6875964"/>
              <a:gd name="connsiteX0" fmla="*/ 0 w 12344400"/>
              <a:gd name="connsiteY0" fmla="*/ 19917 h 6895881"/>
              <a:gd name="connsiteX1" fmla="*/ 1799450 w 12344400"/>
              <a:gd name="connsiteY1" fmla="*/ 0 h 6895881"/>
              <a:gd name="connsiteX2" fmla="*/ 10510099 w 12344400"/>
              <a:gd name="connsiteY2" fmla="*/ 49714 h 6895881"/>
              <a:gd name="connsiteX3" fmla="*/ 12252554 w 12344400"/>
              <a:gd name="connsiteY3" fmla="*/ 72205 h 6895881"/>
              <a:gd name="connsiteX4" fmla="*/ 12344400 w 12344400"/>
              <a:gd name="connsiteY4" fmla="*/ 72918 h 6895881"/>
              <a:gd name="connsiteX5" fmla="*/ 12344400 w 12344400"/>
              <a:gd name="connsiteY5" fmla="*/ 6895881 h 6895881"/>
              <a:gd name="connsiteX6" fmla="*/ 5718175 w 12344400"/>
              <a:gd name="connsiteY6" fmla="*/ 6895881 h 6895881"/>
              <a:gd name="connsiteX7" fmla="*/ 3154529 w 12344400"/>
              <a:gd name="connsiteY7" fmla="*/ 6885934 h 6895881"/>
              <a:gd name="connsiteX8" fmla="*/ 2813 w 12344400"/>
              <a:gd name="connsiteY8" fmla="*/ 3277482 h 6895881"/>
              <a:gd name="connsiteX9" fmla="*/ 0 w 12344400"/>
              <a:gd name="connsiteY9" fmla="*/ 19917 h 6895881"/>
              <a:gd name="connsiteX0" fmla="*/ 0 w 12353365"/>
              <a:gd name="connsiteY0" fmla="*/ 1987 h 6895881"/>
              <a:gd name="connsiteX1" fmla="*/ 1808415 w 12353365"/>
              <a:gd name="connsiteY1" fmla="*/ 0 h 6895881"/>
              <a:gd name="connsiteX2" fmla="*/ 10519064 w 12353365"/>
              <a:gd name="connsiteY2" fmla="*/ 49714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254754 w 12353365"/>
              <a:gd name="connsiteY4" fmla="*/ 19129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272683"/>
              <a:gd name="connsiteY0" fmla="*/ 1987 h 6904845"/>
              <a:gd name="connsiteX1" fmla="*/ 1808415 w 12272683"/>
              <a:gd name="connsiteY1" fmla="*/ 0 h 6904845"/>
              <a:gd name="connsiteX2" fmla="*/ 10519064 w 12272683"/>
              <a:gd name="connsiteY2" fmla="*/ 31785 h 6904845"/>
              <a:gd name="connsiteX3" fmla="*/ 12234625 w 12272683"/>
              <a:gd name="connsiteY3" fmla="*/ 27381 h 6904845"/>
              <a:gd name="connsiteX4" fmla="*/ 12254754 w 12272683"/>
              <a:gd name="connsiteY4" fmla="*/ 19129 h 6904845"/>
              <a:gd name="connsiteX5" fmla="*/ 12272683 w 12272683"/>
              <a:gd name="connsiteY5" fmla="*/ 6904845 h 6904845"/>
              <a:gd name="connsiteX6" fmla="*/ 5727140 w 12272683"/>
              <a:gd name="connsiteY6" fmla="*/ 6895881 h 6904845"/>
              <a:gd name="connsiteX7" fmla="*/ 3163494 w 12272683"/>
              <a:gd name="connsiteY7" fmla="*/ 6885934 h 6904845"/>
              <a:gd name="connsiteX8" fmla="*/ 11778 w 12272683"/>
              <a:gd name="connsiteY8" fmla="*/ 3277482 h 6904845"/>
              <a:gd name="connsiteX9" fmla="*/ 0 w 12272683"/>
              <a:gd name="connsiteY9" fmla="*/ 1987 h 6904845"/>
              <a:gd name="connsiteX0" fmla="*/ 0 w 12272683"/>
              <a:gd name="connsiteY0" fmla="*/ 0 h 6929752"/>
              <a:gd name="connsiteX1" fmla="*/ 1808415 w 12272683"/>
              <a:gd name="connsiteY1" fmla="*/ 24907 h 6929752"/>
              <a:gd name="connsiteX2" fmla="*/ 10519064 w 12272683"/>
              <a:gd name="connsiteY2" fmla="*/ 56692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72683" h="6929752">
                <a:moveTo>
                  <a:pt x="0" y="0"/>
                </a:moveTo>
                <a:cubicBezTo>
                  <a:pt x="13855" y="39636"/>
                  <a:pt x="1183033" y="24907"/>
                  <a:pt x="1808415" y="24907"/>
                </a:cubicBezTo>
                <a:lnTo>
                  <a:pt x="10519064" y="56692"/>
                </a:lnTo>
                <a:cubicBezTo>
                  <a:pt x="10509373" y="67949"/>
                  <a:pt x="11756519" y="48760"/>
                  <a:pt x="12234625" y="52288"/>
                </a:cubicBezTo>
                <a:lnTo>
                  <a:pt x="12254754" y="44036"/>
                </a:lnTo>
                <a:cubicBezTo>
                  <a:pt x="12260730" y="2339275"/>
                  <a:pt x="12266707" y="4634513"/>
                  <a:pt x="12272683" y="6929752"/>
                </a:cubicBezTo>
                <a:lnTo>
                  <a:pt x="5727140" y="6920788"/>
                </a:lnTo>
                <a:lnTo>
                  <a:pt x="3163494" y="6910841"/>
                </a:lnTo>
                <a:cubicBezTo>
                  <a:pt x="2531868" y="6917310"/>
                  <a:pt x="13903" y="4136365"/>
                  <a:pt x="11778" y="3302389"/>
                </a:cubicBezTo>
                <a:cubicBezTo>
                  <a:pt x="11778" y="1792628"/>
                  <a:pt x="0" y="1509761"/>
                  <a:pt x="0" y="0"/>
                </a:cubicBez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4136419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93B309CC-018D-3ED5-4B7E-C4F694CB2B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8" name="Picture 7" descr="The University of Toledo">
            <a:extLst>
              <a:ext uri="{FF2B5EF4-FFF2-40B4-BE49-F238E27FC236}">
                <a16:creationId xmlns:a16="http://schemas.microsoft.com/office/drawing/2014/main" id="{270A6DD7-E344-343B-69D3-3A56F52508C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Date Placeholder 2">
            <a:extLst>
              <a:ext uri="{FF2B5EF4-FFF2-40B4-BE49-F238E27FC236}">
                <a16:creationId xmlns:a16="http://schemas.microsoft.com/office/drawing/2014/main" id="{A579F779-B84F-24E1-2364-E3956EFADE6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08A420BB-11CF-4713-B8DA-0719D5440F88}" type="datetime1">
              <a:rPr lang="en-US" smtClean="0"/>
              <a:t>2/11/2025</a:t>
            </a:fld>
            <a:endParaRPr lang="en-US"/>
          </a:p>
        </p:txBody>
      </p:sp>
      <p:sp>
        <p:nvSpPr>
          <p:cNvPr id="4" name="Footer Placeholder 3">
            <a:extLst>
              <a:ext uri="{FF2B5EF4-FFF2-40B4-BE49-F238E27FC236}">
                <a16:creationId xmlns:a16="http://schemas.microsoft.com/office/drawing/2014/main" id="{C55858EE-BE12-8316-425B-55154A3D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E40AD90-2D80-8D14-91E1-3AA42618A5C6}"/>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32533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Logo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p>
            <a:fld id="{35B1E655-5CB6-48C2-A49C-7C9533D94721}" type="datetime1">
              <a:rPr lang="en-US" smtClean="0"/>
              <a:t>2/11/2025</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8" name="Straight Connector 7">
            <a:extLst>
              <a:ext uri="{FF2B5EF4-FFF2-40B4-BE49-F238E27FC236}">
                <a16:creationId xmlns:a16="http://schemas.microsoft.com/office/drawing/2014/main" id="{9E1A39F7-D28B-D85C-A2D2-48D6489BF254}"/>
              </a:ext>
            </a:extLst>
          </p:cNvPr>
          <p:cNvCxnSpPr>
            <a:cxnSpLocks/>
          </p:cNvCxnSpPr>
          <p:nvPr userDrawn="1"/>
        </p:nvCxnSpPr>
        <p:spPr>
          <a:xfrm>
            <a:off x="6547413" y="1788150"/>
            <a:ext cx="0" cy="438912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47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Char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p>
            <a:fld id="{060E48F2-C6C8-4A15-A6C5-218FA0BA2CD9}" type="datetime1">
              <a:rPr lang="en-US" smtClean="0"/>
              <a:t>2/11/2025</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8"/>
            <a:ext cx="9736574" cy="4389120"/>
          </a:xfrm>
        </p:spPr>
        <p:txBody>
          <a:bodyPr/>
          <a:lstStyle/>
          <a:p>
            <a:r>
              <a:rPr lang="en-US"/>
              <a:t>Click icon to add chart</a:t>
            </a:r>
          </a:p>
        </p:txBody>
      </p:sp>
    </p:spTree>
    <p:extLst>
      <p:ext uri="{BB962C8B-B14F-4D97-AF65-F5344CB8AC3E}">
        <p14:creationId xmlns:p14="http://schemas.microsoft.com/office/powerpoint/2010/main" val="297973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0741DFC3-7F52-3262-80F8-3872703B4C15}"/>
              </a:ext>
            </a:extLst>
          </p:cNvPr>
          <p:cNvPicPr>
            <a:picLocks noChangeAspect="1"/>
          </p:cNvPicPr>
          <p:nvPr userDrawn="1"/>
        </p:nvPicPr>
        <p:blipFill>
          <a:blip r:embed="rId2"/>
          <a:stretch>
            <a:fillRect/>
          </a:stretch>
        </p:blipFill>
        <p:spPr>
          <a:xfrm>
            <a:off x="0" y="-2202"/>
            <a:ext cx="12195914" cy="6860202"/>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2450891" y="704538"/>
            <a:ext cx="9144000" cy="2743200"/>
          </a:xfrm>
          <a:prstGeom prst="rect">
            <a:avLst/>
          </a:prstGeom>
        </p:spPr>
        <p:txBody>
          <a:bodyPr anchor="ctr">
            <a:normAutofit/>
          </a:bodyPr>
          <a:lstStyle>
            <a:lvl1pPr algn="ctr">
              <a:defRPr sz="6000">
                <a:solidFill>
                  <a:srgbClr val="FFD200"/>
                </a:solidFill>
              </a:defRPr>
            </a:lvl1pPr>
          </a:lstStyle>
          <a:p>
            <a:r>
              <a:rPr lang="en-US" dirty="0"/>
              <a:t>Click to add 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763079"/>
            <a:ext cx="1940716" cy="1791430"/>
          </a:xfrm>
          <a:prstGeom prst="rect">
            <a:avLst/>
          </a:prstGeom>
        </p:spPr>
      </p:pic>
      <p:sp>
        <p:nvSpPr>
          <p:cNvPr id="4" name="Subtitle 2">
            <a:extLst>
              <a:ext uri="{FF2B5EF4-FFF2-40B4-BE49-F238E27FC236}">
                <a16:creationId xmlns:a16="http://schemas.microsoft.com/office/drawing/2014/main" id="{EEA29C74-FD27-1030-4968-D68816572CC9}"/>
              </a:ext>
            </a:extLst>
          </p:cNvPr>
          <p:cNvSpPr>
            <a:spLocks noGrp="1"/>
          </p:cNvSpPr>
          <p:nvPr>
            <p:ph type="subTitle" idx="1" hasCustomPrompt="1"/>
          </p:nvPr>
        </p:nvSpPr>
        <p:spPr>
          <a:xfrm>
            <a:off x="2450891" y="3879354"/>
            <a:ext cx="9144000" cy="48273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a:t>
            </a:r>
          </a:p>
        </p:txBody>
      </p:sp>
      <p:sp>
        <p:nvSpPr>
          <p:cNvPr id="5" name="Text Placeholder 6">
            <a:extLst>
              <a:ext uri="{FF2B5EF4-FFF2-40B4-BE49-F238E27FC236}">
                <a16:creationId xmlns:a16="http://schemas.microsoft.com/office/drawing/2014/main" id="{CD53881C-896A-B256-D16C-A94E4D1D51C1}"/>
              </a:ext>
            </a:extLst>
          </p:cNvPr>
          <p:cNvSpPr>
            <a:spLocks noGrp="1"/>
          </p:cNvSpPr>
          <p:nvPr>
            <p:ph type="body" sz="quarter" idx="10" hasCustomPrompt="1"/>
          </p:nvPr>
        </p:nvSpPr>
        <p:spPr>
          <a:xfrm>
            <a:off x="4432300" y="4362450"/>
            <a:ext cx="5238750" cy="511175"/>
          </a:xfrm>
        </p:spPr>
        <p:txBody>
          <a:bodyPr/>
          <a:lstStyle>
            <a:lvl1pPr marL="0" indent="0" algn="ctr">
              <a:buFontTx/>
              <a:buNone/>
              <a:defRPr sz="1800">
                <a:solidFill>
                  <a:schemeClr val="bg1"/>
                </a:solidFill>
              </a:defRPr>
            </a:lvl1pPr>
          </a:lstStyle>
          <a:p>
            <a:pPr lvl="0"/>
            <a:r>
              <a:rPr lang="en-US" dirty="0"/>
              <a:t>Click to add presenter and date</a:t>
            </a:r>
          </a:p>
        </p:txBody>
      </p:sp>
    </p:spTree>
    <p:extLst>
      <p:ext uri="{BB962C8B-B14F-4D97-AF65-F5344CB8AC3E}">
        <p14:creationId xmlns:p14="http://schemas.microsoft.com/office/powerpoint/2010/main" val="2518955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Logo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486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4195924"/>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p>
            <a:fld id="{7F6F00AD-C992-49F3-99C5-8FDC03E64688}" type="datetime1">
              <a:rPr lang="en-US" smtClean="0"/>
              <a:t>2/11/2025</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p:nvPr userDrawn="1"/>
        </p:nvCxnSpPr>
        <p:spPr>
          <a:xfrm>
            <a:off x="6096000" y="697040"/>
            <a:ext cx="0" cy="548640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757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Photo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5F0C2D8C-F766-4596-8602-45716CFA9E16}" type="datetime1">
              <a:rPr lang="en-US" smtClean="0"/>
              <a:t>2/11/2025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41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ogo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DFBA4-A58F-CCA0-009E-5DFB70413EC4}"/>
              </a:ext>
            </a:extLst>
          </p:cNvPr>
          <p:cNvSpPr>
            <a:spLocks noGrp="1"/>
          </p:cNvSpPr>
          <p:nvPr>
            <p:ph type="dt" sz="half" idx="10"/>
          </p:nvPr>
        </p:nvSpPr>
        <p:spPr>
          <a:xfrm>
            <a:off x="1853739" y="6356350"/>
            <a:ext cx="1727662" cy="365125"/>
          </a:xfrm>
          <a:prstGeom prst="rect">
            <a:avLst/>
          </a:prstGeom>
        </p:spPr>
        <p:txBody>
          <a:bodyPr/>
          <a:lstStyle/>
          <a:p>
            <a:fld id="{4577FBCB-574B-4BD2-80B9-A40397538D3E}" type="datetime1">
              <a:rPr lang="en-US" smtClean="0"/>
              <a:t>2/11/2025</a:t>
            </a:fld>
            <a:endParaRPr lang="en-US"/>
          </a:p>
        </p:txBody>
      </p:sp>
      <p:sp>
        <p:nvSpPr>
          <p:cNvPr id="3" name="Footer Placeholder 2">
            <a:extLst>
              <a:ext uri="{FF2B5EF4-FFF2-40B4-BE49-F238E27FC236}">
                <a16:creationId xmlns:a16="http://schemas.microsoft.com/office/drawing/2014/main" id="{4D0855CD-A58A-A789-7FBB-3D97A420C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2B275F-6E70-2FDD-184C-68D21372BC50}"/>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21277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Ribbon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p>
            <a:fld id="{0AF5B8E3-27A3-4190-9A9D-AC347F0E1235}" type="datetime1">
              <a:rPr lang="en-US" smtClean="0"/>
              <a:t>2/11/2025</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8" name="Straight Connector 7">
            <a:extLst>
              <a:ext uri="{FF2B5EF4-FFF2-40B4-BE49-F238E27FC236}">
                <a16:creationId xmlns:a16="http://schemas.microsoft.com/office/drawing/2014/main" id="{9E1A39F7-D28B-D85C-A2D2-48D6489BF254}"/>
              </a:ext>
            </a:extLst>
          </p:cNvPr>
          <p:cNvCxnSpPr>
            <a:cxnSpLocks/>
          </p:cNvCxnSpPr>
          <p:nvPr userDrawn="1"/>
        </p:nvCxnSpPr>
        <p:spPr>
          <a:xfrm>
            <a:off x="6547413" y="1788150"/>
            <a:ext cx="0" cy="438912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pic>
        <p:nvPicPr>
          <p:cNvPr id="9" name="Picture 8" descr="The Power To Do">
            <a:extLst>
              <a:ext uri="{FF2B5EF4-FFF2-40B4-BE49-F238E27FC236}">
                <a16:creationId xmlns:a16="http://schemas.microsoft.com/office/drawing/2014/main" id="{97598E61-3590-017E-6B16-A5854620FF14}"/>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3988271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bbon Char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p>
            <a:fld id="{F13D2341-6DE7-499C-986D-96DD890FE45D}" type="datetime1">
              <a:rPr lang="en-US" smtClean="0"/>
              <a:t>2/11/2025</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8"/>
            <a:ext cx="9736574" cy="4389120"/>
          </a:xfrm>
        </p:spPr>
        <p:txBody>
          <a:bodyPr/>
          <a:lstStyle/>
          <a:p>
            <a:r>
              <a:rPr lang="en-US"/>
              <a:t>Click icon to add chart</a:t>
            </a:r>
          </a:p>
        </p:txBody>
      </p:sp>
      <p:pic>
        <p:nvPicPr>
          <p:cNvPr id="2" name="Picture 1" descr="The Power To Do">
            <a:extLst>
              <a:ext uri="{FF2B5EF4-FFF2-40B4-BE49-F238E27FC236}">
                <a16:creationId xmlns:a16="http://schemas.microsoft.com/office/drawing/2014/main" id="{25E9749D-4B91-92E4-E723-275CCB34F6E1}"/>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2635789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Ribbon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486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4195924"/>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p>
            <a:fld id="{906FB782-663E-4FAC-8B99-7413C18B6D6F}" type="datetime1">
              <a:rPr lang="en-US" smtClean="0"/>
              <a:t>2/11/2025</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p:nvPr userDrawn="1"/>
        </p:nvCxnSpPr>
        <p:spPr>
          <a:xfrm>
            <a:off x="6096000" y="697040"/>
            <a:ext cx="0" cy="548640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pic>
        <p:nvPicPr>
          <p:cNvPr id="8" name="Picture 7" descr="The Power To Do">
            <a:extLst>
              <a:ext uri="{FF2B5EF4-FFF2-40B4-BE49-F238E27FC236}">
                <a16:creationId xmlns:a16="http://schemas.microsoft.com/office/drawing/2014/main" id="{3A36892B-B7CD-8405-47CC-112DE92199DB}"/>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107944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bbon Photo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22023FDF-7FB3-4A56-A909-B1D889B84194}" type="datetime1">
              <a:rPr lang="en-US" smtClean="0"/>
              <a:t>2/11/2025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descr="The Power To Do">
            <a:extLst>
              <a:ext uri="{FF2B5EF4-FFF2-40B4-BE49-F238E27FC236}">
                <a16:creationId xmlns:a16="http://schemas.microsoft.com/office/drawing/2014/main" id="{179C6BBE-BEB4-BE22-3486-1319E010C548}"/>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567365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Ribbon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DFBA4-A58F-CCA0-009E-5DFB70413EC4}"/>
              </a:ext>
            </a:extLst>
          </p:cNvPr>
          <p:cNvSpPr>
            <a:spLocks noGrp="1"/>
          </p:cNvSpPr>
          <p:nvPr>
            <p:ph type="dt" sz="half" idx="10"/>
          </p:nvPr>
        </p:nvSpPr>
        <p:spPr>
          <a:xfrm>
            <a:off x="1853739" y="6356350"/>
            <a:ext cx="1727662" cy="365125"/>
          </a:xfrm>
          <a:prstGeom prst="rect">
            <a:avLst/>
          </a:prstGeom>
        </p:spPr>
        <p:txBody>
          <a:bodyPr/>
          <a:lstStyle/>
          <a:p>
            <a:fld id="{12C85553-8E48-479D-8D10-85316A799C40}" type="datetime1">
              <a:rPr lang="en-US" smtClean="0"/>
              <a:t>2/11/2025</a:t>
            </a:fld>
            <a:endParaRPr lang="en-US"/>
          </a:p>
        </p:txBody>
      </p:sp>
      <p:sp>
        <p:nvSpPr>
          <p:cNvPr id="3" name="Footer Placeholder 2">
            <a:extLst>
              <a:ext uri="{FF2B5EF4-FFF2-40B4-BE49-F238E27FC236}">
                <a16:creationId xmlns:a16="http://schemas.microsoft.com/office/drawing/2014/main" id="{4D0855CD-A58A-A789-7FBB-3D97A420C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2B275F-6E70-2FDD-184C-68D21372BC50}"/>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5" name="Picture 4" descr="The Power To Do">
            <a:extLst>
              <a:ext uri="{FF2B5EF4-FFF2-40B4-BE49-F238E27FC236}">
                <a16:creationId xmlns:a16="http://schemas.microsoft.com/office/drawing/2014/main" id="{B9BF702D-809E-6101-23D2-92BC43152DB8}"/>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889874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Background">
    <p:bg>
      <p:bgPr>
        <a:solidFill>
          <a:schemeClr val="bg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482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2" name="Picture 11" descr="Photo of a colorful sunset over The University of Toledo">
            <a:extLst>
              <a:ext uri="{FF2B5EF4-FFF2-40B4-BE49-F238E27FC236}">
                <a16:creationId xmlns:a16="http://schemas.microsoft.com/office/drawing/2014/main" id="{C6086AC2-6CBC-08BB-D74C-DE47A0D4E187}"/>
              </a:ext>
            </a:extLst>
          </p:cNvPr>
          <p:cNvPicPr>
            <a:picLocks noChangeAspect="1"/>
          </p:cNvPicPr>
          <p:nvPr userDrawn="1"/>
        </p:nvPicPr>
        <p:blipFill rotWithShape="1">
          <a:blip r:embed="rId2"/>
          <a:srcRect r="2141" b="2147"/>
          <a:stretch/>
        </p:blipFill>
        <p:spPr>
          <a:xfrm>
            <a:off x="776" y="-1"/>
            <a:ext cx="12191224" cy="6858001"/>
          </a:xfrm>
          <a:prstGeom prst="rect">
            <a:avLst/>
          </a:prstGeom>
        </p:spPr>
      </p:pic>
      <p:sp>
        <p:nvSpPr>
          <p:cNvPr id="2" name="Title 1">
            <a:extLst>
              <a:ext uri="{FF2B5EF4-FFF2-40B4-BE49-F238E27FC236}">
                <a16:creationId xmlns:a16="http://schemas.microsoft.com/office/drawing/2014/main" id="{A47F17AE-868A-0D51-8409-0336CE93FA1D}"/>
              </a:ext>
            </a:extLst>
          </p:cNvPr>
          <p:cNvSpPr>
            <a:spLocks noGrp="1"/>
          </p:cNvSpPr>
          <p:nvPr>
            <p:ph type="title" hasCustomPrompt="1"/>
          </p:nvPr>
        </p:nvSpPr>
        <p:spPr>
          <a:xfrm>
            <a:off x="348380" y="2038349"/>
            <a:ext cx="4756056" cy="2781300"/>
          </a:xfrm>
          <a:prstGeom prst="rect">
            <a:avLst/>
          </a:prstGeom>
        </p:spPr>
        <p:txBody>
          <a:bodyPr anchor="b"/>
          <a:lstStyle>
            <a:lvl1pPr>
              <a:defRPr sz="6000">
                <a:solidFill>
                  <a:srgbClr val="000F3E"/>
                </a:solidFill>
              </a:defRPr>
            </a:lvl1pPr>
          </a:lstStyle>
          <a:p>
            <a:r>
              <a:rPr lang="en-US" dirty="0"/>
              <a:t>Click to edit </a:t>
            </a:r>
            <a:br>
              <a:rPr lang="en-US" dirty="0"/>
            </a:br>
            <a:r>
              <a:rPr lang="en-US" dirty="0"/>
              <a:t>Thank You</a:t>
            </a:r>
          </a:p>
        </p:txBody>
      </p:sp>
      <p:sp>
        <p:nvSpPr>
          <p:cNvPr id="4" name="Date Placeholder 3">
            <a:extLst>
              <a:ext uri="{FF2B5EF4-FFF2-40B4-BE49-F238E27FC236}">
                <a16:creationId xmlns:a16="http://schemas.microsoft.com/office/drawing/2014/main" id="{522C276A-CC74-713F-673B-FE112F766276}"/>
              </a:ext>
            </a:extLst>
          </p:cNvPr>
          <p:cNvSpPr>
            <a:spLocks noGrp="1"/>
          </p:cNvSpPr>
          <p:nvPr>
            <p:ph type="dt" sz="half" idx="10"/>
          </p:nvPr>
        </p:nvSpPr>
        <p:spPr>
          <a:xfrm>
            <a:off x="1853739" y="6356350"/>
            <a:ext cx="1727662" cy="365125"/>
          </a:xfrm>
          <a:prstGeom prst="rect">
            <a:avLst/>
          </a:prstGeom>
        </p:spPr>
        <p:txBody>
          <a:bodyPr/>
          <a:lstStyle/>
          <a:p>
            <a:fld id="{0F06A0B9-3EA2-45CB-A858-FD0A43F22AF0}" type="datetime1">
              <a:rPr lang="en-US" smtClean="0"/>
              <a:t>2/11/2025</a:t>
            </a:fld>
            <a:endParaRPr lang="en-US"/>
          </a:p>
        </p:txBody>
      </p:sp>
      <p:sp>
        <p:nvSpPr>
          <p:cNvPr id="5" name="Footer Placeholder 4">
            <a:extLst>
              <a:ext uri="{FF2B5EF4-FFF2-40B4-BE49-F238E27FC236}">
                <a16:creationId xmlns:a16="http://schemas.microsoft.com/office/drawing/2014/main" id="{F41B0D78-6004-64E4-5038-341C937E10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508537-6ED8-6D2E-8E33-A44BE175FDB4}"/>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14" name="Picture 13" descr="A blue and yellow logo with a black background&#10;&#10;Description automatically generated">
            <a:extLst>
              <a:ext uri="{FF2B5EF4-FFF2-40B4-BE49-F238E27FC236}">
                <a16:creationId xmlns:a16="http://schemas.microsoft.com/office/drawing/2014/main" id="{BC26EF39-F156-5E94-F634-29956483C28C}"/>
              </a:ext>
            </a:extLst>
          </p:cNvPr>
          <p:cNvPicPr>
            <a:picLocks noChangeAspect="1"/>
          </p:cNvPicPr>
          <p:nvPr userDrawn="1"/>
        </p:nvPicPr>
        <p:blipFill>
          <a:blip r:embed="rId3"/>
          <a:stretch>
            <a:fillRect/>
          </a:stretch>
        </p:blipFill>
        <p:spPr>
          <a:xfrm>
            <a:off x="348379" y="5597525"/>
            <a:ext cx="1157758" cy="1069078"/>
          </a:xfrm>
          <a:prstGeom prst="rect">
            <a:avLst/>
          </a:prstGeom>
        </p:spPr>
      </p:pic>
    </p:spTree>
    <p:extLst>
      <p:ext uri="{BB962C8B-B14F-4D97-AF65-F5344CB8AC3E}">
        <p14:creationId xmlns:p14="http://schemas.microsoft.com/office/powerpoint/2010/main" val="292057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41DFC3-7F52-3262-80F8-3872703B4C15}"/>
              </a:ext>
            </a:extLst>
          </p:cNvPr>
          <p:cNvPicPr>
            <a:picLocks noChangeAspect="1"/>
          </p:cNvPicPr>
          <p:nvPr userDrawn="1"/>
        </p:nvPicPr>
        <p:blipFill rotWithShape="1">
          <a:blip r:embed="rId2"/>
          <a:srcRect l="1190" t="34224" r="31198"/>
          <a:stretch/>
        </p:blipFill>
        <p:spPr>
          <a:xfrm>
            <a:off x="-1" y="0"/>
            <a:ext cx="12192001" cy="6671733"/>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3365291" y="704537"/>
            <a:ext cx="8227541" cy="2741214"/>
          </a:xfrm>
          <a:prstGeom prst="rect">
            <a:avLst/>
          </a:prstGeom>
        </p:spPr>
        <p:txBody>
          <a:bodyPr anchor="ctr">
            <a:normAutofit/>
          </a:bodyPr>
          <a:lstStyle>
            <a:lvl1pPr algn="ctr">
              <a:defRPr sz="6000">
                <a:solidFill>
                  <a:srgbClr val="000F3E"/>
                </a:solidFill>
              </a:defRPr>
            </a:lvl1pPr>
          </a:lstStyle>
          <a:p>
            <a:r>
              <a:rPr lang="en-US" dirty="0"/>
              <a:t>Click to add 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362085"/>
            <a:ext cx="1940716" cy="1791430"/>
          </a:xfrm>
          <a:prstGeom prst="rect">
            <a:avLst/>
          </a:prstGeom>
        </p:spPr>
      </p:pic>
      <p:pic>
        <p:nvPicPr>
          <p:cNvPr id="5" name="Picture 4" descr="The Power To Do">
            <a:extLst>
              <a:ext uri="{FF2B5EF4-FFF2-40B4-BE49-F238E27FC236}">
                <a16:creationId xmlns:a16="http://schemas.microsoft.com/office/drawing/2014/main" id="{FB70371D-95EC-591D-8CC4-AA2E78E5B5C4}"/>
              </a:ext>
            </a:extLst>
          </p:cNvPr>
          <p:cNvPicPr>
            <a:picLocks noChangeAspect="1"/>
          </p:cNvPicPr>
          <p:nvPr userDrawn="1"/>
        </p:nvPicPr>
        <p:blipFill>
          <a:blip r:embed="rId4"/>
          <a:stretch>
            <a:fillRect/>
          </a:stretch>
        </p:blipFill>
        <p:spPr>
          <a:xfrm>
            <a:off x="0" y="6328835"/>
            <a:ext cx="12192000" cy="529165"/>
          </a:xfrm>
          <a:prstGeom prst="rect">
            <a:avLst/>
          </a:prstGeom>
        </p:spPr>
      </p:pic>
      <p:sp>
        <p:nvSpPr>
          <p:cNvPr id="4" name="Subtitle 2">
            <a:extLst>
              <a:ext uri="{FF2B5EF4-FFF2-40B4-BE49-F238E27FC236}">
                <a16:creationId xmlns:a16="http://schemas.microsoft.com/office/drawing/2014/main" id="{BE81B6D7-9BA0-ECB2-79E4-7FD38D709463}"/>
              </a:ext>
            </a:extLst>
          </p:cNvPr>
          <p:cNvSpPr>
            <a:spLocks noGrp="1"/>
          </p:cNvSpPr>
          <p:nvPr>
            <p:ph type="subTitle" idx="1" hasCustomPrompt="1"/>
          </p:nvPr>
        </p:nvSpPr>
        <p:spPr>
          <a:xfrm>
            <a:off x="3365291" y="3535109"/>
            <a:ext cx="8227541" cy="48273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Text Placeholder 6">
            <a:extLst>
              <a:ext uri="{FF2B5EF4-FFF2-40B4-BE49-F238E27FC236}">
                <a16:creationId xmlns:a16="http://schemas.microsoft.com/office/drawing/2014/main" id="{E39BCB1F-804A-36EB-0C16-D95E6878EE97}"/>
              </a:ext>
            </a:extLst>
          </p:cNvPr>
          <p:cNvSpPr>
            <a:spLocks noGrp="1"/>
          </p:cNvSpPr>
          <p:nvPr>
            <p:ph type="body" sz="quarter" idx="10" hasCustomPrompt="1"/>
          </p:nvPr>
        </p:nvSpPr>
        <p:spPr>
          <a:xfrm>
            <a:off x="5056093" y="4018205"/>
            <a:ext cx="4851699" cy="747433"/>
          </a:xfrm>
        </p:spPr>
        <p:txBody>
          <a:bodyPr/>
          <a:lstStyle>
            <a:lvl1pPr marL="0" indent="0" algn="ctr">
              <a:buFontTx/>
              <a:buNone/>
              <a:defRPr sz="1800">
                <a:solidFill>
                  <a:schemeClr val="accent1"/>
                </a:solidFill>
              </a:defRPr>
            </a:lvl1pPr>
          </a:lstStyle>
          <a:p>
            <a:pPr lvl="0"/>
            <a:r>
              <a:rPr lang="en-US" dirty="0"/>
              <a:t>Click to add presenter and date</a:t>
            </a:r>
          </a:p>
        </p:txBody>
      </p:sp>
    </p:spTree>
    <p:extLst>
      <p:ext uri="{BB962C8B-B14F-4D97-AF65-F5344CB8AC3E}">
        <p14:creationId xmlns:p14="http://schemas.microsoft.com/office/powerpoint/2010/main" val="818321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5" name="Picture 4" descr="A blue and black background&#10;&#10;Description automatically generated">
            <a:extLst>
              <a:ext uri="{FF2B5EF4-FFF2-40B4-BE49-F238E27FC236}">
                <a16:creationId xmlns:a16="http://schemas.microsoft.com/office/drawing/2014/main" id="{4968E90C-6CD4-A90C-56D9-13621D0152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000F3E"/>
                </a:solidFill>
              </a:defRPr>
            </a:lvl1pPr>
          </a:lstStyle>
          <a:p>
            <a:r>
              <a:rPr lang="en-US" dirty="0"/>
              <a:t>Click to add section title</a:t>
            </a:r>
          </a:p>
        </p:txBody>
      </p:sp>
      <p:pic>
        <p:nvPicPr>
          <p:cNvPr id="4" name="Picture 3" descr="The University of Toledo">
            <a:extLst>
              <a:ext uri="{FF2B5EF4-FFF2-40B4-BE49-F238E27FC236}">
                <a16:creationId xmlns:a16="http://schemas.microsoft.com/office/drawing/2014/main" id="{0CEBF344-41C9-3982-9971-0DEB34FF4EF5}"/>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6" name="Subtitle 2">
            <a:extLst>
              <a:ext uri="{FF2B5EF4-FFF2-40B4-BE49-F238E27FC236}">
                <a16:creationId xmlns:a16="http://schemas.microsoft.com/office/drawing/2014/main" id="{FAFE1169-B6AF-2ABA-881B-F94D8B7CEF9B}"/>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337324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68E90C-6CD4-A90C-56D9-13621D0152CB}"/>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Title 1">
            <a:extLst>
              <a:ext uri="{FF2B5EF4-FFF2-40B4-BE49-F238E27FC236}">
                <a16:creationId xmlns:a16="http://schemas.microsoft.com/office/drawing/2014/main" id="{DB7B2D73-B584-7A49-9474-044266B7FEED}"/>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000F3E"/>
                </a:solidFill>
              </a:defRPr>
            </a:lvl1pPr>
          </a:lstStyle>
          <a:p>
            <a:r>
              <a:rPr lang="en-US" dirty="0"/>
              <a:t>Click to add section title</a:t>
            </a:r>
          </a:p>
        </p:txBody>
      </p:sp>
      <p:sp>
        <p:nvSpPr>
          <p:cNvPr id="8" name="Subtitle 2">
            <a:extLst>
              <a:ext uri="{FF2B5EF4-FFF2-40B4-BE49-F238E27FC236}">
                <a16:creationId xmlns:a16="http://schemas.microsoft.com/office/drawing/2014/main" id="{9F23DC7C-3ED8-F300-7BA1-8DD9B79EC012}"/>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54948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9" name="Picture 8" descr="A blue and black background&#10;&#10;Description automatically generated">
            <a:extLst>
              <a:ext uri="{FF2B5EF4-FFF2-40B4-BE49-F238E27FC236}">
                <a16:creationId xmlns:a16="http://schemas.microsoft.com/office/drawing/2014/main" id="{38EB782B-EF9D-C9AB-4F8E-CDFB6E68F63E}"/>
              </a:ext>
            </a:extLst>
          </p:cNvPr>
          <p:cNvPicPr>
            <a:picLocks noChangeAspect="1"/>
          </p:cNvPicPr>
          <p:nvPr userDrawn="1"/>
        </p:nvPicPr>
        <p:blipFill rotWithShape="1">
          <a:blip r:embed="rId2"/>
          <a:srcRect l="-394" t="-109" r="57145" b="109"/>
          <a:stretch/>
        </p:blipFill>
        <p:spPr>
          <a:xfrm>
            <a:off x="-47298" y="-13695"/>
            <a:ext cx="5289332" cy="6879189"/>
          </a:xfrm>
          <a:prstGeom prst="rect">
            <a:avLst/>
          </a:prstGeom>
        </p:spPr>
      </p:pic>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8" name="Subtitle 2">
            <a:extLst>
              <a:ext uri="{FF2B5EF4-FFF2-40B4-BE49-F238E27FC236}">
                <a16:creationId xmlns:a16="http://schemas.microsoft.com/office/drawing/2014/main" id="{9F23DC7C-3ED8-F300-7BA1-8DD9B79EC012}"/>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Title 1">
            <a:extLst>
              <a:ext uri="{FF2B5EF4-FFF2-40B4-BE49-F238E27FC236}">
                <a16:creationId xmlns:a16="http://schemas.microsoft.com/office/drawing/2014/main" id="{C66C5E97-2864-7130-F99F-CD9DBC7CC2E9}"/>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A2047D"/>
                </a:solidFill>
              </a:defRPr>
            </a:lvl1pPr>
          </a:lstStyle>
          <a:p>
            <a:r>
              <a:rPr lang="en-US" dirty="0"/>
              <a:t>Click to add section title</a:t>
            </a:r>
          </a:p>
        </p:txBody>
      </p:sp>
    </p:spTree>
    <p:extLst>
      <p:ext uri="{BB962C8B-B14F-4D97-AF65-F5344CB8AC3E}">
        <p14:creationId xmlns:p14="http://schemas.microsoft.com/office/powerpoint/2010/main" val="1626226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Header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16EEAA-CB20-2191-AE22-DF1B43851A57}"/>
              </a:ext>
            </a:extLst>
          </p:cNvPr>
          <p:cNvSpPr/>
          <p:nvPr userDrawn="1"/>
        </p:nvSpPr>
        <p:spPr>
          <a:xfrm>
            <a:off x="0" y="0"/>
            <a:ext cx="12192000" cy="68580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1799307" y="1595051"/>
            <a:ext cx="8819532" cy="1841443"/>
          </a:xfrm>
          <a:prstGeom prst="rect">
            <a:avLst/>
          </a:prstGeom>
        </p:spPr>
        <p:txBody>
          <a:bodyPr anchor="b">
            <a:normAutofit/>
          </a:bodyPr>
          <a:lstStyle>
            <a:lvl1pPr algn="ctr">
              <a:defRPr sz="6000">
                <a:solidFill>
                  <a:schemeClr val="bg1"/>
                </a:solidFill>
              </a:defRPr>
            </a:lvl1pPr>
          </a:lstStyle>
          <a:p>
            <a:r>
              <a:rPr lang="en-US" dirty="0"/>
              <a:t>Click to add section title</a:t>
            </a:r>
          </a:p>
        </p:txBody>
      </p:sp>
      <p:sp>
        <p:nvSpPr>
          <p:cNvPr id="3" name="Subtitle 2">
            <a:extLst>
              <a:ext uri="{FF2B5EF4-FFF2-40B4-BE49-F238E27FC236}">
                <a16:creationId xmlns:a16="http://schemas.microsoft.com/office/drawing/2014/main" id="{07E4A83A-ED12-C6E9-1704-D1656C8451B7}"/>
              </a:ext>
            </a:extLst>
          </p:cNvPr>
          <p:cNvSpPr>
            <a:spLocks noGrp="1"/>
          </p:cNvSpPr>
          <p:nvPr>
            <p:ph type="subTitle" idx="1" hasCustomPrompt="1"/>
          </p:nvPr>
        </p:nvSpPr>
        <p:spPr>
          <a:xfrm>
            <a:off x="1799304" y="3617028"/>
            <a:ext cx="8819532" cy="164592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2"/>
          <a:stretch>
            <a:fillRect/>
          </a:stretch>
        </p:blipFill>
        <p:spPr>
          <a:xfrm>
            <a:off x="253591" y="5595651"/>
            <a:ext cx="1182964" cy="1091967"/>
          </a:xfrm>
          <a:prstGeom prst="rect">
            <a:avLst/>
          </a:prstGeom>
        </p:spPr>
      </p:pic>
      <p:pic>
        <p:nvPicPr>
          <p:cNvPr id="6" name="Picture 5" descr="A black and white background&#10;&#10;Description automatically generated">
            <a:extLst>
              <a:ext uri="{FF2B5EF4-FFF2-40B4-BE49-F238E27FC236}">
                <a16:creationId xmlns:a16="http://schemas.microsoft.com/office/drawing/2014/main" id="{F2141B89-39C6-0C8D-1CD5-414A86550970}"/>
              </a:ext>
            </a:extLst>
          </p:cNvPr>
          <p:cNvPicPr>
            <a:picLocks noChangeAspect="1"/>
          </p:cNvPicPr>
          <p:nvPr userDrawn="1"/>
        </p:nvPicPr>
        <p:blipFill rotWithShape="1">
          <a:blip r:embed="rId3"/>
          <a:srcRect l="35205" t="6816"/>
          <a:stretch/>
        </p:blipFill>
        <p:spPr>
          <a:xfrm flipH="1">
            <a:off x="8880458" y="0"/>
            <a:ext cx="3311541" cy="6858000"/>
          </a:xfrm>
          <a:prstGeom prst="rect">
            <a:avLst/>
          </a:prstGeom>
        </p:spPr>
      </p:pic>
    </p:spTree>
    <p:extLst>
      <p:ext uri="{BB962C8B-B14F-4D97-AF65-F5344CB8AC3E}">
        <p14:creationId xmlns:p14="http://schemas.microsoft.com/office/powerpoint/2010/main" val="2959064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Block with Phot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D68CD42-F1E0-2E62-6E73-A41749999ACB}"/>
              </a:ext>
            </a:extLst>
          </p:cNvPr>
          <p:cNvSpPr>
            <a:spLocks noGrp="1"/>
          </p:cNvSpPr>
          <p:nvPr>
            <p:ph type="pic" sz="quarter" idx="13"/>
          </p:nvPr>
        </p:nvSpPr>
        <p:spPr>
          <a:xfrm>
            <a:off x="6095999" y="0"/>
            <a:ext cx="6096001" cy="6858000"/>
          </a:xfrm>
        </p:spPr>
        <p:txBody>
          <a:bodyPr/>
          <a:lstStyle/>
          <a:p>
            <a:r>
              <a:rPr lang="en-US"/>
              <a:t>Click icon to add picture</a:t>
            </a:r>
          </a:p>
        </p:txBody>
      </p:sp>
      <p:pic>
        <p:nvPicPr>
          <p:cNvPr id="8" name="Picture 7" descr="A blue and black background&#10;&#10;Description automatically generated">
            <a:extLst>
              <a:ext uri="{FF2B5EF4-FFF2-40B4-BE49-F238E27FC236}">
                <a16:creationId xmlns:a16="http://schemas.microsoft.com/office/drawing/2014/main" id="{7DB24AE4-099A-BF1E-4432-BC1241567EA5}"/>
              </a:ext>
            </a:extLst>
          </p:cNvPr>
          <p:cNvPicPr>
            <a:picLocks noChangeAspect="1"/>
          </p:cNvPicPr>
          <p:nvPr userDrawn="1"/>
        </p:nvPicPr>
        <p:blipFill rotWithShape="1">
          <a:blip r:embed="rId2"/>
          <a:srcRect l="11928" r="38071"/>
          <a:stretch/>
        </p:blipFill>
        <p:spPr>
          <a:xfrm>
            <a:off x="-2" y="0"/>
            <a:ext cx="6096001" cy="6858000"/>
          </a:xfrm>
          <a:prstGeom prst="rect">
            <a:avLst/>
          </a:prstGeom>
        </p:spPr>
      </p:pic>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BF46FA5-85E4-4AD5-8CDB-2F523871484B}" type="datetime1">
              <a:rPr lang="en-US" smtClean="0"/>
              <a:t>2/11/2025</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3" name="Picture 2" descr="The University of Toledo">
            <a:extLst>
              <a:ext uri="{FF2B5EF4-FFF2-40B4-BE49-F238E27FC236}">
                <a16:creationId xmlns:a16="http://schemas.microsoft.com/office/drawing/2014/main" id="{98DE5316-F0C1-AAD2-56F1-268DBA349CB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7" name="Title 1">
            <a:extLst>
              <a:ext uri="{FF2B5EF4-FFF2-40B4-BE49-F238E27FC236}">
                <a16:creationId xmlns:a16="http://schemas.microsoft.com/office/drawing/2014/main" id="{E0786474-E478-B2F5-8B58-E0B515B273A9}"/>
              </a:ext>
            </a:extLst>
          </p:cNvPr>
          <p:cNvSpPr>
            <a:spLocks noGrp="1"/>
          </p:cNvSpPr>
          <p:nvPr>
            <p:ph type="title" hasCustomPrompt="1"/>
          </p:nvPr>
        </p:nvSpPr>
        <p:spPr>
          <a:xfrm>
            <a:off x="1853739" y="365125"/>
            <a:ext cx="3621372" cy="5042253"/>
          </a:xfrm>
          <a:prstGeom prst="rect">
            <a:avLst/>
          </a:prstGeom>
        </p:spPr>
        <p:txBody>
          <a:bodyPr>
            <a:normAutofit/>
          </a:bodyPr>
          <a:lstStyle>
            <a:lvl1pPr>
              <a:defRPr sz="4000">
                <a:solidFill>
                  <a:srgbClr val="000F3E"/>
                </a:solidFill>
              </a:defRPr>
            </a:lvl1pPr>
          </a:lstStyle>
          <a:p>
            <a:r>
              <a:rPr lang="en-US" dirty="0"/>
              <a:t>Click to edit headline</a:t>
            </a:r>
          </a:p>
        </p:txBody>
      </p:sp>
    </p:spTree>
    <p:extLst>
      <p:ext uri="{BB962C8B-B14F-4D97-AF65-F5344CB8AC3E}">
        <p14:creationId xmlns:p14="http://schemas.microsoft.com/office/powerpoint/2010/main" val="371046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Block with Content">
    <p:spTree>
      <p:nvGrpSpPr>
        <p:cNvPr id="1" name=""/>
        <p:cNvGrpSpPr/>
        <p:nvPr/>
      </p:nvGrpSpPr>
      <p:grpSpPr>
        <a:xfrm>
          <a:off x="0" y="0"/>
          <a:ext cx="0" cy="0"/>
          <a:chOff x="0" y="0"/>
          <a:chExt cx="0" cy="0"/>
        </a:xfrm>
      </p:grpSpPr>
      <p:pic>
        <p:nvPicPr>
          <p:cNvPr id="9" name="Picture 8" descr="A blue and black background&#10;&#10;Description automatically generated">
            <a:extLst>
              <a:ext uri="{FF2B5EF4-FFF2-40B4-BE49-F238E27FC236}">
                <a16:creationId xmlns:a16="http://schemas.microsoft.com/office/drawing/2014/main" id="{E5E83D91-28D2-3897-E6AF-43BC8C4191AB}"/>
              </a:ext>
            </a:extLst>
          </p:cNvPr>
          <p:cNvPicPr>
            <a:picLocks noChangeAspect="1"/>
          </p:cNvPicPr>
          <p:nvPr userDrawn="1"/>
        </p:nvPicPr>
        <p:blipFill rotWithShape="1">
          <a:blip r:embed="rId2"/>
          <a:srcRect l="11928" r="38071"/>
          <a:stretch/>
        </p:blipFill>
        <p:spPr>
          <a:xfrm>
            <a:off x="-1" y="0"/>
            <a:ext cx="6096001" cy="6858000"/>
          </a:xfrm>
          <a:prstGeom prst="rect">
            <a:avLst/>
          </a:prstGeom>
        </p:spPr>
      </p:pic>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402F1D5-8A07-436F-8BF0-4F75B67C69D7}" type="datetime1">
              <a:rPr lang="en-US" smtClean="0"/>
              <a:t>2/11/2025</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7" name="Content Placeholder 2">
            <a:extLst>
              <a:ext uri="{FF2B5EF4-FFF2-40B4-BE49-F238E27FC236}">
                <a16:creationId xmlns:a16="http://schemas.microsoft.com/office/drawing/2014/main" id="{9A7A13AC-1609-350E-DE4B-E361CB7C09CD}"/>
              </a:ext>
            </a:extLst>
          </p:cNvPr>
          <p:cNvSpPr>
            <a:spLocks noGrp="1"/>
          </p:cNvSpPr>
          <p:nvPr>
            <p:ph idx="1"/>
          </p:nvPr>
        </p:nvSpPr>
        <p:spPr>
          <a:xfrm>
            <a:off x="6458010" y="699987"/>
            <a:ext cx="5120640" cy="5445980"/>
          </a:xfrm>
        </p:spPr>
        <p:txBody>
          <a:bodyPr>
            <a:noAutofit/>
          </a:bodyPr>
          <a:lstStyle>
            <a:lvl1pPr>
              <a:defRPr>
                <a:solidFill>
                  <a:srgbClr val="000F3E"/>
                </a:solidFill>
              </a:defRPr>
            </a:lvl1pPr>
            <a:lvl2pPr>
              <a:defRPr>
                <a:solidFill>
                  <a:srgbClr val="000F3E"/>
                </a:solidFill>
              </a:defRPr>
            </a:lvl2pPr>
            <a:lvl3pPr>
              <a:defRPr>
                <a:solidFill>
                  <a:srgbClr val="000F3E"/>
                </a:solidFill>
              </a:defRPr>
            </a:lvl3pPr>
            <a:lvl4pPr>
              <a:defRPr>
                <a:solidFill>
                  <a:srgbClr val="000F3E"/>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12810C9C-0050-B251-E9B7-A65DA2A532AF}"/>
              </a:ext>
            </a:extLst>
          </p:cNvPr>
          <p:cNvSpPr>
            <a:spLocks noGrp="1"/>
          </p:cNvSpPr>
          <p:nvPr>
            <p:ph type="title" hasCustomPrompt="1"/>
          </p:nvPr>
        </p:nvSpPr>
        <p:spPr>
          <a:xfrm>
            <a:off x="1853739" y="365125"/>
            <a:ext cx="3621372" cy="5042253"/>
          </a:xfrm>
          <a:prstGeom prst="rect">
            <a:avLst/>
          </a:prstGeom>
        </p:spPr>
        <p:txBody>
          <a:bodyPr>
            <a:normAutofit/>
          </a:bodyPr>
          <a:lstStyle>
            <a:lvl1pPr>
              <a:defRPr sz="4000">
                <a:solidFill>
                  <a:srgbClr val="000F3E"/>
                </a:solidFill>
              </a:defRPr>
            </a:lvl1pPr>
          </a:lstStyle>
          <a:p>
            <a:r>
              <a:rPr lang="en-US" dirty="0"/>
              <a:t>Click to edit headline</a:t>
            </a:r>
          </a:p>
        </p:txBody>
      </p:sp>
      <p:pic>
        <p:nvPicPr>
          <p:cNvPr id="11" name="Picture 10" descr="The University of Toledo">
            <a:extLst>
              <a:ext uri="{FF2B5EF4-FFF2-40B4-BE49-F238E27FC236}">
                <a16:creationId xmlns:a16="http://schemas.microsoft.com/office/drawing/2014/main" id="{0BFE3BE3-8DC4-0B29-5338-0F1A115C25EF}"/>
              </a:ext>
            </a:extLst>
          </p:cNvPr>
          <p:cNvPicPr>
            <a:picLocks noChangeAspect="1"/>
          </p:cNvPicPr>
          <p:nvPr userDrawn="1"/>
        </p:nvPicPr>
        <p:blipFill>
          <a:blip r:embed="rId3"/>
          <a:stretch>
            <a:fillRect/>
          </a:stretch>
        </p:blipFill>
        <p:spPr>
          <a:xfrm>
            <a:off x="253591" y="5595651"/>
            <a:ext cx="1182964" cy="1091967"/>
          </a:xfrm>
          <a:prstGeom prst="rect">
            <a:avLst/>
          </a:prstGeom>
        </p:spPr>
      </p:pic>
    </p:spTree>
    <p:extLst>
      <p:ext uri="{BB962C8B-B14F-4D97-AF65-F5344CB8AC3E}">
        <p14:creationId xmlns:p14="http://schemas.microsoft.com/office/powerpoint/2010/main" val="762259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132D1F-81D7-74F8-87FE-4A6666FEBF28}"/>
              </a:ext>
            </a:extLst>
          </p:cNvPr>
          <p:cNvSpPr>
            <a:spLocks noGrp="1"/>
          </p:cNvSpPr>
          <p:nvPr>
            <p:ph type="body" idx="1"/>
          </p:nvPr>
        </p:nvSpPr>
        <p:spPr>
          <a:xfrm>
            <a:off x="1853739" y="1731363"/>
            <a:ext cx="9726161" cy="438912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1DFFFCA-C8CB-272F-B538-746A43FACF23}"/>
              </a:ext>
            </a:extLst>
          </p:cNvPr>
          <p:cNvSpPr>
            <a:spLocks noGrp="1"/>
          </p:cNvSpPr>
          <p:nvPr>
            <p:ph type="sldNum" sz="quarter" idx="4"/>
          </p:nvPr>
        </p:nvSpPr>
        <p:spPr>
          <a:xfrm>
            <a:off x="883545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39184-86B0-0442-97BF-1F00A1A10E1F}" type="slidenum">
              <a:rPr lang="en-US" smtClean="0"/>
              <a:t>‹#›</a:t>
            </a:fld>
            <a:endParaRPr lang="en-US"/>
          </a:p>
        </p:txBody>
      </p:sp>
      <p:pic>
        <p:nvPicPr>
          <p:cNvPr id="9" name="Picture 8" descr="The University of Toledo">
            <a:extLst>
              <a:ext uri="{FF2B5EF4-FFF2-40B4-BE49-F238E27FC236}">
                <a16:creationId xmlns:a16="http://schemas.microsoft.com/office/drawing/2014/main" id="{E3341A9B-34AA-9E84-CA14-DF2237B0FD7D}"/>
              </a:ext>
            </a:extLst>
          </p:cNvPr>
          <p:cNvPicPr>
            <a:picLocks noChangeAspect="1"/>
          </p:cNvPicPr>
          <p:nvPr userDrawn="1"/>
        </p:nvPicPr>
        <p:blipFill>
          <a:blip r:embed="rId31"/>
          <a:stretch>
            <a:fillRect/>
          </a:stretch>
        </p:blipFill>
        <p:spPr>
          <a:xfrm>
            <a:off x="259321" y="5601250"/>
            <a:ext cx="1157758" cy="1069078"/>
          </a:xfrm>
          <a:prstGeom prst="rect">
            <a:avLst/>
          </a:prstGeom>
        </p:spPr>
      </p:pic>
      <p:sp>
        <p:nvSpPr>
          <p:cNvPr id="7" name="Title Placeholder 6">
            <a:extLst>
              <a:ext uri="{FF2B5EF4-FFF2-40B4-BE49-F238E27FC236}">
                <a16:creationId xmlns:a16="http://schemas.microsoft.com/office/drawing/2014/main" id="{F27FE511-B415-5459-98B1-42D81875F054}"/>
              </a:ext>
            </a:extLst>
          </p:cNvPr>
          <p:cNvSpPr>
            <a:spLocks noGrp="1"/>
          </p:cNvSpPr>
          <p:nvPr>
            <p:ph type="title"/>
          </p:nvPr>
        </p:nvSpPr>
        <p:spPr>
          <a:xfrm>
            <a:off x="1853738" y="365125"/>
            <a:ext cx="950006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Footer Placeholder 10">
            <a:extLst>
              <a:ext uri="{FF2B5EF4-FFF2-40B4-BE49-F238E27FC236}">
                <a16:creationId xmlns:a16="http://schemas.microsoft.com/office/drawing/2014/main" id="{D3F59D13-216C-26BD-A380-5150F88D45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Date Placeholder 11">
            <a:extLst>
              <a:ext uri="{FF2B5EF4-FFF2-40B4-BE49-F238E27FC236}">
                <a16:creationId xmlns:a16="http://schemas.microsoft.com/office/drawing/2014/main" id="{1A4D6D74-8F2E-09D6-71C6-FD7F78117329}"/>
              </a:ext>
            </a:extLst>
          </p:cNvPr>
          <p:cNvSpPr>
            <a:spLocks noGrp="1"/>
          </p:cNvSpPr>
          <p:nvPr>
            <p:ph type="dt" sz="half" idx="2"/>
          </p:nvPr>
        </p:nvSpPr>
        <p:spPr>
          <a:xfrm>
            <a:off x="1853738" y="6356350"/>
            <a:ext cx="172766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3578A-B376-4EF6-8146-ED23B3D0816B}" type="datetime1">
              <a:rPr lang="en-US" smtClean="0"/>
              <a:t>2/11/2025</a:t>
            </a:fld>
            <a:endParaRPr lang="en-US"/>
          </a:p>
        </p:txBody>
      </p:sp>
    </p:spTree>
    <p:extLst>
      <p:ext uri="{BB962C8B-B14F-4D97-AF65-F5344CB8AC3E}">
        <p14:creationId xmlns:p14="http://schemas.microsoft.com/office/powerpoint/2010/main" val="3006849958"/>
      </p:ext>
    </p:extLst>
  </p:cSld>
  <p:clrMap bg1="lt1" tx1="dk1" bg2="lt2" tx2="dk2" accent1="accent1" accent2="accent2" accent3="accent3" accent4="accent4" accent5="accent5" accent6="accent6" hlink="hlink" folHlink="folHlink"/>
  <p:sldLayoutIdLst>
    <p:sldLayoutId id="2147483686" r:id="rId1"/>
    <p:sldLayoutId id="2147483668" r:id="rId2"/>
    <p:sldLayoutId id="2147483688" r:id="rId3"/>
    <p:sldLayoutId id="2147483680" r:id="rId4"/>
    <p:sldLayoutId id="2147483663" r:id="rId5"/>
    <p:sldLayoutId id="2147483714" r:id="rId6"/>
    <p:sldLayoutId id="2147483704" r:id="rId7"/>
    <p:sldLayoutId id="2147483670" r:id="rId8"/>
    <p:sldLayoutId id="2147483678" r:id="rId9"/>
    <p:sldLayoutId id="2147483661" r:id="rId10"/>
    <p:sldLayoutId id="2147483689" r:id="rId11"/>
    <p:sldLayoutId id="2147483690" r:id="rId12"/>
    <p:sldLayoutId id="2147483691" r:id="rId13"/>
    <p:sldLayoutId id="2147483657" r:id="rId14"/>
    <p:sldLayoutId id="2147483706" r:id="rId15"/>
    <p:sldLayoutId id="2147483695" r:id="rId16"/>
    <p:sldLayoutId id="2147483693" r:id="rId17"/>
    <p:sldLayoutId id="2147483652" r:id="rId18"/>
    <p:sldLayoutId id="2147483649" r:id="rId19"/>
    <p:sldLayoutId id="2147483656" r:id="rId20"/>
    <p:sldLayoutId id="2147483707" r:id="rId21"/>
    <p:sldLayoutId id="2147483655" r:id="rId22"/>
    <p:sldLayoutId id="2147483708" r:id="rId23"/>
    <p:sldLayoutId id="2147483709" r:id="rId24"/>
    <p:sldLayoutId id="2147483710" r:id="rId25"/>
    <p:sldLayoutId id="2147483711" r:id="rId26"/>
    <p:sldLayoutId id="2147483712" r:id="rId27"/>
    <p:sldLayoutId id="2147483713" r:id="rId28"/>
    <p:sldLayoutId id="2147483694" r:id="rId29"/>
  </p:sldLayoutIdLst>
  <p:hf hdr="0" ftr="0" dt="0"/>
  <p:txStyles>
    <p:titleStyle>
      <a:lvl1pPr algn="l" defTabSz="914400" rtl="0" eaLnBrk="1" latinLnBrk="0" hangingPunct="1">
        <a:lnSpc>
          <a:spcPct val="90000"/>
        </a:lnSpc>
        <a:spcBef>
          <a:spcPct val="0"/>
        </a:spcBef>
        <a:buNone/>
        <a:defRPr sz="4000" b="1" i="0" kern="1200">
          <a:solidFill>
            <a:srgbClr val="003E7E"/>
          </a:solidFill>
          <a:latin typeface="Poppins ExtraBold" pitchFamily="2" charset="77"/>
          <a:ea typeface="+mj-ea"/>
          <a:cs typeface="Poppins ExtraBold" pitchFamily="2" charset="77"/>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b="0" i="0" kern="1200">
          <a:solidFill>
            <a:srgbClr val="000F3E"/>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b="0" i="0" kern="1200">
          <a:solidFill>
            <a:srgbClr val="000F3E"/>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a:solidFill>
            <a:srgbClr val="000F3E"/>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www.utoledo.edu/facsenate/docs/final-%20fscsa-subcommittee-on-faculty-student-email-communcations-report-for-fs-11-15-22.pdf" TargetMode="External"/><Relationship Id="rId2" Type="http://schemas.openxmlformats.org/officeDocument/2006/relationships/hyperlink" Target="https://www.utoledo.edu/facsenate/docs/minutes/approved-faculty-senate-minutes-november-15-2022.pdf"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s://www.utoledo.edu/success/writingcenter/email.html" TargetMode="External"/><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hyperlink" Target="https://www.utoledo.edu/it/PDFs/eComm_-_Student_Guidelines.pdf"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www.utoledo.edu/success/writingcenter/" TargetMode="External"/><Relationship Id="rId2" Type="http://schemas.openxmlformats.org/officeDocument/2006/relationships/hyperlink" Target="https://www.utoledo.edu/success/writingcenter/email.html" TargetMode="Externa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F42C6-287E-3306-9CBF-F8A2A0247F1D}"/>
              </a:ext>
            </a:extLst>
          </p:cNvPr>
          <p:cNvSpPr>
            <a:spLocks noGrp="1"/>
          </p:cNvSpPr>
          <p:nvPr>
            <p:ph type="ctrTitle"/>
          </p:nvPr>
        </p:nvSpPr>
        <p:spPr/>
        <p:txBody>
          <a:bodyPr/>
          <a:lstStyle/>
          <a:p>
            <a:r>
              <a:rPr lang="en-US" dirty="0"/>
              <a:t>FSCSA Report on</a:t>
            </a:r>
            <a:br>
              <a:rPr lang="en-US" dirty="0"/>
            </a:br>
            <a:r>
              <a:rPr lang="en-US" dirty="0"/>
              <a:t>UTSG Issue 3: Student-Faculty Communications</a:t>
            </a:r>
          </a:p>
        </p:txBody>
      </p:sp>
      <p:sp>
        <p:nvSpPr>
          <p:cNvPr id="3" name="Subtitle 2">
            <a:extLst>
              <a:ext uri="{FF2B5EF4-FFF2-40B4-BE49-F238E27FC236}">
                <a16:creationId xmlns:a16="http://schemas.microsoft.com/office/drawing/2014/main" id="{8166A648-EAF6-3D11-1F84-AF4D6E0AF490}"/>
              </a:ext>
            </a:extLst>
          </p:cNvPr>
          <p:cNvSpPr>
            <a:spLocks noGrp="1"/>
          </p:cNvSpPr>
          <p:nvPr>
            <p:ph type="subTitle" idx="1"/>
          </p:nvPr>
        </p:nvSpPr>
        <p:spPr/>
        <p:txBody>
          <a:bodyPr/>
          <a:lstStyle/>
          <a:p>
            <a:r>
              <a:rPr lang="en-US" dirty="0"/>
              <a:t>From: Deborah C-H, Lucy </a:t>
            </a:r>
            <a:r>
              <a:rPr lang="en-US" dirty="0" err="1"/>
              <a:t>Duhon</a:t>
            </a:r>
            <a:r>
              <a:rPr lang="en-US" dirty="0"/>
              <a:t>, Sally </a:t>
            </a:r>
            <a:r>
              <a:rPr lang="en-US" dirty="0" err="1"/>
              <a:t>Harmych</a:t>
            </a:r>
            <a:r>
              <a:rPr lang="en-US" dirty="0"/>
              <a:t>, Suzanne Smith</a:t>
            </a:r>
          </a:p>
        </p:txBody>
      </p:sp>
      <p:sp>
        <p:nvSpPr>
          <p:cNvPr id="4" name="Text Placeholder 3">
            <a:extLst>
              <a:ext uri="{FF2B5EF4-FFF2-40B4-BE49-F238E27FC236}">
                <a16:creationId xmlns:a16="http://schemas.microsoft.com/office/drawing/2014/main" id="{4C1869A0-B1D8-8F39-1D76-748A1ED3D2AF}"/>
              </a:ext>
            </a:extLst>
          </p:cNvPr>
          <p:cNvSpPr>
            <a:spLocks noGrp="1"/>
          </p:cNvSpPr>
          <p:nvPr>
            <p:ph type="body" sz="quarter" idx="10"/>
          </p:nvPr>
        </p:nvSpPr>
        <p:spPr/>
        <p:txBody>
          <a:bodyPr/>
          <a:lstStyle/>
          <a:p>
            <a:r>
              <a:rPr lang="en-US" dirty="0"/>
              <a:t>11 February, 2025</a:t>
            </a:r>
          </a:p>
        </p:txBody>
      </p:sp>
    </p:spTree>
    <p:extLst>
      <p:ext uri="{BB962C8B-B14F-4D97-AF65-F5344CB8AC3E}">
        <p14:creationId xmlns:p14="http://schemas.microsoft.com/office/powerpoint/2010/main" val="1649865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 1. Questions 3 and 4</a:t>
            </a:r>
          </a:p>
        </p:txBody>
      </p:sp>
      <p:sp>
        <p:nvSpPr>
          <p:cNvPr id="5" name="Slide Number Placeholder 4"/>
          <p:cNvSpPr>
            <a:spLocks noGrp="1"/>
          </p:cNvSpPr>
          <p:nvPr>
            <p:ph type="sldNum" sz="quarter" idx="12"/>
          </p:nvPr>
        </p:nvSpPr>
        <p:spPr/>
        <p:txBody>
          <a:bodyPr/>
          <a:lstStyle/>
          <a:p>
            <a:fld id="{F3139184-86B0-0442-97BF-1F00A1A10E1F}" type="slidenum">
              <a:rPr lang="en-US" smtClean="0"/>
              <a:t>10</a:t>
            </a:fld>
            <a:endParaRPr lang="en-US"/>
          </a:p>
        </p:txBody>
      </p:sp>
      <p:pic>
        <p:nvPicPr>
          <p:cNvPr id="6" name="Content Placeholder 5" descr="C:\Users\sharmyc\AppData\Local\Microsoft\Windows\INetCache\Content.MSO\D4C718D1.tmp"/>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44718" y="1706253"/>
            <a:ext cx="5541782" cy="2837467"/>
          </a:xfrm>
          <a:prstGeom prst="rect">
            <a:avLst/>
          </a:prstGeom>
          <a:noFill/>
          <a:ln>
            <a:noFill/>
          </a:ln>
        </p:spPr>
      </p:pic>
      <p:pic>
        <p:nvPicPr>
          <p:cNvPr id="7" name="Content Placeholder 6" descr="C:\Users\sharmyc\AppData\Local\Microsoft\Windows\INetCache\Content.MSO\392BE407.tmp"/>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570482" y="1706253"/>
            <a:ext cx="5476973" cy="2611223"/>
          </a:xfrm>
          <a:prstGeom prst="rect">
            <a:avLst/>
          </a:prstGeom>
          <a:noFill/>
          <a:ln>
            <a:noFill/>
          </a:ln>
        </p:spPr>
      </p:pic>
    </p:spTree>
    <p:extLst>
      <p:ext uri="{BB962C8B-B14F-4D97-AF65-F5344CB8AC3E}">
        <p14:creationId xmlns:p14="http://schemas.microsoft.com/office/powerpoint/2010/main" val="4168096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Appendix 1. Question 5 (Just a Sampling- Refer to Memorandum for List of Answers.)</a:t>
            </a:r>
          </a:p>
        </p:txBody>
      </p:sp>
      <p:sp>
        <p:nvSpPr>
          <p:cNvPr id="7" name="Content Placeholder 6"/>
          <p:cNvSpPr>
            <a:spLocks noGrp="1"/>
          </p:cNvSpPr>
          <p:nvPr>
            <p:ph idx="1"/>
          </p:nvPr>
        </p:nvSpPr>
        <p:spPr/>
        <p:txBody>
          <a:bodyPr/>
          <a:lstStyle/>
          <a:p>
            <a:pPr marL="0" indent="0">
              <a:buNone/>
            </a:pPr>
            <a:r>
              <a:rPr lang="en-US" dirty="0"/>
              <a:t>What suggestions do you have for improving communication between students and professors via email?</a:t>
            </a:r>
            <a:r>
              <a:rPr lang="en-US" b="1" dirty="0"/>
              <a:t> </a:t>
            </a:r>
          </a:p>
          <a:p>
            <a:pPr marL="514350" indent="-514350">
              <a:buAutoNum type="arabicPeriod"/>
            </a:pPr>
            <a:r>
              <a:rPr lang="en-US" sz="2400" dirty="0"/>
              <a:t>“There needs to be an email back between 12-24 hours. There cannot be an expectation for us to be prompt and professors not.”</a:t>
            </a:r>
          </a:p>
          <a:p>
            <a:pPr marL="514350" indent="-514350">
              <a:buFont typeface="Arial" panose="020B0604020202020204" pitchFamily="34" charset="0"/>
              <a:buAutoNum type="arabicPeriod"/>
            </a:pPr>
            <a:r>
              <a:rPr lang="en-US" sz="2400" dirty="0"/>
              <a:t>“Students should not reach out so late, so professors can respond right away.”</a:t>
            </a:r>
          </a:p>
          <a:p>
            <a:pPr marL="514350" indent="-514350">
              <a:buFont typeface="Arial" panose="020B0604020202020204" pitchFamily="34" charset="0"/>
              <a:buAutoNum type="arabicPeriod"/>
            </a:pPr>
            <a:r>
              <a:rPr lang="en-US" sz="2400" dirty="0"/>
              <a:t>“I feel like some professors don’t respond; sometimes you have to email them twice. I feel like some professor should look at their email more frequently because I once had to email a professor 3 times and she didn’t answer; it took 3 weeks for her to respond.”</a:t>
            </a:r>
          </a:p>
          <a:p>
            <a:pPr marL="514350" indent="-514350">
              <a:buAutoNum type="arabicPeriod"/>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F3139184-86B0-0442-97BF-1F00A1A10E1F}" type="slidenum">
              <a:rPr lang="en-US" smtClean="0"/>
              <a:t>11</a:t>
            </a:fld>
            <a:endParaRPr lang="en-US"/>
          </a:p>
        </p:txBody>
      </p:sp>
    </p:spTree>
    <p:extLst>
      <p:ext uri="{BB962C8B-B14F-4D97-AF65-F5344CB8AC3E}">
        <p14:creationId xmlns:p14="http://schemas.microsoft.com/office/powerpoint/2010/main" val="2041555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Appendix 2. See Memorandum for Other Responses</a:t>
            </a:r>
          </a:p>
        </p:txBody>
      </p:sp>
      <p:sp>
        <p:nvSpPr>
          <p:cNvPr id="3" name="Content Placeholder 2"/>
          <p:cNvSpPr>
            <a:spLocks noGrp="1"/>
          </p:cNvSpPr>
          <p:nvPr>
            <p:ph idx="1"/>
          </p:nvPr>
        </p:nvSpPr>
        <p:spPr/>
        <p:txBody>
          <a:bodyPr/>
          <a:lstStyle/>
          <a:p>
            <a:r>
              <a:rPr lang="en-US" sz="2400" dirty="0"/>
              <a:t>“I’ve had a few times where communication with professors could’ve been better. One time, I emailed a professor about an assignment deadline, and it took over a week to get a response. That made it hard to plan and stay on top of things. I do check my UT email regularly, but with so many messages from different professors, it can get overwhelming. It’s not always clear which emails are urgent or how quickly I should expect a reply. There are also times when I’m unsure if it’s better to email, message on Blackboard, or just go to office hours. It would help if professors set clear expectations about communication so I know the best way to reach out.”</a:t>
            </a:r>
          </a:p>
          <a:p>
            <a:endParaRPr lang="en-US" dirty="0"/>
          </a:p>
        </p:txBody>
      </p:sp>
      <p:sp>
        <p:nvSpPr>
          <p:cNvPr id="4" name="Slide Number Placeholder 3"/>
          <p:cNvSpPr>
            <a:spLocks noGrp="1"/>
          </p:cNvSpPr>
          <p:nvPr>
            <p:ph type="sldNum" sz="quarter" idx="12"/>
          </p:nvPr>
        </p:nvSpPr>
        <p:spPr/>
        <p:txBody>
          <a:bodyPr/>
          <a:lstStyle/>
          <a:p>
            <a:fld id="{F3139184-86B0-0442-97BF-1F00A1A10E1F}" type="slidenum">
              <a:rPr lang="en-US" smtClean="0"/>
              <a:t>12</a:t>
            </a:fld>
            <a:endParaRPr lang="en-US"/>
          </a:p>
        </p:txBody>
      </p:sp>
    </p:spTree>
    <p:extLst>
      <p:ext uri="{BB962C8B-B14F-4D97-AF65-F5344CB8AC3E}">
        <p14:creationId xmlns:p14="http://schemas.microsoft.com/office/powerpoint/2010/main" val="959198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 History of SG Topic #3 (Not a New Issue) </a:t>
            </a:r>
          </a:p>
        </p:txBody>
      </p:sp>
      <p:sp>
        <p:nvSpPr>
          <p:cNvPr id="3" name="Content Placeholder 2"/>
          <p:cNvSpPr>
            <a:spLocks noGrp="1"/>
          </p:cNvSpPr>
          <p:nvPr>
            <p:ph idx="1"/>
          </p:nvPr>
        </p:nvSpPr>
        <p:spPr>
          <a:xfrm>
            <a:off x="829559" y="1731363"/>
            <a:ext cx="11180189" cy="4063795"/>
          </a:xfrm>
        </p:spPr>
        <p:txBody>
          <a:bodyPr/>
          <a:lstStyle/>
          <a:p>
            <a:pPr marL="0" indent="0">
              <a:lnSpc>
                <a:spcPct val="107000"/>
              </a:lnSpc>
              <a:spcAft>
                <a:spcPts val="800"/>
              </a:spcAft>
              <a:buNone/>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Officially,</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the Faculty Senate Committee on Student Affairs is charged with the following: “</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The Senate Committee on Student Affairs shall act as a liaison between the Faculty, the Student Government, and the Administration on matters of common interest that fall within the jurisdiction of the Faculty Senate, and shall study and make recommendations on such matters.”</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200"/>
              </a:spcAft>
              <a:buFont typeface="+mj-lt"/>
              <a:buAutoNum type="romanUcPeriod"/>
            </a:pPr>
            <a:r>
              <a:rPr lang="en-US" sz="1600" b="1" kern="100" dirty="0">
                <a:latin typeface="Times New Roman" panose="02020603050405020304" pitchFamily="18" charset="0"/>
                <a:ea typeface="Calibri" panose="020F0502020204030204" pitchFamily="34" charset="0"/>
                <a:cs typeface="Times New Roman" panose="02020603050405020304" pitchFamily="18" charset="0"/>
              </a:rPr>
              <a:t>History of SG Topic #3 (Not a new issue: read pdf’s below.)</a:t>
            </a:r>
            <a:endParaRPr lang="en-US" sz="1600" kern="100" dirty="0">
              <a:latin typeface="Times New Roman" panose="02020603050405020304" pitchFamily="18" charset="0"/>
              <a:ea typeface="Calibri" panose="020F0502020204030204" pitchFamily="34" charset="0"/>
              <a:cs typeface="Times New Roman" panose="02020603050405020304" pitchFamily="18" charset="0"/>
            </a:endParaRPr>
          </a:p>
          <a:p>
            <a:pPr marL="685800" marR="0"/>
            <a:r>
              <a:rPr lang="en-US" sz="1600" b="1" dirty="0">
                <a:latin typeface="Times New Roman" panose="02020603050405020304" pitchFamily="18" charset="0"/>
                <a:ea typeface="Times New Roman" panose="02020603050405020304" pitchFamily="18" charset="0"/>
                <a:cs typeface="Times New Roman" panose="02020603050405020304" pitchFamily="18" charset="0"/>
              </a:rPr>
              <a:t>(Faculty – Student Communication)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Student Government would love to work with Faculty Senate to improve communication between students and faculty this year. Students have had issues with professors not replying in a timely manner or communicating in ways that are not easily accessible.”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(From First Meeting of FSCSA for 2024-2025: Thursday, 19 September, 2024)</a:t>
            </a:r>
          </a:p>
          <a:p>
            <a:pPr marL="685800" marR="0"/>
            <a:r>
              <a:rPr lang="en-US" sz="1600" b="1" dirty="0">
                <a:latin typeface="Times New Roman" panose="02020603050405020304" pitchFamily="18" charset="0"/>
                <a:ea typeface="Times New Roman" panose="02020603050405020304" pitchFamily="18" charset="0"/>
                <a:cs typeface="Times New Roman" panose="02020603050405020304" pitchFamily="18" charset="0"/>
              </a:rPr>
              <a:t>Please read Faculty Senate Minutes from 15 November, 2022, here:</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0">
              <a:buNone/>
            </a:pPr>
            <a:r>
              <a:rPr lang="en-US" sz="1600" u="sng"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2"/>
              </a:rPr>
              <a:t> https://www.utoledo.edu/facsenate/docs/minutes/approved-faculty-senate-minutes-november-15-2022.pdf</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Please read FSCSA Memorandum Report from 15 November 2022 here:</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a:rPr>
              <a:t>  	https://www.utoledo.edu/facsenate/docs/final-%20fscsa-subcommittee-on-faculty-student-email-communcations-      </a:t>
            </a:r>
          </a:p>
          <a:p>
            <a:pPr marL="914400" lvl="2" indent="0">
              <a:buNone/>
            </a:pPr>
            <a:r>
              <a:rPr lang="en-US" sz="16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a:rPr>
              <a:t>report-for-fs-11-15-22.pdf</a:t>
            </a:r>
            <a:endParaRPr lang="en-US" sz="1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F3139184-86B0-0442-97BF-1F00A1A10E1F}" type="slidenum">
              <a:rPr lang="en-US" smtClean="0"/>
              <a:t>2</a:t>
            </a:fld>
            <a:endParaRPr lang="en-US"/>
          </a:p>
        </p:txBody>
      </p:sp>
    </p:spTree>
    <p:extLst>
      <p:ext uri="{BB962C8B-B14F-4D97-AF65-F5344CB8AC3E}">
        <p14:creationId xmlns:p14="http://schemas.microsoft.com/office/powerpoint/2010/main" val="1105951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556" r="5556"/>
          <a:stretch>
            <a:fillRect/>
          </a:stretch>
        </p:blipFill>
        <p:spPr>
          <a:xfrm>
            <a:off x="6095999" y="0"/>
            <a:ext cx="6096001" cy="6858000"/>
          </a:xfrm>
        </p:spPr>
      </p:pic>
      <p:sp>
        <p:nvSpPr>
          <p:cNvPr id="3" name="Title 2"/>
          <p:cNvSpPr>
            <a:spLocks noGrp="1"/>
          </p:cNvSpPr>
          <p:nvPr>
            <p:ph type="title"/>
          </p:nvPr>
        </p:nvSpPr>
        <p:spPr>
          <a:xfrm>
            <a:off x="141403" y="365124"/>
            <a:ext cx="5954596" cy="5309811"/>
          </a:xfrm>
        </p:spPr>
        <p:txBody>
          <a:bodyPr>
            <a:normAutofit fontScale="90000"/>
          </a:bodyPr>
          <a:lstStyle/>
          <a:p>
            <a:pPr marL="342900" lvl="1"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Items Discussed at FSCSA’s 19 September, 2024, first meeting: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 The subcommittee remarked on the fact that this very issue had been addressed before (Fall 2022 and reported on at the 11/15/2022 Faculty Senate meeting) with solutions proposed on both the student side and the faculty side.</a:t>
            </a:r>
            <a:br>
              <a:rPr lang="en-US" dirty="0"/>
            </a:br>
            <a:br>
              <a:rPr lang="en-US" dirty="0"/>
            </a:br>
            <a:r>
              <a:rPr lang="en-US" dirty="0"/>
              <a:t>As a recap, in November 2022, our then subcommittee suggested three approaches to improve faculty-student email communications:  </a:t>
            </a:r>
            <a:br>
              <a:rPr lang="en-US" dirty="0"/>
            </a:br>
            <a:r>
              <a:rPr lang="en-US" dirty="0"/>
              <a:t>1. On student side- Academic Support Services include </a:t>
            </a:r>
            <a:r>
              <a:rPr lang="en-US" u="sng" dirty="0">
                <a:hlinkClick r:id="rId3"/>
              </a:rPr>
              <a:t>resource</a:t>
            </a:r>
            <a:r>
              <a:rPr lang="en-US" dirty="0"/>
              <a:t> to Writing Center website to promote guidance and training on email etiquette; </a:t>
            </a:r>
            <a:br>
              <a:rPr lang="en-US" sz="1600" dirty="0"/>
            </a:br>
            <a:r>
              <a:rPr lang="en-US" sz="1600" dirty="0"/>
              <a:t>2. O</a:t>
            </a:r>
            <a:r>
              <a:rPr lang="en-US" dirty="0"/>
              <a:t>n faculty side - Dr. Jeanne </a:t>
            </a:r>
            <a:r>
              <a:rPr lang="en-US" dirty="0" err="1"/>
              <a:t>Kusina</a:t>
            </a:r>
            <a:r>
              <a:rPr lang="en-US" dirty="0"/>
              <a:t> recommended faculty develop their own email policy in class and/or address the issue on their syllabi.</a:t>
            </a:r>
            <a:br>
              <a:rPr lang="en-US" sz="1600" dirty="0"/>
            </a:br>
            <a:r>
              <a:rPr lang="en-US" sz="1600" dirty="0"/>
              <a:t>3. </a:t>
            </a:r>
            <a:r>
              <a:rPr lang="en-US" dirty="0"/>
              <a:t>Make email etiquette training an incentivized part of FYE or orientation  </a:t>
            </a:r>
            <a:br>
              <a:rPr lang="en-US" sz="1600" dirty="0"/>
            </a:br>
            <a:endParaRPr lang="en-US" dirty="0"/>
          </a:p>
        </p:txBody>
      </p:sp>
      <p:sp>
        <p:nvSpPr>
          <p:cNvPr id="5" name="Slide Number Placeholder 4"/>
          <p:cNvSpPr>
            <a:spLocks noGrp="1"/>
          </p:cNvSpPr>
          <p:nvPr>
            <p:ph type="sldNum" sz="quarter" idx="12"/>
          </p:nvPr>
        </p:nvSpPr>
        <p:spPr/>
        <p:txBody>
          <a:bodyPr/>
          <a:lstStyle/>
          <a:p>
            <a:fld id="{F3139184-86B0-0442-97BF-1F00A1A10E1F}" type="slidenum">
              <a:rPr lang="en-US" smtClean="0"/>
              <a:t>3</a:t>
            </a:fld>
            <a:endParaRPr lang="en-US"/>
          </a:p>
        </p:txBody>
      </p:sp>
    </p:spTree>
    <p:extLst>
      <p:ext uri="{BB962C8B-B14F-4D97-AF65-F5344CB8AC3E}">
        <p14:creationId xmlns:p14="http://schemas.microsoft.com/office/powerpoint/2010/main" val="256705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Items Discussed at FSCSA’s 19 September, 2024, first meeting:</a:t>
            </a:r>
            <a:endParaRPr lang="en-US" dirty="0"/>
          </a:p>
        </p:txBody>
      </p:sp>
      <p:sp>
        <p:nvSpPr>
          <p:cNvPr id="5" name="Content Placeholder 4"/>
          <p:cNvSpPr>
            <a:spLocks noGrp="1"/>
          </p:cNvSpPr>
          <p:nvPr>
            <p:ph idx="1"/>
          </p:nvPr>
        </p:nvSpPr>
        <p:spPr/>
        <p:txBody>
          <a:bodyPr/>
          <a:lstStyle/>
          <a:p>
            <a:pPr marL="0" lvl="0" indent="0">
              <a:buNone/>
            </a:pPr>
            <a:r>
              <a:rPr lang="en-US" dirty="0"/>
              <a:t>B. The subcommittee confirmed: not enough time to conduct formal survey of students and/or faculty during Spring semester 2025. </a:t>
            </a:r>
          </a:p>
          <a:p>
            <a:pPr marL="0" indent="0">
              <a:buNone/>
            </a:pPr>
            <a:r>
              <a:rPr lang="en-US" dirty="0"/>
              <a:t>C. Subcommittee conducted search for existing institutional policies/documents that refer to expectations for faculty and/or students regarding their email communications.  </a:t>
            </a:r>
          </a:p>
          <a:p>
            <a:pPr lvl="1"/>
            <a:r>
              <a:rPr lang="en-US" dirty="0"/>
              <a:t>We confirmed Smith’s and Coulter-Harris’ findings that there were none extant, except for this document:  </a:t>
            </a:r>
            <a:r>
              <a:rPr lang="en-US" u="sng" dirty="0">
                <a:hlinkClick r:id="rId2"/>
              </a:rPr>
              <a:t>Student Guidelines for the Use of Official Student Email Addresses</a:t>
            </a:r>
            <a:r>
              <a:rPr lang="en-US" dirty="0"/>
              <a:t>.  Supporting DCH’s findings also, the subcommittee found that although this document still links to a 2003 “policy” on email usage, that policy apparently no longer exists.</a:t>
            </a:r>
          </a:p>
        </p:txBody>
      </p:sp>
      <p:sp>
        <p:nvSpPr>
          <p:cNvPr id="6" name="Slide Number Placeholder 5"/>
          <p:cNvSpPr>
            <a:spLocks noGrp="1"/>
          </p:cNvSpPr>
          <p:nvPr>
            <p:ph type="sldNum" sz="quarter" idx="12"/>
          </p:nvPr>
        </p:nvSpPr>
        <p:spPr/>
        <p:txBody>
          <a:bodyPr/>
          <a:lstStyle/>
          <a:p>
            <a:fld id="{F3139184-86B0-0442-97BF-1F00A1A10E1F}" type="slidenum">
              <a:rPr lang="en-US" smtClean="0"/>
              <a:t>4</a:t>
            </a:fld>
            <a:endParaRPr lang="en-US"/>
          </a:p>
        </p:txBody>
      </p:sp>
    </p:spTree>
    <p:extLst>
      <p:ext uri="{BB962C8B-B14F-4D97-AF65-F5344CB8AC3E}">
        <p14:creationId xmlns:p14="http://schemas.microsoft.com/office/powerpoint/2010/main" val="2296656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Items Discussed at FSCSA’s 19 September, 2024, first meeting:</a:t>
            </a:r>
            <a:endParaRPr lang="en-US" dirty="0"/>
          </a:p>
        </p:txBody>
      </p:sp>
      <p:sp>
        <p:nvSpPr>
          <p:cNvPr id="3" name="Content Placeholder 2"/>
          <p:cNvSpPr>
            <a:spLocks noGrp="1"/>
          </p:cNvSpPr>
          <p:nvPr>
            <p:ph idx="1"/>
          </p:nvPr>
        </p:nvSpPr>
        <p:spPr/>
        <p:txBody>
          <a:bodyPr/>
          <a:lstStyle/>
          <a:p>
            <a:pPr marL="0" indent="0">
              <a:buNone/>
            </a:pPr>
            <a:r>
              <a:rPr lang="en-US" dirty="0"/>
              <a:t>D. Subcommittee discussed functionality of Course Messages sent through Blackboard.  </a:t>
            </a:r>
          </a:p>
          <a:p>
            <a:pPr lvl="1"/>
            <a:r>
              <a:rPr lang="en-US" dirty="0"/>
              <a:t>Question raised:  in addition to notifications sent to users’ Outlook email, could Blackboard Ultra be configured to send notifications to students’ phones (i.e., text message alerts to check their emails or BB messages)?  </a:t>
            </a:r>
          </a:p>
          <a:p>
            <a:pPr lvl="1"/>
            <a:r>
              <a:rPr lang="en-US" dirty="0"/>
              <a:t>Is there a one-way mechanism like this that students could opt into?  </a:t>
            </a:r>
            <a:r>
              <a:rPr lang="en-US" b="1" dirty="0"/>
              <a:t>This may be something to look into to increase their engagement.</a:t>
            </a:r>
          </a:p>
          <a:p>
            <a:endParaRPr lang="en-US" dirty="0"/>
          </a:p>
        </p:txBody>
      </p:sp>
      <p:sp>
        <p:nvSpPr>
          <p:cNvPr id="4" name="Slide Number Placeholder 3"/>
          <p:cNvSpPr>
            <a:spLocks noGrp="1"/>
          </p:cNvSpPr>
          <p:nvPr>
            <p:ph type="sldNum" sz="quarter" idx="12"/>
          </p:nvPr>
        </p:nvSpPr>
        <p:spPr/>
        <p:txBody>
          <a:bodyPr/>
          <a:lstStyle/>
          <a:p>
            <a:fld id="{F3139184-86B0-0442-97BF-1F00A1A10E1F}" type="slidenum">
              <a:rPr lang="en-US" smtClean="0"/>
              <a:t>5</a:t>
            </a:fld>
            <a:endParaRPr lang="en-US"/>
          </a:p>
        </p:txBody>
      </p:sp>
    </p:spTree>
    <p:extLst>
      <p:ext uri="{BB962C8B-B14F-4D97-AF65-F5344CB8AC3E}">
        <p14:creationId xmlns:p14="http://schemas.microsoft.com/office/powerpoint/2010/main" val="1805111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II. Action Items Planned after First FSCSA Meeting: </a:t>
            </a:r>
          </a:p>
        </p:txBody>
      </p:sp>
      <p:sp>
        <p:nvSpPr>
          <p:cNvPr id="3" name="Content Placeholder 2"/>
          <p:cNvSpPr>
            <a:spLocks noGrp="1"/>
          </p:cNvSpPr>
          <p:nvPr>
            <p:ph idx="1"/>
          </p:nvPr>
        </p:nvSpPr>
        <p:spPr/>
        <p:txBody>
          <a:bodyPr/>
          <a:lstStyle/>
          <a:p>
            <a:pPr marL="0" lvl="0" indent="0">
              <a:buNone/>
            </a:pPr>
            <a:r>
              <a:rPr lang="en-US" sz="2400" dirty="0"/>
              <a:t>A. Sally will follow up with Dr. Jeanne </a:t>
            </a:r>
            <a:r>
              <a:rPr lang="en-US" sz="2400" dirty="0" err="1"/>
              <a:t>Kusina</a:t>
            </a:r>
            <a:r>
              <a:rPr lang="en-US" sz="2400" dirty="0"/>
              <a:t>, Director of CETL, on whether there’s an email policy template faculty can use for their syllabi, including any suggested links. </a:t>
            </a:r>
          </a:p>
          <a:p>
            <a:pPr marL="0" lvl="0" indent="0">
              <a:buNone/>
            </a:pPr>
            <a:r>
              <a:rPr lang="en-US" sz="2400" dirty="0"/>
              <a:t>B. Sally will poll her students on their general satisfaction re: email communications with their professors.  </a:t>
            </a:r>
            <a:r>
              <a:rPr lang="en-US" sz="2400" b="1" dirty="0"/>
              <a:t>Results:  </a:t>
            </a:r>
            <a:r>
              <a:rPr lang="en-US" sz="2400" dirty="0"/>
              <a:t>A survey of 119 students was done to assess their satisfaction with professor response times to email. The results show that:</a:t>
            </a:r>
          </a:p>
          <a:p>
            <a:pPr lvl="1"/>
            <a:r>
              <a:rPr lang="en-US" dirty="0"/>
              <a:t>Most students are either very satisfied or satisfied with professor response times: 48.7%; satisfied and 30.3% very satisfied. </a:t>
            </a:r>
            <a:r>
              <a:rPr lang="en-US" b="1" dirty="0"/>
              <a:t>(See Appendix 1) </a:t>
            </a:r>
          </a:p>
          <a:p>
            <a:pPr marL="0" indent="0">
              <a:buNone/>
            </a:pPr>
            <a:r>
              <a:rPr lang="en-US" dirty="0"/>
              <a:t> </a:t>
            </a:r>
          </a:p>
          <a:p>
            <a:endParaRPr lang="en-US" dirty="0"/>
          </a:p>
        </p:txBody>
      </p:sp>
      <p:sp>
        <p:nvSpPr>
          <p:cNvPr id="4" name="Slide Number Placeholder 3"/>
          <p:cNvSpPr>
            <a:spLocks noGrp="1"/>
          </p:cNvSpPr>
          <p:nvPr>
            <p:ph type="sldNum" sz="quarter" idx="12"/>
          </p:nvPr>
        </p:nvSpPr>
        <p:spPr/>
        <p:txBody>
          <a:bodyPr/>
          <a:lstStyle/>
          <a:p>
            <a:fld id="{F3139184-86B0-0442-97BF-1F00A1A10E1F}" type="slidenum">
              <a:rPr lang="en-US" smtClean="0"/>
              <a:t>6</a:t>
            </a:fld>
            <a:endParaRPr lang="en-US"/>
          </a:p>
        </p:txBody>
      </p:sp>
    </p:spTree>
    <p:extLst>
      <p:ext uri="{BB962C8B-B14F-4D97-AF65-F5344CB8AC3E}">
        <p14:creationId xmlns:p14="http://schemas.microsoft.com/office/powerpoint/2010/main" val="4168502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II. Action Items Planned after First FSCSA Meeting: </a:t>
            </a:r>
          </a:p>
        </p:txBody>
      </p:sp>
      <p:sp>
        <p:nvSpPr>
          <p:cNvPr id="3" name="Content Placeholder 2"/>
          <p:cNvSpPr>
            <a:spLocks noGrp="1"/>
          </p:cNvSpPr>
          <p:nvPr>
            <p:ph idx="1"/>
          </p:nvPr>
        </p:nvSpPr>
        <p:spPr/>
        <p:txBody>
          <a:bodyPr/>
          <a:lstStyle/>
          <a:p>
            <a:pPr marL="0" lvl="0" indent="0">
              <a:buNone/>
            </a:pPr>
            <a:r>
              <a:rPr lang="en-US" dirty="0"/>
              <a:t>C. Lucy will follow up with Tia Tucker, Director Of Academic Support Services, for possible data on students taking advantage of training since the Writing Center’s </a:t>
            </a:r>
            <a:r>
              <a:rPr lang="en-US" u="sng" dirty="0">
                <a:hlinkClick r:id="rId2"/>
              </a:rPr>
              <a:t>web page</a:t>
            </a:r>
            <a:r>
              <a:rPr lang="en-US" dirty="0"/>
              <a:t> (</a:t>
            </a:r>
            <a:r>
              <a:rPr lang="en-US" u="sng" dirty="0">
                <a:hlinkClick r:id="rId3"/>
              </a:rPr>
              <a:t>https://www.utoledo.edu/success/writingcenter/</a:t>
            </a:r>
            <a:r>
              <a:rPr lang="en-US" dirty="0"/>
              <a:t> )was created in March 2023.  </a:t>
            </a:r>
            <a:r>
              <a:rPr lang="en-US" b="1" dirty="0"/>
              <a:t>Results:</a:t>
            </a:r>
            <a:r>
              <a:rPr lang="en-US" dirty="0"/>
              <a:t>  No data for training on emails </a:t>
            </a:r>
            <a:r>
              <a:rPr lang="en-US" dirty="0" err="1"/>
              <a:t>vailable</a:t>
            </a:r>
            <a:r>
              <a:rPr lang="en-US" dirty="0"/>
              <a:t>.</a:t>
            </a:r>
          </a:p>
          <a:p>
            <a:pPr marL="0" indent="0">
              <a:buNone/>
            </a:pPr>
            <a:r>
              <a:rPr lang="en-US" dirty="0"/>
              <a:t>D. Other subcommittee members were invited to submit feedback from their own students.  Suzanne Smith forwarded poll results from her students during mid-week of February 7, 2025. </a:t>
            </a:r>
            <a:r>
              <a:rPr lang="en-US" b="1" dirty="0"/>
              <a:t>(See Appendix 2)</a:t>
            </a:r>
          </a:p>
        </p:txBody>
      </p:sp>
      <p:sp>
        <p:nvSpPr>
          <p:cNvPr id="4" name="Slide Number Placeholder 3"/>
          <p:cNvSpPr>
            <a:spLocks noGrp="1"/>
          </p:cNvSpPr>
          <p:nvPr>
            <p:ph type="sldNum" sz="quarter" idx="12"/>
          </p:nvPr>
        </p:nvSpPr>
        <p:spPr/>
        <p:txBody>
          <a:bodyPr/>
          <a:lstStyle/>
          <a:p>
            <a:fld id="{F3139184-86B0-0442-97BF-1F00A1A10E1F}" type="slidenum">
              <a:rPr lang="en-US" smtClean="0"/>
              <a:t>7</a:t>
            </a:fld>
            <a:endParaRPr lang="en-US"/>
          </a:p>
        </p:txBody>
      </p:sp>
    </p:spTree>
    <p:extLst>
      <p:ext uri="{BB962C8B-B14F-4D97-AF65-F5344CB8AC3E}">
        <p14:creationId xmlns:p14="http://schemas.microsoft.com/office/powerpoint/2010/main" val="1407166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 1. </a:t>
            </a:r>
          </a:p>
        </p:txBody>
      </p:sp>
      <p:sp>
        <p:nvSpPr>
          <p:cNvPr id="3" name="Content Placeholder 2"/>
          <p:cNvSpPr>
            <a:spLocks noGrp="1"/>
          </p:cNvSpPr>
          <p:nvPr>
            <p:ph idx="1"/>
          </p:nvPr>
        </p:nvSpPr>
        <p:spPr/>
        <p:txBody>
          <a:bodyPr/>
          <a:lstStyle/>
          <a:p>
            <a:r>
              <a:rPr lang="en-US" b="1" dirty="0"/>
              <a:t>Total of 119 students responded:</a:t>
            </a:r>
            <a:endParaRPr lang="en-US" dirty="0"/>
          </a:p>
          <a:p>
            <a:pPr lvl="0"/>
            <a:r>
              <a:rPr lang="en-US" sz="2000" dirty="0"/>
              <a:t>Most students either very satisfied or satisfied with professor response times (48.7%; satisfied and 30.3% very satisfied). </a:t>
            </a:r>
          </a:p>
          <a:p>
            <a:pPr lvl="0"/>
            <a:r>
              <a:rPr lang="en-US" sz="2000" dirty="0"/>
              <a:t>When asked how long does it take for your professors to respond to your emails: </a:t>
            </a:r>
          </a:p>
          <a:p>
            <a:pPr lvl="1"/>
            <a:r>
              <a:rPr lang="en-US" sz="1600" dirty="0"/>
              <a:t>29.4% of students indicated it takes less than 12 hours, </a:t>
            </a:r>
          </a:p>
          <a:p>
            <a:pPr lvl="1"/>
            <a:r>
              <a:rPr lang="en-US" sz="1600" dirty="0"/>
              <a:t>48.7% indicated it takes 12-24 hours, </a:t>
            </a:r>
          </a:p>
          <a:p>
            <a:pPr lvl="1"/>
            <a:r>
              <a:rPr lang="en-US" sz="1600" dirty="0"/>
              <a:t>20.2% 1-2 days </a:t>
            </a:r>
          </a:p>
          <a:p>
            <a:pPr lvl="1"/>
            <a:r>
              <a:rPr lang="en-US" sz="1600" dirty="0"/>
              <a:t>remaining students indicated it takes 3 days or more or that do not receive a response. </a:t>
            </a:r>
          </a:p>
          <a:p>
            <a:pPr lvl="0"/>
            <a:r>
              <a:rPr lang="en-US" sz="2000" dirty="0"/>
              <a:t>The majority of students indicated that they prefer responses from professors within 24 hours. The final question asked students to make suggestions on how to improve communication. These comments are at the end of the document (Please refer to Memorandum for Comments under Appendix 1).</a:t>
            </a:r>
          </a:p>
          <a:p>
            <a:endParaRPr lang="en-US" dirty="0"/>
          </a:p>
        </p:txBody>
      </p:sp>
      <p:sp>
        <p:nvSpPr>
          <p:cNvPr id="4" name="Slide Number Placeholder 3"/>
          <p:cNvSpPr>
            <a:spLocks noGrp="1"/>
          </p:cNvSpPr>
          <p:nvPr>
            <p:ph type="sldNum" sz="quarter" idx="12"/>
          </p:nvPr>
        </p:nvSpPr>
        <p:spPr/>
        <p:txBody>
          <a:bodyPr/>
          <a:lstStyle/>
          <a:p>
            <a:fld id="{F3139184-86B0-0442-97BF-1F00A1A10E1F}" type="slidenum">
              <a:rPr lang="en-US" smtClean="0"/>
              <a:t>8</a:t>
            </a:fld>
            <a:endParaRPr lang="en-US"/>
          </a:p>
        </p:txBody>
      </p:sp>
    </p:spTree>
    <p:extLst>
      <p:ext uri="{BB962C8B-B14F-4D97-AF65-F5344CB8AC3E}">
        <p14:creationId xmlns:p14="http://schemas.microsoft.com/office/powerpoint/2010/main" val="2085314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 1. Questions 1 and 2 </a:t>
            </a:r>
          </a:p>
        </p:txBody>
      </p:sp>
      <p:sp>
        <p:nvSpPr>
          <p:cNvPr id="5" name="Slide Number Placeholder 4"/>
          <p:cNvSpPr>
            <a:spLocks noGrp="1"/>
          </p:cNvSpPr>
          <p:nvPr>
            <p:ph type="sldNum" sz="quarter" idx="12"/>
          </p:nvPr>
        </p:nvSpPr>
        <p:spPr/>
        <p:txBody>
          <a:bodyPr/>
          <a:lstStyle/>
          <a:p>
            <a:fld id="{F3139184-86B0-0442-97BF-1F00A1A10E1F}" type="slidenum">
              <a:rPr lang="en-US" smtClean="0"/>
              <a:t>9</a:t>
            </a:fld>
            <a:endParaRPr lang="en-US"/>
          </a:p>
        </p:txBody>
      </p:sp>
      <p:pic>
        <p:nvPicPr>
          <p:cNvPr id="6" name="Content Placeholder 5" descr="C:\Users\sharmyc\AppData\Local\Microsoft\Windows\INetCache\Content.MSO\978D72B5.tmp"/>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43060" y="1885361"/>
            <a:ext cx="5843440" cy="2897909"/>
          </a:xfrm>
          <a:prstGeom prst="rect">
            <a:avLst/>
          </a:prstGeom>
          <a:noFill/>
          <a:ln>
            <a:noFill/>
          </a:ln>
        </p:spPr>
      </p:pic>
      <p:pic>
        <p:nvPicPr>
          <p:cNvPr id="7" name="Content Placeholder 6" descr="C:\Users\sharmyc\AppData\Local\Microsoft\Windows\INetCache\Content.MSO\3C4B2B8B.tmp"/>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495069" y="1743959"/>
            <a:ext cx="5825764" cy="2894028"/>
          </a:xfrm>
          <a:prstGeom prst="rect">
            <a:avLst/>
          </a:prstGeom>
          <a:noFill/>
          <a:ln>
            <a:noFill/>
          </a:ln>
        </p:spPr>
      </p:pic>
    </p:spTree>
    <p:extLst>
      <p:ext uri="{BB962C8B-B14F-4D97-AF65-F5344CB8AC3E}">
        <p14:creationId xmlns:p14="http://schemas.microsoft.com/office/powerpoint/2010/main" val="700104988"/>
      </p:ext>
    </p:extLst>
  </p:cSld>
  <p:clrMapOvr>
    <a:masterClrMapping/>
  </p:clrMapOvr>
</p:sld>
</file>

<file path=ppt/theme/theme1.xml><?xml version="1.0" encoding="utf-8"?>
<a:theme xmlns:a="http://schemas.openxmlformats.org/drawingml/2006/main" name="Office Theme">
  <a:themeElements>
    <a:clrScheme name="UToledo">
      <a:dk1>
        <a:srgbClr val="000000"/>
      </a:dk1>
      <a:lt1>
        <a:srgbClr val="FFFFFF"/>
      </a:lt1>
      <a:dk2>
        <a:srgbClr val="003D7E"/>
      </a:dk2>
      <a:lt2>
        <a:srgbClr val="FFFFFF"/>
      </a:lt2>
      <a:accent1>
        <a:srgbClr val="000E3D"/>
      </a:accent1>
      <a:accent2>
        <a:srgbClr val="102B5E"/>
      </a:accent2>
      <a:accent3>
        <a:srgbClr val="003D7E"/>
      </a:accent3>
      <a:accent4>
        <a:srgbClr val="009CE5"/>
      </a:accent4>
      <a:accent5>
        <a:srgbClr val="AED4E9"/>
      </a:accent5>
      <a:accent6>
        <a:srgbClr val="FFD200"/>
      </a:accent6>
      <a:hlink>
        <a:srgbClr val="A1047C"/>
      </a:hlink>
      <a:folHlink>
        <a:srgbClr val="A104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oledo Presentation" id="{878472B2-5CB3-A84F-BF88-024C4E197E2A}" vid="{13CA13BF-2D47-8E49-8F59-CCE2B7E506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utoledo-presentation(2)</Template>
  <TotalTime>78</TotalTime>
  <Words>1261</Words>
  <Application>Microsoft Office PowerPoint</Application>
  <PresentationFormat>Widescreen</PresentationFormat>
  <Paragraphs>59</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Poppins ExtraBold</vt:lpstr>
      <vt:lpstr>Poppins Light</vt:lpstr>
      <vt:lpstr>Times New Roman</vt:lpstr>
      <vt:lpstr>Office Theme</vt:lpstr>
      <vt:lpstr>FSCSA Report on UTSG Issue 3: Student-Faculty Communications</vt:lpstr>
      <vt:lpstr>I. History of SG Topic #3 (Not a New Issue) </vt:lpstr>
      <vt:lpstr>Items Discussed at FSCSA’s 19 September, 2024, first meeting:   A. The subcommittee remarked on the fact that this very issue had been addressed before (Fall 2022 and reported on at the 11/15/2022 Faculty Senate meeting) with solutions proposed on both the student side and the faculty side.  As a recap, in November 2022, our then subcommittee suggested three approaches to improve faculty-student email communications:   1. On student side- Academic Support Services include resource to Writing Center website to promote guidance and training on email etiquette;  2. On faculty side - Dr. Jeanne Kusina recommended faculty develop their own email policy in class and/or address the issue on their syllabi. 3. Make email etiquette training an incentivized part of FYE or orientation   </vt:lpstr>
      <vt:lpstr>Items Discussed at FSCSA’s 19 September, 2024, first meeting:</vt:lpstr>
      <vt:lpstr>Items Discussed at FSCSA’s 19 September, 2024, first meeting:</vt:lpstr>
      <vt:lpstr>II. Action Items Planned after First FSCSA Meeting: </vt:lpstr>
      <vt:lpstr>II. Action Items Planned after First FSCSA Meeting: </vt:lpstr>
      <vt:lpstr>Appendix 1. </vt:lpstr>
      <vt:lpstr>Appendix 1. Questions 1 and 2 </vt:lpstr>
      <vt:lpstr>Appendix 1. Questions 3 and 4</vt:lpstr>
      <vt:lpstr>Appendix 1. Question 5 (Just a Sampling- Refer to Memorandum for List of Answers.)</vt:lpstr>
      <vt:lpstr>Appendix 2. See Memorandum for Other Responses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FSCSA Report on UTSG Issue 3: Student-Faculty Communications</dc:title>
  <dc:creator>Microsoft account</dc:creator>
  <cp:lastModifiedBy>Hubbard, Quinetta L.</cp:lastModifiedBy>
  <cp:revision>11</cp:revision>
  <dcterms:created xsi:type="dcterms:W3CDTF">2025-02-07T23:45:51Z</dcterms:created>
  <dcterms:modified xsi:type="dcterms:W3CDTF">2025-02-11T18:14:19Z</dcterms:modified>
</cp:coreProperties>
</file>