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p:restoredTop sz="94648"/>
  </p:normalViewPr>
  <p:slideViewPr>
    <p:cSldViewPr snapToGrid="0">
      <p:cViewPr>
        <p:scale>
          <a:sx n="120" d="100"/>
          <a:sy n="120" d="100"/>
        </p:scale>
        <p:origin x="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E6DC7-CDC3-E501-FEE7-43E956CB6E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89D80E-8D58-669B-1940-AB23EB8005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21E4B0-03AB-DA62-8FF3-3241C08BBEB0}"/>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73F71314-A904-C141-AAC7-8CA6E76D4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8391E-FCD9-BD90-E687-3E97B785AA5E}"/>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47660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F745F-86A5-B505-4871-1DFC20D655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0BE8AE-51BA-F70E-F2B0-E90C9EC1E8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EE0F6-1BD5-CDC6-6514-B9F3D3371A60}"/>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C8294378-6C6D-2966-BF7C-DFB7F0F82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1E664E-6597-D9AD-5424-0B42F762B434}"/>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33345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251F3C-A37A-8A03-8B85-62F80A6753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4AED33-ED5D-6C42-C3EF-340B7D340D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67556-52C4-DC59-7DFD-91771B293891}"/>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1E7F9FDE-F2B1-364A-4778-8B48951AB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D594F-F1F5-DD05-4E20-1895D9F43E6A}"/>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50477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24B92-30ED-8CEE-AC9B-D31CE0A8B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58462B-7B33-A74B-2A94-43C8E8DE85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949EC-E2A8-E905-036A-FD28F3B12E93}"/>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1D5F5472-75A1-0ECE-31C7-AFCE6B9D4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88363A-634A-CFD8-A233-40F07A73B392}"/>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259524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205E-7E0A-9509-B8B7-621A3BAE4B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135804-D889-C8A0-AA70-8BC149A593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F100C7-E704-9472-320C-A52807F27F45}"/>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FAB21A56-2B85-3A2D-C743-52514E9362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099C1C-290F-B2F2-83DB-81460369E0B9}"/>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09533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6BE5-5D46-49EF-4D88-90D20798B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BA5916-C68C-2310-C47D-93391182BC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A53423-394D-2C14-C585-D3A5ED667B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9B90FC-9FFF-A7CD-09B9-76F2642FC385}"/>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6" name="Footer Placeholder 5">
            <a:extLst>
              <a:ext uri="{FF2B5EF4-FFF2-40B4-BE49-F238E27FC236}">
                <a16:creationId xmlns:a16="http://schemas.microsoft.com/office/drawing/2014/main" id="{5062CA95-7EFB-0980-7CC0-A7EF5F9F1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E381F6-2F48-6136-2ED5-6C02EE1490D4}"/>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150222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3500D-AFCB-8221-C194-239E5901D4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C01B2B-6806-4A6F-6F73-15148B7600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9CDE30-A3DF-BAA2-C149-B812A8EF90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D16051-B63D-D49E-2418-0EE8CA2EFC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98713C-0F6F-3EC0-A8CE-E32BAEB229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91C4DE-53A0-D48B-81EC-4407E9952222}"/>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8" name="Footer Placeholder 7">
            <a:extLst>
              <a:ext uri="{FF2B5EF4-FFF2-40B4-BE49-F238E27FC236}">
                <a16:creationId xmlns:a16="http://schemas.microsoft.com/office/drawing/2014/main" id="{AEF1F833-BDD6-549E-41B4-C39B41FB39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545B84-7193-E73A-584F-FF4142690983}"/>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73117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FE9A9-BF11-FBA8-8D21-3720D609D7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93A009-15EC-1924-21F9-0621E4E87B17}"/>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4" name="Footer Placeholder 3">
            <a:extLst>
              <a:ext uri="{FF2B5EF4-FFF2-40B4-BE49-F238E27FC236}">
                <a16:creationId xmlns:a16="http://schemas.microsoft.com/office/drawing/2014/main" id="{A1F867E7-D5EB-DF65-5236-A42A820EB4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8B399B-1A89-81F1-AFA1-3FA9210C3459}"/>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427525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61870D-0F62-AFB1-92F4-E4CAD2D518DE}"/>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3" name="Footer Placeholder 2">
            <a:extLst>
              <a:ext uri="{FF2B5EF4-FFF2-40B4-BE49-F238E27FC236}">
                <a16:creationId xmlns:a16="http://schemas.microsoft.com/office/drawing/2014/main" id="{33CCDD20-FDE6-841C-3CF3-372A95A22A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A143A4-6CE2-57D8-9AB9-E5F22D658947}"/>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10777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EE9FA-9A28-7FB2-B30B-F53D302A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DB8DA2-613C-8A83-2600-36FEB6A57A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23B7C8-1582-BE0C-212B-4B6FA3142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E65CA8-562E-AC7C-0488-4C64EFAE8C59}"/>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6" name="Footer Placeholder 5">
            <a:extLst>
              <a:ext uri="{FF2B5EF4-FFF2-40B4-BE49-F238E27FC236}">
                <a16:creationId xmlns:a16="http://schemas.microsoft.com/office/drawing/2014/main" id="{8C30A376-277B-8125-DE31-F2E5DC7F8E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4A321F-2D15-7DFD-A81A-048F864DA863}"/>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57419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20F06-D6A9-4F4F-C51F-73C535B2AF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401145-12E3-EEEB-0AAA-2C7C915668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D822E-C158-B91E-D065-D51C08DD4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CECFDB-348C-2292-C03E-3E42C65F773C}"/>
              </a:ext>
            </a:extLst>
          </p:cNvPr>
          <p:cNvSpPr>
            <a:spLocks noGrp="1"/>
          </p:cNvSpPr>
          <p:nvPr>
            <p:ph type="dt" sz="half" idx="10"/>
          </p:nvPr>
        </p:nvSpPr>
        <p:spPr/>
        <p:txBody>
          <a:bodyPr/>
          <a:lstStyle/>
          <a:p>
            <a:fld id="{FF277E5A-1B7F-AA44-943E-BCECA461771F}" type="datetimeFigureOut">
              <a:rPr lang="en-US" smtClean="0"/>
              <a:t>2/24/25</a:t>
            </a:fld>
            <a:endParaRPr lang="en-US"/>
          </a:p>
        </p:txBody>
      </p:sp>
      <p:sp>
        <p:nvSpPr>
          <p:cNvPr id="6" name="Footer Placeholder 5">
            <a:extLst>
              <a:ext uri="{FF2B5EF4-FFF2-40B4-BE49-F238E27FC236}">
                <a16:creationId xmlns:a16="http://schemas.microsoft.com/office/drawing/2014/main" id="{BA1E86E8-7ED2-244C-364E-5FBF7F9E21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2865A9-05A4-6E95-0FA5-7162C4336A92}"/>
              </a:ext>
            </a:extLst>
          </p:cNvPr>
          <p:cNvSpPr>
            <a:spLocks noGrp="1"/>
          </p:cNvSpPr>
          <p:nvPr>
            <p:ph type="sldNum" sz="quarter" idx="12"/>
          </p:nvPr>
        </p:nvSpPr>
        <p:spPr/>
        <p:txBody>
          <a:bodyPr/>
          <a:lstStyle/>
          <a:p>
            <a:fld id="{7B0BB4E1-1F16-814E-AB8B-33321909EB9F}" type="slidenum">
              <a:rPr lang="en-US" smtClean="0"/>
              <a:t>‹#›</a:t>
            </a:fld>
            <a:endParaRPr lang="en-US"/>
          </a:p>
        </p:txBody>
      </p:sp>
    </p:spTree>
    <p:extLst>
      <p:ext uri="{BB962C8B-B14F-4D97-AF65-F5344CB8AC3E}">
        <p14:creationId xmlns:p14="http://schemas.microsoft.com/office/powerpoint/2010/main" val="376232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A6AEFD-2122-AB54-995A-06F463CE14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DB2EC4-74C9-D0F0-E513-ACE705CE1E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5B3D1-9469-ECA5-9CAD-E094F8931C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77E5A-1B7F-AA44-943E-BCECA461771F}" type="datetimeFigureOut">
              <a:rPr lang="en-US" smtClean="0"/>
              <a:t>2/24/25</a:t>
            </a:fld>
            <a:endParaRPr lang="en-US"/>
          </a:p>
        </p:txBody>
      </p:sp>
      <p:sp>
        <p:nvSpPr>
          <p:cNvPr id="5" name="Footer Placeholder 4">
            <a:extLst>
              <a:ext uri="{FF2B5EF4-FFF2-40B4-BE49-F238E27FC236}">
                <a16:creationId xmlns:a16="http://schemas.microsoft.com/office/drawing/2014/main" id="{805D18EF-02A3-4CCF-5F5E-A7EE36EC99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942E781-B373-309E-42DC-B9D80BFB5B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BB4E1-1F16-814E-AB8B-33321909EB9F}" type="slidenum">
              <a:rPr lang="en-US" smtClean="0"/>
              <a:t>‹#›</a:t>
            </a:fld>
            <a:endParaRPr lang="en-US"/>
          </a:p>
        </p:txBody>
      </p:sp>
    </p:spTree>
    <p:extLst>
      <p:ext uri="{BB962C8B-B14F-4D97-AF65-F5344CB8AC3E}">
        <p14:creationId xmlns:p14="http://schemas.microsoft.com/office/powerpoint/2010/main" val="299576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40343-FE4A-B019-8884-82168BCB91A4}"/>
              </a:ext>
            </a:extLst>
          </p:cNvPr>
          <p:cNvSpPr>
            <a:spLocks noGrp="1"/>
          </p:cNvSpPr>
          <p:nvPr>
            <p:ph type="ctrTitle"/>
          </p:nvPr>
        </p:nvSpPr>
        <p:spPr>
          <a:xfrm>
            <a:off x="2241630" y="162046"/>
            <a:ext cx="8835341" cy="451413"/>
          </a:xfrm>
        </p:spPr>
        <p:txBody>
          <a:bodyPr>
            <a:normAutofit/>
          </a:bodyPr>
          <a:lstStyle/>
          <a:p>
            <a:r>
              <a:rPr lang="en-US" sz="2400" b="1" u="sng" dirty="0">
                <a:latin typeface="Times New Roman" panose="02020603050405020304" pitchFamily="18" charset="0"/>
                <a:cs typeface="Times New Roman" panose="02020603050405020304" pitchFamily="18" charset="0"/>
              </a:rPr>
              <a:t>Undergraduate Curriculum Committee (2/25)</a:t>
            </a:r>
          </a:p>
        </p:txBody>
      </p:sp>
      <p:sp>
        <p:nvSpPr>
          <p:cNvPr id="3" name="Subtitle 2">
            <a:extLst>
              <a:ext uri="{FF2B5EF4-FFF2-40B4-BE49-F238E27FC236}">
                <a16:creationId xmlns:a16="http://schemas.microsoft.com/office/drawing/2014/main" id="{E092FCDF-2F51-475E-15E5-9F33C59182C2}"/>
              </a:ext>
            </a:extLst>
          </p:cNvPr>
          <p:cNvSpPr>
            <a:spLocks noGrp="1"/>
          </p:cNvSpPr>
          <p:nvPr>
            <p:ph type="subTitle" idx="1"/>
          </p:nvPr>
        </p:nvSpPr>
        <p:spPr>
          <a:xfrm>
            <a:off x="1523999" y="939860"/>
            <a:ext cx="9228881" cy="5756093"/>
          </a:xfrm>
        </p:spPr>
        <p:txBody>
          <a:bodyPr>
            <a:normAutofit fontScale="85000" lnSpcReduction="20000"/>
          </a:bodyPr>
          <a:lstStyle/>
          <a:p>
            <a:pPr algn="l"/>
            <a:r>
              <a:rPr lang="en-US" sz="1800" u="sng" dirty="0">
                <a:latin typeface="Times New Roman" panose="02020603050405020304" pitchFamily="18" charset="0"/>
                <a:cs typeface="Times New Roman" panose="02020603050405020304" pitchFamily="18" charset="0"/>
              </a:rPr>
              <a:t>CIEC 3380 </a:t>
            </a:r>
            <a:r>
              <a:rPr lang="en-US" sz="1800" dirty="0">
                <a:latin typeface="Times New Roman" panose="02020603050405020304" pitchFamily="18" charset="0"/>
                <a:cs typeface="Times New Roman" panose="02020603050405020304" pitchFamily="18" charset="0"/>
              </a:rPr>
              <a:t>(Practicum I) Changing grading from a letter grade to satisfactory/unsatisfactory</a:t>
            </a:r>
          </a:p>
          <a:p>
            <a:pPr algn="l"/>
            <a:r>
              <a:rPr lang="en-US" sz="1800" u="sng" dirty="0">
                <a:latin typeface="Times New Roman" panose="02020603050405020304" pitchFamily="18" charset="0"/>
                <a:cs typeface="Times New Roman" panose="02020603050405020304" pitchFamily="18" charset="0"/>
              </a:rPr>
              <a:t>CIEC 4480 (</a:t>
            </a:r>
            <a:r>
              <a:rPr lang="en-US" sz="1800" dirty="0">
                <a:latin typeface="Times New Roman" panose="02020603050405020304" pitchFamily="18" charset="0"/>
                <a:cs typeface="Times New Roman" panose="02020603050405020304" pitchFamily="18" charset="0"/>
              </a:rPr>
              <a:t>Practicum II) Changing grading from a letter grade to satisfactory/unsatisfactory</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CIEC 4770</a:t>
            </a:r>
            <a:r>
              <a:rPr lang="en-US" sz="1800" dirty="0">
                <a:latin typeface="Times New Roman" panose="02020603050405020304" pitchFamily="18" charset="0"/>
                <a:cs typeface="Times New Roman" panose="02020603050405020304" pitchFamily="18" charset="0"/>
              </a:rPr>
              <a:t> (Practicum III) Changing grading from a letter grade to satisfactory/unsatisfactory</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CIEC 4930 </a:t>
            </a:r>
            <a:r>
              <a:rPr lang="en-US" sz="1800" dirty="0">
                <a:latin typeface="Times New Roman" panose="02020603050405020304" pitchFamily="18" charset="0"/>
                <a:cs typeface="Times New Roman" panose="02020603050405020304" pitchFamily="18" charset="0"/>
              </a:rPr>
              <a:t>(Internship/Student Teaching in Primary Education) Changing grading from a letter grade to satisfactory/unsatisfactory</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EECS 4750</a:t>
            </a:r>
            <a:r>
              <a:rPr lang="en-US" sz="1800" dirty="0">
                <a:latin typeface="Times New Roman" panose="02020603050405020304" pitchFamily="18" charset="0"/>
                <a:cs typeface="Times New Roman" panose="02020603050405020304" pitchFamily="18" charset="0"/>
              </a:rPr>
              <a:t> (Machine Learning) Changed prerequisites to include equivalent courses in math.</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EMS 3320</a:t>
            </a:r>
            <a:r>
              <a:rPr lang="en-US" sz="1800" dirty="0">
                <a:latin typeface="Times New Roman" panose="02020603050405020304" pitchFamily="18" charset="0"/>
                <a:cs typeface="Times New Roman" panose="02020603050405020304" pitchFamily="18" charset="0"/>
              </a:rPr>
              <a:t> (Paramedic II) Conforms to the state-wide industry recognized transfer of credits</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EMS 4330</a:t>
            </a:r>
            <a:r>
              <a:rPr lang="en-US" sz="1800" dirty="0">
                <a:latin typeface="Times New Roman" panose="02020603050405020304" pitchFamily="18" charset="0"/>
                <a:cs typeface="Times New Roman" panose="02020603050405020304" pitchFamily="18" charset="0"/>
              </a:rPr>
              <a:t> (Paramedic III) Conforms to the state-wide industry recognized transfer of credits</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ENGL 4340</a:t>
            </a:r>
            <a:r>
              <a:rPr lang="en-US" sz="1800" dirty="0">
                <a:latin typeface="Times New Roman" panose="02020603050405020304" pitchFamily="18" charset="0"/>
                <a:cs typeface="Times New Roman" panose="02020603050405020304" pitchFamily="18" charset="0"/>
              </a:rPr>
              <a:t> (Modern and Contemporary Drama) Increases the curriculum choices for students to study contemporary works</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ENGL 4900</a:t>
            </a:r>
            <a:r>
              <a:rPr lang="en-US" sz="1800" dirty="0">
                <a:latin typeface="Times New Roman" panose="02020603050405020304" pitchFamily="18" charset="0"/>
                <a:cs typeface="Times New Roman" panose="02020603050405020304" pitchFamily="18" charset="0"/>
              </a:rPr>
              <a:t> (English Honors Seminar) Changing the ENGL 4900 and ENGL 4960 courses from 2 and 4 credit hours to 3 credit hours each, which will make it easier to staff the Honors Seminar</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ENGL 4960</a:t>
            </a:r>
            <a:r>
              <a:rPr lang="en-US" sz="1800" dirty="0">
                <a:latin typeface="Times New Roman" panose="02020603050405020304" pitchFamily="18" charset="0"/>
                <a:cs typeface="Times New Roman" panose="02020603050405020304" pitchFamily="18" charset="0"/>
              </a:rPr>
              <a:t> (English Honors Thesis) Changing the ENGL 4900 and ENGL 4960 courses from 2 and 4 credit hours to 3 credit hours each</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FILM 4220</a:t>
            </a:r>
            <a:r>
              <a:rPr lang="en-US" sz="1800" dirty="0">
                <a:latin typeface="Times New Roman" panose="02020603050405020304" pitchFamily="18" charset="0"/>
                <a:cs typeface="Times New Roman" panose="02020603050405020304" pitchFamily="18" charset="0"/>
              </a:rPr>
              <a:t> (Cinema and Popular Culture Studies) To differentiate cinema studies from media studies </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GEPL 4400</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GeoAI</a:t>
            </a:r>
            <a:r>
              <a:rPr lang="en-US" sz="1800" dirty="0">
                <a:latin typeface="Times New Roman" panose="02020603050405020304" pitchFamily="18" charset="0"/>
                <a:cs typeface="Times New Roman" panose="02020603050405020304" pitchFamily="18" charset="0"/>
              </a:rPr>
              <a:t> and Machine Learning) This course keeps pace with changes in methods and technologies in the intersections between geography and planning, machine learning and AI </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GEPL 4520</a:t>
            </a:r>
            <a:r>
              <a:rPr lang="en-US" sz="1800" dirty="0">
                <a:latin typeface="Times New Roman" panose="02020603050405020304" pitchFamily="18" charset="0"/>
                <a:cs typeface="Times New Roman" panose="02020603050405020304" pitchFamily="18" charset="0"/>
              </a:rPr>
              <a:t> (Analytical and Computer Cartography) A reactivated course that will be included in the newly proposed BS in Geospatial Science</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GEPL 4800</a:t>
            </a:r>
            <a:r>
              <a:rPr lang="en-US" sz="1800" dirty="0">
                <a:latin typeface="Times New Roman" panose="02020603050405020304" pitchFamily="18" charset="0"/>
                <a:cs typeface="Times New Roman" panose="02020603050405020304" pitchFamily="18" charset="0"/>
              </a:rPr>
              <a:t> (Geospatial Science Research) Included in the newly proposed BS in Geospatial Science</a:t>
            </a:r>
            <a:endParaRPr lang="en-US" sz="1800" u="sng" dirty="0">
              <a:latin typeface="Times New Roman" panose="02020603050405020304" pitchFamily="18" charset="0"/>
              <a:cs typeface="Times New Roman" panose="02020603050405020304" pitchFamily="18" charset="0"/>
            </a:endParaRPr>
          </a:p>
          <a:p>
            <a:pPr algn="l"/>
            <a:r>
              <a:rPr lang="en-US" sz="1800" u="sng" dirty="0">
                <a:latin typeface="Times New Roman" panose="02020603050405020304" pitchFamily="18" charset="0"/>
                <a:cs typeface="Times New Roman" panose="02020603050405020304" pitchFamily="18" charset="0"/>
              </a:rPr>
              <a:t>IDS 3050</a:t>
            </a:r>
            <a:r>
              <a:rPr lang="en-US" sz="1800" dirty="0">
                <a:latin typeface="Times New Roman" panose="02020603050405020304" pitchFamily="18" charset="0"/>
                <a:cs typeface="Times New Roman" panose="02020603050405020304" pitchFamily="18" charset="0"/>
              </a:rPr>
              <a:t> New Course (Professional Development in Interdisciplinary Fields) Addresses the need in interdisciplinary studies to engage in and understand “interdisciplinarity”</a:t>
            </a:r>
            <a:endParaRPr lang="en-US" sz="1800" u="sng" dirty="0">
              <a:latin typeface="Times New Roman" panose="02020603050405020304" pitchFamily="18" charset="0"/>
              <a:cs typeface="Times New Roman" panose="02020603050405020304" pitchFamily="18" charset="0"/>
            </a:endParaRPr>
          </a:p>
          <a:p>
            <a:pPr algn="l"/>
            <a:endParaRPr lang="en-US" sz="2000" u="sng" dirty="0">
              <a:latin typeface="Times New Roman" panose="02020603050405020304" pitchFamily="18" charset="0"/>
              <a:cs typeface="Times New Roman" panose="02020603050405020304" pitchFamily="18" charset="0"/>
            </a:endParaRPr>
          </a:p>
          <a:p>
            <a:pPr algn="l"/>
            <a:endParaRPr lang="en-US" sz="2000" u="sng" dirty="0">
              <a:latin typeface="Times New Roman" panose="02020603050405020304" pitchFamily="18" charset="0"/>
              <a:cs typeface="Times New Roman" panose="02020603050405020304" pitchFamily="18" charset="0"/>
            </a:endParaRPr>
          </a:p>
          <a:p>
            <a:pPr algn="l"/>
            <a:endParaRPr lang="en-US" sz="2000" u="sng" dirty="0">
              <a:latin typeface="Times New Roman" panose="02020603050405020304" pitchFamily="18" charset="0"/>
              <a:cs typeface="Times New Roman" panose="02020603050405020304" pitchFamily="18" charset="0"/>
            </a:endParaRPr>
          </a:p>
          <a:p>
            <a:pPr algn="l"/>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47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82E4A-1E51-B676-471B-1FC9D7D3AB84}"/>
              </a:ext>
            </a:extLst>
          </p:cNvPr>
          <p:cNvSpPr>
            <a:spLocks noGrp="1"/>
          </p:cNvSpPr>
          <p:nvPr>
            <p:ph type="title"/>
          </p:nvPr>
        </p:nvSpPr>
        <p:spPr>
          <a:xfrm>
            <a:off x="837235" y="318827"/>
            <a:ext cx="10515600" cy="456677"/>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Proposals Continued</a:t>
            </a:r>
          </a:p>
        </p:txBody>
      </p:sp>
      <p:sp>
        <p:nvSpPr>
          <p:cNvPr id="3" name="Content Placeholder 2">
            <a:extLst>
              <a:ext uri="{FF2B5EF4-FFF2-40B4-BE49-F238E27FC236}">
                <a16:creationId xmlns:a16="http://schemas.microsoft.com/office/drawing/2014/main" id="{A1EA901F-D014-6A26-980F-404DB6601013}"/>
              </a:ext>
            </a:extLst>
          </p:cNvPr>
          <p:cNvSpPr>
            <a:spLocks noGrp="1"/>
          </p:cNvSpPr>
          <p:nvPr>
            <p:ph idx="1"/>
          </p:nvPr>
        </p:nvSpPr>
        <p:spPr>
          <a:xfrm>
            <a:off x="838200" y="914400"/>
            <a:ext cx="10515600" cy="5262563"/>
          </a:xfrm>
        </p:spPr>
        <p:txBody>
          <a:bodyPr>
            <a:normAutofit fontScale="77500" lnSpcReduction="20000"/>
          </a:bodyPr>
          <a:lstStyle/>
          <a:p>
            <a:pPr marL="0" indent="0">
              <a:buNone/>
            </a:pPr>
            <a:r>
              <a:rPr lang="en-US" sz="1800" u="sng" dirty="0">
                <a:latin typeface="Times New Roman" panose="02020603050405020304" pitchFamily="18" charset="0"/>
                <a:cs typeface="Times New Roman" panose="02020603050405020304" pitchFamily="18" charset="0"/>
              </a:rPr>
              <a:t>NSM 2000</a:t>
            </a:r>
            <a:r>
              <a:rPr lang="en-US" sz="1800" dirty="0">
                <a:latin typeface="Times New Roman" panose="02020603050405020304" pitchFamily="18" charset="0"/>
                <a:cs typeface="Times New Roman" panose="02020603050405020304" pitchFamily="18" charset="0"/>
              </a:rPr>
              <a:t> (Professional Career Preparation in Math and Science) To provide career advising for second year students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1010</a:t>
            </a:r>
            <a:r>
              <a:rPr lang="en-US" sz="1800" dirty="0">
                <a:latin typeface="Times New Roman" panose="02020603050405020304" pitchFamily="18" charset="0"/>
                <a:cs typeface="Times New Roman" panose="02020603050405020304" pitchFamily="18" charset="0"/>
              </a:rPr>
              <a:t> (Introduction to Radiation Therapy) Conform to the updated curriculum of the American Society of Radiologic Technologists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3100</a:t>
            </a:r>
            <a:r>
              <a:rPr lang="en-US" sz="1800" dirty="0">
                <a:latin typeface="Times New Roman" panose="02020603050405020304" pitchFamily="18" charset="0"/>
                <a:cs typeface="Times New Roman" panose="02020603050405020304" pitchFamily="18" charset="0"/>
              </a:rPr>
              <a:t> (Radiation Therapy Physics I) Conform to the updated curriculum of the American Society of Radiologic Technologists. The Joint Review Committee on Education in Radiologic Technology requires adoption of new standards by Fall 2025</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3120</a:t>
            </a:r>
            <a:r>
              <a:rPr lang="en-US" sz="1800" dirty="0">
                <a:latin typeface="Times New Roman" panose="02020603050405020304" pitchFamily="18" charset="0"/>
                <a:cs typeface="Times New Roman" panose="02020603050405020304" pitchFamily="18" charset="0"/>
              </a:rPr>
              <a:t> (Patient Care Management) Conform to the updated curriculum of the American Society of Radiologic Technologists. The Joint Review Committee on Education in Radiologic Technology requires adoption of new standards by Fall 2025</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3130</a:t>
            </a:r>
            <a:r>
              <a:rPr lang="en-US" sz="1800" dirty="0">
                <a:latin typeface="Times New Roman" panose="02020603050405020304" pitchFamily="18" charset="0"/>
                <a:cs typeface="Times New Roman" panose="02020603050405020304" pitchFamily="18" charset="0"/>
              </a:rPr>
              <a:t> (Principles and Practice of Radiation Therapy I) Conform to the updated curriculum of the American Society of Radiologic Technologists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3200</a:t>
            </a:r>
            <a:r>
              <a:rPr lang="en-US" sz="1800" dirty="0">
                <a:latin typeface="Times New Roman" panose="02020603050405020304" pitchFamily="18" charset="0"/>
                <a:cs typeface="Times New Roman" panose="02020603050405020304" pitchFamily="18" charset="0"/>
              </a:rPr>
              <a:t> (Radiation Therapy Physics II) Conform to the updated curriculum of the American Society of Radiologic Technologists. The Joint Review Committee on Education in Radiologic Technology requires adoption of new standards by Fall 2025</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3210</a:t>
            </a:r>
            <a:r>
              <a:rPr lang="en-US" sz="1800" dirty="0">
                <a:latin typeface="Times New Roman" panose="02020603050405020304" pitchFamily="18" charset="0"/>
                <a:cs typeface="Times New Roman" panose="02020603050405020304" pitchFamily="18" charset="0"/>
              </a:rPr>
              <a:t>  (Introduction to Clinical Practicum) Conform to the updated curriculum of the American Society of Radiologic Technologists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RDON 3230</a:t>
            </a:r>
            <a:r>
              <a:rPr lang="en-US" sz="1800" dirty="0">
                <a:latin typeface="Times New Roman" panose="02020603050405020304" pitchFamily="18" charset="0"/>
                <a:cs typeface="Times New Roman" panose="02020603050405020304" pitchFamily="18" charset="0"/>
              </a:rPr>
              <a:t> (Principles and Practice of Radiation Therapy II) Conform to the updated curriculum of the American Society of Radiologic Technologists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SPED 3670</a:t>
            </a:r>
            <a:r>
              <a:rPr lang="en-US" sz="1800" dirty="0">
                <a:latin typeface="Times New Roman" panose="02020603050405020304" pitchFamily="18" charset="0"/>
                <a:cs typeface="Times New Roman" panose="02020603050405020304" pitchFamily="18" charset="0"/>
              </a:rPr>
              <a:t> (American Sign Language I) Changing the course description to reflect course activities. For example, currently there is no lab requirement</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SPED 3680 </a:t>
            </a:r>
            <a:r>
              <a:rPr lang="en-US" sz="1800" dirty="0">
                <a:latin typeface="Times New Roman" panose="02020603050405020304" pitchFamily="18" charset="0"/>
                <a:cs typeface="Times New Roman" panose="02020603050405020304" pitchFamily="18" charset="0"/>
              </a:rPr>
              <a:t>(American Sign Language II) Make prerequisites consistent with SPED 3690 and SPED 3700. Also the catalog description of this course is incorrect and states ASL 2 teaches interpretive skills</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SPED 3690 </a:t>
            </a:r>
            <a:r>
              <a:rPr lang="en-US" sz="1800" dirty="0">
                <a:latin typeface="Times New Roman" panose="02020603050405020304" pitchFamily="18" charset="0"/>
                <a:cs typeface="Times New Roman" panose="02020603050405020304" pitchFamily="18" charset="0"/>
              </a:rPr>
              <a:t>(American Sign Language III) Make prerequisites consistent with SPED 3680 and SPED 3700. Also the catalog description of this course is incorrect and misleading</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SPED 3700</a:t>
            </a:r>
            <a:r>
              <a:rPr lang="en-US" sz="1800" dirty="0">
                <a:latin typeface="Times New Roman" panose="02020603050405020304" pitchFamily="18" charset="0"/>
                <a:cs typeface="Times New Roman" panose="02020603050405020304" pitchFamily="18" charset="0"/>
              </a:rPr>
              <a:t> (American Sign Language IV) Make prerequisites consistent with SPED 3680, 3690 and SPED 3700. Also the catalog description of this course is incorrect and misleading</a:t>
            </a:r>
            <a:endParaRPr lang="en-US" sz="1800" u="sng" dirty="0">
              <a:latin typeface="Times New Roman" panose="02020603050405020304" pitchFamily="18" charset="0"/>
              <a:cs typeface="Times New Roman" panose="02020603050405020304" pitchFamily="18" charset="0"/>
            </a:endParaRPr>
          </a:p>
          <a:p>
            <a:pPr marL="0" indent="0">
              <a:buNone/>
            </a:pPr>
            <a:r>
              <a:rPr lang="en-US" sz="1800" u="sng" dirty="0">
                <a:latin typeface="Times New Roman" panose="02020603050405020304" pitchFamily="18" charset="0"/>
                <a:cs typeface="Times New Roman" panose="02020603050405020304" pitchFamily="18" charset="0"/>
              </a:rPr>
              <a:t>ECON 3980</a:t>
            </a:r>
            <a:r>
              <a:rPr lang="en-US" sz="1800" dirty="0">
                <a:latin typeface="Times New Roman" panose="02020603050405020304" pitchFamily="18" charset="0"/>
                <a:cs typeface="Times New Roman" panose="02020603050405020304" pitchFamily="18" charset="0"/>
              </a:rPr>
              <a:t> (Current Economic Issues) To meet the changes in job market preparedness for students</a:t>
            </a:r>
            <a:endParaRPr lang="en-US" sz="18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252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A4C5-7B9D-19E2-FACE-2D944359EA6E}"/>
              </a:ext>
            </a:extLst>
          </p:cNvPr>
          <p:cNvSpPr>
            <a:spLocks noGrp="1"/>
          </p:cNvSpPr>
          <p:nvPr>
            <p:ph type="title"/>
          </p:nvPr>
        </p:nvSpPr>
        <p:spPr>
          <a:xfrm>
            <a:off x="838200" y="191506"/>
            <a:ext cx="10515600" cy="489532"/>
          </a:xfrm>
        </p:spPr>
        <p:txBody>
          <a:bodyPr>
            <a:normAutofit/>
          </a:bodyPr>
          <a:lstStyle/>
          <a:p>
            <a:pPr algn="ctr"/>
            <a:r>
              <a:rPr lang="en-US" sz="2400" b="1" u="sng" dirty="0">
                <a:latin typeface="Times New Roman" panose="02020603050405020304" pitchFamily="18" charset="0"/>
                <a:cs typeface="Times New Roman" panose="02020603050405020304" pitchFamily="18" charset="0"/>
              </a:rPr>
              <a:t>Courses to be Considered, not for Approval</a:t>
            </a:r>
          </a:p>
        </p:txBody>
      </p:sp>
      <p:sp>
        <p:nvSpPr>
          <p:cNvPr id="3" name="Content Placeholder 2">
            <a:extLst>
              <a:ext uri="{FF2B5EF4-FFF2-40B4-BE49-F238E27FC236}">
                <a16:creationId xmlns:a16="http://schemas.microsoft.com/office/drawing/2014/main" id="{F529F525-D8A0-64A1-3B9E-030AA25BAF34}"/>
              </a:ext>
            </a:extLst>
          </p:cNvPr>
          <p:cNvSpPr>
            <a:spLocks noGrp="1"/>
          </p:cNvSpPr>
          <p:nvPr>
            <p:ph idx="1"/>
          </p:nvPr>
        </p:nvSpPr>
        <p:spPr>
          <a:xfrm>
            <a:off x="838200" y="775504"/>
            <a:ext cx="10515600" cy="5401459"/>
          </a:xfrm>
        </p:spPr>
        <p:txBody>
          <a:bodyPr>
            <a:normAutofit/>
          </a:bodyPr>
          <a:lstStyle/>
          <a:p>
            <a:pPr marL="0" indent="0">
              <a:buNone/>
            </a:pPr>
            <a:r>
              <a:rPr lang="en-US" sz="1400" u="sng" dirty="0">
                <a:latin typeface="Times New Roman" panose="02020603050405020304" pitchFamily="18" charset="0"/>
                <a:cs typeface="Times New Roman" panose="02020603050405020304" pitchFamily="18" charset="0"/>
              </a:rPr>
              <a:t>CLT 2000</a:t>
            </a:r>
            <a:r>
              <a:rPr lang="en-US" sz="1400" dirty="0">
                <a:latin typeface="Times New Roman" panose="02020603050405020304" pitchFamily="18" charset="0"/>
                <a:cs typeface="Times New Roman" panose="02020603050405020304" pitchFamily="18" charset="0"/>
              </a:rPr>
              <a:t> (The American Constitutional Tradition) To be included in CLT curriculum</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CLT 3020</a:t>
            </a:r>
            <a:r>
              <a:rPr lang="en-US" sz="1400" dirty="0">
                <a:latin typeface="Times New Roman" panose="02020603050405020304" pitchFamily="18" charset="0"/>
                <a:cs typeface="Times New Roman" panose="02020603050405020304" pitchFamily="18" charset="0"/>
              </a:rPr>
              <a:t> (Liberalism and Conservatism in America) To be included in CLT curriculum</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CLT 3030</a:t>
            </a:r>
            <a:r>
              <a:rPr lang="en-US" sz="1400" dirty="0">
                <a:latin typeface="Times New Roman" panose="02020603050405020304" pitchFamily="18" charset="0"/>
                <a:cs typeface="Times New Roman" panose="02020603050405020304" pitchFamily="18" charset="0"/>
              </a:rPr>
              <a:t> (Model US Senate) To be included in CLT curriculum</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CLT 3040</a:t>
            </a:r>
            <a:r>
              <a:rPr lang="en-US" sz="1400" dirty="0">
                <a:latin typeface="Times New Roman" panose="02020603050405020304" pitchFamily="18" charset="0"/>
                <a:cs typeface="Times New Roman" panose="02020603050405020304" pitchFamily="18" charset="0"/>
              </a:rPr>
              <a:t> (Constitutional Democracy and Democratic Citizenship) To be included in CLT curriculum</a:t>
            </a:r>
            <a:endParaRPr lang="en-US" sz="1400" u="sng" dirty="0">
              <a:latin typeface="Times New Roman" panose="02020603050405020304" pitchFamily="18" charset="0"/>
              <a:cs typeface="Times New Roman" panose="02020603050405020304" pitchFamily="18" charset="0"/>
            </a:endParaRPr>
          </a:p>
          <a:p>
            <a:pPr marL="0" indent="0">
              <a:buNone/>
            </a:pPr>
            <a:r>
              <a:rPr lang="en-US" sz="1400" u="sng" dirty="0">
                <a:latin typeface="Times New Roman" panose="02020603050405020304" pitchFamily="18" charset="0"/>
                <a:cs typeface="Times New Roman" panose="02020603050405020304" pitchFamily="18" charset="0"/>
              </a:rPr>
              <a:t>CLT 3750</a:t>
            </a:r>
            <a:r>
              <a:rPr lang="en-US" sz="1400" dirty="0">
                <a:latin typeface="Times New Roman" panose="02020603050405020304" pitchFamily="18" charset="0"/>
                <a:cs typeface="Times New Roman" panose="02020603050405020304" pitchFamily="18" charset="0"/>
              </a:rPr>
              <a:t> (The Empire of Modern Science</a:t>
            </a:r>
            <a:r>
              <a:rPr lang="en-US" sz="1400">
                <a:latin typeface="Times New Roman" panose="02020603050405020304" pitchFamily="18" charset="0"/>
                <a:cs typeface="Times New Roman" panose="02020603050405020304" pitchFamily="18" charset="0"/>
              </a:rPr>
              <a:t>) To be included in CLT curriculum</a:t>
            </a:r>
            <a:endParaRPr lang="en-US" sz="1400" u="sng" dirty="0">
              <a:latin typeface="Times New Roman" panose="02020603050405020304" pitchFamily="18" charset="0"/>
              <a:cs typeface="Times New Roman" panose="02020603050405020304" pitchFamily="18" charset="0"/>
            </a:endParaRPr>
          </a:p>
          <a:p>
            <a:pPr marL="0" indent="0">
              <a:buNone/>
            </a:pPr>
            <a:endParaRPr lang="en-US" sz="2000" u="sng" dirty="0">
              <a:latin typeface="Times New Roman" panose="02020603050405020304" pitchFamily="18" charset="0"/>
              <a:cs typeface="Times New Roman" panose="02020603050405020304" pitchFamily="18" charset="0"/>
            </a:endParaRPr>
          </a:p>
          <a:p>
            <a:pPr marL="0" indent="0">
              <a:buNone/>
            </a:pPr>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41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E29C-FDBA-114E-896F-DEF0A23B595E}"/>
              </a:ext>
            </a:extLst>
          </p:cNvPr>
          <p:cNvSpPr>
            <a:spLocks noGrp="1"/>
          </p:cNvSpPr>
          <p:nvPr>
            <p:ph type="title"/>
          </p:nvPr>
        </p:nvSpPr>
        <p:spPr>
          <a:xfrm>
            <a:off x="837235" y="133632"/>
            <a:ext cx="10515600" cy="547406"/>
          </a:xfrm>
        </p:spPr>
        <p:txBody>
          <a:bodyPr>
            <a:normAutofit/>
          </a:bodyPr>
          <a:lstStyle/>
          <a:p>
            <a:pPr algn="ctr"/>
            <a:r>
              <a:rPr lang="en-US" sz="1600" b="1" u="sng" dirty="0">
                <a:latin typeface="Times New Roman" panose="02020603050405020304" pitchFamily="18" charset="0"/>
                <a:cs typeface="Times New Roman" panose="02020603050405020304" pitchFamily="18" charset="0"/>
              </a:rPr>
              <a:t>April 25, 2024 email from President </a:t>
            </a:r>
            <a:r>
              <a:rPr lang="en-US" sz="1600" b="1" u="sng" dirty="0" err="1">
                <a:latin typeface="Times New Roman" panose="02020603050405020304" pitchFamily="18" charset="0"/>
                <a:cs typeface="Times New Roman" panose="02020603050405020304" pitchFamily="18" charset="0"/>
              </a:rPr>
              <a:t>Postel</a:t>
            </a:r>
            <a:r>
              <a:rPr lang="en-US" sz="1600" b="1" u="sng" dirty="0">
                <a:latin typeface="Times New Roman" panose="02020603050405020304" pitchFamily="18" charset="0"/>
                <a:cs typeface="Times New Roman" panose="02020603050405020304" pitchFamily="18" charset="0"/>
              </a:rPr>
              <a:t> to Faculty Senate </a:t>
            </a:r>
          </a:p>
        </p:txBody>
      </p:sp>
      <p:sp>
        <p:nvSpPr>
          <p:cNvPr id="3" name="Content Placeholder 2">
            <a:extLst>
              <a:ext uri="{FF2B5EF4-FFF2-40B4-BE49-F238E27FC236}">
                <a16:creationId xmlns:a16="http://schemas.microsoft.com/office/drawing/2014/main" id="{35451582-04A4-E64A-EAED-C42AE7371D01}"/>
              </a:ext>
            </a:extLst>
          </p:cNvPr>
          <p:cNvSpPr>
            <a:spLocks noGrp="1"/>
          </p:cNvSpPr>
          <p:nvPr>
            <p:ph idx="1"/>
          </p:nvPr>
        </p:nvSpPr>
        <p:spPr>
          <a:xfrm>
            <a:off x="838200" y="712586"/>
            <a:ext cx="10515600" cy="5884983"/>
          </a:xfrm>
        </p:spPr>
        <p:txBody>
          <a:bodyPr/>
          <a:lstStyle/>
          <a:p>
            <a:pPr marL="0" indent="0">
              <a:buNone/>
            </a:pPr>
            <a:endParaRPr lang="en-US"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D590C557-08D4-3FC0-0996-FDA0A7072338}"/>
              </a:ext>
            </a:extLst>
          </p:cNvPr>
          <p:cNvPicPr>
            <a:picLocks noChangeAspect="1"/>
          </p:cNvPicPr>
          <p:nvPr/>
        </p:nvPicPr>
        <p:blipFill>
          <a:blip r:embed="rId2"/>
          <a:stretch>
            <a:fillRect/>
          </a:stretch>
        </p:blipFill>
        <p:spPr>
          <a:xfrm>
            <a:off x="1739436" y="1084521"/>
            <a:ext cx="7772400" cy="5405204"/>
          </a:xfrm>
          <a:prstGeom prst="rect">
            <a:avLst/>
          </a:prstGeom>
        </p:spPr>
      </p:pic>
    </p:spTree>
    <p:extLst>
      <p:ext uri="{BB962C8B-B14F-4D97-AF65-F5344CB8AC3E}">
        <p14:creationId xmlns:p14="http://schemas.microsoft.com/office/powerpoint/2010/main" val="1309485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759</Words>
  <Application>Microsoft Macintosh PowerPoint</Application>
  <PresentationFormat>Widescreen</PresentationFormat>
  <Paragraphs>44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Undergraduate Curriculum Committee (2/25)</vt:lpstr>
      <vt:lpstr>Proposals Continued</vt:lpstr>
      <vt:lpstr>Courses to be Considered, not for Approval</vt:lpstr>
      <vt:lpstr>April 25, 2024 email from President Postel to Faculty Senate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Undergraduate Curriculum Committee (2/25)</dc:title>
  <dc:creator>Hiromi Kasahara</dc:creator>
  <cp:lastModifiedBy>Hiromi Kasahara</cp:lastModifiedBy>
  <cp:revision>3</cp:revision>
  <dcterms:created xsi:type="dcterms:W3CDTF">2025-02-24T07:14:00Z</dcterms:created>
  <dcterms:modified xsi:type="dcterms:W3CDTF">2025-02-25T05:44:01Z</dcterms:modified>
</cp:coreProperties>
</file>