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309" r:id="rId2"/>
    <p:sldId id="311" r:id="rId3"/>
    <p:sldId id="312" r:id="rId4"/>
    <p:sldId id="313" r:id="rId5"/>
    <p:sldId id="314" r:id="rId6"/>
    <p:sldId id="315" r:id="rId7"/>
    <p:sldId id="319" r:id="rId8"/>
    <p:sldId id="320" r:id="rId9"/>
    <p:sldId id="321" r:id="rId10"/>
    <p:sldId id="322" r:id="rId11"/>
    <p:sldId id="323" r:id="rId12"/>
    <p:sldId id="324" r:id="rId13"/>
    <p:sldId id="325" r:id="rId14"/>
    <p:sldId id="326"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7DCFC8-2F45-5D43-A600-F9FF55799ACE}">
          <p14:sldIdLst>
            <p14:sldId id="309"/>
            <p14:sldId id="311"/>
            <p14:sldId id="312"/>
            <p14:sldId id="313"/>
            <p14:sldId id="314"/>
            <p14:sldId id="315"/>
            <p14:sldId id="319"/>
            <p14:sldId id="320"/>
            <p14:sldId id="321"/>
            <p14:sldId id="322"/>
            <p14:sldId id="323"/>
            <p14:sldId id="324"/>
            <p14:sldId id="325"/>
            <p14:sldId id="326"/>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7" autoAdjust="0"/>
    <p:restoredTop sz="93720"/>
  </p:normalViewPr>
  <p:slideViewPr>
    <p:cSldViewPr snapToGrid="0">
      <p:cViewPr varScale="1">
        <p:scale>
          <a:sx n="104" d="100"/>
          <a:sy n="104" d="100"/>
        </p:scale>
        <p:origin x="354" y="11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7D068-BA96-C74F-9476-7A8A6A4A8483}"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18576-3E5D-BF4B-AD4A-CE3187DA85F5}" type="slidenum">
              <a:rPr lang="en-US" smtClean="0"/>
              <a:t>‹#›</a:t>
            </a:fld>
            <a:endParaRPr lang="en-US"/>
          </a:p>
        </p:txBody>
      </p:sp>
    </p:spTree>
    <p:extLst>
      <p:ext uri="{BB962C8B-B14F-4D97-AF65-F5344CB8AC3E}">
        <p14:creationId xmlns:p14="http://schemas.microsoft.com/office/powerpoint/2010/main" val="44061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18576-3E5D-BF4B-AD4A-CE3187DA85F5}" type="slidenum">
              <a:rPr lang="en-US" smtClean="0"/>
              <a:t>2</a:t>
            </a:fld>
            <a:endParaRPr lang="en-US"/>
          </a:p>
        </p:txBody>
      </p:sp>
    </p:spTree>
    <p:extLst>
      <p:ext uri="{BB962C8B-B14F-4D97-AF65-F5344CB8AC3E}">
        <p14:creationId xmlns:p14="http://schemas.microsoft.com/office/powerpoint/2010/main" val="213587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576-3E5D-BF4B-AD4A-CE3187DA85F5}" type="slidenum">
              <a:rPr lang="en-US" smtClean="0"/>
              <a:t>3</a:t>
            </a:fld>
            <a:endParaRPr lang="en-US"/>
          </a:p>
        </p:txBody>
      </p:sp>
    </p:spTree>
    <p:extLst>
      <p:ext uri="{BB962C8B-B14F-4D97-AF65-F5344CB8AC3E}">
        <p14:creationId xmlns:p14="http://schemas.microsoft.com/office/powerpoint/2010/main" val="107277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576-3E5D-BF4B-AD4A-CE3187DA85F5}" type="slidenum">
              <a:rPr lang="en-US" smtClean="0"/>
              <a:t>5</a:t>
            </a:fld>
            <a:endParaRPr lang="en-US"/>
          </a:p>
        </p:txBody>
      </p:sp>
    </p:spTree>
    <p:extLst>
      <p:ext uri="{BB962C8B-B14F-4D97-AF65-F5344CB8AC3E}">
        <p14:creationId xmlns:p14="http://schemas.microsoft.com/office/powerpoint/2010/main" val="257688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576-3E5D-BF4B-AD4A-CE3187DA85F5}" type="slidenum">
              <a:rPr lang="en-US" smtClean="0"/>
              <a:t>6</a:t>
            </a:fld>
            <a:endParaRPr lang="en-US"/>
          </a:p>
        </p:txBody>
      </p:sp>
    </p:spTree>
    <p:extLst>
      <p:ext uri="{BB962C8B-B14F-4D97-AF65-F5344CB8AC3E}">
        <p14:creationId xmlns:p14="http://schemas.microsoft.com/office/powerpoint/2010/main" val="414103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576-3E5D-BF4B-AD4A-CE3187DA85F5}" type="slidenum">
              <a:rPr lang="en-US" smtClean="0"/>
              <a:t>9</a:t>
            </a:fld>
            <a:endParaRPr lang="en-US"/>
          </a:p>
        </p:txBody>
      </p:sp>
    </p:spTree>
    <p:extLst>
      <p:ext uri="{BB962C8B-B14F-4D97-AF65-F5344CB8AC3E}">
        <p14:creationId xmlns:p14="http://schemas.microsoft.com/office/powerpoint/2010/main" val="278116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576-3E5D-BF4B-AD4A-CE3187DA85F5}" type="slidenum">
              <a:rPr lang="en-US" smtClean="0"/>
              <a:t>15</a:t>
            </a:fld>
            <a:endParaRPr lang="en-US"/>
          </a:p>
        </p:txBody>
      </p:sp>
    </p:spTree>
    <p:extLst>
      <p:ext uri="{BB962C8B-B14F-4D97-AF65-F5344CB8AC3E}">
        <p14:creationId xmlns:p14="http://schemas.microsoft.com/office/powerpoint/2010/main" val="310486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C6BC-0502-AEBD-241B-02A3A7E16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CDEF8E-8F1E-48F4-7FA3-8699F25D6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4CF5B5-34D9-EA93-CFD3-42FEDBDDA6FE}"/>
              </a:ext>
            </a:extLst>
          </p:cNvPr>
          <p:cNvSpPr>
            <a:spLocks noGrp="1"/>
          </p:cNvSpPr>
          <p:nvPr>
            <p:ph type="dt" sz="half" idx="10"/>
          </p:nvPr>
        </p:nvSpPr>
        <p:spPr/>
        <p:txBody>
          <a:bodyPr/>
          <a:lstStyle/>
          <a:p>
            <a:fld id="{FAA3937B-F38B-4D15-B5C6-842B10A8992F}" type="datetime1">
              <a:rPr lang="en-US" smtClean="0"/>
              <a:t>10/20/2025</a:t>
            </a:fld>
            <a:endParaRPr lang="en-US"/>
          </a:p>
        </p:txBody>
      </p:sp>
      <p:sp>
        <p:nvSpPr>
          <p:cNvPr id="5" name="Footer Placeholder 4">
            <a:extLst>
              <a:ext uri="{FF2B5EF4-FFF2-40B4-BE49-F238E27FC236}">
                <a16:creationId xmlns:a16="http://schemas.microsoft.com/office/drawing/2014/main" id="{24814FBB-1706-38A3-95C5-450101A91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4CFA9-11CA-28C7-2B21-1FC0E878C6E2}"/>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163127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4859-ABD6-BB90-5982-FF06420DEB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D51B91-5633-AED3-7A6A-E5BF22B9A0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126F7-2B9C-84FE-909B-8EE8321D2B56}"/>
              </a:ext>
            </a:extLst>
          </p:cNvPr>
          <p:cNvSpPr>
            <a:spLocks noGrp="1"/>
          </p:cNvSpPr>
          <p:nvPr>
            <p:ph type="dt" sz="half" idx="10"/>
          </p:nvPr>
        </p:nvSpPr>
        <p:spPr/>
        <p:txBody>
          <a:bodyPr/>
          <a:lstStyle/>
          <a:p>
            <a:fld id="{CFE816A3-60C7-43A2-9497-4169874EAB76}" type="datetime1">
              <a:rPr lang="en-US" smtClean="0"/>
              <a:t>10/20/2025</a:t>
            </a:fld>
            <a:endParaRPr lang="en-US"/>
          </a:p>
        </p:txBody>
      </p:sp>
      <p:sp>
        <p:nvSpPr>
          <p:cNvPr id="5" name="Footer Placeholder 4">
            <a:extLst>
              <a:ext uri="{FF2B5EF4-FFF2-40B4-BE49-F238E27FC236}">
                <a16:creationId xmlns:a16="http://schemas.microsoft.com/office/drawing/2014/main" id="{99E1E904-0C2C-45FC-0C9C-F6F667279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9A505-DE2F-DDA7-A0CA-8E75B8D1D7B1}"/>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282825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94BB0-CD20-05F8-2DB4-17EF10AD84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39215-EA12-6BF6-2746-C5262F99F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FA57B-279A-4823-5C1C-61D44507A489}"/>
              </a:ext>
            </a:extLst>
          </p:cNvPr>
          <p:cNvSpPr>
            <a:spLocks noGrp="1"/>
          </p:cNvSpPr>
          <p:nvPr>
            <p:ph type="dt" sz="half" idx="10"/>
          </p:nvPr>
        </p:nvSpPr>
        <p:spPr/>
        <p:txBody>
          <a:bodyPr/>
          <a:lstStyle/>
          <a:p>
            <a:fld id="{416CD33A-04ED-443E-AA06-346144F8693E}" type="datetime1">
              <a:rPr lang="en-US" smtClean="0"/>
              <a:t>10/20/2025</a:t>
            </a:fld>
            <a:endParaRPr lang="en-US"/>
          </a:p>
        </p:txBody>
      </p:sp>
      <p:sp>
        <p:nvSpPr>
          <p:cNvPr id="5" name="Footer Placeholder 4">
            <a:extLst>
              <a:ext uri="{FF2B5EF4-FFF2-40B4-BE49-F238E27FC236}">
                <a16:creationId xmlns:a16="http://schemas.microsoft.com/office/drawing/2014/main" id="{364F0268-7E2B-3F02-CD5C-46E683352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C1108-5F0A-9B26-5BC3-EB211862176C}"/>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3587936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1" name="Picture 10" descr="A blue and black background&#10;&#10;Description automatically generated">
            <a:extLst>
              <a:ext uri="{FF2B5EF4-FFF2-40B4-BE49-F238E27FC236}">
                <a16:creationId xmlns:a16="http://schemas.microsoft.com/office/drawing/2014/main" id="{0741DFC3-7F52-3262-80F8-3872703B4C1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525B2B-2513-FE36-A477-7C7F1500E23C}"/>
              </a:ext>
            </a:extLst>
          </p:cNvPr>
          <p:cNvSpPr>
            <a:spLocks noGrp="1"/>
          </p:cNvSpPr>
          <p:nvPr>
            <p:ph type="ctrTitle" hasCustomPrompt="1"/>
          </p:nvPr>
        </p:nvSpPr>
        <p:spPr>
          <a:xfrm>
            <a:off x="2450893" y="697042"/>
            <a:ext cx="9144000" cy="2743200"/>
          </a:xfrm>
          <a:prstGeom prst="rect">
            <a:avLst/>
          </a:prstGeom>
        </p:spPr>
        <p:txBody>
          <a:bodyPr anchor="ctr">
            <a:normAutofit/>
          </a:bodyPr>
          <a:lstStyle>
            <a:lvl1pPr algn="ctr">
              <a:defRPr sz="6000" b="1" i="0" cap="none" baseline="0">
                <a:solidFill>
                  <a:srgbClr val="FFD200"/>
                </a:solidFill>
                <a:latin typeface="Poppins ExtraBold" pitchFamily="2" charset="77"/>
                <a:cs typeface="Poppins ExtraBold" pitchFamily="2" charset="77"/>
              </a:defRPr>
            </a:lvl1pPr>
          </a:lstStyle>
          <a:p>
            <a:r>
              <a:rPr lang="en-US" dirty="0"/>
              <a:t>Click to add title</a:t>
            </a:r>
          </a:p>
        </p:txBody>
      </p:sp>
      <p:sp>
        <p:nvSpPr>
          <p:cNvPr id="3" name="Subtitle 2">
            <a:extLst>
              <a:ext uri="{FF2B5EF4-FFF2-40B4-BE49-F238E27FC236}">
                <a16:creationId xmlns:a16="http://schemas.microsoft.com/office/drawing/2014/main" id="{07E4A83A-ED12-C6E9-1704-D1656C8451B7}"/>
              </a:ext>
            </a:extLst>
          </p:cNvPr>
          <p:cNvSpPr>
            <a:spLocks noGrp="1"/>
          </p:cNvSpPr>
          <p:nvPr>
            <p:ph type="subTitle" idx="1" hasCustomPrompt="1"/>
          </p:nvPr>
        </p:nvSpPr>
        <p:spPr>
          <a:xfrm>
            <a:off x="2450891" y="3879354"/>
            <a:ext cx="9144000" cy="4827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descr="The University of Toledo">
            <a:extLst>
              <a:ext uri="{FF2B5EF4-FFF2-40B4-BE49-F238E27FC236}">
                <a16:creationId xmlns:a16="http://schemas.microsoft.com/office/drawing/2014/main" id="{7A15B486-7F0A-CCD9-5C1B-CD87E609BD62}"/>
              </a:ext>
            </a:extLst>
          </p:cNvPr>
          <p:cNvPicPr>
            <a:picLocks noChangeAspect="1"/>
          </p:cNvPicPr>
          <p:nvPr userDrawn="1"/>
        </p:nvPicPr>
        <p:blipFill>
          <a:blip r:embed="rId3"/>
          <a:stretch>
            <a:fillRect/>
          </a:stretch>
        </p:blipFill>
        <p:spPr>
          <a:xfrm>
            <a:off x="304311" y="4362085"/>
            <a:ext cx="1940716" cy="1791430"/>
          </a:xfrm>
          <a:prstGeom prst="rect">
            <a:avLst/>
          </a:prstGeom>
        </p:spPr>
      </p:pic>
      <p:pic>
        <p:nvPicPr>
          <p:cNvPr id="5" name="Picture 4" descr="The Power To Do">
            <a:extLst>
              <a:ext uri="{FF2B5EF4-FFF2-40B4-BE49-F238E27FC236}">
                <a16:creationId xmlns:a16="http://schemas.microsoft.com/office/drawing/2014/main" id="{FB70371D-95EC-591D-8CC4-AA2E78E5B5C4}"/>
              </a:ext>
            </a:extLst>
          </p:cNvPr>
          <p:cNvPicPr>
            <a:picLocks noChangeAspect="1"/>
          </p:cNvPicPr>
          <p:nvPr userDrawn="1"/>
        </p:nvPicPr>
        <p:blipFill>
          <a:blip r:embed="rId4"/>
          <a:stretch>
            <a:fillRect/>
          </a:stretch>
        </p:blipFill>
        <p:spPr>
          <a:xfrm>
            <a:off x="0" y="6328835"/>
            <a:ext cx="12192000" cy="529165"/>
          </a:xfrm>
          <a:prstGeom prst="rect">
            <a:avLst/>
          </a:prstGeom>
        </p:spPr>
      </p:pic>
      <p:sp>
        <p:nvSpPr>
          <p:cNvPr id="7" name="Text Placeholder 6">
            <a:extLst>
              <a:ext uri="{FF2B5EF4-FFF2-40B4-BE49-F238E27FC236}">
                <a16:creationId xmlns:a16="http://schemas.microsoft.com/office/drawing/2014/main" id="{8CF5E823-4EE1-8427-1523-66B3ED2CF21B}"/>
              </a:ext>
            </a:extLst>
          </p:cNvPr>
          <p:cNvSpPr>
            <a:spLocks noGrp="1"/>
          </p:cNvSpPr>
          <p:nvPr>
            <p:ph type="body" sz="quarter" idx="10" hasCustomPrompt="1"/>
          </p:nvPr>
        </p:nvSpPr>
        <p:spPr>
          <a:xfrm>
            <a:off x="4432300" y="4362450"/>
            <a:ext cx="5238750" cy="511175"/>
          </a:xfrm>
        </p:spPr>
        <p:txBody>
          <a:bodyPr/>
          <a:lstStyle>
            <a:lvl1pPr marL="0" indent="0" algn="ctr">
              <a:buFontTx/>
              <a:buNone/>
              <a:defRPr sz="1800">
                <a:solidFill>
                  <a:schemeClr val="bg1"/>
                </a:solidFill>
              </a:defRPr>
            </a:lvl1pPr>
          </a:lstStyle>
          <a:p>
            <a:pPr lvl="0"/>
            <a:r>
              <a:rPr lang="en-US" dirty="0"/>
              <a:t>Click to add presenter and date</a:t>
            </a:r>
          </a:p>
        </p:txBody>
      </p:sp>
    </p:spTree>
    <p:extLst>
      <p:ext uri="{BB962C8B-B14F-4D97-AF65-F5344CB8AC3E}">
        <p14:creationId xmlns:p14="http://schemas.microsoft.com/office/powerpoint/2010/main" val="126323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3957-6A5E-29CF-16EE-C30791BE2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A504E-EAA7-0CA5-86F5-0D76FD5AC8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13440-24E4-B4EC-F925-33EA4607E380}"/>
              </a:ext>
            </a:extLst>
          </p:cNvPr>
          <p:cNvSpPr>
            <a:spLocks noGrp="1"/>
          </p:cNvSpPr>
          <p:nvPr>
            <p:ph type="dt" sz="half" idx="10"/>
          </p:nvPr>
        </p:nvSpPr>
        <p:spPr/>
        <p:txBody>
          <a:bodyPr/>
          <a:lstStyle/>
          <a:p>
            <a:fld id="{8EF17156-E72C-44AE-AF01-CDCE8E4460FD}" type="datetime1">
              <a:rPr lang="en-US" smtClean="0"/>
              <a:t>10/20/2025</a:t>
            </a:fld>
            <a:endParaRPr lang="en-US"/>
          </a:p>
        </p:txBody>
      </p:sp>
      <p:sp>
        <p:nvSpPr>
          <p:cNvPr id="5" name="Footer Placeholder 4">
            <a:extLst>
              <a:ext uri="{FF2B5EF4-FFF2-40B4-BE49-F238E27FC236}">
                <a16:creationId xmlns:a16="http://schemas.microsoft.com/office/drawing/2014/main" id="{DD7029C1-7A85-2793-24FE-CBDEF0CCA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0EB1E-5D76-80CC-3105-1C872DD55B23}"/>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185212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5DFF-ED17-E77E-B833-C16808AFA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A53954-D0E4-6100-C785-974F6118BB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7D24D-234E-F9EA-DA6A-F404CE558409}"/>
              </a:ext>
            </a:extLst>
          </p:cNvPr>
          <p:cNvSpPr>
            <a:spLocks noGrp="1"/>
          </p:cNvSpPr>
          <p:nvPr>
            <p:ph type="dt" sz="half" idx="10"/>
          </p:nvPr>
        </p:nvSpPr>
        <p:spPr/>
        <p:txBody>
          <a:bodyPr/>
          <a:lstStyle/>
          <a:p>
            <a:fld id="{64D0A684-E7E9-4963-835F-DC1ECCE097DC}" type="datetime1">
              <a:rPr lang="en-US" smtClean="0"/>
              <a:t>10/20/2025</a:t>
            </a:fld>
            <a:endParaRPr lang="en-US"/>
          </a:p>
        </p:txBody>
      </p:sp>
      <p:sp>
        <p:nvSpPr>
          <p:cNvPr id="5" name="Footer Placeholder 4">
            <a:extLst>
              <a:ext uri="{FF2B5EF4-FFF2-40B4-BE49-F238E27FC236}">
                <a16:creationId xmlns:a16="http://schemas.microsoft.com/office/drawing/2014/main" id="{AA10F7C6-C98F-362A-3026-71FE4F9A6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146EF-A344-AC11-CDAB-9A845445171E}"/>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343753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C608-1746-A51B-9161-85526C0E9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63736-2121-45B3-ECA4-DCFE6F9493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77479-35FD-81C0-C413-3BD72EA49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F4591-057D-34EB-F4FE-4374D66FC23E}"/>
              </a:ext>
            </a:extLst>
          </p:cNvPr>
          <p:cNvSpPr>
            <a:spLocks noGrp="1"/>
          </p:cNvSpPr>
          <p:nvPr>
            <p:ph type="dt" sz="half" idx="10"/>
          </p:nvPr>
        </p:nvSpPr>
        <p:spPr/>
        <p:txBody>
          <a:bodyPr/>
          <a:lstStyle/>
          <a:p>
            <a:fld id="{2560F4F2-FC2C-4BAC-A5F1-ADEB3E3A8014}" type="datetime1">
              <a:rPr lang="en-US" smtClean="0"/>
              <a:t>10/20/2025</a:t>
            </a:fld>
            <a:endParaRPr lang="en-US"/>
          </a:p>
        </p:txBody>
      </p:sp>
      <p:sp>
        <p:nvSpPr>
          <p:cNvPr id="6" name="Footer Placeholder 5">
            <a:extLst>
              <a:ext uri="{FF2B5EF4-FFF2-40B4-BE49-F238E27FC236}">
                <a16:creationId xmlns:a16="http://schemas.microsoft.com/office/drawing/2014/main" id="{28CA73C3-8C64-7064-3A82-DCC7A8EBF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94F6A-F50B-A092-6F8B-90B3FD2FEB49}"/>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364722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9813-9D0F-842C-55E9-C9C4A522F2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C8BA6-1C43-8CA7-0B04-7123AB986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8CF429-918C-68E9-A166-9EFF0FB35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3BC87-A4DA-F77F-7630-01E308A16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860DF0-7E87-EB61-6F09-1D9EACF7E2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8BF11-B7C3-9BD7-027A-D593EEFFEC1E}"/>
              </a:ext>
            </a:extLst>
          </p:cNvPr>
          <p:cNvSpPr>
            <a:spLocks noGrp="1"/>
          </p:cNvSpPr>
          <p:nvPr>
            <p:ph type="dt" sz="half" idx="10"/>
          </p:nvPr>
        </p:nvSpPr>
        <p:spPr/>
        <p:txBody>
          <a:bodyPr/>
          <a:lstStyle/>
          <a:p>
            <a:fld id="{F6B9B603-E5E5-4683-BC39-A898935E113E}" type="datetime1">
              <a:rPr lang="en-US" smtClean="0"/>
              <a:t>10/20/2025</a:t>
            </a:fld>
            <a:endParaRPr lang="en-US"/>
          </a:p>
        </p:txBody>
      </p:sp>
      <p:sp>
        <p:nvSpPr>
          <p:cNvPr id="8" name="Footer Placeholder 7">
            <a:extLst>
              <a:ext uri="{FF2B5EF4-FFF2-40B4-BE49-F238E27FC236}">
                <a16:creationId xmlns:a16="http://schemas.microsoft.com/office/drawing/2014/main" id="{C9FD92A7-A7EB-B336-5986-B83095A1AE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1C393-CE10-9CE5-8465-D27E84B5B2AD}"/>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412214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8CE4-7F90-4C19-0AA7-EC0023773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B2A50A-F38D-9404-A3C3-9CE99B3C92E9}"/>
              </a:ext>
            </a:extLst>
          </p:cNvPr>
          <p:cNvSpPr>
            <a:spLocks noGrp="1"/>
          </p:cNvSpPr>
          <p:nvPr>
            <p:ph type="dt" sz="half" idx="10"/>
          </p:nvPr>
        </p:nvSpPr>
        <p:spPr/>
        <p:txBody>
          <a:bodyPr/>
          <a:lstStyle/>
          <a:p>
            <a:fld id="{7C000378-2B00-4D9B-A794-7CD83A30411B}" type="datetime1">
              <a:rPr lang="en-US" smtClean="0"/>
              <a:t>10/20/2025</a:t>
            </a:fld>
            <a:endParaRPr lang="en-US"/>
          </a:p>
        </p:txBody>
      </p:sp>
      <p:sp>
        <p:nvSpPr>
          <p:cNvPr id="4" name="Footer Placeholder 3">
            <a:extLst>
              <a:ext uri="{FF2B5EF4-FFF2-40B4-BE49-F238E27FC236}">
                <a16:creationId xmlns:a16="http://schemas.microsoft.com/office/drawing/2014/main" id="{773FD870-2AED-2E7B-5AC0-7069E1C764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8D08F9-F3A3-9A03-7D24-A21EACB71305}"/>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183977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C5265-A9F1-59E1-7461-8B5A28D21740}"/>
              </a:ext>
            </a:extLst>
          </p:cNvPr>
          <p:cNvSpPr>
            <a:spLocks noGrp="1"/>
          </p:cNvSpPr>
          <p:nvPr>
            <p:ph type="dt" sz="half" idx="10"/>
          </p:nvPr>
        </p:nvSpPr>
        <p:spPr/>
        <p:txBody>
          <a:bodyPr/>
          <a:lstStyle/>
          <a:p>
            <a:fld id="{3B656B69-1631-4DF8-96EC-10FEA1265BD3}" type="datetime1">
              <a:rPr lang="en-US" smtClean="0"/>
              <a:t>10/20/2025</a:t>
            </a:fld>
            <a:endParaRPr lang="en-US"/>
          </a:p>
        </p:txBody>
      </p:sp>
      <p:sp>
        <p:nvSpPr>
          <p:cNvPr id="3" name="Footer Placeholder 2">
            <a:extLst>
              <a:ext uri="{FF2B5EF4-FFF2-40B4-BE49-F238E27FC236}">
                <a16:creationId xmlns:a16="http://schemas.microsoft.com/office/drawing/2014/main" id="{8EBB4FAB-435D-11E2-2325-58897CE8EE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BBABA-2512-4CE6-644E-440C74DEC97B}"/>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273118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BC46-3A55-4958-CFFD-47717FBF0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ADAAE5-013B-D5C2-7449-AE7578BDF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90F62D-65DF-3AFA-02C4-858F8DCB9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61CCD-AAC2-57CB-461D-6A3862CB5D0B}"/>
              </a:ext>
            </a:extLst>
          </p:cNvPr>
          <p:cNvSpPr>
            <a:spLocks noGrp="1"/>
          </p:cNvSpPr>
          <p:nvPr>
            <p:ph type="dt" sz="half" idx="10"/>
          </p:nvPr>
        </p:nvSpPr>
        <p:spPr/>
        <p:txBody>
          <a:bodyPr/>
          <a:lstStyle/>
          <a:p>
            <a:fld id="{2243B642-D3F9-4C31-B167-2A391C78DAB7}" type="datetime1">
              <a:rPr lang="en-US" smtClean="0"/>
              <a:t>10/20/2025</a:t>
            </a:fld>
            <a:endParaRPr lang="en-US"/>
          </a:p>
        </p:txBody>
      </p:sp>
      <p:sp>
        <p:nvSpPr>
          <p:cNvPr id="6" name="Footer Placeholder 5">
            <a:extLst>
              <a:ext uri="{FF2B5EF4-FFF2-40B4-BE49-F238E27FC236}">
                <a16:creationId xmlns:a16="http://schemas.microsoft.com/office/drawing/2014/main" id="{979C6DCD-E01E-6090-829A-DB21AD625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F097B-524A-1E1B-5453-5B94734EA08A}"/>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84727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774F-819A-220D-ECD9-13C576573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89FB5-E719-9DB0-2895-B6D609E99F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F7D495-A345-921B-2853-833F79BD7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59E10-82A2-45F7-4D27-B3FCB76C3ADF}"/>
              </a:ext>
            </a:extLst>
          </p:cNvPr>
          <p:cNvSpPr>
            <a:spLocks noGrp="1"/>
          </p:cNvSpPr>
          <p:nvPr>
            <p:ph type="dt" sz="half" idx="10"/>
          </p:nvPr>
        </p:nvSpPr>
        <p:spPr/>
        <p:txBody>
          <a:bodyPr/>
          <a:lstStyle/>
          <a:p>
            <a:fld id="{C1664169-61CB-4112-947E-3DD0CCCEA6B6}" type="datetime1">
              <a:rPr lang="en-US" smtClean="0"/>
              <a:t>10/20/2025</a:t>
            </a:fld>
            <a:endParaRPr lang="en-US"/>
          </a:p>
        </p:txBody>
      </p:sp>
      <p:sp>
        <p:nvSpPr>
          <p:cNvPr id="6" name="Footer Placeholder 5">
            <a:extLst>
              <a:ext uri="{FF2B5EF4-FFF2-40B4-BE49-F238E27FC236}">
                <a16:creationId xmlns:a16="http://schemas.microsoft.com/office/drawing/2014/main" id="{6F504749-8699-4E5C-6D15-0F9FD3FC2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CC0FA-7AC7-59F1-6933-FA915E945DC7}"/>
              </a:ext>
            </a:extLst>
          </p:cNvPr>
          <p:cNvSpPr>
            <a:spLocks noGrp="1"/>
          </p:cNvSpPr>
          <p:nvPr>
            <p:ph type="sldNum" sz="quarter" idx="12"/>
          </p:nvPr>
        </p:nvSpPr>
        <p:spPr/>
        <p:txBody>
          <a:bodyPr/>
          <a:lstStyle/>
          <a:p>
            <a:fld id="{C11E69C0-6E34-1A4F-9D21-C3863E3F74DE}" type="slidenum">
              <a:rPr lang="en-US" smtClean="0"/>
              <a:t>‹#›</a:t>
            </a:fld>
            <a:endParaRPr lang="en-US"/>
          </a:p>
        </p:txBody>
      </p:sp>
    </p:spTree>
    <p:extLst>
      <p:ext uri="{BB962C8B-B14F-4D97-AF65-F5344CB8AC3E}">
        <p14:creationId xmlns:p14="http://schemas.microsoft.com/office/powerpoint/2010/main" val="110128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04D5C-06B3-2B9B-EA35-39A64EE0A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AD963-3301-1B26-32D6-AB5A25A60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14BFD-4BB0-EA0D-83B0-1C8BD7656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A0C46E-EC53-41F1-80F2-328687A54C95}" type="datetime1">
              <a:rPr lang="en-US" smtClean="0"/>
              <a:t>10/20/2025</a:t>
            </a:fld>
            <a:endParaRPr lang="en-US"/>
          </a:p>
        </p:txBody>
      </p:sp>
      <p:sp>
        <p:nvSpPr>
          <p:cNvPr id="5" name="Footer Placeholder 4">
            <a:extLst>
              <a:ext uri="{FF2B5EF4-FFF2-40B4-BE49-F238E27FC236}">
                <a16:creationId xmlns:a16="http://schemas.microsoft.com/office/drawing/2014/main" id="{F690745D-9138-0635-E35B-02201182D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6455B2-C855-E5C4-EA8B-2B3972D03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1E69C0-6E34-1A4F-9D21-C3863E3F74DE}" type="slidenum">
              <a:rPr lang="en-US" smtClean="0"/>
              <a:t>‹#›</a:t>
            </a:fld>
            <a:endParaRPr lang="en-US"/>
          </a:p>
        </p:txBody>
      </p:sp>
    </p:spTree>
    <p:extLst>
      <p:ext uri="{BB962C8B-B14F-4D97-AF65-F5344CB8AC3E}">
        <p14:creationId xmlns:p14="http://schemas.microsoft.com/office/powerpoint/2010/main" val="306105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42C6-287E-3306-9CBF-F8A2A0247F1D}"/>
              </a:ext>
            </a:extLst>
          </p:cNvPr>
          <p:cNvSpPr>
            <a:spLocks noGrp="1"/>
          </p:cNvSpPr>
          <p:nvPr>
            <p:ph type="ctrTitle"/>
          </p:nvPr>
        </p:nvSpPr>
        <p:spPr>
          <a:xfrm>
            <a:off x="2890024" y="526200"/>
            <a:ext cx="6411951" cy="1975765"/>
          </a:xfrm>
        </p:spPr>
        <p:txBody>
          <a:bodyPr>
            <a:normAutofit fontScale="90000"/>
          </a:bodyPr>
          <a:lstStyle/>
          <a:p>
            <a:r>
              <a:rPr lang="en-US" dirty="0"/>
              <a:t>FSCSA: First Issue:</a:t>
            </a:r>
            <a:br>
              <a:rPr lang="en-US" dirty="0"/>
            </a:br>
            <a:r>
              <a:rPr lang="en-US" sz="3600" dirty="0"/>
              <a:t>Effects of Senate Bill 1 on Multicultural Programming and Resources</a:t>
            </a:r>
          </a:p>
        </p:txBody>
      </p:sp>
      <p:sp>
        <p:nvSpPr>
          <p:cNvPr id="4" name="Text Placeholder 3">
            <a:extLst>
              <a:ext uri="{FF2B5EF4-FFF2-40B4-BE49-F238E27FC236}">
                <a16:creationId xmlns:a16="http://schemas.microsoft.com/office/drawing/2014/main" id="{4C1869A0-B1D8-8F39-1D76-748A1ED3D2AF}"/>
              </a:ext>
            </a:extLst>
          </p:cNvPr>
          <p:cNvSpPr>
            <a:spLocks noGrp="1"/>
          </p:cNvSpPr>
          <p:nvPr>
            <p:ph type="body" sz="quarter" idx="10"/>
          </p:nvPr>
        </p:nvSpPr>
        <p:spPr>
          <a:xfrm>
            <a:off x="3342656" y="3457272"/>
            <a:ext cx="7763708" cy="2236946"/>
          </a:xfrm>
        </p:spPr>
        <p:txBody>
          <a:bodyPr>
            <a:normAutofit/>
          </a:bodyPr>
          <a:lstStyle/>
          <a:p>
            <a:r>
              <a:rPr lang="en-US" sz="2800" b="1" dirty="0"/>
              <a:t>21 October, 2025</a:t>
            </a:r>
          </a:p>
          <a:p>
            <a:r>
              <a:rPr lang="en-US" sz="2800" dirty="0"/>
              <a:t>Deborah Coulter-Harris,</a:t>
            </a:r>
          </a:p>
          <a:p>
            <a:r>
              <a:rPr lang="en-US" sz="2800" dirty="0"/>
              <a:t>Debbie </a:t>
            </a:r>
            <a:r>
              <a:rPr lang="en-US" sz="2800" dirty="0" err="1"/>
              <a:t>Machalow</a:t>
            </a:r>
            <a:r>
              <a:rPr lang="en-US" sz="2800" dirty="0"/>
              <a:t>,</a:t>
            </a:r>
          </a:p>
          <a:p>
            <a:r>
              <a:rPr lang="en-US" sz="2800" dirty="0"/>
              <a:t>  Teresa Boyer, and Jodi Jameson</a:t>
            </a:r>
          </a:p>
        </p:txBody>
      </p:sp>
    </p:spTree>
    <p:extLst>
      <p:ext uri="{BB962C8B-B14F-4D97-AF65-F5344CB8AC3E}">
        <p14:creationId xmlns:p14="http://schemas.microsoft.com/office/powerpoint/2010/main" val="164986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BSU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1450" y="442515"/>
            <a:ext cx="1170781" cy="1170781"/>
          </a:xfrm>
        </p:spPr>
      </p:pic>
      <p:sp>
        <p:nvSpPr>
          <p:cNvPr id="4" name="Slide Number Placeholder 3"/>
          <p:cNvSpPr>
            <a:spLocks noGrp="1"/>
          </p:cNvSpPr>
          <p:nvPr>
            <p:ph type="sldNum" sz="quarter" idx="12"/>
          </p:nvPr>
        </p:nvSpPr>
        <p:spPr/>
        <p:txBody>
          <a:bodyPr/>
          <a:lstStyle/>
          <a:p>
            <a:fld id="{C11E69C0-6E34-1A4F-9D21-C3863E3F74DE}" type="slidenum">
              <a:rPr lang="en-US" smtClean="0"/>
              <a:t>10</a:t>
            </a:fld>
            <a:endParaRPr lang="en-US"/>
          </a:p>
        </p:txBody>
      </p:sp>
      <p:sp>
        <p:nvSpPr>
          <p:cNvPr id="10" name="Rectangle 9"/>
          <p:cNvSpPr/>
          <p:nvPr/>
        </p:nvSpPr>
        <p:spPr>
          <a:xfrm>
            <a:off x="409575" y="1690686"/>
            <a:ext cx="11330385" cy="5006948"/>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MESP (Multicultural Emerging Scholars Program)</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What It Was:</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 bridge program designed to help incoming freshmen — especially those from underrepresented backgrounds — succeed before day one.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Why It Mattered:</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Provided early academic exposure in writing and math, boosting GPAs and confidence.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Helped students adjust to college rigor, reducing the risk of early academic failure.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Built early peer connections and familiarity with campus, creating a stronger sense of belonging and preparedness.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Offered support in both academics and student life — a critical foundation for success.</a:t>
            </a:r>
          </a:p>
          <a:p>
            <a:pP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What Happened After SB1:</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The program was entirely eliminated.</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Incoming students lost access to academic head starts, early credits, and social bonding opportunities.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First-gen and underrepresented students now start college at a clear disadvantage.</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15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BSU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2900" y="452040"/>
            <a:ext cx="1151731" cy="1151731"/>
          </a:xfrm>
        </p:spPr>
      </p:pic>
      <p:sp>
        <p:nvSpPr>
          <p:cNvPr id="4" name="Slide Number Placeholder 3"/>
          <p:cNvSpPr>
            <a:spLocks noGrp="1"/>
          </p:cNvSpPr>
          <p:nvPr>
            <p:ph type="sldNum" sz="quarter" idx="12"/>
          </p:nvPr>
        </p:nvSpPr>
        <p:spPr/>
        <p:txBody>
          <a:bodyPr/>
          <a:lstStyle/>
          <a:p>
            <a:fld id="{C11E69C0-6E34-1A4F-9D21-C3863E3F74DE}" type="slidenum">
              <a:rPr lang="en-US" smtClean="0"/>
              <a:t>11</a:t>
            </a:fld>
            <a:endParaRPr lang="en-US"/>
          </a:p>
        </p:txBody>
      </p:sp>
      <p:sp>
        <p:nvSpPr>
          <p:cNvPr id="8" name="Rectangle 7"/>
          <p:cNvSpPr/>
          <p:nvPr/>
        </p:nvSpPr>
        <p:spPr>
          <a:xfrm>
            <a:off x="123825" y="-384608"/>
            <a:ext cx="12363450" cy="6849889"/>
          </a:xfrm>
          <a:prstGeom prst="rect">
            <a:avLst/>
          </a:prstGeom>
        </p:spPr>
        <p:txBody>
          <a:bodyPr wrap="square">
            <a:spAutoFit/>
          </a:bodyPr>
          <a:lstStyle/>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BLX (Black and Latino Excellence → Belonging Excellence)</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What It Was</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Originally launched to intentionally support Black and Latino students with programming rooted in cultural excellence, empowerment, and community.</a:t>
            </a:r>
          </a:p>
          <a:p>
            <a:pPr marL="342900" marR="0" lvl="0" indent="-342900">
              <a:lnSpc>
                <a:spcPct val="115000"/>
              </a:lnSpc>
              <a:spcBef>
                <a:spcPts val="0"/>
              </a:spcBef>
              <a:spcAft>
                <a:spcPts val="80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Renamed "Belonging Excellence" to comply with SB1 restrictions, erasing the racial focus.</a:t>
            </a:r>
          </a:p>
          <a:p>
            <a:pP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Why It Mattered:</a:t>
            </a:r>
          </a:p>
          <a:p>
            <a:pPr marL="342900" marR="0" lvl="0" indent="-342900">
              <a:lnSpc>
                <a:spcPct val="115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Offered consistent mentoring, cultural affirmation, and leadership development. Fostered strong community bonds and a sense of pride in identity. Program saw high student participation and engagement year after year.</a:t>
            </a:r>
          </a:p>
          <a:p>
            <a:pPr marL="342900" marR="0" lvl="0" indent="-342900">
              <a:lnSpc>
                <a:spcPct val="115000"/>
              </a:lnSpc>
              <a:spcBef>
                <a:spcPts val="0"/>
              </a:spcBef>
              <a:spcAft>
                <a:spcPts val="80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Provided food, events, and shared spaces that helped students feel seen and supported.</a:t>
            </a:r>
          </a:p>
          <a:p>
            <a:r>
              <a:rPr lang="en-US" sz="1600" b="1" dirty="0">
                <a:latin typeface="Times New Roman" panose="02020603050405020304" pitchFamily="18" charset="0"/>
                <a:cs typeface="Times New Roman" panose="02020603050405020304" pitchFamily="18" charset="0"/>
              </a:rPr>
              <a:t>What Happened After SB1:</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Program identity stripped of cultural specificity, making it less resonant for the students it was built to serve. Drastic funding cuts.</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Mentor wages slashed, undermining value of student leadership and reducing mentor retention.</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Event budgets gutted, eliminating meals, snacks, and culturally relevant programming that built connection.</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Despite strong attendance, program now operates on minimal resources, severely limiting its ability to serve students.</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Funding reductions send a clear message that equity-based programming is not a priority, despite proven success.</a:t>
            </a:r>
          </a:p>
          <a:p>
            <a:pPr marR="0" lvl="0">
              <a:lnSpc>
                <a:spcPct val="115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63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BSU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1950" y="399653"/>
            <a:ext cx="1256506" cy="1256506"/>
          </a:xfrm>
        </p:spPr>
      </p:pic>
      <p:sp>
        <p:nvSpPr>
          <p:cNvPr id="4" name="Slide Number Placeholder 3"/>
          <p:cNvSpPr>
            <a:spLocks noGrp="1"/>
          </p:cNvSpPr>
          <p:nvPr>
            <p:ph type="sldNum" sz="quarter" idx="12"/>
          </p:nvPr>
        </p:nvSpPr>
        <p:spPr/>
        <p:txBody>
          <a:bodyPr/>
          <a:lstStyle/>
          <a:p>
            <a:fld id="{C11E69C0-6E34-1A4F-9D21-C3863E3F74DE}" type="slidenum">
              <a:rPr lang="en-US" smtClean="0"/>
              <a:t>12</a:t>
            </a:fld>
            <a:endParaRPr lang="en-US"/>
          </a:p>
        </p:txBody>
      </p:sp>
      <p:sp>
        <p:nvSpPr>
          <p:cNvPr id="6" name="Rectangle 5"/>
          <p:cNvSpPr/>
          <p:nvPr/>
        </p:nvSpPr>
        <p:spPr>
          <a:xfrm>
            <a:off x="314325" y="-225333"/>
            <a:ext cx="11172825" cy="6755054"/>
          </a:xfrm>
          <a:prstGeom prst="rect">
            <a:avLst/>
          </a:prstGeom>
        </p:spPr>
        <p:txBody>
          <a:bodyPr wrap="square">
            <a:spAutoFit/>
          </a:bodyPr>
          <a:lstStyle/>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Diversity, Equity &amp; Inclusion Scholarships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What They Were:</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Scholarships specifically designed to support students from historically underrepresented communities, including racial, ethnic, and first-generation college students.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Why They Mattered:</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Helped cover tuition, housing, books, and fees — often the difference between staying enrolled or dropping out.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Gave students a fairer chance at higher education despite systemic financial barriers.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Offered recognition for students’ resilience, leadership, and cultural identity.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What Happened After SB1:</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Many DEI-specific scholarships were eliminated or merged into general pools.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More students competing for fewer scholarships, creating higher competition and lower success rates.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Students who once had targeted financial support now face new and unnecessary barriers.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disproportionately affects students who already experience systemic inequities.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67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BSU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437356"/>
            <a:ext cx="1181100" cy="1181100"/>
          </a:xfrm>
        </p:spPr>
      </p:pic>
      <p:sp>
        <p:nvSpPr>
          <p:cNvPr id="4" name="Slide Number Placeholder 3"/>
          <p:cNvSpPr>
            <a:spLocks noGrp="1"/>
          </p:cNvSpPr>
          <p:nvPr>
            <p:ph type="sldNum" sz="quarter" idx="12"/>
          </p:nvPr>
        </p:nvSpPr>
        <p:spPr/>
        <p:txBody>
          <a:bodyPr/>
          <a:lstStyle/>
          <a:p>
            <a:fld id="{C11E69C0-6E34-1A4F-9D21-C3863E3F74DE}" type="slidenum">
              <a:rPr lang="en-US" smtClean="0"/>
              <a:t>13</a:t>
            </a:fld>
            <a:endParaRPr lang="en-US"/>
          </a:p>
        </p:txBody>
      </p:sp>
      <p:sp>
        <p:nvSpPr>
          <p:cNvPr id="10" name="Rectangle 9"/>
          <p:cNvSpPr/>
          <p:nvPr/>
        </p:nvSpPr>
        <p:spPr>
          <a:xfrm>
            <a:off x="723899" y="40124"/>
            <a:ext cx="9763125" cy="6568465"/>
          </a:xfrm>
          <a:prstGeom prst="rect">
            <a:avLst/>
          </a:prstGeom>
        </p:spPr>
        <p:txBody>
          <a:bodyPr wrap="square">
            <a:spAutoFit/>
          </a:bodyPr>
          <a:lstStyle/>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Academic Program Cuts (Majors / Minors)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What They Were:</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 wide range of majors and minors — especially in ethnic studies, cultural studies, and interdisciplinary fields— allowing students to explore diverse areas of interest.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Why They Mattered:</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Gave students the ability to pursue passions, connect to their heritage, and engage with critical social issues.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Empowered students to graduate with meaningful, relevant degrees that reflected who they are and what they care about.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Created space for students to find academic identity and voice.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What Happened After SB1:</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Numerous programs were removed, forcing students to change majors.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Many credits didn’t transfer, leading to delayed graduations and extra tuition costs.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Students were left with limited academic choices, and fewer opportunities to engage in diverse scholarship.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36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BSU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C11E69C0-6E34-1A4F-9D21-C3863E3F74DE}" type="slidenum">
              <a:rPr lang="en-US" smtClean="0"/>
              <a:t>14</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3475" y="551656"/>
            <a:ext cx="1139032" cy="1139032"/>
          </a:xfrm>
        </p:spPr>
      </p:pic>
      <p:sp>
        <p:nvSpPr>
          <p:cNvPr id="10" name="Rectangle 9"/>
          <p:cNvSpPr/>
          <p:nvPr/>
        </p:nvSpPr>
        <p:spPr>
          <a:xfrm>
            <a:off x="323850" y="-567639"/>
            <a:ext cx="11563349" cy="7520072"/>
          </a:xfrm>
          <a:prstGeom prst="rect">
            <a:avLst/>
          </a:prstGeom>
        </p:spPr>
        <p:txBody>
          <a:bodyPr wrap="square">
            <a:spAutoFit/>
          </a:bodyPr>
          <a:lstStyle/>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Loss of Faculty &amp; Staff Support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Who They Were:</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Faculty and staff who played critical roles in student life — mentors, advisors, advocates, and leaders in DEI.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Why They Mattered:</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Provided one-on-one guidance, cultural understanding, and real-world opportunities.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Connected students to internships, research, and leadership development.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Were visible examples of success for students of color and underrepresented communities.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Many held deep, trusted relationships with students — often acting as a lifeline.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What Happened After SB1:</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Key staff were laid off or reassigned, cutting off vital support systems for students.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Students lost access to relationships and resources that directly contributed to their success.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Remaining staff were moved without proper communication, leaving students unsure where to turn.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New students may never experience the same mentorship, guidance, or empowerment that once existed.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29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Final Thoughts   </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sz="2000" dirty="0">
                <a:latin typeface="Times New Roman" panose="02020603050405020304" pitchFamily="18" charset="0"/>
                <a:cs typeface="Times New Roman" panose="02020603050405020304" pitchFamily="18" charset="0"/>
              </a:rPr>
              <a:t>Have the Effects of Senate Bill 1 on Multicultural Programming and Resources violated any of the Articles in the 1948 UN Declaration of Human Rights? Could be up for discussion, but UT already is in alignment with some of these articles.</a:t>
            </a:r>
          </a:p>
          <a:p>
            <a:r>
              <a:rPr lang="en-US" sz="1800" b="1" dirty="0">
                <a:latin typeface="Times New Roman" panose="02020603050405020304" pitchFamily="18" charset="0"/>
                <a:cs typeface="Times New Roman" panose="02020603050405020304" pitchFamily="18" charset="0"/>
              </a:rPr>
              <a:t>Article 2 Everyone is entitled to all the rights and freedoms set forth in this Declaration, without distinction of any kind, such as race, </a:t>
            </a:r>
            <a:r>
              <a:rPr lang="en-US" sz="1800" b="1" dirty="0" err="1">
                <a:latin typeface="Times New Roman" panose="02020603050405020304" pitchFamily="18" charset="0"/>
                <a:cs typeface="Times New Roman" panose="02020603050405020304" pitchFamily="18" charset="0"/>
              </a:rPr>
              <a:t>colour</a:t>
            </a:r>
            <a:r>
              <a:rPr lang="en-US" sz="1800" b="1" dirty="0">
                <a:latin typeface="Times New Roman" panose="02020603050405020304" pitchFamily="18" charset="0"/>
                <a:cs typeface="Times New Roman" panose="02020603050405020304" pitchFamily="18" charset="0"/>
              </a:rPr>
              <a:t>, sex, language, religion, political or other opinion, national or social origin, property, birth or other status</a:t>
            </a:r>
            <a:r>
              <a:rPr lang="en-US" sz="1800" dirty="0">
                <a:latin typeface="Times New Roman" panose="02020603050405020304" pitchFamily="18" charset="0"/>
                <a:cs typeface="Times New Roman" panose="02020603050405020304" pitchFamily="18" charset="0"/>
              </a:rPr>
              <a:t>. Furthermore, no distinction shall be made on the basis of the political, jurisdictional or international status of the country or territory to which a person belongs, whether it be independent, trust, non-self-governing or under any other limitation of sovereignty. </a:t>
            </a:r>
          </a:p>
          <a:p>
            <a:r>
              <a:rPr lang="en-US" sz="1800" b="1" dirty="0">
                <a:latin typeface="Times New Roman" panose="02020603050405020304" pitchFamily="18" charset="0"/>
                <a:cs typeface="Times New Roman" panose="02020603050405020304" pitchFamily="18" charset="0"/>
              </a:rPr>
              <a:t>Article 7 </a:t>
            </a:r>
            <a:r>
              <a:rPr lang="en-US" sz="1800" dirty="0">
                <a:latin typeface="Times New Roman" panose="02020603050405020304" pitchFamily="18" charset="0"/>
                <a:cs typeface="Times New Roman" panose="02020603050405020304" pitchFamily="18" charset="0"/>
              </a:rPr>
              <a:t>All are equal before the law and are entitled without any discrimination to equal protection of the law. </a:t>
            </a:r>
            <a:r>
              <a:rPr lang="en-US" sz="1800" b="1" dirty="0">
                <a:latin typeface="Times New Roman" panose="02020603050405020304" pitchFamily="18" charset="0"/>
                <a:cs typeface="Times New Roman" panose="02020603050405020304" pitchFamily="18" charset="0"/>
              </a:rPr>
              <a:t>All are entitled to equal protection against any discrimination </a:t>
            </a:r>
            <a:r>
              <a:rPr lang="en-US" sz="1800" dirty="0">
                <a:latin typeface="Times New Roman" panose="02020603050405020304" pitchFamily="18" charset="0"/>
                <a:cs typeface="Times New Roman" panose="02020603050405020304" pitchFamily="18" charset="0"/>
              </a:rPr>
              <a:t>in violation of this Declaration and against any incitement to such discrimination. </a:t>
            </a:r>
          </a:p>
          <a:p>
            <a:r>
              <a:rPr lang="en-US" sz="1800" b="1" dirty="0">
                <a:latin typeface="Times New Roman" panose="02020603050405020304" pitchFamily="18" charset="0"/>
                <a:cs typeface="Times New Roman" panose="02020603050405020304" pitchFamily="18" charset="0"/>
              </a:rPr>
              <a:t>Article 19 Everyone has the right to freedom of opinion and expression; this right includes freedom to hold opinions without interference and to seek, receive and impart information and ideas </a:t>
            </a:r>
            <a:r>
              <a:rPr lang="en-US" sz="1800" dirty="0">
                <a:latin typeface="Times New Roman" panose="02020603050405020304" pitchFamily="18" charset="0"/>
                <a:cs typeface="Times New Roman" panose="02020603050405020304" pitchFamily="18" charset="0"/>
              </a:rPr>
              <a:t>through any media and regardless of frontiers. </a:t>
            </a:r>
          </a:p>
          <a:p>
            <a:r>
              <a:rPr lang="en-US" sz="1800" b="1" dirty="0">
                <a:latin typeface="Times New Roman" panose="02020603050405020304" pitchFamily="18" charset="0"/>
                <a:cs typeface="Times New Roman" panose="02020603050405020304" pitchFamily="18" charset="0"/>
              </a:rPr>
              <a:t>Article 26 </a:t>
            </a:r>
            <a:r>
              <a:rPr lang="en-US" sz="1800" dirty="0">
                <a:latin typeface="Times New Roman" panose="02020603050405020304" pitchFamily="18" charset="0"/>
                <a:cs typeface="Times New Roman" panose="02020603050405020304" pitchFamily="18" charset="0"/>
              </a:rPr>
              <a:t>1. Everyone has the right to education... 2. </a:t>
            </a:r>
            <a:r>
              <a:rPr lang="en-US" sz="1800" b="1" dirty="0">
                <a:latin typeface="Times New Roman" panose="02020603050405020304" pitchFamily="18" charset="0"/>
                <a:cs typeface="Times New Roman" panose="02020603050405020304" pitchFamily="18" charset="0"/>
              </a:rPr>
              <a:t>Education shall be directed to the full development of the human personality and to the strengthening of respect for human rights and fundamental freedoms</a:t>
            </a:r>
            <a:r>
              <a:rPr lang="en-US" sz="1800" dirty="0">
                <a:latin typeface="Times New Roman" panose="02020603050405020304" pitchFamily="18" charset="0"/>
                <a:cs typeface="Times New Roman" panose="02020603050405020304" pitchFamily="18" charset="0"/>
              </a:rPr>
              <a:t>. It shall promote understanding, tolerance and friendship among all nations, racial or religious groups… </a:t>
            </a:r>
          </a:p>
        </p:txBody>
      </p:sp>
      <p:sp>
        <p:nvSpPr>
          <p:cNvPr id="4" name="Slide Number Placeholder 3"/>
          <p:cNvSpPr>
            <a:spLocks noGrp="1"/>
          </p:cNvSpPr>
          <p:nvPr>
            <p:ph type="sldNum" sz="quarter" idx="12"/>
          </p:nvPr>
        </p:nvSpPr>
        <p:spPr/>
        <p:txBody>
          <a:bodyPr/>
          <a:lstStyle/>
          <a:p>
            <a:fld id="{C11E69C0-6E34-1A4F-9D21-C3863E3F74DE}" type="slidenum">
              <a:rPr lang="en-US" smtClean="0"/>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557" y="327293"/>
            <a:ext cx="1295400" cy="1295400"/>
          </a:xfrm>
          <a:prstGeom prst="rect">
            <a:avLst/>
          </a:prstGeom>
        </p:spPr>
      </p:pic>
    </p:spTree>
    <p:extLst>
      <p:ext uri="{BB962C8B-B14F-4D97-AF65-F5344CB8AC3E}">
        <p14:creationId xmlns:p14="http://schemas.microsoft.com/office/powerpoint/2010/main" val="264859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Student Government Statement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Some effects of Senate Bill 1 on Multicultural Programming and Resources</a:t>
            </a:r>
          </a:p>
          <a:p>
            <a:r>
              <a:rPr lang="en-US" b="1" dirty="0"/>
              <a:t>Students are increasingly concerned about the state restricting their ability to find safe spaces on campus through university-sponsored programming.</a:t>
            </a:r>
            <a:r>
              <a:rPr lang="en-US" dirty="0"/>
              <a:t> </a:t>
            </a:r>
          </a:p>
          <a:p>
            <a:r>
              <a:rPr lang="en-US" b="1" dirty="0"/>
              <a:t>Provided a safe space for students on campus but also offered a range of trainings that are not feasible to host. The trainings, available to students at no cost, were designed to make our campus an accepting and safe community.</a:t>
            </a:r>
          </a:p>
          <a:p>
            <a:r>
              <a:rPr lang="en-US" b="1" dirty="0"/>
              <a:t>Goal of learning to accept and celebrate differences, not only in backgrounds, but in ways of thinking. </a:t>
            </a:r>
          </a:p>
          <a:p>
            <a:r>
              <a:rPr lang="en-US" b="1" dirty="0"/>
              <a:t>Some student organizations (e.g. Sexuality and Gender Alliance, Global Latin Student Union) and student projects depended on mentorship and funding as ways of assistance that have historically come from the Office of Multicultural Student Success.</a:t>
            </a:r>
            <a:r>
              <a:rPr lang="en-US" dirty="0"/>
              <a:t> </a:t>
            </a:r>
          </a:p>
        </p:txBody>
      </p:sp>
      <p:sp>
        <p:nvSpPr>
          <p:cNvPr id="4" name="Slide Number Placeholder 3"/>
          <p:cNvSpPr>
            <a:spLocks noGrp="1"/>
          </p:cNvSpPr>
          <p:nvPr>
            <p:ph type="sldNum" sz="quarter" idx="12"/>
          </p:nvPr>
        </p:nvSpPr>
        <p:spPr/>
        <p:txBody>
          <a:bodyPr/>
          <a:lstStyle/>
          <a:p>
            <a:fld id="{C11E69C0-6E34-1A4F-9D21-C3863E3F74DE}" type="slidenum">
              <a:rPr lang="en-US" smtClean="0"/>
              <a:t>2</a:t>
            </a:fld>
            <a:endParaRPr lang="en-US"/>
          </a:p>
        </p:txBody>
      </p:sp>
    </p:spTree>
    <p:extLst>
      <p:ext uri="{BB962C8B-B14F-4D97-AF65-F5344CB8AC3E}">
        <p14:creationId xmlns:p14="http://schemas.microsoft.com/office/powerpoint/2010/main" val="88632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 SAGA and LGBTQIA+  </a:t>
            </a:r>
          </a:p>
        </p:txBody>
      </p:sp>
      <p:sp>
        <p:nvSpPr>
          <p:cNvPr id="6" name="Content Placeholder 5"/>
          <p:cNvSpPr>
            <a:spLocks noGrp="1"/>
          </p:cNvSpPr>
          <p:nvPr>
            <p:ph idx="1"/>
          </p:nvPr>
        </p:nvSpPr>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SAGA’s (Sexuality and Gender Alliance) responses from my FSCSA 25 September, 2025, meeting with SAGA’s President Damian Cosby. I asked Damian” “How has SB1 and the elimination of OMSS directly impacted your community?”</a:t>
            </a:r>
          </a:p>
          <a:p>
            <a:pPr marL="514350" indent="-514350">
              <a:buAutoNum type="arabicPeriod"/>
            </a:pPr>
            <a:r>
              <a:rPr lang="en-US" dirty="0">
                <a:latin typeface="Times New Roman" panose="02020603050405020304" pitchFamily="18" charset="0"/>
                <a:cs typeface="Times New Roman" panose="02020603050405020304" pitchFamily="18" charset="0"/>
              </a:rPr>
              <a:t>OMSS (Office of Multicultural Student Success): great help to my community as many freshman currently don’t know where to go for advice and information; an office for everyone/not aware of any replacement.</a:t>
            </a:r>
          </a:p>
          <a:p>
            <a:pPr marL="514350" indent="-514350">
              <a:buFont typeface="Arial" panose="020B0604020202020204" pitchFamily="34" charset="0"/>
              <a:buAutoNum type="arabicPeriod"/>
            </a:pPr>
            <a:r>
              <a:rPr lang="en-US" dirty="0">
                <a:latin typeface="Times New Roman" panose="02020603050405020304" pitchFamily="18" charset="0"/>
                <a:cs typeface="Times New Roman" panose="02020603050405020304" pitchFamily="18" charset="0"/>
              </a:rPr>
              <a:t> OSEC (Office of Student Engagement and Connections) (Formerly OSE). Responsible for supporting student organizations, fraternities and sororities, involvement initiatives, leadership development, service learning, event planning, and the online Involvement Network (</a:t>
            </a:r>
            <a:r>
              <a:rPr lang="en-US" dirty="0" err="1">
                <a:latin typeface="Times New Roman" panose="02020603050405020304" pitchFamily="18" charset="0"/>
                <a:cs typeface="Times New Roman" panose="02020603050405020304" pitchFamily="18" charset="0"/>
              </a:rPr>
              <a:t>Invonet</a:t>
            </a:r>
            <a:r>
              <a:rPr lang="en-US" b="1" dirty="0">
                <a:latin typeface="Times New Roman" panose="02020603050405020304" pitchFamily="18" charset="0"/>
                <a:cs typeface="Times New Roman" panose="02020603050405020304" pitchFamily="18" charset="0"/>
              </a:rPr>
              <a:t>). Can receive donations for SAGA.</a:t>
            </a:r>
            <a:endParaRPr lang="en-US" dirty="0">
              <a:latin typeface="Times New Roman" panose="02020603050405020304" pitchFamily="18" charset="0"/>
              <a:cs typeface="Times New Roman" panose="02020603050405020304" pitchFamily="18" charset="0"/>
            </a:endParaRPr>
          </a:p>
          <a:p>
            <a:pPr marL="514350" indent="-514350">
              <a:buAutoNum type="arabicPeriod"/>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11E69C0-6E34-1A4F-9D21-C3863E3F74DE}" type="slidenum">
              <a:rPr lang="en-US" smtClean="0"/>
              <a:t>3</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975" y="138907"/>
            <a:ext cx="1619250" cy="1619250"/>
          </a:xfrm>
          <a:prstGeom prst="rect">
            <a:avLst/>
          </a:prstGeom>
        </p:spPr>
      </p:pic>
    </p:spTree>
    <p:extLst>
      <p:ext uri="{BB962C8B-B14F-4D97-AF65-F5344CB8AC3E}">
        <p14:creationId xmlns:p14="http://schemas.microsoft.com/office/powerpoint/2010/main" val="387289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 SAGA and LGBTQIA+    </a:t>
            </a:r>
          </a:p>
        </p:txBody>
      </p:sp>
      <p:sp>
        <p:nvSpPr>
          <p:cNvPr id="6" name="Content Placeholder 5"/>
          <p:cNvSpPr>
            <a:spLocks noGrp="1"/>
          </p:cNvSpPr>
          <p:nvPr>
            <p:ph idx="1"/>
          </p:nvPr>
        </p:nvSpPr>
        <p:spPr/>
        <p:txBody>
          <a:bodyPr>
            <a:normAutofit fontScale="85000" lnSpcReduction="20000"/>
          </a:bodyPr>
          <a:lstStyle/>
          <a:p>
            <a:pPr marL="0" lvl="0" indent="0">
              <a:buNone/>
            </a:pPr>
            <a:r>
              <a:rPr lang="en-US" dirty="0"/>
              <a:t>3</a:t>
            </a:r>
            <a:r>
              <a:rPr lang="en-US" dirty="0">
                <a:latin typeface="Times New Roman" panose="02020603050405020304" pitchFamily="18" charset="0"/>
                <a:cs typeface="Times New Roman" panose="02020603050405020304" pitchFamily="18" charset="0"/>
              </a:rPr>
              <a:t>. Where can students go now? SAGA’s location is SU 3522, office hours Monday/Wednesday from 2 to 3 pm. “Big things are happening and students need us more than ever.” Damian explained that </a:t>
            </a:r>
            <a:r>
              <a:rPr lang="en-US" b="1" dirty="0">
                <a:latin typeface="Times New Roman" panose="02020603050405020304" pitchFamily="18" charset="0"/>
                <a:cs typeface="Times New Roman" panose="02020603050405020304" pitchFamily="18" charset="0"/>
              </a:rPr>
              <a:t>Harbor, an off-campus LGBTQ+ organization,</a:t>
            </a:r>
            <a:r>
              <a:rPr lang="en-US" dirty="0">
                <a:latin typeface="Times New Roman" panose="02020603050405020304" pitchFamily="18" charset="0"/>
                <a:cs typeface="Times New Roman" panose="02020603050405020304" pitchFamily="18" charset="0"/>
              </a:rPr>
              <a:t> has often helped with events like “speed dating,” and SAGA has held trivia nights and other social events at SU. </a:t>
            </a:r>
            <a:r>
              <a:rPr lang="en-US" b="1" dirty="0">
                <a:latin typeface="Times New Roman" panose="02020603050405020304" pitchFamily="18" charset="0"/>
                <a:cs typeface="Times New Roman" panose="02020603050405020304" pitchFamily="18" charset="0"/>
              </a:rPr>
              <a:t>Harbor</a:t>
            </a:r>
            <a:r>
              <a:rPr lang="en-US" dirty="0">
                <a:latin typeface="Times New Roman" panose="02020603050405020304" pitchFamily="18" charset="0"/>
                <a:cs typeface="Times New Roman" panose="02020603050405020304" pitchFamily="18" charset="0"/>
              </a:rPr>
              <a:t> is building new LGBTQ+ programming focused on wellness, real talk about substance use, and fun, substance-free spaces where queer young adults can connect and grow beyond the bars; for ages 18-26.</a:t>
            </a:r>
          </a:p>
          <a:p>
            <a:pPr marL="0" lvl="0" indent="0">
              <a:buNone/>
            </a:pPr>
            <a:r>
              <a:rPr lang="en-US" dirty="0">
                <a:latin typeface="Times New Roman" panose="02020603050405020304" pitchFamily="18" charset="0"/>
                <a:cs typeface="Times New Roman" panose="02020603050405020304" pitchFamily="18" charset="0"/>
              </a:rPr>
              <a:t>4. Damian stated that “People are comfortable spreading hate for all underserved communities… There has been an attack on the trans community who have been labeled as ‘terrorists.’”</a:t>
            </a:r>
          </a:p>
          <a:p>
            <a:pPr marL="0" lvl="0" indent="0">
              <a:buNone/>
            </a:pPr>
            <a:r>
              <a:rPr lang="en-US" dirty="0">
                <a:latin typeface="Times New Roman" panose="02020603050405020304" pitchFamily="18" charset="0"/>
                <a:cs typeface="Times New Roman" panose="02020603050405020304" pitchFamily="18" charset="0"/>
              </a:rPr>
              <a:t>5. Damian gave kudos to President Holloway who attended the “Jam Session” in late August, 2025, on SU steps, when non-white sororities and fraternities were introduced. “It takes so little to experience our culture, but it means so much in the sense of our traditions.”</a:t>
            </a:r>
          </a:p>
        </p:txBody>
      </p:sp>
      <p:sp>
        <p:nvSpPr>
          <p:cNvPr id="4" name="Slide Number Placeholder 3"/>
          <p:cNvSpPr>
            <a:spLocks noGrp="1"/>
          </p:cNvSpPr>
          <p:nvPr>
            <p:ph type="sldNum" sz="quarter" idx="12"/>
          </p:nvPr>
        </p:nvSpPr>
        <p:spPr/>
        <p:txBody>
          <a:bodyPr/>
          <a:lstStyle/>
          <a:p>
            <a:fld id="{C11E69C0-6E34-1A4F-9D21-C3863E3F74DE}" type="slidenum">
              <a:rPr lang="en-US" smtClean="0"/>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061" y="116682"/>
            <a:ext cx="1619250" cy="1619250"/>
          </a:xfrm>
          <a:prstGeom prst="rect">
            <a:avLst/>
          </a:prstGeom>
        </p:spPr>
      </p:pic>
    </p:spTree>
    <p:extLst>
      <p:ext uri="{BB962C8B-B14F-4D97-AF65-F5344CB8AC3E}">
        <p14:creationId xmlns:p14="http://schemas.microsoft.com/office/powerpoint/2010/main" val="150507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b="1" dirty="0"/>
            </a:br>
            <a:r>
              <a:rPr lang="en-US" b="1" dirty="0"/>
              <a:t>I.</a:t>
            </a:r>
            <a:r>
              <a:rPr lang="en-US" b="1" dirty="0">
                <a:latin typeface="Times New Roman" panose="02020603050405020304" pitchFamily="18" charset="0"/>
                <a:cs typeface="Times New Roman" panose="02020603050405020304" pitchFamily="18" charset="0"/>
              </a:rPr>
              <a:t>SAGA and LGBTQIA+: What can faculty do to provide more support?    </a:t>
            </a:r>
            <a:br>
              <a:rPr lang="en-US" dirty="0"/>
            </a:br>
            <a:endParaRPr lang="en-US" dirty="0"/>
          </a:p>
        </p:txBody>
      </p:sp>
      <p:sp>
        <p:nvSpPr>
          <p:cNvPr id="6" name="Content Placeholder 5"/>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Donations can be made to SAGA via the OSEC office.</a:t>
            </a:r>
          </a:p>
          <a:p>
            <a:pPr lvl="0"/>
            <a:r>
              <a:rPr lang="en-US" dirty="0">
                <a:latin typeface="Times New Roman" panose="02020603050405020304" pitchFamily="18" charset="0"/>
                <a:cs typeface="Times New Roman" panose="02020603050405020304" pitchFamily="18" charset="0"/>
              </a:rPr>
              <a:t>Fundraisers via Toledo Queer Black Collective.</a:t>
            </a:r>
          </a:p>
          <a:p>
            <a:pPr lvl="0"/>
            <a:r>
              <a:rPr lang="en-US" dirty="0">
                <a:latin typeface="Times New Roman" panose="02020603050405020304" pitchFamily="18" charset="0"/>
                <a:cs typeface="Times New Roman" panose="02020603050405020304" pitchFamily="18" charset="0"/>
              </a:rPr>
              <a:t>SAGA needs more space. The OMSS office is empty but can be booked for events.</a:t>
            </a:r>
          </a:p>
          <a:p>
            <a:endParaRPr lang="en-US" dirty="0"/>
          </a:p>
        </p:txBody>
      </p:sp>
      <p:sp>
        <p:nvSpPr>
          <p:cNvPr id="4" name="Slide Number Placeholder 3"/>
          <p:cNvSpPr>
            <a:spLocks noGrp="1"/>
          </p:cNvSpPr>
          <p:nvPr>
            <p:ph type="sldNum" sz="quarter" idx="12"/>
          </p:nvPr>
        </p:nvSpPr>
        <p:spPr/>
        <p:txBody>
          <a:bodyPr/>
          <a:lstStyle/>
          <a:p>
            <a:fld id="{C11E69C0-6E34-1A4F-9D21-C3863E3F74DE}" type="slidenum">
              <a:rPr lang="en-US" smtClean="0"/>
              <a:t>5</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150" y="1060450"/>
            <a:ext cx="1619250" cy="1619250"/>
          </a:xfrm>
          <a:prstGeom prst="rect">
            <a:avLst/>
          </a:prstGeom>
        </p:spPr>
      </p:pic>
    </p:spTree>
    <p:extLst>
      <p:ext uri="{BB962C8B-B14F-4D97-AF65-F5344CB8AC3E}">
        <p14:creationId xmlns:p14="http://schemas.microsoft.com/office/powerpoint/2010/main" val="98823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II. Hillel (Debbie </a:t>
            </a:r>
            <a:r>
              <a:rPr lang="en-US" dirty="0" err="1">
                <a:latin typeface="Times New Roman" panose="02020603050405020304" pitchFamily="18" charset="0"/>
                <a:cs typeface="Times New Roman" panose="02020603050405020304" pitchFamily="18" charset="0"/>
              </a:rPr>
              <a:t>Machalow</a:t>
            </a:r>
            <a:r>
              <a:rPr lang="en-US" dirty="0">
                <a:latin typeface="Times New Roman" panose="02020603050405020304" pitchFamily="18" charset="0"/>
                <a:cs typeface="Times New Roman" panose="02020603050405020304" pitchFamily="18" charset="0"/>
              </a:rPr>
              <a:t>)   </a:t>
            </a:r>
          </a:p>
        </p:txBody>
      </p:sp>
      <p:sp>
        <p:nvSpPr>
          <p:cNvPr id="6" name="Content Placeholder 5"/>
          <p:cNvSpPr>
            <a:spLocks noGrp="1"/>
          </p:cNvSpPr>
          <p:nvPr>
            <p:ph sz="half" idx="1"/>
          </p:nvPr>
        </p:nvSpPr>
        <p:spPr/>
        <p:txBody>
          <a:bodyPr>
            <a:noAutofit/>
          </a:bodyPr>
          <a:lstStyle/>
          <a:p>
            <a:pPr lvl="0"/>
            <a:r>
              <a:rPr lang="en-US" sz="2000" dirty="0">
                <a:latin typeface="Times New Roman" panose="02020603050405020304" pitchFamily="18" charset="0"/>
                <a:cs typeface="Times New Roman" panose="02020603050405020304" pitchFamily="18" charset="0"/>
              </a:rPr>
              <a:t>On September 30, 2025, I spoke with Elizabeth Lane at UT Hillel as a representative of the small Jewish community on campus.  I asked her about how the Jewish students felt about the closure of OMSS and she communicated that the students may not be aware of the closure because they continue to receive the same services.  While Hillel is not working with a ton of students, for the ones they are working with, nothing has changed, they’re still doing Jewish programs on campus.  </a:t>
            </a:r>
          </a:p>
          <a:p>
            <a:pPr lvl="0"/>
            <a:r>
              <a:rPr lang="en-US" sz="2000" dirty="0">
                <a:latin typeface="Times New Roman" panose="02020603050405020304" pitchFamily="18" charset="0"/>
                <a:cs typeface="Times New Roman" panose="02020603050405020304" pitchFamily="18" charset="0"/>
              </a:rPr>
              <a:t>As to SB 1, the students talk about it, but it’s not impacting Jewish life on campus. </a:t>
            </a:r>
          </a:p>
        </p:txBody>
      </p:sp>
      <p:sp>
        <p:nvSpPr>
          <p:cNvPr id="7" name="Content Placeholder 6"/>
          <p:cNvSpPr>
            <a:spLocks noGrp="1"/>
          </p:cNvSpPr>
          <p:nvPr>
            <p:ph sz="half" idx="2"/>
          </p:nvPr>
        </p:nvSpPr>
        <p:spPr/>
        <p:txBody>
          <a:bodyPr>
            <a:normAutofit fontScale="92500"/>
          </a:bodyPr>
          <a:lstStyle/>
          <a:p>
            <a:r>
              <a:rPr lang="en-US" sz="2400" dirty="0">
                <a:latin typeface="Times New Roman" panose="02020603050405020304" pitchFamily="18" charset="0"/>
                <a:cs typeface="Times New Roman" panose="02020603050405020304" pitchFamily="18" charset="0"/>
              </a:rPr>
              <a:t>As Elizabeth told me, part of SB 1 was to make sure that everyone was included, but everyone was always included here so that wasn’t hard to implement since we were already doing it.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also spoke briefly with the president of the Jewish Law Students Association on September 22, 2025, she had nothing to report regarding the closure of OMSS and nothing specific to the Jewish community regarding SB 1.</a:t>
            </a:r>
          </a:p>
          <a:p>
            <a:endParaRPr lang="en-US" dirty="0"/>
          </a:p>
        </p:txBody>
      </p:sp>
      <p:sp>
        <p:nvSpPr>
          <p:cNvPr id="4" name="Slide Number Placeholder 3"/>
          <p:cNvSpPr>
            <a:spLocks noGrp="1"/>
          </p:cNvSpPr>
          <p:nvPr>
            <p:ph type="sldNum" sz="quarter" idx="12"/>
          </p:nvPr>
        </p:nvSpPr>
        <p:spPr/>
        <p:txBody>
          <a:bodyPr/>
          <a:lstStyle/>
          <a:p>
            <a:fld id="{C11E69C0-6E34-1A4F-9D21-C3863E3F74DE}" type="slidenum">
              <a:rPr lang="en-US" smtClean="0"/>
              <a:t>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406" y="170656"/>
            <a:ext cx="1714500" cy="1714500"/>
          </a:xfrm>
          <a:prstGeom prst="rect">
            <a:avLst/>
          </a:prstGeom>
        </p:spPr>
      </p:pic>
    </p:spTree>
    <p:extLst>
      <p:ext uri="{BB962C8B-B14F-4D97-AF65-F5344CB8AC3E}">
        <p14:creationId xmlns:p14="http://schemas.microsoft.com/office/powerpoint/2010/main" val="2018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III. Muslim Student Union (Teresa Boyer)</a:t>
            </a:r>
          </a:p>
        </p:txBody>
      </p:sp>
      <p:sp>
        <p:nvSpPr>
          <p:cNvPr id="6" name="Content Placeholder 5"/>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1. The Muslim Students Association (MSA) was contacted, and no officers responded. I spoke with four (4) members of the community about the effects of SB1. None of these members were familiar with SB1, other than having heard the term, so none of them could comment on the impact this bill has had on them or their organization.</a:t>
            </a:r>
          </a:p>
          <a:p>
            <a:pPr marL="0" indent="0">
              <a:buNone/>
            </a:pPr>
            <a:r>
              <a:rPr lang="en-US" dirty="0">
                <a:latin typeface="Times New Roman" panose="02020603050405020304" pitchFamily="18" charset="0"/>
                <a:cs typeface="Times New Roman" panose="02020603050405020304" pitchFamily="18" charset="0"/>
              </a:rPr>
              <a:t>2. In an attempt to avoid leading these students with more information on SB1, there was a discussion of how they felt about the elimination of OMSS (Office of Multicultural Student Success) and how it affected them individually and as a community. There was, again, little comment on this as these students weren’t very aware of this change.</a:t>
            </a:r>
          </a:p>
          <a:p>
            <a:pPr marL="0" indent="0">
              <a:buNone/>
            </a:pPr>
            <a:r>
              <a:rPr lang="en-US" dirty="0">
                <a:latin typeface="Times New Roman" panose="02020603050405020304" pitchFamily="18" charset="0"/>
                <a:cs typeface="Times New Roman" panose="02020603050405020304" pitchFamily="18" charset="0"/>
              </a:rPr>
              <a:t>3. The most prominent issue these students discussed is the reluctance to be identified or to create much tension on campus or in the community around campus.</a:t>
            </a:r>
          </a:p>
          <a:p>
            <a:endParaRPr lang="en-US" dirty="0"/>
          </a:p>
        </p:txBody>
      </p:sp>
      <p:sp>
        <p:nvSpPr>
          <p:cNvPr id="4" name="Slide Number Placeholder 3"/>
          <p:cNvSpPr>
            <a:spLocks noGrp="1"/>
          </p:cNvSpPr>
          <p:nvPr>
            <p:ph type="sldNum" sz="quarter" idx="12"/>
          </p:nvPr>
        </p:nvSpPr>
        <p:spPr/>
        <p:txBody>
          <a:bodyPr/>
          <a:lstStyle/>
          <a:p>
            <a:fld id="{C11E69C0-6E34-1A4F-9D21-C3863E3F74DE}" type="slidenum">
              <a:rPr lang="en-US" smtClean="0"/>
              <a:t>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357" y="365125"/>
            <a:ext cx="1155522" cy="1155522"/>
          </a:xfrm>
          <a:prstGeom prst="rect">
            <a:avLst/>
          </a:prstGeom>
        </p:spPr>
      </p:pic>
    </p:spTree>
    <p:extLst>
      <p:ext uri="{BB962C8B-B14F-4D97-AF65-F5344CB8AC3E}">
        <p14:creationId xmlns:p14="http://schemas.microsoft.com/office/powerpoint/2010/main" val="406693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IV. Black Student Union (Jodi Jameson)</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latin typeface="Times New Roman" panose="02020603050405020304" pitchFamily="18" charset="0"/>
                <a:cs typeface="Times New Roman" panose="02020603050405020304" pitchFamily="18" charset="0"/>
              </a:rPr>
              <a:t>On October 17, 2025, Cole </a:t>
            </a:r>
            <a:r>
              <a:rPr lang="en-US" b="1" dirty="0" err="1">
                <a:latin typeface="Times New Roman" panose="02020603050405020304" pitchFamily="18" charset="0"/>
                <a:cs typeface="Times New Roman" panose="02020603050405020304" pitchFamily="18" charset="0"/>
              </a:rPr>
              <a:t>Fullen</a:t>
            </a:r>
            <a:r>
              <a:rPr lang="en-US" b="1" dirty="0">
                <a:latin typeface="Times New Roman" panose="02020603050405020304" pitchFamily="18" charset="0"/>
                <a:cs typeface="Times New Roman" panose="02020603050405020304" pitchFamily="18" charset="0"/>
              </a:rPr>
              <a:t> (President of the B.S.U.), shared the following information</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SB1 Impact Breakdown: What Was Lost &amp; Why It Matters</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OMSS &amp; REBSE (Offices of Multicultural Student Success &amp; Racial Equity and Black Student Excellence)</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What They Were:</a:t>
            </a:r>
          </a:p>
          <a:p>
            <a:pPr lvl="0"/>
            <a:r>
              <a:rPr lang="en-US" dirty="0">
                <a:latin typeface="Times New Roman" panose="02020603050405020304" pitchFamily="18" charset="0"/>
                <a:cs typeface="Times New Roman" panose="02020603050405020304" pitchFamily="18" charset="0"/>
              </a:rPr>
              <a:t>Dedicated student resource hubs focused on supporting students of color, multicultural awareness, and racial equity.</a:t>
            </a:r>
          </a:p>
          <a:p>
            <a:pPr lvl="0"/>
            <a:r>
              <a:rPr lang="en-US" dirty="0">
                <a:latin typeface="Times New Roman" panose="02020603050405020304" pitchFamily="18" charset="0"/>
                <a:cs typeface="Times New Roman" panose="02020603050405020304" pitchFamily="18" charset="0"/>
              </a:rPr>
              <a:t>Served as safe spaces for community, identity affirmation, and student-led initiatives.</a:t>
            </a:r>
          </a:p>
          <a:p>
            <a:pPr marL="0" indent="0">
              <a:buNone/>
            </a:pPr>
            <a:r>
              <a:rPr lang="en-US" b="1" dirty="0">
                <a:latin typeface="Times New Roman" panose="02020603050405020304" pitchFamily="18" charset="0"/>
                <a:cs typeface="Times New Roman" panose="02020603050405020304" pitchFamily="18" charset="0"/>
              </a:rPr>
              <a:t>Why They Mattered:</a:t>
            </a:r>
          </a:p>
          <a:p>
            <a:pPr lvl="0"/>
            <a:r>
              <a:rPr lang="en-US" dirty="0">
                <a:latin typeface="Times New Roman" panose="02020603050405020304" pitchFamily="18" charset="0"/>
                <a:cs typeface="Times New Roman" panose="02020603050405020304" pitchFamily="18" charset="0"/>
              </a:rPr>
              <a:t>Gave students of marginalized backgrounds a place of belonging on campus.</a:t>
            </a:r>
          </a:p>
          <a:p>
            <a:pPr lvl="0"/>
            <a:r>
              <a:rPr lang="en-US" dirty="0">
                <a:latin typeface="Times New Roman" panose="02020603050405020304" pitchFamily="18" charset="0"/>
                <a:cs typeface="Times New Roman" panose="02020603050405020304" pitchFamily="18" charset="0"/>
              </a:rPr>
              <a:t>Housed trusted faculty/staff who provided personalized support, mentorship, and advocacy.</a:t>
            </a:r>
          </a:p>
          <a:p>
            <a:r>
              <a:rPr lang="en-US" dirty="0">
                <a:latin typeface="Times New Roman" panose="02020603050405020304" pitchFamily="18" charset="0"/>
                <a:ea typeface="Calibri" panose="020F0502020204030204" pitchFamily="34" charset="0"/>
                <a:cs typeface="Times New Roman" panose="02020603050405020304" pitchFamily="18" charset="0"/>
              </a:rPr>
              <a:t>Hosted culturally relevant events and programming that celebrated identity and promoted inclusion.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C11E69C0-6E34-1A4F-9D21-C3863E3F74DE}"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155575"/>
            <a:ext cx="1457325" cy="1619250"/>
          </a:xfrm>
          <a:prstGeom prst="rect">
            <a:avLst/>
          </a:prstGeom>
        </p:spPr>
      </p:pic>
    </p:spTree>
    <p:extLst>
      <p:ext uri="{BB962C8B-B14F-4D97-AF65-F5344CB8AC3E}">
        <p14:creationId xmlns:p14="http://schemas.microsoft.com/office/powerpoint/2010/main" val="99528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BSU (</a:t>
            </a:r>
            <a:r>
              <a:rPr lang="en-US" dirty="0" err="1">
                <a:latin typeface="Times New Roman" panose="02020603050405020304" pitchFamily="18" charset="0"/>
                <a:cs typeface="Times New Roman" panose="02020603050405020304" pitchFamily="18" charset="0"/>
              </a:rPr>
              <a:t>Con’t</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6175" y="405606"/>
            <a:ext cx="1619250" cy="1244600"/>
          </a:xfrm>
        </p:spPr>
      </p:pic>
      <p:sp>
        <p:nvSpPr>
          <p:cNvPr id="4" name="Slide Number Placeholder 3"/>
          <p:cNvSpPr>
            <a:spLocks noGrp="1"/>
          </p:cNvSpPr>
          <p:nvPr>
            <p:ph type="sldNum" sz="quarter" idx="12"/>
          </p:nvPr>
        </p:nvSpPr>
        <p:spPr/>
        <p:txBody>
          <a:bodyPr/>
          <a:lstStyle/>
          <a:p>
            <a:fld id="{C11E69C0-6E34-1A4F-9D21-C3863E3F74DE}" type="slidenum">
              <a:rPr lang="en-US" smtClean="0"/>
              <a:t>9</a:t>
            </a:fld>
            <a:endParaRPr lang="en-US"/>
          </a:p>
        </p:txBody>
      </p:sp>
      <p:sp>
        <p:nvSpPr>
          <p:cNvPr id="8" name="Rectangle 7"/>
          <p:cNvSpPr/>
          <p:nvPr/>
        </p:nvSpPr>
        <p:spPr>
          <a:xfrm>
            <a:off x="638175" y="1380042"/>
            <a:ext cx="8505825" cy="3460819"/>
          </a:xfrm>
          <a:prstGeom prst="rect">
            <a:avLst/>
          </a:prstGeom>
        </p:spPr>
        <p:txBody>
          <a:bodyPr wrap="square">
            <a:spAutoFit/>
          </a:bodyPr>
          <a:lstStyle/>
          <a:p>
            <a:pPr marL="342900" marR="0" lvl="0" indent="-342900">
              <a:lnSpc>
                <a:spcPct val="115000"/>
              </a:lnSpc>
              <a:spcBef>
                <a:spcPts val="0"/>
              </a:spcBef>
              <a:spcAft>
                <a:spcPts val="800"/>
              </a:spcAft>
              <a:buFont typeface="Symbol" panose="05050102010706020507" pitchFamily="18" charset="2"/>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What Happened After SB1:</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Both offices were completely disbanded.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OMSS signage was removed; REBSE was locked down entirely.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Faculty/staff were removed or displaced, severing connections students had with trusted mentors.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Students were left without a dedicated space to connect, gather, or find culturally competent support.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move signaled a dismissal of student identity and voice, undermining belonging and visibility.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967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6467</TotalTime>
  <Words>2245</Words>
  <Application>Microsoft Office PowerPoint</Application>
  <PresentationFormat>Widescreen</PresentationFormat>
  <Paragraphs>166</Paragraphs>
  <Slides>15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Poppins ExtraBold</vt:lpstr>
      <vt:lpstr>Symbol</vt:lpstr>
      <vt:lpstr>Times New Roman</vt:lpstr>
      <vt:lpstr>Office Theme</vt:lpstr>
      <vt:lpstr>FSCSA: First Issue: Effects of Senate Bill 1 on Multicultural Programming and Resources</vt:lpstr>
      <vt:lpstr>Student Government Statement</vt:lpstr>
      <vt:lpstr>I. SAGA and LGBTQIA+  </vt:lpstr>
      <vt:lpstr>I. SAGA and LGBTQIA+    </vt:lpstr>
      <vt:lpstr> I.SAGA and LGBTQIA+: What can faculty do to provide more support?     </vt:lpstr>
      <vt:lpstr>II. Hillel (Debbie Machalow)   </vt:lpstr>
      <vt:lpstr>III. Muslim Student Union (Teresa Boyer)</vt:lpstr>
      <vt:lpstr>IV. Black Student Union (Jodi Jameson)</vt:lpstr>
      <vt:lpstr> BSU (Con’t)   </vt:lpstr>
      <vt:lpstr>BSU (Con’t)   </vt:lpstr>
      <vt:lpstr>BSU (Con’t) </vt:lpstr>
      <vt:lpstr>BSU (Con’t)    </vt:lpstr>
      <vt:lpstr>BSU (Con’t)    </vt:lpstr>
      <vt:lpstr>BSU (Con’t)    </vt:lpstr>
      <vt:lpstr>Final Thoughts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FSCSA: First Issue: Effects of Senate Bill 1 on Multicultural Programming and Resources</dc:title>
  <dc:creator>TAR</dc:creator>
  <cp:lastModifiedBy>Hubbard, Quinetta L.</cp:lastModifiedBy>
  <cp:revision>196</cp:revision>
  <dcterms:created xsi:type="dcterms:W3CDTF">2025-04-07T19:03:48Z</dcterms:created>
  <dcterms:modified xsi:type="dcterms:W3CDTF">2025-10-20T16:17:06Z</dcterms:modified>
</cp:coreProperties>
</file>