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1F2656-8C2F-D193-359D-488F85FAFAC0}" v="117" dt="2025-10-17T18:47:49.7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6" Type="http://schemas.openxmlformats.org/officeDocument/2006/relationships/image" Target="../media/image21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6" Type="http://schemas.openxmlformats.org/officeDocument/2006/relationships/image" Target="../media/image21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96EC21-43E3-4126-89C0-A210A717EBAA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D5EDBE8-EAE2-40FE-A26B-222A6627D494}">
      <dgm:prSet/>
      <dgm:spPr/>
      <dgm:t>
        <a:bodyPr/>
        <a:lstStyle/>
        <a:p>
          <a:r>
            <a:rPr lang="en-US" b="1"/>
            <a:t>CRE = Student-Focused:</a:t>
          </a:r>
          <a:endParaRPr lang="en-US"/>
        </a:p>
      </dgm:t>
    </dgm:pt>
    <dgm:pt modelId="{59DAA666-3866-4FEA-B777-716721356311}" type="parTrans" cxnId="{5B6D3B31-FD84-4D97-B62E-B1C3E07C5F10}">
      <dgm:prSet/>
      <dgm:spPr/>
      <dgm:t>
        <a:bodyPr/>
        <a:lstStyle/>
        <a:p>
          <a:endParaRPr lang="en-US"/>
        </a:p>
      </dgm:t>
    </dgm:pt>
    <dgm:pt modelId="{A8DA6E3A-21B2-471C-8E70-4CA40E9901DE}" type="sibTrans" cxnId="{5B6D3B31-FD84-4D97-B62E-B1C3E07C5F10}">
      <dgm:prSet/>
      <dgm:spPr/>
      <dgm:t>
        <a:bodyPr/>
        <a:lstStyle/>
        <a:p>
          <a:endParaRPr lang="en-US"/>
        </a:p>
      </dgm:t>
    </dgm:pt>
    <dgm:pt modelId="{089CED87-1858-42AC-A5FC-7F8E80127B96}">
      <dgm:prSet/>
      <dgm:spPr/>
      <dgm:t>
        <a:bodyPr/>
        <a:lstStyle/>
        <a:p>
          <a:r>
            <a:rPr lang="en-US"/>
            <a:t>Identifies courses where students are explicitly challenged to </a:t>
          </a:r>
          <a:r>
            <a:rPr lang="en-US" b="1"/>
            <a:t>practice</a:t>
          </a:r>
          <a:r>
            <a:rPr lang="en-US"/>
            <a:t> skills aligned with our definition of creative/innovative thinking.</a:t>
          </a:r>
        </a:p>
      </dgm:t>
    </dgm:pt>
    <dgm:pt modelId="{1F2B6F0B-02B2-4A42-B492-5300E3451FE3}" type="parTrans" cxnId="{985CD77D-E6C7-4E1E-9D0E-B2C9A55E2352}">
      <dgm:prSet/>
      <dgm:spPr/>
      <dgm:t>
        <a:bodyPr/>
        <a:lstStyle/>
        <a:p>
          <a:endParaRPr lang="en-US"/>
        </a:p>
      </dgm:t>
    </dgm:pt>
    <dgm:pt modelId="{9FCB5452-55E0-4462-9AF4-F8CCA2A3A7CA}" type="sibTrans" cxnId="{985CD77D-E6C7-4E1E-9D0E-B2C9A55E2352}">
      <dgm:prSet/>
      <dgm:spPr/>
      <dgm:t>
        <a:bodyPr/>
        <a:lstStyle/>
        <a:p>
          <a:endParaRPr lang="en-US"/>
        </a:p>
      </dgm:t>
    </dgm:pt>
    <dgm:pt modelId="{DFF3B146-B693-4D3D-9628-D0E69FB8A987}">
      <dgm:prSet/>
      <dgm:spPr/>
      <dgm:t>
        <a:bodyPr/>
        <a:lstStyle/>
        <a:p>
          <a:r>
            <a:rPr lang="en-US"/>
            <a:t>Crucially, student work demonstrating these skills is </a:t>
          </a:r>
          <a:r>
            <a:rPr lang="en-US" b="1"/>
            <a:t>formally assessed</a:t>
          </a:r>
          <a:r>
            <a:rPr lang="en-US"/>
            <a:t> as part of the course grade.</a:t>
          </a:r>
        </a:p>
      </dgm:t>
    </dgm:pt>
    <dgm:pt modelId="{5D384F25-8FD3-46B6-B8CE-7759FE472722}" type="parTrans" cxnId="{D650BA00-FD2D-4FE1-9E91-3BC2189CF19D}">
      <dgm:prSet/>
      <dgm:spPr/>
      <dgm:t>
        <a:bodyPr/>
        <a:lstStyle/>
        <a:p>
          <a:endParaRPr lang="en-US"/>
        </a:p>
      </dgm:t>
    </dgm:pt>
    <dgm:pt modelId="{E3382560-3B1F-43DD-8653-0B88104AFBFD}" type="sibTrans" cxnId="{D650BA00-FD2D-4FE1-9E91-3BC2189CF19D}">
      <dgm:prSet/>
      <dgm:spPr/>
      <dgm:t>
        <a:bodyPr/>
        <a:lstStyle/>
        <a:p>
          <a:endParaRPr lang="en-US"/>
        </a:p>
      </dgm:t>
    </dgm:pt>
    <dgm:pt modelId="{53EE8C06-AADA-4682-8C58-55424D52ED4A}">
      <dgm:prSet/>
      <dgm:spPr/>
      <dgm:t>
        <a:bodyPr/>
        <a:lstStyle/>
        <a:p>
          <a:r>
            <a:rPr lang="en-US" b="1"/>
            <a:t>CRE ≠ Pedagogy Award:</a:t>
          </a:r>
          <a:endParaRPr lang="en-US"/>
        </a:p>
      </dgm:t>
    </dgm:pt>
    <dgm:pt modelId="{B6C8A94E-4071-4539-83BB-DC1D4CA4321F}" type="parTrans" cxnId="{5A4BE71C-96FF-480C-806D-0E50A6DF1E4D}">
      <dgm:prSet/>
      <dgm:spPr/>
      <dgm:t>
        <a:bodyPr/>
        <a:lstStyle/>
        <a:p>
          <a:endParaRPr lang="en-US"/>
        </a:p>
      </dgm:t>
    </dgm:pt>
    <dgm:pt modelId="{8F677B7E-BCF9-47A6-BF15-6386CBFEE90B}" type="sibTrans" cxnId="{5A4BE71C-96FF-480C-806D-0E50A6DF1E4D}">
      <dgm:prSet/>
      <dgm:spPr/>
      <dgm:t>
        <a:bodyPr/>
        <a:lstStyle/>
        <a:p>
          <a:endParaRPr lang="en-US"/>
        </a:p>
      </dgm:t>
    </dgm:pt>
    <dgm:pt modelId="{EE4041B6-88A8-41DC-8E55-D91D6BDCDD42}">
      <dgm:prSet/>
      <dgm:spPr/>
      <dgm:t>
        <a:bodyPr/>
        <a:lstStyle/>
        <a:p>
          <a:r>
            <a:rPr lang="en-US"/>
            <a:t>While we </a:t>
          </a:r>
          <a:r>
            <a:rPr lang="en-US" i="1"/>
            <a:t>encourage</a:t>
          </a:r>
          <a:r>
            <a:rPr lang="en-US"/>
            <a:t> creative and innovative teaching methods, the CRE designation is </a:t>
          </a:r>
          <a:r>
            <a:rPr lang="en-US" b="1"/>
            <a:t>NOT</a:t>
          </a:r>
          <a:r>
            <a:rPr lang="en-US"/>
            <a:t> a measure of the </a:t>
          </a:r>
          <a:r>
            <a:rPr lang="en-US" i="1"/>
            <a:t>faculty member's</a:t>
          </a:r>
          <a:r>
            <a:rPr lang="en-US"/>
            <a:t> creativity in teaching.</a:t>
          </a:r>
        </a:p>
      </dgm:t>
    </dgm:pt>
    <dgm:pt modelId="{DFF230AB-07E9-4F73-950C-4598E4306898}" type="parTrans" cxnId="{F7E2014D-0F5C-418D-9F06-DC5C26911E93}">
      <dgm:prSet/>
      <dgm:spPr/>
      <dgm:t>
        <a:bodyPr/>
        <a:lstStyle/>
        <a:p>
          <a:endParaRPr lang="en-US"/>
        </a:p>
      </dgm:t>
    </dgm:pt>
    <dgm:pt modelId="{EE78F581-3811-4F26-A0F6-79B47491A2F8}" type="sibTrans" cxnId="{F7E2014D-0F5C-418D-9F06-DC5C26911E93}">
      <dgm:prSet/>
      <dgm:spPr/>
      <dgm:t>
        <a:bodyPr/>
        <a:lstStyle/>
        <a:p>
          <a:endParaRPr lang="en-US"/>
        </a:p>
      </dgm:t>
    </dgm:pt>
    <dgm:pt modelId="{B42354A6-53AB-44C6-A9EC-7713935D4227}">
      <dgm:prSet/>
      <dgm:spPr/>
      <dgm:t>
        <a:bodyPr/>
        <a:lstStyle/>
        <a:p>
          <a:r>
            <a:rPr lang="en-US"/>
            <a:t>It signals a specific type of </a:t>
          </a:r>
          <a:r>
            <a:rPr lang="en-US" b="1"/>
            <a:t>learning experience and outcome</a:t>
          </a:r>
          <a:r>
            <a:rPr lang="en-US"/>
            <a:t> for the </a:t>
          </a:r>
          <a:r>
            <a:rPr lang="en-US" i="1"/>
            <a:t>student</a:t>
          </a:r>
          <a:r>
            <a:rPr lang="en-US"/>
            <a:t>.</a:t>
          </a:r>
        </a:p>
      </dgm:t>
    </dgm:pt>
    <dgm:pt modelId="{CC72F933-4011-470A-87D4-051BF648D59B}" type="parTrans" cxnId="{9688DFD3-26CE-4085-9565-187D34C4ED76}">
      <dgm:prSet/>
      <dgm:spPr/>
      <dgm:t>
        <a:bodyPr/>
        <a:lstStyle/>
        <a:p>
          <a:endParaRPr lang="en-US"/>
        </a:p>
      </dgm:t>
    </dgm:pt>
    <dgm:pt modelId="{78018721-C42E-49DC-A062-AA4A50CC865B}" type="sibTrans" cxnId="{9688DFD3-26CE-4085-9565-187D34C4ED76}">
      <dgm:prSet/>
      <dgm:spPr/>
      <dgm:t>
        <a:bodyPr/>
        <a:lstStyle/>
        <a:p>
          <a:endParaRPr lang="en-US"/>
        </a:p>
      </dgm:t>
    </dgm:pt>
    <dgm:pt modelId="{1B8C3D8E-075B-4EAF-8F75-6E9C050A412B}">
      <dgm:prSet/>
      <dgm:spPr/>
      <dgm:t>
        <a:bodyPr/>
        <a:lstStyle/>
        <a:p>
          <a:r>
            <a:rPr lang="en-US" b="1"/>
            <a:t>Goal:</a:t>
          </a:r>
          <a:r>
            <a:rPr lang="en-US"/>
            <a:t> To help students easily find courses that will intentionally develop these valuable skills.</a:t>
          </a:r>
        </a:p>
      </dgm:t>
    </dgm:pt>
    <dgm:pt modelId="{559A95A7-9855-4B40-9A5A-3BF7B9E03B93}" type="parTrans" cxnId="{A5F85C1A-3613-47E7-87C6-C1B61993FC71}">
      <dgm:prSet/>
      <dgm:spPr/>
      <dgm:t>
        <a:bodyPr/>
        <a:lstStyle/>
        <a:p>
          <a:endParaRPr lang="en-US"/>
        </a:p>
      </dgm:t>
    </dgm:pt>
    <dgm:pt modelId="{8FF70C58-10CC-4858-8C86-B065F06337B8}" type="sibTrans" cxnId="{A5F85C1A-3613-47E7-87C6-C1B61993FC71}">
      <dgm:prSet/>
      <dgm:spPr/>
      <dgm:t>
        <a:bodyPr/>
        <a:lstStyle/>
        <a:p>
          <a:endParaRPr lang="en-US"/>
        </a:p>
      </dgm:t>
    </dgm:pt>
    <dgm:pt modelId="{376B3DCB-106C-4618-BEFE-39124A67037D}" type="pres">
      <dgm:prSet presAssocID="{3296EC21-43E3-4126-89C0-A210A717EBAA}" presName="linear" presStyleCnt="0">
        <dgm:presLayoutVars>
          <dgm:animLvl val="lvl"/>
          <dgm:resizeHandles val="exact"/>
        </dgm:presLayoutVars>
      </dgm:prSet>
      <dgm:spPr/>
    </dgm:pt>
    <dgm:pt modelId="{DA5988D7-B08D-4CA7-8CA1-E811B8F40AE8}" type="pres">
      <dgm:prSet presAssocID="{0D5EDBE8-EAE2-40FE-A26B-222A6627D494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53216747-983B-4287-A5F4-D455B340374B}" type="pres">
      <dgm:prSet presAssocID="{A8DA6E3A-21B2-471C-8E70-4CA40E9901DE}" presName="spacer" presStyleCnt="0"/>
      <dgm:spPr/>
    </dgm:pt>
    <dgm:pt modelId="{771EB7B5-0EC3-4559-990B-9D3944932F61}" type="pres">
      <dgm:prSet presAssocID="{089CED87-1858-42AC-A5FC-7F8E80127B96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630420EA-8AF6-439C-BA62-3A728106B2B5}" type="pres">
      <dgm:prSet presAssocID="{9FCB5452-55E0-4462-9AF4-F8CCA2A3A7CA}" presName="spacer" presStyleCnt="0"/>
      <dgm:spPr/>
    </dgm:pt>
    <dgm:pt modelId="{2B13CCD2-83C7-4D92-A028-42BCFC080CB1}" type="pres">
      <dgm:prSet presAssocID="{DFF3B146-B693-4D3D-9628-D0E69FB8A987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78C4F858-CBFD-4861-A28C-5425939C5DEA}" type="pres">
      <dgm:prSet presAssocID="{E3382560-3B1F-43DD-8653-0B88104AFBFD}" presName="spacer" presStyleCnt="0"/>
      <dgm:spPr/>
    </dgm:pt>
    <dgm:pt modelId="{2C0B485F-762E-4ABE-A55B-4A61A148B976}" type="pres">
      <dgm:prSet presAssocID="{53EE8C06-AADA-4682-8C58-55424D52ED4A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C662DA23-30AE-4F18-A4DC-205F647AAC50}" type="pres">
      <dgm:prSet presAssocID="{8F677B7E-BCF9-47A6-BF15-6386CBFEE90B}" presName="spacer" presStyleCnt="0"/>
      <dgm:spPr/>
    </dgm:pt>
    <dgm:pt modelId="{336FA73F-7B52-472F-81BB-D4DFAD1FA7B3}" type="pres">
      <dgm:prSet presAssocID="{EE4041B6-88A8-41DC-8E55-D91D6BDCDD42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29559967-ABD1-4882-8F41-4D9704A2D0BB}" type="pres">
      <dgm:prSet presAssocID="{EE78F581-3811-4F26-A0F6-79B47491A2F8}" presName="spacer" presStyleCnt="0"/>
      <dgm:spPr/>
    </dgm:pt>
    <dgm:pt modelId="{C65B3AF8-370F-40D5-A7B4-CABBC29051E6}" type="pres">
      <dgm:prSet presAssocID="{B42354A6-53AB-44C6-A9EC-7713935D4227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B5038C52-6C59-4178-B42A-614B73C64C07}" type="pres">
      <dgm:prSet presAssocID="{78018721-C42E-49DC-A062-AA4A50CC865B}" presName="spacer" presStyleCnt="0"/>
      <dgm:spPr/>
    </dgm:pt>
    <dgm:pt modelId="{D71F89B5-956A-4E7E-874B-3237FA375153}" type="pres">
      <dgm:prSet presAssocID="{1B8C3D8E-075B-4EAF-8F75-6E9C050A412B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D650BA00-FD2D-4FE1-9E91-3BC2189CF19D}" srcId="{3296EC21-43E3-4126-89C0-A210A717EBAA}" destId="{DFF3B146-B693-4D3D-9628-D0E69FB8A987}" srcOrd="2" destOrd="0" parTransId="{5D384F25-8FD3-46B6-B8CE-7759FE472722}" sibTransId="{E3382560-3B1F-43DD-8653-0B88104AFBFD}"/>
    <dgm:cxn modelId="{6F212114-5A27-4AFD-8914-3AD88819D2DF}" type="presOf" srcId="{089CED87-1858-42AC-A5FC-7F8E80127B96}" destId="{771EB7B5-0EC3-4559-990B-9D3944932F61}" srcOrd="0" destOrd="0" presId="urn:microsoft.com/office/officeart/2005/8/layout/vList2"/>
    <dgm:cxn modelId="{A5F85C1A-3613-47E7-87C6-C1B61993FC71}" srcId="{3296EC21-43E3-4126-89C0-A210A717EBAA}" destId="{1B8C3D8E-075B-4EAF-8F75-6E9C050A412B}" srcOrd="6" destOrd="0" parTransId="{559A95A7-9855-4B40-9A5A-3BF7B9E03B93}" sibTransId="{8FF70C58-10CC-4858-8C86-B065F06337B8}"/>
    <dgm:cxn modelId="{F8C28B1B-4A5A-4B5A-952A-50769FE0CEAF}" type="presOf" srcId="{B42354A6-53AB-44C6-A9EC-7713935D4227}" destId="{C65B3AF8-370F-40D5-A7B4-CABBC29051E6}" srcOrd="0" destOrd="0" presId="urn:microsoft.com/office/officeart/2005/8/layout/vList2"/>
    <dgm:cxn modelId="{5A4BE71C-96FF-480C-806D-0E50A6DF1E4D}" srcId="{3296EC21-43E3-4126-89C0-A210A717EBAA}" destId="{53EE8C06-AADA-4682-8C58-55424D52ED4A}" srcOrd="3" destOrd="0" parTransId="{B6C8A94E-4071-4539-83BB-DC1D4CA4321F}" sibTransId="{8F677B7E-BCF9-47A6-BF15-6386CBFEE90B}"/>
    <dgm:cxn modelId="{5B6D3B31-FD84-4D97-B62E-B1C3E07C5F10}" srcId="{3296EC21-43E3-4126-89C0-A210A717EBAA}" destId="{0D5EDBE8-EAE2-40FE-A26B-222A6627D494}" srcOrd="0" destOrd="0" parTransId="{59DAA666-3866-4FEA-B777-716721356311}" sibTransId="{A8DA6E3A-21B2-471C-8E70-4CA40E9901DE}"/>
    <dgm:cxn modelId="{42DC4033-998E-47F4-A502-8AA3ED8C4ACA}" type="presOf" srcId="{1B8C3D8E-075B-4EAF-8F75-6E9C050A412B}" destId="{D71F89B5-956A-4E7E-874B-3237FA375153}" srcOrd="0" destOrd="0" presId="urn:microsoft.com/office/officeart/2005/8/layout/vList2"/>
    <dgm:cxn modelId="{64F83242-8893-467C-BE36-F7507347502D}" type="presOf" srcId="{DFF3B146-B693-4D3D-9628-D0E69FB8A987}" destId="{2B13CCD2-83C7-4D92-A028-42BCFC080CB1}" srcOrd="0" destOrd="0" presId="urn:microsoft.com/office/officeart/2005/8/layout/vList2"/>
    <dgm:cxn modelId="{1E2C9463-57F4-4B0F-8B09-0C3E27AEC0F8}" type="presOf" srcId="{0D5EDBE8-EAE2-40FE-A26B-222A6627D494}" destId="{DA5988D7-B08D-4CA7-8CA1-E811B8F40AE8}" srcOrd="0" destOrd="0" presId="urn:microsoft.com/office/officeart/2005/8/layout/vList2"/>
    <dgm:cxn modelId="{F7E2014D-0F5C-418D-9F06-DC5C26911E93}" srcId="{3296EC21-43E3-4126-89C0-A210A717EBAA}" destId="{EE4041B6-88A8-41DC-8E55-D91D6BDCDD42}" srcOrd="4" destOrd="0" parTransId="{DFF230AB-07E9-4F73-950C-4598E4306898}" sibTransId="{EE78F581-3811-4F26-A0F6-79B47491A2F8}"/>
    <dgm:cxn modelId="{985CD77D-E6C7-4E1E-9D0E-B2C9A55E2352}" srcId="{3296EC21-43E3-4126-89C0-A210A717EBAA}" destId="{089CED87-1858-42AC-A5FC-7F8E80127B96}" srcOrd="1" destOrd="0" parTransId="{1F2B6F0B-02B2-4A42-B492-5300E3451FE3}" sibTransId="{9FCB5452-55E0-4462-9AF4-F8CCA2A3A7CA}"/>
    <dgm:cxn modelId="{51790692-3567-44C3-981C-029F6D6E0E6E}" type="presOf" srcId="{3296EC21-43E3-4126-89C0-A210A717EBAA}" destId="{376B3DCB-106C-4618-BEFE-39124A67037D}" srcOrd="0" destOrd="0" presId="urn:microsoft.com/office/officeart/2005/8/layout/vList2"/>
    <dgm:cxn modelId="{30969FA7-2AFB-43EC-8BE9-403689B209A4}" type="presOf" srcId="{53EE8C06-AADA-4682-8C58-55424D52ED4A}" destId="{2C0B485F-762E-4ABE-A55B-4A61A148B976}" srcOrd="0" destOrd="0" presId="urn:microsoft.com/office/officeart/2005/8/layout/vList2"/>
    <dgm:cxn modelId="{2044ECBE-E5C8-406B-93EA-47076B1008E1}" type="presOf" srcId="{EE4041B6-88A8-41DC-8E55-D91D6BDCDD42}" destId="{336FA73F-7B52-472F-81BB-D4DFAD1FA7B3}" srcOrd="0" destOrd="0" presId="urn:microsoft.com/office/officeart/2005/8/layout/vList2"/>
    <dgm:cxn modelId="{9688DFD3-26CE-4085-9565-187D34C4ED76}" srcId="{3296EC21-43E3-4126-89C0-A210A717EBAA}" destId="{B42354A6-53AB-44C6-A9EC-7713935D4227}" srcOrd="5" destOrd="0" parTransId="{CC72F933-4011-470A-87D4-051BF648D59B}" sibTransId="{78018721-C42E-49DC-A062-AA4A50CC865B}"/>
    <dgm:cxn modelId="{25DDFF0F-3A40-4945-BA0C-585C5D4F3954}" type="presParOf" srcId="{376B3DCB-106C-4618-BEFE-39124A67037D}" destId="{DA5988D7-B08D-4CA7-8CA1-E811B8F40AE8}" srcOrd="0" destOrd="0" presId="urn:microsoft.com/office/officeart/2005/8/layout/vList2"/>
    <dgm:cxn modelId="{CB2C553E-712B-43A3-92D6-1F872C9C1FF6}" type="presParOf" srcId="{376B3DCB-106C-4618-BEFE-39124A67037D}" destId="{53216747-983B-4287-A5F4-D455B340374B}" srcOrd="1" destOrd="0" presId="urn:microsoft.com/office/officeart/2005/8/layout/vList2"/>
    <dgm:cxn modelId="{32BC4D4E-D680-4AA2-B57D-3C36C4EFAC52}" type="presParOf" srcId="{376B3DCB-106C-4618-BEFE-39124A67037D}" destId="{771EB7B5-0EC3-4559-990B-9D3944932F61}" srcOrd="2" destOrd="0" presId="urn:microsoft.com/office/officeart/2005/8/layout/vList2"/>
    <dgm:cxn modelId="{3ADC7AF0-D9D3-44FE-A792-8D8E0593BE88}" type="presParOf" srcId="{376B3DCB-106C-4618-BEFE-39124A67037D}" destId="{630420EA-8AF6-439C-BA62-3A728106B2B5}" srcOrd="3" destOrd="0" presId="urn:microsoft.com/office/officeart/2005/8/layout/vList2"/>
    <dgm:cxn modelId="{9061710D-0D5F-48C1-864E-203E6C98ED35}" type="presParOf" srcId="{376B3DCB-106C-4618-BEFE-39124A67037D}" destId="{2B13CCD2-83C7-4D92-A028-42BCFC080CB1}" srcOrd="4" destOrd="0" presId="urn:microsoft.com/office/officeart/2005/8/layout/vList2"/>
    <dgm:cxn modelId="{41BA3591-1261-4358-9747-23E89D3A203A}" type="presParOf" srcId="{376B3DCB-106C-4618-BEFE-39124A67037D}" destId="{78C4F858-CBFD-4861-A28C-5425939C5DEA}" srcOrd="5" destOrd="0" presId="urn:microsoft.com/office/officeart/2005/8/layout/vList2"/>
    <dgm:cxn modelId="{69F2D495-77EF-4774-9A7E-7993A1615A99}" type="presParOf" srcId="{376B3DCB-106C-4618-BEFE-39124A67037D}" destId="{2C0B485F-762E-4ABE-A55B-4A61A148B976}" srcOrd="6" destOrd="0" presId="urn:microsoft.com/office/officeart/2005/8/layout/vList2"/>
    <dgm:cxn modelId="{B1702C48-8DF4-411A-86FF-972CF418438A}" type="presParOf" srcId="{376B3DCB-106C-4618-BEFE-39124A67037D}" destId="{C662DA23-30AE-4F18-A4DC-205F647AAC50}" srcOrd="7" destOrd="0" presId="urn:microsoft.com/office/officeart/2005/8/layout/vList2"/>
    <dgm:cxn modelId="{D543490F-8BDA-4AF3-A8E7-DEEB5F2896AB}" type="presParOf" srcId="{376B3DCB-106C-4618-BEFE-39124A67037D}" destId="{336FA73F-7B52-472F-81BB-D4DFAD1FA7B3}" srcOrd="8" destOrd="0" presId="urn:microsoft.com/office/officeart/2005/8/layout/vList2"/>
    <dgm:cxn modelId="{23340ECD-892D-4960-AFBC-3D68E65596CD}" type="presParOf" srcId="{376B3DCB-106C-4618-BEFE-39124A67037D}" destId="{29559967-ABD1-4882-8F41-4D9704A2D0BB}" srcOrd="9" destOrd="0" presId="urn:microsoft.com/office/officeart/2005/8/layout/vList2"/>
    <dgm:cxn modelId="{653680DC-DE5D-47C6-8682-8CC048DC77F1}" type="presParOf" srcId="{376B3DCB-106C-4618-BEFE-39124A67037D}" destId="{C65B3AF8-370F-40D5-A7B4-CABBC29051E6}" srcOrd="10" destOrd="0" presId="urn:microsoft.com/office/officeart/2005/8/layout/vList2"/>
    <dgm:cxn modelId="{223AB742-977C-4ADD-87A4-1651A223ECA0}" type="presParOf" srcId="{376B3DCB-106C-4618-BEFE-39124A67037D}" destId="{B5038C52-6C59-4178-B42A-614B73C64C07}" srcOrd="11" destOrd="0" presId="urn:microsoft.com/office/officeart/2005/8/layout/vList2"/>
    <dgm:cxn modelId="{76D35065-2887-4972-A2E0-B175409578E3}" type="presParOf" srcId="{376B3DCB-106C-4618-BEFE-39124A67037D}" destId="{D71F89B5-956A-4E7E-874B-3237FA37515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8DC04E-C947-4420-8020-FA3BC1007B28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C35AF36-F1A8-4FBA-88F2-6C342D978BC3}">
      <dgm:prSet/>
      <dgm:spPr/>
      <dgm:t>
        <a:bodyPr/>
        <a:lstStyle/>
        <a:p>
          <a:r>
            <a:rPr lang="en-US" b="1"/>
            <a:t>Our Charge:</a:t>
          </a:r>
          <a:r>
            <a:rPr lang="en-US"/>
            <a:t> Translate the need identified by market research and the Recruitment/Retention subcommittee into a practical, faculty-friendly designation process.</a:t>
          </a:r>
        </a:p>
      </dgm:t>
    </dgm:pt>
    <dgm:pt modelId="{632FE713-B566-4B7E-B0B1-B113627BA8D7}" type="parTrans" cxnId="{852F795A-20B0-42FA-9EBE-E34244AD0630}">
      <dgm:prSet/>
      <dgm:spPr/>
      <dgm:t>
        <a:bodyPr/>
        <a:lstStyle/>
        <a:p>
          <a:endParaRPr lang="en-US"/>
        </a:p>
      </dgm:t>
    </dgm:pt>
    <dgm:pt modelId="{0DEE17C7-5180-4945-AD55-E31BCBF10501}" type="sibTrans" cxnId="{852F795A-20B0-42FA-9EBE-E34244AD0630}">
      <dgm:prSet/>
      <dgm:spPr/>
      <dgm:t>
        <a:bodyPr/>
        <a:lstStyle/>
        <a:p>
          <a:endParaRPr lang="en-US"/>
        </a:p>
      </dgm:t>
    </dgm:pt>
    <dgm:pt modelId="{3B2A787C-B6DE-43EC-9344-BE463F440137}">
      <dgm:prSet/>
      <dgm:spPr/>
      <dgm:t>
        <a:bodyPr/>
        <a:lstStyle/>
        <a:p>
          <a:r>
            <a:rPr lang="en-US" b="1"/>
            <a:t>The Team:</a:t>
          </a:r>
          <a:endParaRPr lang="en-US"/>
        </a:p>
      </dgm:t>
    </dgm:pt>
    <dgm:pt modelId="{81CCC977-4120-4C98-9474-2B1B6DEE7759}" type="parTrans" cxnId="{88C317EC-9212-4AD1-9049-1E1406918E1C}">
      <dgm:prSet/>
      <dgm:spPr/>
      <dgm:t>
        <a:bodyPr/>
        <a:lstStyle/>
        <a:p>
          <a:endParaRPr lang="en-US"/>
        </a:p>
      </dgm:t>
    </dgm:pt>
    <dgm:pt modelId="{39246425-A880-4160-8F1D-AE3D9C6B2696}" type="sibTrans" cxnId="{88C317EC-9212-4AD1-9049-1E1406918E1C}">
      <dgm:prSet/>
      <dgm:spPr/>
      <dgm:t>
        <a:bodyPr/>
        <a:lstStyle/>
        <a:p>
          <a:endParaRPr lang="en-US"/>
        </a:p>
      </dgm:t>
    </dgm:pt>
    <dgm:pt modelId="{7FE4F234-0D47-49D9-BDFF-D4E724959219}">
      <dgm:prSet/>
      <dgm:spPr/>
      <dgm:t>
        <a:bodyPr/>
        <a:lstStyle/>
        <a:p>
          <a:r>
            <a:rPr lang="en-US"/>
            <a:t>Ashley Pryor (Chair, Philosophy/Honors)</a:t>
          </a:r>
        </a:p>
      </dgm:t>
    </dgm:pt>
    <dgm:pt modelId="{DB6C23D1-3DAC-4226-93CE-2F4DC4AA5C8E}" type="parTrans" cxnId="{423DBD53-F12F-4762-A534-A3A71BAE6D17}">
      <dgm:prSet/>
      <dgm:spPr/>
      <dgm:t>
        <a:bodyPr/>
        <a:lstStyle/>
        <a:p>
          <a:endParaRPr lang="en-US"/>
        </a:p>
      </dgm:t>
    </dgm:pt>
    <dgm:pt modelId="{59275296-21C7-470A-8CC5-EF6461DE17B4}" type="sibTrans" cxnId="{423DBD53-F12F-4762-A534-A3A71BAE6D17}">
      <dgm:prSet/>
      <dgm:spPr/>
      <dgm:t>
        <a:bodyPr/>
        <a:lstStyle/>
        <a:p>
          <a:endParaRPr lang="en-US"/>
        </a:p>
      </dgm:t>
    </dgm:pt>
    <dgm:pt modelId="{AAE1926C-32E5-4DAA-A487-4C34C116799C}">
      <dgm:prSet/>
      <dgm:spPr/>
      <dgm:t>
        <a:bodyPr/>
        <a:lstStyle/>
        <a:p>
          <a:r>
            <a:rPr lang="en-US"/>
            <a:t>Arun Nadarajah (Engineering)</a:t>
          </a:r>
        </a:p>
      </dgm:t>
    </dgm:pt>
    <dgm:pt modelId="{FD11EE7D-85D0-4B4B-B856-CB1FA4546C78}" type="parTrans" cxnId="{FFEBD4B5-0328-4BA2-9C6C-F604966FD95B}">
      <dgm:prSet/>
      <dgm:spPr/>
      <dgm:t>
        <a:bodyPr/>
        <a:lstStyle/>
        <a:p>
          <a:endParaRPr lang="en-US"/>
        </a:p>
      </dgm:t>
    </dgm:pt>
    <dgm:pt modelId="{B5B61EE2-7268-420D-B2D2-69004F33B5E7}" type="sibTrans" cxnId="{FFEBD4B5-0328-4BA2-9C6C-F604966FD95B}">
      <dgm:prSet/>
      <dgm:spPr/>
      <dgm:t>
        <a:bodyPr/>
        <a:lstStyle/>
        <a:p>
          <a:endParaRPr lang="en-US"/>
        </a:p>
      </dgm:t>
    </dgm:pt>
    <dgm:pt modelId="{0BE177C5-C043-40E9-A16E-BDD79B18AA3A}">
      <dgm:prSet/>
      <dgm:spPr/>
      <dgm:t>
        <a:bodyPr/>
        <a:lstStyle/>
        <a:p>
          <a:r>
            <a:rPr lang="en-US"/>
            <a:t>Barbara Miner (Art)</a:t>
          </a:r>
        </a:p>
      </dgm:t>
    </dgm:pt>
    <dgm:pt modelId="{535800C4-8F48-4148-B194-361F5D78A430}" type="parTrans" cxnId="{884AE511-97D7-49B3-AE11-4DA3AA558801}">
      <dgm:prSet/>
      <dgm:spPr/>
      <dgm:t>
        <a:bodyPr/>
        <a:lstStyle/>
        <a:p>
          <a:endParaRPr lang="en-US"/>
        </a:p>
      </dgm:t>
    </dgm:pt>
    <dgm:pt modelId="{76692DE6-1CF7-4E64-BF9C-EE4AA0980BCC}" type="sibTrans" cxnId="{884AE511-97D7-49B3-AE11-4DA3AA558801}">
      <dgm:prSet/>
      <dgm:spPr/>
      <dgm:t>
        <a:bodyPr/>
        <a:lstStyle/>
        <a:p>
          <a:endParaRPr lang="en-US"/>
        </a:p>
      </dgm:t>
    </dgm:pt>
    <dgm:pt modelId="{2FBCF29A-3710-4671-AFE5-4A6C1FAD0691}">
      <dgm:prSet/>
      <dgm:spPr/>
      <dgm:t>
        <a:bodyPr/>
        <a:lstStyle/>
        <a:p>
          <a:r>
            <a:rPr lang="en-US"/>
            <a:t>Sandra Robinson (Mathematics)</a:t>
          </a:r>
        </a:p>
      </dgm:t>
    </dgm:pt>
    <dgm:pt modelId="{49907641-B558-4D42-8F45-99D94DF679D8}" type="parTrans" cxnId="{12F17DDC-8753-46B7-9763-04FD8290CBBA}">
      <dgm:prSet/>
      <dgm:spPr/>
      <dgm:t>
        <a:bodyPr/>
        <a:lstStyle/>
        <a:p>
          <a:endParaRPr lang="en-US"/>
        </a:p>
      </dgm:t>
    </dgm:pt>
    <dgm:pt modelId="{7FDD9B11-4248-4C11-A729-4CCACC8B34D2}" type="sibTrans" cxnId="{12F17DDC-8753-46B7-9763-04FD8290CBBA}">
      <dgm:prSet/>
      <dgm:spPr/>
      <dgm:t>
        <a:bodyPr/>
        <a:lstStyle/>
        <a:p>
          <a:endParaRPr lang="en-US"/>
        </a:p>
      </dgm:t>
    </dgm:pt>
    <dgm:pt modelId="{07CBCB5F-03E2-434C-91FB-2967AA5C6A12}">
      <dgm:prSet/>
      <dgm:spPr/>
      <dgm:t>
        <a:bodyPr/>
        <a:lstStyle/>
        <a:p>
          <a:r>
            <a:rPr lang="en-US"/>
            <a:t>Kathy Shan (Physics)</a:t>
          </a:r>
        </a:p>
      </dgm:t>
    </dgm:pt>
    <dgm:pt modelId="{0CC57702-B728-4703-9736-C8D124FFD7DE}" type="parTrans" cxnId="{18DEEB9F-A8A9-4F6F-A9AC-0750EB290534}">
      <dgm:prSet/>
      <dgm:spPr/>
      <dgm:t>
        <a:bodyPr/>
        <a:lstStyle/>
        <a:p>
          <a:endParaRPr lang="en-US"/>
        </a:p>
      </dgm:t>
    </dgm:pt>
    <dgm:pt modelId="{7DF24A1F-AD82-4E5F-B6FE-08A987B3DC6B}" type="sibTrans" cxnId="{18DEEB9F-A8A9-4F6F-A9AC-0750EB290534}">
      <dgm:prSet/>
      <dgm:spPr/>
      <dgm:t>
        <a:bodyPr/>
        <a:lstStyle/>
        <a:p>
          <a:endParaRPr lang="en-US"/>
        </a:p>
      </dgm:t>
    </dgm:pt>
    <dgm:pt modelId="{F7C4FE9A-D442-4949-A41D-23513FBFD7AC}">
      <dgm:prSet/>
      <dgm:spPr/>
      <dgm:t>
        <a:bodyPr/>
        <a:lstStyle/>
        <a:p>
          <a:r>
            <a:rPr lang="en-US" b="1"/>
            <a:t>Our Work:</a:t>
          </a:r>
          <a:r>
            <a:rPr lang="en-US"/>
            <a:t> Through collaborative online sessions and meetings, we produced two key documents:</a:t>
          </a:r>
        </a:p>
      </dgm:t>
    </dgm:pt>
    <dgm:pt modelId="{2E5F5D6D-089A-459B-A162-E4EF4AF40A09}" type="parTrans" cxnId="{1960D10B-BF29-4F44-91BC-FB7BFE1816C4}">
      <dgm:prSet/>
      <dgm:spPr/>
      <dgm:t>
        <a:bodyPr/>
        <a:lstStyle/>
        <a:p>
          <a:endParaRPr lang="en-US"/>
        </a:p>
      </dgm:t>
    </dgm:pt>
    <dgm:pt modelId="{BFFFF2FC-CB8E-40FC-BD6D-9ED8571FC287}" type="sibTrans" cxnId="{1960D10B-BF29-4F44-91BC-FB7BFE1816C4}">
      <dgm:prSet/>
      <dgm:spPr/>
      <dgm:t>
        <a:bodyPr/>
        <a:lstStyle/>
        <a:p>
          <a:endParaRPr lang="en-US"/>
        </a:p>
      </dgm:t>
    </dgm:pt>
    <dgm:pt modelId="{7156C887-7B92-4EF1-93EA-8CCBEC991CDC}">
      <dgm:prSet/>
      <dgm:spPr/>
      <dgm:t>
        <a:bodyPr/>
        <a:lstStyle/>
        <a:p>
          <a:r>
            <a:rPr lang="en-US" b="1"/>
            <a:t>The CRE Rubric:</a:t>
          </a:r>
          <a:r>
            <a:rPr lang="en-US"/>
            <a:t> For consistent evaluation of course syllabi.</a:t>
          </a:r>
        </a:p>
      </dgm:t>
    </dgm:pt>
    <dgm:pt modelId="{66E7F941-7446-49AE-A2EC-A2F6E9BEB6AE}" type="parTrans" cxnId="{17819AF3-F8F8-47FC-9769-4595055A17D5}">
      <dgm:prSet/>
      <dgm:spPr/>
      <dgm:t>
        <a:bodyPr/>
        <a:lstStyle/>
        <a:p>
          <a:endParaRPr lang="en-US"/>
        </a:p>
      </dgm:t>
    </dgm:pt>
    <dgm:pt modelId="{48B68406-8A05-4436-ACEE-DF5C3419151F}" type="sibTrans" cxnId="{17819AF3-F8F8-47FC-9769-4595055A17D5}">
      <dgm:prSet/>
      <dgm:spPr/>
      <dgm:t>
        <a:bodyPr/>
        <a:lstStyle/>
        <a:p>
          <a:endParaRPr lang="en-US"/>
        </a:p>
      </dgm:t>
    </dgm:pt>
    <dgm:pt modelId="{F16C4DD1-DC4F-4036-806D-AAB5D88F91F4}">
      <dgm:prSet/>
      <dgm:spPr/>
      <dgm:t>
        <a:bodyPr/>
        <a:lstStyle/>
        <a:p>
          <a:r>
            <a:rPr lang="en-US" b="1"/>
            <a:t>The CRE Guiding Document:</a:t>
          </a:r>
          <a:r>
            <a:rPr lang="en-US"/>
            <a:t> To support faculty interested in applying.</a:t>
          </a:r>
        </a:p>
      </dgm:t>
    </dgm:pt>
    <dgm:pt modelId="{93F64BDB-542C-4DC0-B667-11D0FA79B71C}" type="parTrans" cxnId="{9D24F252-1914-47A8-B8E3-E81465886204}">
      <dgm:prSet/>
      <dgm:spPr/>
      <dgm:t>
        <a:bodyPr/>
        <a:lstStyle/>
        <a:p>
          <a:endParaRPr lang="en-US"/>
        </a:p>
      </dgm:t>
    </dgm:pt>
    <dgm:pt modelId="{5F876EB3-1082-494A-A537-C88FBBFAEF02}" type="sibTrans" cxnId="{9D24F252-1914-47A8-B8E3-E81465886204}">
      <dgm:prSet/>
      <dgm:spPr/>
      <dgm:t>
        <a:bodyPr/>
        <a:lstStyle/>
        <a:p>
          <a:endParaRPr lang="en-US"/>
        </a:p>
      </dgm:t>
    </dgm:pt>
    <dgm:pt modelId="{B8BDBDA1-37E3-4DBB-9409-99C07026A078}" type="pres">
      <dgm:prSet presAssocID="{BD8DC04E-C947-4420-8020-FA3BC1007B28}" presName="linear" presStyleCnt="0">
        <dgm:presLayoutVars>
          <dgm:animLvl val="lvl"/>
          <dgm:resizeHandles val="exact"/>
        </dgm:presLayoutVars>
      </dgm:prSet>
      <dgm:spPr/>
    </dgm:pt>
    <dgm:pt modelId="{24E5EC6C-0C19-425A-9C04-B1A0F2248136}" type="pres">
      <dgm:prSet presAssocID="{EC35AF36-F1A8-4FBA-88F2-6C342D978BC3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FC9A3AF1-0845-4AF5-A02F-63FF96D9AF80}" type="pres">
      <dgm:prSet presAssocID="{0DEE17C7-5180-4945-AD55-E31BCBF10501}" presName="spacer" presStyleCnt="0"/>
      <dgm:spPr/>
    </dgm:pt>
    <dgm:pt modelId="{A866D39B-9695-4F3C-81D2-24C339114EBA}" type="pres">
      <dgm:prSet presAssocID="{3B2A787C-B6DE-43EC-9344-BE463F440137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D51BB202-94AD-4A24-9D35-60395C187B0B}" type="pres">
      <dgm:prSet presAssocID="{39246425-A880-4160-8F1D-AE3D9C6B2696}" presName="spacer" presStyleCnt="0"/>
      <dgm:spPr/>
    </dgm:pt>
    <dgm:pt modelId="{E6F683FA-9C00-4A7D-BE03-5C848456C3F6}" type="pres">
      <dgm:prSet presAssocID="{7FE4F234-0D47-49D9-BDFF-D4E724959219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2E2AFF8E-7D2C-45F9-BC3B-E0A48609B886}" type="pres">
      <dgm:prSet presAssocID="{59275296-21C7-470A-8CC5-EF6461DE17B4}" presName="spacer" presStyleCnt="0"/>
      <dgm:spPr/>
    </dgm:pt>
    <dgm:pt modelId="{7A900FFF-5F50-4013-A884-1CD723AB6690}" type="pres">
      <dgm:prSet presAssocID="{AAE1926C-32E5-4DAA-A487-4C34C116799C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3E6BD632-78AA-4E33-8B79-28C92CE35830}" type="pres">
      <dgm:prSet presAssocID="{B5B61EE2-7268-420D-B2D2-69004F33B5E7}" presName="spacer" presStyleCnt="0"/>
      <dgm:spPr/>
    </dgm:pt>
    <dgm:pt modelId="{F72D8D2E-AD0E-46FB-9647-20F580EF2BF1}" type="pres">
      <dgm:prSet presAssocID="{0BE177C5-C043-40E9-A16E-BDD79B18AA3A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6581FB07-7443-4D97-A097-6090E9D5919C}" type="pres">
      <dgm:prSet presAssocID="{76692DE6-1CF7-4E64-BF9C-EE4AA0980BCC}" presName="spacer" presStyleCnt="0"/>
      <dgm:spPr/>
    </dgm:pt>
    <dgm:pt modelId="{C6C4713F-BBA0-4614-A90A-AF3F25CC6339}" type="pres">
      <dgm:prSet presAssocID="{2FBCF29A-3710-4671-AFE5-4A6C1FAD0691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5DA44538-A5AA-4EF9-9F5F-49249810EC86}" type="pres">
      <dgm:prSet presAssocID="{7FDD9B11-4248-4C11-A729-4CCACC8B34D2}" presName="spacer" presStyleCnt="0"/>
      <dgm:spPr/>
    </dgm:pt>
    <dgm:pt modelId="{72974DA9-0C32-4C26-BD54-F0432BD65CE9}" type="pres">
      <dgm:prSet presAssocID="{07CBCB5F-03E2-434C-91FB-2967AA5C6A12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6C367B04-01C6-4703-9DCA-3C3FFD02C0A2}" type="pres">
      <dgm:prSet presAssocID="{7DF24A1F-AD82-4E5F-B6FE-08A987B3DC6B}" presName="spacer" presStyleCnt="0"/>
      <dgm:spPr/>
    </dgm:pt>
    <dgm:pt modelId="{C53F3318-9977-4E58-BDC2-673174FD5D4C}" type="pres">
      <dgm:prSet presAssocID="{F7C4FE9A-D442-4949-A41D-23513FBFD7AC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837E1992-695C-4623-81A3-4FAA744381E6}" type="pres">
      <dgm:prSet presAssocID="{BFFFF2FC-CB8E-40FC-BD6D-9ED8571FC287}" presName="spacer" presStyleCnt="0"/>
      <dgm:spPr/>
    </dgm:pt>
    <dgm:pt modelId="{B5FA3898-7093-43C7-8238-6A19FC0474A6}" type="pres">
      <dgm:prSet presAssocID="{7156C887-7B92-4EF1-93EA-8CCBEC991CDC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1EEEF566-27B0-4BDE-AA56-617301A49029}" type="pres">
      <dgm:prSet presAssocID="{48B68406-8A05-4436-ACEE-DF5C3419151F}" presName="spacer" presStyleCnt="0"/>
      <dgm:spPr/>
    </dgm:pt>
    <dgm:pt modelId="{2F4F0AC0-4337-4579-AED8-F492245BC2C7}" type="pres">
      <dgm:prSet presAssocID="{F16C4DD1-DC4F-4036-806D-AAB5D88F91F4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C54EB400-B7E0-4DA2-BCC7-B00BBDEAB696}" type="presOf" srcId="{F16C4DD1-DC4F-4036-806D-AAB5D88F91F4}" destId="{2F4F0AC0-4337-4579-AED8-F492245BC2C7}" srcOrd="0" destOrd="0" presId="urn:microsoft.com/office/officeart/2005/8/layout/vList2"/>
    <dgm:cxn modelId="{1960D10B-BF29-4F44-91BC-FB7BFE1816C4}" srcId="{BD8DC04E-C947-4420-8020-FA3BC1007B28}" destId="{F7C4FE9A-D442-4949-A41D-23513FBFD7AC}" srcOrd="7" destOrd="0" parTransId="{2E5F5D6D-089A-459B-A162-E4EF4AF40A09}" sibTransId="{BFFFF2FC-CB8E-40FC-BD6D-9ED8571FC287}"/>
    <dgm:cxn modelId="{884AE511-97D7-49B3-AE11-4DA3AA558801}" srcId="{BD8DC04E-C947-4420-8020-FA3BC1007B28}" destId="{0BE177C5-C043-40E9-A16E-BDD79B18AA3A}" srcOrd="4" destOrd="0" parTransId="{535800C4-8F48-4148-B194-361F5D78A430}" sibTransId="{76692DE6-1CF7-4E64-BF9C-EE4AA0980BCC}"/>
    <dgm:cxn modelId="{F5A14A15-88DB-4589-82AE-B7C513608EEF}" type="presOf" srcId="{7FE4F234-0D47-49D9-BDFF-D4E724959219}" destId="{E6F683FA-9C00-4A7D-BE03-5C848456C3F6}" srcOrd="0" destOrd="0" presId="urn:microsoft.com/office/officeart/2005/8/layout/vList2"/>
    <dgm:cxn modelId="{AA27A01D-E89F-4C14-ACB5-F8F83CFF99C3}" type="presOf" srcId="{2FBCF29A-3710-4671-AFE5-4A6C1FAD0691}" destId="{C6C4713F-BBA0-4614-A90A-AF3F25CC6339}" srcOrd="0" destOrd="0" presId="urn:microsoft.com/office/officeart/2005/8/layout/vList2"/>
    <dgm:cxn modelId="{555C1026-F989-4028-B694-AB8A475BF880}" type="presOf" srcId="{AAE1926C-32E5-4DAA-A487-4C34C116799C}" destId="{7A900FFF-5F50-4013-A884-1CD723AB6690}" srcOrd="0" destOrd="0" presId="urn:microsoft.com/office/officeart/2005/8/layout/vList2"/>
    <dgm:cxn modelId="{7A5B2632-95DB-479F-82E8-8F43DE759BAB}" type="presOf" srcId="{7156C887-7B92-4EF1-93EA-8CCBEC991CDC}" destId="{B5FA3898-7093-43C7-8238-6A19FC0474A6}" srcOrd="0" destOrd="0" presId="urn:microsoft.com/office/officeart/2005/8/layout/vList2"/>
    <dgm:cxn modelId="{9D24F252-1914-47A8-B8E3-E81465886204}" srcId="{BD8DC04E-C947-4420-8020-FA3BC1007B28}" destId="{F16C4DD1-DC4F-4036-806D-AAB5D88F91F4}" srcOrd="9" destOrd="0" parTransId="{93F64BDB-542C-4DC0-B667-11D0FA79B71C}" sibTransId="{5F876EB3-1082-494A-A537-C88FBBFAEF02}"/>
    <dgm:cxn modelId="{423DBD53-F12F-4762-A534-A3A71BAE6D17}" srcId="{BD8DC04E-C947-4420-8020-FA3BC1007B28}" destId="{7FE4F234-0D47-49D9-BDFF-D4E724959219}" srcOrd="2" destOrd="0" parTransId="{DB6C23D1-3DAC-4226-93CE-2F4DC4AA5C8E}" sibTransId="{59275296-21C7-470A-8CC5-EF6461DE17B4}"/>
    <dgm:cxn modelId="{852F795A-20B0-42FA-9EBE-E34244AD0630}" srcId="{BD8DC04E-C947-4420-8020-FA3BC1007B28}" destId="{EC35AF36-F1A8-4FBA-88F2-6C342D978BC3}" srcOrd="0" destOrd="0" parTransId="{632FE713-B566-4B7E-B0B1-B113627BA8D7}" sibTransId="{0DEE17C7-5180-4945-AD55-E31BCBF10501}"/>
    <dgm:cxn modelId="{6769D17F-3CCA-48AE-9838-C83CD81CC535}" type="presOf" srcId="{BD8DC04E-C947-4420-8020-FA3BC1007B28}" destId="{B8BDBDA1-37E3-4DBB-9409-99C07026A078}" srcOrd="0" destOrd="0" presId="urn:microsoft.com/office/officeart/2005/8/layout/vList2"/>
    <dgm:cxn modelId="{18DEEB9F-A8A9-4F6F-A9AC-0750EB290534}" srcId="{BD8DC04E-C947-4420-8020-FA3BC1007B28}" destId="{07CBCB5F-03E2-434C-91FB-2967AA5C6A12}" srcOrd="6" destOrd="0" parTransId="{0CC57702-B728-4703-9736-C8D124FFD7DE}" sibTransId="{7DF24A1F-AD82-4E5F-B6FE-08A987B3DC6B}"/>
    <dgm:cxn modelId="{99E54CA2-DC74-4724-87DB-3CBDA0BDBEDE}" type="presOf" srcId="{EC35AF36-F1A8-4FBA-88F2-6C342D978BC3}" destId="{24E5EC6C-0C19-425A-9C04-B1A0F2248136}" srcOrd="0" destOrd="0" presId="urn:microsoft.com/office/officeart/2005/8/layout/vList2"/>
    <dgm:cxn modelId="{FFEBD4B5-0328-4BA2-9C6C-F604966FD95B}" srcId="{BD8DC04E-C947-4420-8020-FA3BC1007B28}" destId="{AAE1926C-32E5-4DAA-A487-4C34C116799C}" srcOrd="3" destOrd="0" parTransId="{FD11EE7D-85D0-4B4B-B856-CB1FA4546C78}" sibTransId="{B5B61EE2-7268-420D-B2D2-69004F33B5E7}"/>
    <dgm:cxn modelId="{65706FBD-34A2-4889-B4FA-109A7BE8BAA2}" type="presOf" srcId="{F7C4FE9A-D442-4949-A41D-23513FBFD7AC}" destId="{C53F3318-9977-4E58-BDC2-673174FD5D4C}" srcOrd="0" destOrd="0" presId="urn:microsoft.com/office/officeart/2005/8/layout/vList2"/>
    <dgm:cxn modelId="{F2166FD0-4808-40E1-9A98-1EF5F9201787}" type="presOf" srcId="{07CBCB5F-03E2-434C-91FB-2967AA5C6A12}" destId="{72974DA9-0C32-4C26-BD54-F0432BD65CE9}" srcOrd="0" destOrd="0" presId="urn:microsoft.com/office/officeart/2005/8/layout/vList2"/>
    <dgm:cxn modelId="{12F17DDC-8753-46B7-9763-04FD8290CBBA}" srcId="{BD8DC04E-C947-4420-8020-FA3BC1007B28}" destId="{2FBCF29A-3710-4671-AFE5-4A6C1FAD0691}" srcOrd="5" destOrd="0" parTransId="{49907641-B558-4D42-8F45-99D94DF679D8}" sibTransId="{7FDD9B11-4248-4C11-A729-4CCACC8B34D2}"/>
    <dgm:cxn modelId="{DD6801E7-936B-41C6-A317-A127C12DC055}" type="presOf" srcId="{0BE177C5-C043-40E9-A16E-BDD79B18AA3A}" destId="{F72D8D2E-AD0E-46FB-9647-20F580EF2BF1}" srcOrd="0" destOrd="0" presId="urn:microsoft.com/office/officeart/2005/8/layout/vList2"/>
    <dgm:cxn modelId="{88C317EC-9212-4AD1-9049-1E1406918E1C}" srcId="{BD8DC04E-C947-4420-8020-FA3BC1007B28}" destId="{3B2A787C-B6DE-43EC-9344-BE463F440137}" srcOrd="1" destOrd="0" parTransId="{81CCC977-4120-4C98-9474-2B1B6DEE7759}" sibTransId="{39246425-A880-4160-8F1D-AE3D9C6B2696}"/>
    <dgm:cxn modelId="{17819AF3-F8F8-47FC-9769-4595055A17D5}" srcId="{BD8DC04E-C947-4420-8020-FA3BC1007B28}" destId="{7156C887-7B92-4EF1-93EA-8CCBEC991CDC}" srcOrd="8" destOrd="0" parTransId="{66E7F941-7446-49AE-A2EC-A2F6E9BEB6AE}" sibTransId="{48B68406-8A05-4436-ACEE-DF5C3419151F}"/>
    <dgm:cxn modelId="{2CDBC7F9-7FC8-428F-861B-124B5F34FB02}" type="presOf" srcId="{3B2A787C-B6DE-43EC-9344-BE463F440137}" destId="{A866D39B-9695-4F3C-81D2-24C339114EBA}" srcOrd="0" destOrd="0" presId="urn:microsoft.com/office/officeart/2005/8/layout/vList2"/>
    <dgm:cxn modelId="{887BF4B4-B265-4748-A0E7-92A2C574D516}" type="presParOf" srcId="{B8BDBDA1-37E3-4DBB-9409-99C07026A078}" destId="{24E5EC6C-0C19-425A-9C04-B1A0F2248136}" srcOrd="0" destOrd="0" presId="urn:microsoft.com/office/officeart/2005/8/layout/vList2"/>
    <dgm:cxn modelId="{3D6F17BF-D0E5-4C0E-8F2F-75DA88D9891D}" type="presParOf" srcId="{B8BDBDA1-37E3-4DBB-9409-99C07026A078}" destId="{FC9A3AF1-0845-4AF5-A02F-63FF96D9AF80}" srcOrd="1" destOrd="0" presId="urn:microsoft.com/office/officeart/2005/8/layout/vList2"/>
    <dgm:cxn modelId="{98091BFD-39F4-452B-8AF7-1712F726DD80}" type="presParOf" srcId="{B8BDBDA1-37E3-4DBB-9409-99C07026A078}" destId="{A866D39B-9695-4F3C-81D2-24C339114EBA}" srcOrd="2" destOrd="0" presId="urn:microsoft.com/office/officeart/2005/8/layout/vList2"/>
    <dgm:cxn modelId="{22716D3D-8FF8-408D-A853-3DBC87791B07}" type="presParOf" srcId="{B8BDBDA1-37E3-4DBB-9409-99C07026A078}" destId="{D51BB202-94AD-4A24-9D35-60395C187B0B}" srcOrd="3" destOrd="0" presId="urn:microsoft.com/office/officeart/2005/8/layout/vList2"/>
    <dgm:cxn modelId="{719A6F47-BA31-402C-9806-E98398AA1667}" type="presParOf" srcId="{B8BDBDA1-37E3-4DBB-9409-99C07026A078}" destId="{E6F683FA-9C00-4A7D-BE03-5C848456C3F6}" srcOrd="4" destOrd="0" presId="urn:microsoft.com/office/officeart/2005/8/layout/vList2"/>
    <dgm:cxn modelId="{D07B12A3-79C8-4CCA-A174-E2C6916A7B6D}" type="presParOf" srcId="{B8BDBDA1-37E3-4DBB-9409-99C07026A078}" destId="{2E2AFF8E-7D2C-45F9-BC3B-E0A48609B886}" srcOrd="5" destOrd="0" presId="urn:microsoft.com/office/officeart/2005/8/layout/vList2"/>
    <dgm:cxn modelId="{1C28271E-00FA-4662-A8EE-64B8E945385A}" type="presParOf" srcId="{B8BDBDA1-37E3-4DBB-9409-99C07026A078}" destId="{7A900FFF-5F50-4013-A884-1CD723AB6690}" srcOrd="6" destOrd="0" presId="urn:microsoft.com/office/officeart/2005/8/layout/vList2"/>
    <dgm:cxn modelId="{EC0CA15C-7D0F-4657-86D9-D4A1E3E080D4}" type="presParOf" srcId="{B8BDBDA1-37E3-4DBB-9409-99C07026A078}" destId="{3E6BD632-78AA-4E33-8B79-28C92CE35830}" srcOrd="7" destOrd="0" presId="urn:microsoft.com/office/officeart/2005/8/layout/vList2"/>
    <dgm:cxn modelId="{C36A9246-37D5-43A0-A8A6-78515FB1018C}" type="presParOf" srcId="{B8BDBDA1-37E3-4DBB-9409-99C07026A078}" destId="{F72D8D2E-AD0E-46FB-9647-20F580EF2BF1}" srcOrd="8" destOrd="0" presId="urn:microsoft.com/office/officeart/2005/8/layout/vList2"/>
    <dgm:cxn modelId="{6188623A-B225-4A0D-9F43-B8F4241AE773}" type="presParOf" srcId="{B8BDBDA1-37E3-4DBB-9409-99C07026A078}" destId="{6581FB07-7443-4D97-A097-6090E9D5919C}" srcOrd="9" destOrd="0" presId="urn:microsoft.com/office/officeart/2005/8/layout/vList2"/>
    <dgm:cxn modelId="{CDC1F31C-9847-4E94-A365-3D990207C16F}" type="presParOf" srcId="{B8BDBDA1-37E3-4DBB-9409-99C07026A078}" destId="{C6C4713F-BBA0-4614-A90A-AF3F25CC6339}" srcOrd="10" destOrd="0" presId="urn:microsoft.com/office/officeart/2005/8/layout/vList2"/>
    <dgm:cxn modelId="{B6EB9EB7-40BC-4270-B241-CF7C0416F1F0}" type="presParOf" srcId="{B8BDBDA1-37E3-4DBB-9409-99C07026A078}" destId="{5DA44538-A5AA-4EF9-9F5F-49249810EC86}" srcOrd="11" destOrd="0" presId="urn:microsoft.com/office/officeart/2005/8/layout/vList2"/>
    <dgm:cxn modelId="{8A42BF96-6F38-4941-B821-D3C2A61FB3FD}" type="presParOf" srcId="{B8BDBDA1-37E3-4DBB-9409-99C07026A078}" destId="{72974DA9-0C32-4C26-BD54-F0432BD65CE9}" srcOrd="12" destOrd="0" presId="urn:microsoft.com/office/officeart/2005/8/layout/vList2"/>
    <dgm:cxn modelId="{99DDFD2F-56CB-402E-87FE-174B239F0A99}" type="presParOf" srcId="{B8BDBDA1-37E3-4DBB-9409-99C07026A078}" destId="{6C367B04-01C6-4703-9DCA-3C3FFD02C0A2}" srcOrd="13" destOrd="0" presId="urn:microsoft.com/office/officeart/2005/8/layout/vList2"/>
    <dgm:cxn modelId="{09AE50EC-1C39-4F82-AFE0-DBBE6F677D84}" type="presParOf" srcId="{B8BDBDA1-37E3-4DBB-9409-99C07026A078}" destId="{C53F3318-9977-4E58-BDC2-673174FD5D4C}" srcOrd="14" destOrd="0" presId="urn:microsoft.com/office/officeart/2005/8/layout/vList2"/>
    <dgm:cxn modelId="{10086CE7-369E-414C-8F40-B2E7CBCBF8C5}" type="presParOf" srcId="{B8BDBDA1-37E3-4DBB-9409-99C07026A078}" destId="{837E1992-695C-4623-81A3-4FAA744381E6}" srcOrd="15" destOrd="0" presId="urn:microsoft.com/office/officeart/2005/8/layout/vList2"/>
    <dgm:cxn modelId="{251F2FD3-00D6-4DB6-BF4E-5A3118005B6F}" type="presParOf" srcId="{B8BDBDA1-37E3-4DBB-9409-99C07026A078}" destId="{B5FA3898-7093-43C7-8238-6A19FC0474A6}" srcOrd="16" destOrd="0" presId="urn:microsoft.com/office/officeart/2005/8/layout/vList2"/>
    <dgm:cxn modelId="{1C6F39AC-8F4C-43C2-8209-770BAC37698F}" type="presParOf" srcId="{B8BDBDA1-37E3-4DBB-9409-99C07026A078}" destId="{1EEEF566-27B0-4BDE-AA56-617301A49029}" srcOrd="17" destOrd="0" presId="urn:microsoft.com/office/officeart/2005/8/layout/vList2"/>
    <dgm:cxn modelId="{EA13C405-9611-4AC3-B283-92F6D96946AF}" type="presParOf" srcId="{B8BDBDA1-37E3-4DBB-9409-99C07026A078}" destId="{2F4F0AC0-4337-4579-AED8-F492245BC2C7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5E1FA9-D760-4225-97D9-2CAA0AEF3F85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7328D6E5-A764-4648-A865-9D2A687FE010}">
      <dgm:prSet/>
      <dgm:spPr/>
      <dgm:t>
        <a:bodyPr/>
        <a:lstStyle/>
        <a:p>
          <a:pPr>
            <a:defRPr cap="all"/>
          </a:pPr>
          <a:r>
            <a:rPr lang="en-US" b="1"/>
            <a:t>Purpose:</a:t>
          </a:r>
          <a:r>
            <a:rPr lang="en-US"/>
            <a:t> To evaluate how centrally and intentionally creativity/innovation (as we've defined it) are integrated into the course structure, activities, and grading, as evidenced in the syllabus.</a:t>
          </a:r>
        </a:p>
      </dgm:t>
    </dgm:pt>
    <dgm:pt modelId="{889BA4F9-9ECB-4693-9CE7-B40F21B4A252}" type="parTrans" cxnId="{C4DA64DB-02A2-4F9E-8756-C19E7FCEF7BF}">
      <dgm:prSet/>
      <dgm:spPr/>
      <dgm:t>
        <a:bodyPr/>
        <a:lstStyle/>
        <a:p>
          <a:endParaRPr lang="en-US"/>
        </a:p>
      </dgm:t>
    </dgm:pt>
    <dgm:pt modelId="{A6E41661-EF40-4EDD-8D4D-90E447ABCE13}" type="sibTrans" cxnId="{C4DA64DB-02A2-4F9E-8756-C19E7FCEF7BF}">
      <dgm:prSet/>
      <dgm:spPr/>
      <dgm:t>
        <a:bodyPr/>
        <a:lstStyle/>
        <a:p>
          <a:endParaRPr lang="en-US"/>
        </a:p>
      </dgm:t>
    </dgm:pt>
    <dgm:pt modelId="{94CC78AF-6ECC-4D00-A803-CFE2CFE96A09}">
      <dgm:prSet/>
      <dgm:spPr/>
      <dgm:t>
        <a:bodyPr/>
        <a:lstStyle/>
        <a:p>
          <a:pPr>
            <a:defRPr cap="all"/>
          </a:pPr>
          <a:r>
            <a:rPr lang="en-US" b="1"/>
            <a:t>Requirement:</a:t>
          </a:r>
          <a:r>
            <a:rPr lang="en-US"/>
            <a:t> Courses must demonstrate substantial evidence (</a:t>
          </a:r>
          <a:r>
            <a:rPr lang="en-US" b="1"/>
            <a:t>"Meets" or "Exemplary"</a:t>
          </a:r>
          <a:r>
            <a:rPr lang="en-US"/>
            <a:t>) in at least </a:t>
          </a:r>
          <a:r>
            <a:rPr lang="en-US" b="1"/>
            <a:t>3 of the 4 criteria</a:t>
          </a:r>
          <a:r>
            <a:rPr lang="en-US"/>
            <a:t>.</a:t>
          </a:r>
        </a:p>
      </dgm:t>
    </dgm:pt>
    <dgm:pt modelId="{B863F5F7-3FFB-4C88-9D1A-E33F2E36F8C1}" type="parTrans" cxnId="{BE418A00-3513-4A01-830C-967A573D8023}">
      <dgm:prSet/>
      <dgm:spPr/>
      <dgm:t>
        <a:bodyPr/>
        <a:lstStyle/>
        <a:p>
          <a:endParaRPr lang="en-US"/>
        </a:p>
      </dgm:t>
    </dgm:pt>
    <dgm:pt modelId="{BB789F4B-618F-45F1-822D-B29C39ED5829}" type="sibTrans" cxnId="{BE418A00-3513-4A01-830C-967A573D8023}">
      <dgm:prSet/>
      <dgm:spPr/>
      <dgm:t>
        <a:bodyPr/>
        <a:lstStyle/>
        <a:p>
          <a:endParaRPr lang="en-US"/>
        </a:p>
      </dgm:t>
    </dgm:pt>
    <dgm:pt modelId="{4BACE778-41BC-4E10-8DA6-DE24D6E5BCE0}" type="pres">
      <dgm:prSet presAssocID="{CA5E1FA9-D760-4225-97D9-2CAA0AEF3F85}" presName="root" presStyleCnt="0">
        <dgm:presLayoutVars>
          <dgm:dir/>
          <dgm:resizeHandles val="exact"/>
        </dgm:presLayoutVars>
      </dgm:prSet>
      <dgm:spPr/>
    </dgm:pt>
    <dgm:pt modelId="{93BBF706-E5A6-470C-9AC4-B8EEDA581365}" type="pres">
      <dgm:prSet presAssocID="{7328D6E5-A764-4648-A865-9D2A687FE010}" presName="compNode" presStyleCnt="0"/>
      <dgm:spPr/>
    </dgm:pt>
    <dgm:pt modelId="{6E74B1D3-DEF4-4080-8A2E-818ED278863A}" type="pres">
      <dgm:prSet presAssocID="{7328D6E5-A764-4648-A865-9D2A687FE010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9B179E83-0CDE-4C73-97DE-9349C22D842F}" type="pres">
      <dgm:prSet presAssocID="{7328D6E5-A764-4648-A865-9D2A687FE01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723EF6F2-A937-4A42-8FE8-4D7C62BEB20A}" type="pres">
      <dgm:prSet presAssocID="{7328D6E5-A764-4648-A865-9D2A687FE010}" presName="spaceRect" presStyleCnt="0"/>
      <dgm:spPr/>
    </dgm:pt>
    <dgm:pt modelId="{A3D177C0-E09E-4F5B-AB73-38A6B9BEB1BE}" type="pres">
      <dgm:prSet presAssocID="{7328D6E5-A764-4648-A865-9D2A687FE010}" presName="textRect" presStyleLbl="revTx" presStyleIdx="0" presStyleCnt="2">
        <dgm:presLayoutVars>
          <dgm:chMax val="1"/>
          <dgm:chPref val="1"/>
        </dgm:presLayoutVars>
      </dgm:prSet>
      <dgm:spPr/>
    </dgm:pt>
    <dgm:pt modelId="{48E9A2AD-4B91-4C0C-ACD9-13997B9BA0A8}" type="pres">
      <dgm:prSet presAssocID="{A6E41661-EF40-4EDD-8D4D-90E447ABCE13}" presName="sibTrans" presStyleCnt="0"/>
      <dgm:spPr/>
    </dgm:pt>
    <dgm:pt modelId="{8AE69FC9-E04F-4247-95D7-F8C0D46D642A}" type="pres">
      <dgm:prSet presAssocID="{94CC78AF-6ECC-4D00-A803-CFE2CFE96A09}" presName="compNode" presStyleCnt="0"/>
      <dgm:spPr/>
    </dgm:pt>
    <dgm:pt modelId="{4F9C1D16-5E76-487A-8C33-CCBDDF060CDE}" type="pres">
      <dgm:prSet presAssocID="{94CC78AF-6ECC-4D00-A803-CFE2CFE96A09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1791D2D8-D4B4-41B4-A653-50A311ECA887}" type="pres">
      <dgm:prSet presAssocID="{94CC78AF-6ECC-4D00-A803-CFE2CFE96A0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B46ED68-8208-463E-AC9A-6F866F4EDCFB}" type="pres">
      <dgm:prSet presAssocID="{94CC78AF-6ECC-4D00-A803-CFE2CFE96A09}" presName="spaceRect" presStyleCnt="0"/>
      <dgm:spPr/>
    </dgm:pt>
    <dgm:pt modelId="{3126236D-FDEB-4BB4-BFEE-D7B262578CE7}" type="pres">
      <dgm:prSet presAssocID="{94CC78AF-6ECC-4D00-A803-CFE2CFE96A09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BE418A00-3513-4A01-830C-967A573D8023}" srcId="{CA5E1FA9-D760-4225-97D9-2CAA0AEF3F85}" destId="{94CC78AF-6ECC-4D00-A803-CFE2CFE96A09}" srcOrd="1" destOrd="0" parTransId="{B863F5F7-3FFB-4C88-9D1A-E33F2E36F8C1}" sibTransId="{BB789F4B-618F-45F1-822D-B29C39ED5829}"/>
    <dgm:cxn modelId="{C822831D-FB6A-4DF8-A089-9B4A7E9C05DA}" type="presOf" srcId="{CA5E1FA9-D760-4225-97D9-2CAA0AEF3F85}" destId="{4BACE778-41BC-4E10-8DA6-DE24D6E5BCE0}" srcOrd="0" destOrd="0" presId="urn:microsoft.com/office/officeart/2018/5/layout/IconLeafLabelList"/>
    <dgm:cxn modelId="{23A01D72-DE38-4762-9E14-E9C5184E09B3}" type="presOf" srcId="{7328D6E5-A764-4648-A865-9D2A687FE010}" destId="{A3D177C0-E09E-4F5B-AB73-38A6B9BEB1BE}" srcOrd="0" destOrd="0" presId="urn:microsoft.com/office/officeart/2018/5/layout/IconLeafLabelList"/>
    <dgm:cxn modelId="{53077BD1-4097-4EAB-9A22-86B195C9ADBE}" type="presOf" srcId="{94CC78AF-6ECC-4D00-A803-CFE2CFE96A09}" destId="{3126236D-FDEB-4BB4-BFEE-D7B262578CE7}" srcOrd="0" destOrd="0" presId="urn:microsoft.com/office/officeart/2018/5/layout/IconLeafLabelList"/>
    <dgm:cxn modelId="{C4DA64DB-02A2-4F9E-8756-C19E7FCEF7BF}" srcId="{CA5E1FA9-D760-4225-97D9-2CAA0AEF3F85}" destId="{7328D6E5-A764-4648-A865-9D2A687FE010}" srcOrd="0" destOrd="0" parTransId="{889BA4F9-9ECB-4693-9CE7-B40F21B4A252}" sibTransId="{A6E41661-EF40-4EDD-8D4D-90E447ABCE13}"/>
    <dgm:cxn modelId="{C14B718A-0D7E-4D00-A37E-4E1E777E548F}" type="presParOf" srcId="{4BACE778-41BC-4E10-8DA6-DE24D6E5BCE0}" destId="{93BBF706-E5A6-470C-9AC4-B8EEDA581365}" srcOrd="0" destOrd="0" presId="urn:microsoft.com/office/officeart/2018/5/layout/IconLeafLabelList"/>
    <dgm:cxn modelId="{9BF48E2E-5060-4BD1-87B3-3474AF4F66B8}" type="presParOf" srcId="{93BBF706-E5A6-470C-9AC4-B8EEDA581365}" destId="{6E74B1D3-DEF4-4080-8A2E-818ED278863A}" srcOrd="0" destOrd="0" presId="urn:microsoft.com/office/officeart/2018/5/layout/IconLeafLabelList"/>
    <dgm:cxn modelId="{BCAD23F2-3E9B-45E7-8857-F04DC33C9529}" type="presParOf" srcId="{93BBF706-E5A6-470C-9AC4-B8EEDA581365}" destId="{9B179E83-0CDE-4C73-97DE-9349C22D842F}" srcOrd="1" destOrd="0" presId="urn:microsoft.com/office/officeart/2018/5/layout/IconLeafLabelList"/>
    <dgm:cxn modelId="{C77CAD72-1443-4E5E-87E3-E897009147F5}" type="presParOf" srcId="{93BBF706-E5A6-470C-9AC4-B8EEDA581365}" destId="{723EF6F2-A937-4A42-8FE8-4D7C62BEB20A}" srcOrd="2" destOrd="0" presId="urn:microsoft.com/office/officeart/2018/5/layout/IconLeafLabelList"/>
    <dgm:cxn modelId="{73047467-2AA5-4D0A-9E37-3E37828A121D}" type="presParOf" srcId="{93BBF706-E5A6-470C-9AC4-B8EEDA581365}" destId="{A3D177C0-E09E-4F5B-AB73-38A6B9BEB1BE}" srcOrd="3" destOrd="0" presId="urn:microsoft.com/office/officeart/2018/5/layout/IconLeafLabelList"/>
    <dgm:cxn modelId="{AB3368B3-D03E-4549-AB28-BACD7DF698C9}" type="presParOf" srcId="{4BACE778-41BC-4E10-8DA6-DE24D6E5BCE0}" destId="{48E9A2AD-4B91-4C0C-ACD9-13997B9BA0A8}" srcOrd="1" destOrd="0" presId="urn:microsoft.com/office/officeart/2018/5/layout/IconLeafLabelList"/>
    <dgm:cxn modelId="{5737A34F-64C6-4FAD-9CBA-C8BCC5E346E0}" type="presParOf" srcId="{4BACE778-41BC-4E10-8DA6-DE24D6E5BCE0}" destId="{8AE69FC9-E04F-4247-95D7-F8C0D46D642A}" srcOrd="2" destOrd="0" presId="urn:microsoft.com/office/officeart/2018/5/layout/IconLeafLabelList"/>
    <dgm:cxn modelId="{42D242DE-5B6F-489A-917A-A32E96158C0E}" type="presParOf" srcId="{8AE69FC9-E04F-4247-95D7-F8C0D46D642A}" destId="{4F9C1D16-5E76-487A-8C33-CCBDDF060CDE}" srcOrd="0" destOrd="0" presId="urn:microsoft.com/office/officeart/2018/5/layout/IconLeafLabelList"/>
    <dgm:cxn modelId="{616E0E1B-DF43-472D-945A-5EFD645EE56D}" type="presParOf" srcId="{8AE69FC9-E04F-4247-95D7-F8C0D46D642A}" destId="{1791D2D8-D4B4-41B4-A653-50A311ECA887}" srcOrd="1" destOrd="0" presId="urn:microsoft.com/office/officeart/2018/5/layout/IconLeafLabelList"/>
    <dgm:cxn modelId="{A79A927C-D21D-4411-AAEF-C97E6D8876EB}" type="presParOf" srcId="{8AE69FC9-E04F-4247-95D7-F8C0D46D642A}" destId="{2B46ED68-8208-463E-AC9A-6F866F4EDCFB}" srcOrd="2" destOrd="0" presId="urn:microsoft.com/office/officeart/2018/5/layout/IconLeafLabelList"/>
    <dgm:cxn modelId="{49C6B691-39D9-418C-A678-8F5420FF98B7}" type="presParOf" srcId="{8AE69FC9-E04F-4247-95D7-F8C0D46D642A}" destId="{3126236D-FDEB-4BB4-BFEE-D7B262578CE7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F6792B-A0C1-4B86-9A0C-0D4D15972EF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8BB9F50-B08E-4BA8-B72E-126BF58FD369}">
      <dgm:prSet/>
      <dgm:spPr/>
      <dgm:t>
        <a:bodyPr/>
        <a:lstStyle/>
        <a:p>
          <a:r>
            <a:rPr lang="en-US" b="1"/>
            <a:t>Voluntary Process:</a:t>
          </a:r>
          <a:r>
            <a:rPr lang="en-US"/>
            <a:t> Modeled on WAC.</a:t>
          </a:r>
        </a:p>
      </dgm:t>
    </dgm:pt>
    <dgm:pt modelId="{B119F045-5263-450C-B410-A9B4DAF6D63A}" type="parTrans" cxnId="{0CB64ED7-0B5F-41FD-843A-6A67740644AD}">
      <dgm:prSet/>
      <dgm:spPr/>
      <dgm:t>
        <a:bodyPr/>
        <a:lstStyle/>
        <a:p>
          <a:endParaRPr lang="en-US"/>
        </a:p>
      </dgm:t>
    </dgm:pt>
    <dgm:pt modelId="{1219E829-0BFE-44F5-9A73-9A5D95FBB93F}" type="sibTrans" cxnId="{0CB64ED7-0B5F-41FD-843A-6A67740644AD}">
      <dgm:prSet/>
      <dgm:spPr/>
      <dgm:t>
        <a:bodyPr/>
        <a:lstStyle/>
        <a:p>
          <a:endParaRPr lang="en-US"/>
        </a:p>
      </dgm:t>
    </dgm:pt>
    <dgm:pt modelId="{DB2BF31D-CE05-4214-836F-CDD599617302}">
      <dgm:prSet/>
      <dgm:spPr/>
      <dgm:t>
        <a:bodyPr/>
        <a:lstStyle/>
        <a:p>
          <a:r>
            <a:rPr lang="en-US"/>
            <a:t>Faculty submit their course syllabus via a future online system.</a:t>
          </a:r>
        </a:p>
      </dgm:t>
    </dgm:pt>
    <dgm:pt modelId="{EE87BC92-7174-4D8D-A7CF-9139D525F526}" type="parTrans" cxnId="{EC2A1FC5-8B72-439D-BB61-E43ADEE08A11}">
      <dgm:prSet/>
      <dgm:spPr/>
      <dgm:t>
        <a:bodyPr/>
        <a:lstStyle/>
        <a:p>
          <a:endParaRPr lang="en-US"/>
        </a:p>
      </dgm:t>
    </dgm:pt>
    <dgm:pt modelId="{66046110-E133-4EF3-9F16-09C5417F0F6E}" type="sibTrans" cxnId="{EC2A1FC5-8B72-439D-BB61-E43ADEE08A11}">
      <dgm:prSet/>
      <dgm:spPr/>
      <dgm:t>
        <a:bodyPr/>
        <a:lstStyle/>
        <a:p>
          <a:endParaRPr lang="en-US"/>
        </a:p>
      </dgm:t>
    </dgm:pt>
    <dgm:pt modelId="{3AC61092-3BBB-45D1-821E-F18431395FA3}">
      <dgm:prSet/>
      <dgm:spPr/>
      <dgm:t>
        <a:bodyPr/>
        <a:lstStyle/>
        <a:p>
          <a:r>
            <a:rPr lang="en-US"/>
            <a:t>The CRE Subcommittee reviews the syllabus using the established rubric.</a:t>
          </a:r>
        </a:p>
      </dgm:t>
    </dgm:pt>
    <dgm:pt modelId="{30E732B3-05A0-4539-8E5F-6E47F2C4AAAC}" type="parTrans" cxnId="{474978A8-7D1C-44D5-A725-158511F77610}">
      <dgm:prSet/>
      <dgm:spPr/>
      <dgm:t>
        <a:bodyPr/>
        <a:lstStyle/>
        <a:p>
          <a:endParaRPr lang="en-US"/>
        </a:p>
      </dgm:t>
    </dgm:pt>
    <dgm:pt modelId="{C626B0CF-AEBB-4EC5-85AD-E7A6A2D92E7A}" type="sibTrans" cxnId="{474978A8-7D1C-44D5-A725-158511F77610}">
      <dgm:prSet/>
      <dgm:spPr/>
      <dgm:t>
        <a:bodyPr/>
        <a:lstStyle/>
        <a:p>
          <a:endParaRPr lang="en-US"/>
        </a:p>
      </dgm:t>
    </dgm:pt>
    <dgm:pt modelId="{9FE17DD8-C4E0-420D-A855-CA8708B94FEC}">
      <dgm:prSet/>
      <dgm:spPr/>
      <dgm:t>
        <a:bodyPr/>
        <a:lstStyle/>
        <a:p>
          <a:r>
            <a:rPr lang="en-US"/>
            <a:t>Feedback is provided; designation awarded if criteria (met in at least 3 areas) are satisfied.</a:t>
          </a:r>
        </a:p>
      </dgm:t>
    </dgm:pt>
    <dgm:pt modelId="{7E5D3EC6-2BD8-4CD1-ACEE-431030E834CE}" type="parTrans" cxnId="{4BC65EE2-8D25-4E14-9E04-08FE4A92744C}">
      <dgm:prSet/>
      <dgm:spPr/>
      <dgm:t>
        <a:bodyPr/>
        <a:lstStyle/>
        <a:p>
          <a:endParaRPr lang="en-US"/>
        </a:p>
      </dgm:t>
    </dgm:pt>
    <dgm:pt modelId="{9ECB82F8-4997-401F-8C9C-998D3B206588}" type="sibTrans" cxnId="{4BC65EE2-8D25-4E14-9E04-08FE4A92744C}">
      <dgm:prSet/>
      <dgm:spPr/>
      <dgm:t>
        <a:bodyPr/>
        <a:lstStyle/>
        <a:p>
          <a:endParaRPr lang="en-US"/>
        </a:p>
      </dgm:t>
    </dgm:pt>
    <dgm:pt modelId="{94761935-8281-43B2-85C2-5CCE9294C5B8}">
      <dgm:prSet/>
      <dgm:spPr/>
      <dgm:t>
        <a:bodyPr/>
        <a:lstStyle/>
        <a:p>
          <a:r>
            <a:rPr lang="en-US" b="1"/>
            <a:t>Next Steps (Pending Faculty Senate Agreement):</a:t>
          </a:r>
          <a:endParaRPr lang="en-US"/>
        </a:p>
      </dgm:t>
    </dgm:pt>
    <dgm:pt modelId="{611F7881-E85E-4D65-9B10-88796480AFB3}" type="parTrans" cxnId="{FCAA60AC-C488-42DD-9AFD-7916230EA5B3}">
      <dgm:prSet/>
      <dgm:spPr/>
      <dgm:t>
        <a:bodyPr/>
        <a:lstStyle/>
        <a:p>
          <a:endParaRPr lang="en-US"/>
        </a:p>
      </dgm:t>
    </dgm:pt>
    <dgm:pt modelId="{6D6CED64-29D1-4888-969A-40D98D855AFA}" type="sibTrans" cxnId="{FCAA60AC-C488-42DD-9AFD-7916230EA5B3}">
      <dgm:prSet/>
      <dgm:spPr/>
      <dgm:t>
        <a:bodyPr/>
        <a:lstStyle/>
        <a:p>
          <a:endParaRPr lang="en-US"/>
        </a:p>
      </dgm:t>
    </dgm:pt>
    <dgm:pt modelId="{B65371F6-F3B6-424A-BE73-BFC6B184FF4F}">
      <dgm:prSet/>
      <dgm:spPr/>
      <dgm:t>
        <a:bodyPr/>
        <a:lstStyle/>
        <a:p>
          <a:r>
            <a:rPr lang="en-US"/>
            <a:t>Work with Cathy Zimmer to officially create the CRE course attribute/designation in CIM (Course Information Management system).</a:t>
          </a:r>
        </a:p>
      </dgm:t>
    </dgm:pt>
    <dgm:pt modelId="{E4743B3C-2193-4869-B031-E34F3A4B4276}" type="parTrans" cxnId="{FE697D2C-4023-4890-8254-5B079846B544}">
      <dgm:prSet/>
      <dgm:spPr/>
      <dgm:t>
        <a:bodyPr/>
        <a:lstStyle/>
        <a:p>
          <a:endParaRPr lang="en-US"/>
        </a:p>
      </dgm:t>
    </dgm:pt>
    <dgm:pt modelId="{CCE9832D-2523-4E24-BDE7-4AEDB5AA41BE}" type="sibTrans" cxnId="{FE697D2C-4023-4890-8254-5B079846B544}">
      <dgm:prSet/>
      <dgm:spPr/>
      <dgm:t>
        <a:bodyPr/>
        <a:lstStyle/>
        <a:p>
          <a:endParaRPr lang="en-US"/>
        </a:p>
      </dgm:t>
    </dgm:pt>
    <dgm:pt modelId="{1463A946-0163-474A-97B9-E6A63B124F01}">
      <dgm:prSet/>
      <dgm:spPr/>
      <dgm:t>
        <a:bodyPr/>
        <a:lstStyle/>
        <a:p>
          <a:r>
            <a:rPr lang="en-US"/>
            <a:t>Collaborate with IT to build the online submission portal for syllabi.</a:t>
          </a:r>
        </a:p>
      </dgm:t>
    </dgm:pt>
    <dgm:pt modelId="{411420BC-9101-4094-B304-5EEF396C57C1}" type="parTrans" cxnId="{D87DCEF6-0E5E-49F7-8EB4-CC9A3FD47409}">
      <dgm:prSet/>
      <dgm:spPr/>
      <dgm:t>
        <a:bodyPr/>
        <a:lstStyle/>
        <a:p>
          <a:endParaRPr lang="en-US"/>
        </a:p>
      </dgm:t>
    </dgm:pt>
    <dgm:pt modelId="{0A66A59E-7EDC-4C4E-AB95-A74197FEB381}" type="sibTrans" cxnId="{D87DCEF6-0E5E-49F7-8EB4-CC9A3FD47409}">
      <dgm:prSet/>
      <dgm:spPr/>
      <dgm:t>
        <a:bodyPr/>
        <a:lstStyle/>
        <a:p>
          <a:endParaRPr lang="en-US"/>
        </a:p>
      </dgm:t>
    </dgm:pt>
    <dgm:pt modelId="{91CAF57D-E857-4C4D-B3D5-588198B8D69D}">
      <dgm:prSet/>
      <dgm:spPr/>
      <dgm:t>
        <a:bodyPr/>
        <a:lstStyle/>
        <a:p>
          <a:r>
            <a:rPr lang="en-US"/>
            <a:t>Finalize Guiding Document with UToledo course examples.</a:t>
          </a:r>
        </a:p>
      </dgm:t>
    </dgm:pt>
    <dgm:pt modelId="{F5CA2074-D680-4C22-8422-F9E042059994}" type="parTrans" cxnId="{DE72EE33-9C12-4EA3-A72C-D30732F38191}">
      <dgm:prSet/>
      <dgm:spPr/>
      <dgm:t>
        <a:bodyPr/>
        <a:lstStyle/>
        <a:p>
          <a:endParaRPr lang="en-US"/>
        </a:p>
      </dgm:t>
    </dgm:pt>
    <dgm:pt modelId="{4BA12EFB-03E2-404A-B0C4-B95BA3C35E9B}" type="sibTrans" cxnId="{DE72EE33-9C12-4EA3-A72C-D30732F38191}">
      <dgm:prSet/>
      <dgm:spPr/>
      <dgm:t>
        <a:bodyPr/>
        <a:lstStyle/>
        <a:p>
          <a:endParaRPr lang="en-US"/>
        </a:p>
      </dgm:t>
    </dgm:pt>
    <dgm:pt modelId="{A876E183-B997-43A0-8C89-5DC0E8F0A444}" type="pres">
      <dgm:prSet presAssocID="{F5F6792B-A0C1-4B86-9A0C-0D4D15972EFE}" presName="root" presStyleCnt="0">
        <dgm:presLayoutVars>
          <dgm:dir/>
          <dgm:resizeHandles val="exact"/>
        </dgm:presLayoutVars>
      </dgm:prSet>
      <dgm:spPr/>
    </dgm:pt>
    <dgm:pt modelId="{7E915284-4FF1-4C0D-99F5-453AEC0483DA}" type="pres">
      <dgm:prSet presAssocID="{98BB9F50-B08E-4BA8-B72E-126BF58FD369}" presName="compNode" presStyleCnt="0"/>
      <dgm:spPr/>
    </dgm:pt>
    <dgm:pt modelId="{57F0EF80-083A-4C33-BFC4-0CFF41219DA2}" type="pres">
      <dgm:prSet presAssocID="{98BB9F50-B08E-4BA8-B72E-126BF58FD369}" presName="bgRect" presStyleLbl="bgShp" presStyleIdx="0" presStyleCnt="8"/>
      <dgm:spPr/>
    </dgm:pt>
    <dgm:pt modelId="{97ED7938-FE35-493A-8865-5F8627CCA8CF}" type="pres">
      <dgm:prSet presAssocID="{98BB9F50-B08E-4BA8-B72E-126BF58FD369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ers"/>
        </a:ext>
      </dgm:extLst>
    </dgm:pt>
    <dgm:pt modelId="{35C6A47D-1B33-427E-ADCD-0DFDB027E549}" type="pres">
      <dgm:prSet presAssocID="{98BB9F50-B08E-4BA8-B72E-126BF58FD369}" presName="spaceRect" presStyleCnt="0"/>
      <dgm:spPr/>
    </dgm:pt>
    <dgm:pt modelId="{51AC8DA3-BEE0-4B7C-BD92-EEABCED0C524}" type="pres">
      <dgm:prSet presAssocID="{98BB9F50-B08E-4BA8-B72E-126BF58FD369}" presName="parTx" presStyleLbl="revTx" presStyleIdx="0" presStyleCnt="8">
        <dgm:presLayoutVars>
          <dgm:chMax val="0"/>
          <dgm:chPref val="0"/>
        </dgm:presLayoutVars>
      </dgm:prSet>
      <dgm:spPr/>
    </dgm:pt>
    <dgm:pt modelId="{567238A6-F1A2-4E56-9D7D-F5885F32F23B}" type="pres">
      <dgm:prSet presAssocID="{1219E829-0BFE-44F5-9A73-9A5D95FBB93F}" presName="sibTrans" presStyleCnt="0"/>
      <dgm:spPr/>
    </dgm:pt>
    <dgm:pt modelId="{763EC10D-2ABB-4C76-A3E1-15C3750DB264}" type="pres">
      <dgm:prSet presAssocID="{DB2BF31D-CE05-4214-836F-CDD599617302}" presName="compNode" presStyleCnt="0"/>
      <dgm:spPr/>
    </dgm:pt>
    <dgm:pt modelId="{A98F98D8-FB06-4880-8153-0337FE1FD607}" type="pres">
      <dgm:prSet presAssocID="{DB2BF31D-CE05-4214-836F-CDD599617302}" presName="bgRect" presStyleLbl="bgShp" presStyleIdx="1" presStyleCnt="8"/>
      <dgm:spPr/>
    </dgm:pt>
    <dgm:pt modelId="{F910A928-BE9D-4B47-8DFB-679712A9064E}" type="pres">
      <dgm:prSet presAssocID="{DB2BF31D-CE05-4214-836F-CDD599617302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3B9F15C1-F866-46E1-84B8-C44FB1359779}" type="pres">
      <dgm:prSet presAssocID="{DB2BF31D-CE05-4214-836F-CDD599617302}" presName="spaceRect" presStyleCnt="0"/>
      <dgm:spPr/>
    </dgm:pt>
    <dgm:pt modelId="{BD8AECA8-C1F1-4D1B-80B2-9DE25587BB53}" type="pres">
      <dgm:prSet presAssocID="{DB2BF31D-CE05-4214-836F-CDD599617302}" presName="parTx" presStyleLbl="revTx" presStyleIdx="1" presStyleCnt="8">
        <dgm:presLayoutVars>
          <dgm:chMax val="0"/>
          <dgm:chPref val="0"/>
        </dgm:presLayoutVars>
      </dgm:prSet>
      <dgm:spPr/>
    </dgm:pt>
    <dgm:pt modelId="{F77C1FA3-199E-4D5B-9967-E16BBB2D0613}" type="pres">
      <dgm:prSet presAssocID="{66046110-E133-4EF3-9F16-09C5417F0F6E}" presName="sibTrans" presStyleCnt="0"/>
      <dgm:spPr/>
    </dgm:pt>
    <dgm:pt modelId="{2A3B382B-7DCA-49BA-8971-C44277095F67}" type="pres">
      <dgm:prSet presAssocID="{3AC61092-3BBB-45D1-821E-F18431395FA3}" presName="compNode" presStyleCnt="0"/>
      <dgm:spPr/>
    </dgm:pt>
    <dgm:pt modelId="{1BEB55E9-6722-4031-8991-AC84DD5ED5B1}" type="pres">
      <dgm:prSet presAssocID="{3AC61092-3BBB-45D1-821E-F18431395FA3}" presName="bgRect" presStyleLbl="bgShp" presStyleIdx="2" presStyleCnt="8"/>
      <dgm:spPr/>
    </dgm:pt>
    <dgm:pt modelId="{2B998334-5973-41C5-AB46-C0FFDBB05E5E}" type="pres">
      <dgm:prSet presAssocID="{3AC61092-3BBB-45D1-821E-F18431395FA3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40211F96-5CD9-48B8-B5EA-D83B43C2CEBA}" type="pres">
      <dgm:prSet presAssocID="{3AC61092-3BBB-45D1-821E-F18431395FA3}" presName="spaceRect" presStyleCnt="0"/>
      <dgm:spPr/>
    </dgm:pt>
    <dgm:pt modelId="{5601A10C-FE3B-4CBC-B6C5-5CBF8902DBFF}" type="pres">
      <dgm:prSet presAssocID="{3AC61092-3BBB-45D1-821E-F18431395FA3}" presName="parTx" presStyleLbl="revTx" presStyleIdx="2" presStyleCnt="8">
        <dgm:presLayoutVars>
          <dgm:chMax val="0"/>
          <dgm:chPref val="0"/>
        </dgm:presLayoutVars>
      </dgm:prSet>
      <dgm:spPr/>
    </dgm:pt>
    <dgm:pt modelId="{A4AF107D-BE42-4373-BD35-BDD4A897701D}" type="pres">
      <dgm:prSet presAssocID="{C626B0CF-AEBB-4EC5-85AD-E7A6A2D92E7A}" presName="sibTrans" presStyleCnt="0"/>
      <dgm:spPr/>
    </dgm:pt>
    <dgm:pt modelId="{3BA978B5-5E0B-46E2-B106-0DCE02D3910E}" type="pres">
      <dgm:prSet presAssocID="{9FE17DD8-C4E0-420D-A855-CA8708B94FEC}" presName="compNode" presStyleCnt="0"/>
      <dgm:spPr/>
    </dgm:pt>
    <dgm:pt modelId="{F632BA37-EEA9-465F-B540-15BC2B4BDBAF}" type="pres">
      <dgm:prSet presAssocID="{9FE17DD8-C4E0-420D-A855-CA8708B94FEC}" presName="bgRect" presStyleLbl="bgShp" presStyleIdx="3" presStyleCnt="8"/>
      <dgm:spPr/>
    </dgm:pt>
    <dgm:pt modelId="{41076A39-D497-46CF-99CF-110B263BFD48}" type="pres">
      <dgm:prSet presAssocID="{9FE17DD8-C4E0-420D-A855-CA8708B94FEC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75C81A93-BCE1-4076-8924-61C7781DE5F2}" type="pres">
      <dgm:prSet presAssocID="{9FE17DD8-C4E0-420D-A855-CA8708B94FEC}" presName="spaceRect" presStyleCnt="0"/>
      <dgm:spPr/>
    </dgm:pt>
    <dgm:pt modelId="{EDAFFF09-93AE-4E16-A8A0-B4343FB10C5A}" type="pres">
      <dgm:prSet presAssocID="{9FE17DD8-C4E0-420D-A855-CA8708B94FEC}" presName="parTx" presStyleLbl="revTx" presStyleIdx="3" presStyleCnt="8">
        <dgm:presLayoutVars>
          <dgm:chMax val="0"/>
          <dgm:chPref val="0"/>
        </dgm:presLayoutVars>
      </dgm:prSet>
      <dgm:spPr/>
    </dgm:pt>
    <dgm:pt modelId="{0AA7D3E1-2873-40AF-B836-4D0CC908E0D4}" type="pres">
      <dgm:prSet presAssocID="{9ECB82F8-4997-401F-8C9C-998D3B206588}" presName="sibTrans" presStyleCnt="0"/>
      <dgm:spPr/>
    </dgm:pt>
    <dgm:pt modelId="{4CD477B5-F514-4B1A-8735-F8A989A89705}" type="pres">
      <dgm:prSet presAssocID="{94761935-8281-43B2-85C2-5CCE9294C5B8}" presName="compNode" presStyleCnt="0"/>
      <dgm:spPr/>
    </dgm:pt>
    <dgm:pt modelId="{2F6DF91C-E988-433F-8B22-16180B272DA1}" type="pres">
      <dgm:prSet presAssocID="{94761935-8281-43B2-85C2-5CCE9294C5B8}" presName="bgRect" presStyleLbl="bgShp" presStyleIdx="4" presStyleCnt="8"/>
      <dgm:spPr/>
    </dgm:pt>
    <dgm:pt modelId="{F5AC8FD8-CE5D-4F86-99EC-E25755BCE6A8}" type="pres">
      <dgm:prSet presAssocID="{94761935-8281-43B2-85C2-5CCE9294C5B8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9CB7ED08-EF7F-4E93-934C-4286EDFDAE6F}" type="pres">
      <dgm:prSet presAssocID="{94761935-8281-43B2-85C2-5CCE9294C5B8}" presName="spaceRect" presStyleCnt="0"/>
      <dgm:spPr/>
    </dgm:pt>
    <dgm:pt modelId="{BFEF05B6-2117-49C7-B648-64D8537B83C8}" type="pres">
      <dgm:prSet presAssocID="{94761935-8281-43B2-85C2-5CCE9294C5B8}" presName="parTx" presStyleLbl="revTx" presStyleIdx="4" presStyleCnt="8">
        <dgm:presLayoutVars>
          <dgm:chMax val="0"/>
          <dgm:chPref val="0"/>
        </dgm:presLayoutVars>
      </dgm:prSet>
      <dgm:spPr/>
    </dgm:pt>
    <dgm:pt modelId="{4EF263D1-E3DD-4D31-8C2F-EDCE92FD07D0}" type="pres">
      <dgm:prSet presAssocID="{6D6CED64-29D1-4888-969A-40D98D855AFA}" presName="sibTrans" presStyleCnt="0"/>
      <dgm:spPr/>
    </dgm:pt>
    <dgm:pt modelId="{253C798D-AC76-4910-9B66-CD08CB4DB177}" type="pres">
      <dgm:prSet presAssocID="{B65371F6-F3B6-424A-BE73-BFC6B184FF4F}" presName="compNode" presStyleCnt="0"/>
      <dgm:spPr/>
    </dgm:pt>
    <dgm:pt modelId="{91F9322A-955A-4A0D-81A3-8FA4CF526CFE}" type="pres">
      <dgm:prSet presAssocID="{B65371F6-F3B6-424A-BE73-BFC6B184FF4F}" presName="bgRect" presStyleLbl="bgShp" presStyleIdx="5" presStyleCnt="8"/>
      <dgm:spPr/>
    </dgm:pt>
    <dgm:pt modelId="{ED8153ED-9E18-4788-8E5C-C44076D88229}" type="pres">
      <dgm:prSet presAssocID="{B65371F6-F3B6-424A-BE73-BFC6B184FF4F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C6E71932-49F4-4CAE-9CDD-5D381B7A3343}" type="pres">
      <dgm:prSet presAssocID="{B65371F6-F3B6-424A-BE73-BFC6B184FF4F}" presName="spaceRect" presStyleCnt="0"/>
      <dgm:spPr/>
    </dgm:pt>
    <dgm:pt modelId="{CF2EBE87-769F-40F7-B162-531F79D919BE}" type="pres">
      <dgm:prSet presAssocID="{B65371F6-F3B6-424A-BE73-BFC6B184FF4F}" presName="parTx" presStyleLbl="revTx" presStyleIdx="5" presStyleCnt="8">
        <dgm:presLayoutVars>
          <dgm:chMax val="0"/>
          <dgm:chPref val="0"/>
        </dgm:presLayoutVars>
      </dgm:prSet>
      <dgm:spPr/>
    </dgm:pt>
    <dgm:pt modelId="{5F245301-41E3-4708-9D81-910930B8C261}" type="pres">
      <dgm:prSet presAssocID="{CCE9832D-2523-4E24-BDE7-4AEDB5AA41BE}" presName="sibTrans" presStyleCnt="0"/>
      <dgm:spPr/>
    </dgm:pt>
    <dgm:pt modelId="{72A8CCFC-E1D5-41B3-843E-B24B8C964846}" type="pres">
      <dgm:prSet presAssocID="{1463A946-0163-474A-97B9-E6A63B124F01}" presName="compNode" presStyleCnt="0"/>
      <dgm:spPr/>
    </dgm:pt>
    <dgm:pt modelId="{E4EC1D77-7F20-41AB-8B4A-ACDC45D8AA6E}" type="pres">
      <dgm:prSet presAssocID="{1463A946-0163-474A-97B9-E6A63B124F01}" presName="bgRect" presStyleLbl="bgShp" presStyleIdx="6" presStyleCnt="8"/>
      <dgm:spPr/>
    </dgm:pt>
    <dgm:pt modelId="{47BC5A21-C7C0-4429-A1D0-14745ADA77BC}" type="pres">
      <dgm:prSet presAssocID="{1463A946-0163-474A-97B9-E6A63B124F01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ternet"/>
        </a:ext>
      </dgm:extLst>
    </dgm:pt>
    <dgm:pt modelId="{6F94F0A9-34AA-48B8-A75B-413FBC49B484}" type="pres">
      <dgm:prSet presAssocID="{1463A946-0163-474A-97B9-E6A63B124F01}" presName="spaceRect" presStyleCnt="0"/>
      <dgm:spPr/>
    </dgm:pt>
    <dgm:pt modelId="{E6EF4342-88DB-4844-8E07-DB7A879D85F0}" type="pres">
      <dgm:prSet presAssocID="{1463A946-0163-474A-97B9-E6A63B124F01}" presName="parTx" presStyleLbl="revTx" presStyleIdx="6" presStyleCnt="8">
        <dgm:presLayoutVars>
          <dgm:chMax val="0"/>
          <dgm:chPref val="0"/>
        </dgm:presLayoutVars>
      </dgm:prSet>
      <dgm:spPr/>
    </dgm:pt>
    <dgm:pt modelId="{6FC724F0-5AC4-4938-BB6E-0093A79903AC}" type="pres">
      <dgm:prSet presAssocID="{0A66A59E-7EDC-4C4E-AB95-A74197FEB381}" presName="sibTrans" presStyleCnt="0"/>
      <dgm:spPr/>
    </dgm:pt>
    <dgm:pt modelId="{06C20B2D-DFC4-4DB7-80F9-34811CF266BC}" type="pres">
      <dgm:prSet presAssocID="{91CAF57D-E857-4C4D-B3D5-588198B8D69D}" presName="compNode" presStyleCnt="0"/>
      <dgm:spPr/>
    </dgm:pt>
    <dgm:pt modelId="{6423456F-E84C-46DF-8454-88CD10967D2C}" type="pres">
      <dgm:prSet presAssocID="{91CAF57D-E857-4C4D-B3D5-588198B8D69D}" presName="bgRect" presStyleLbl="bgShp" presStyleIdx="7" presStyleCnt="8"/>
      <dgm:spPr/>
    </dgm:pt>
    <dgm:pt modelId="{4E1B2AFD-A15C-4F17-ACF1-5A7AAF450378}" type="pres">
      <dgm:prSet presAssocID="{91CAF57D-E857-4C4D-B3D5-588198B8D69D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rkflow"/>
        </a:ext>
      </dgm:extLst>
    </dgm:pt>
    <dgm:pt modelId="{646C36E1-8DE4-4C92-B198-840C103727EA}" type="pres">
      <dgm:prSet presAssocID="{91CAF57D-E857-4C4D-B3D5-588198B8D69D}" presName="spaceRect" presStyleCnt="0"/>
      <dgm:spPr/>
    </dgm:pt>
    <dgm:pt modelId="{35DCB77C-81FA-40A9-A7E2-57D9B6F25F5B}" type="pres">
      <dgm:prSet presAssocID="{91CAF57D-E857-4C4D-B3D5-588198B8D69D}" presName="parTx" presStyleLbl="revTx" presStyleIdx="7" presStyleCnt="8">
        <dgm:presLayoutVars>
          <dgm:chMax val="0"/>
          <dgm:chPref val="0"/>
        </dgm:presLayoutVars>
      </dgm:prSet>
      <dgm:spPr/>
    </dgm:pt>
  </dgm:ptLst>
  <dgm:cxnLst>
    <dgm:cxn modelId="{F221BC06-5F06-437C-A2FB-64CA1CFB9BA2}" type="presOf" srcId="{DB2BF31D-CE05-4214-836F-CDD599617302}" destId="{BD8AECA8-C1F1-4D1B-80B2-9DE25587BB53}" srcOrd="0" destOrd="0" presId="urn:microsoft.com/office/officeart/2018/2/layout/IconVerticalSolidList"/>
    <dgm:cxn modelId="{FE697D2C-4023-4890-8254-5B079846B544}" srcId="{F5F6792B-A0C1-4B86-9A0C-0D4D15972EFE}" destId="{B65371F6-F3B6-424A-BE73-BFC6B184FF4F}" srcOrd="5" destOrd="0" parTransId="{E4743B3C-2193-4869-B031-E34F3A4B4276}" sibTransId="{CCE9832D-2523-4E24-BDE7-4AEDB5AA41BE}"/>
    <dgm:cxn modelId="{DE72EE33-9C12-4EA3-A72C-D30732F38191}" srcId="{F5F6792B-A0C1-4B86-9A0C-0D4D15972EFE}" destId="{91CAF57D-E857-4C4D-B3D5-588198B8D69D}" srcOrd="7" destOrd="0" parTransId="{F5CA2074-D680-4C22-8422-F9E042059994}" sibTransId="{4BA12EFB-03E2-404A-B0C4-B95BA3C35E9B}"/>
    <dgm:cxn modelId="{2927B650-6860-474A-8F1F-3781776624CD}" type="presOf" srcId="{F5F6792B-A0C1-4B86-9A0C-0D4D15972EFE}" destId="{A876E183-B997-43A0-8C89-5DC0E8F0A444}" srcOrd="0" destOrd="0" presId="urn:microsoft.com/office/officeart/2018/2/layout/IconVerticalSolidList"/>
    <dgm:cxn modelId="{C8AB6A76-9FA1-4BFD-B301-5DF94AC6D78C}" type="presOf" srcId="{98BB9F50-B08E-4BA8-B72E-126BF58FD369}" destId="{51AC8DA3-BEE0-4B7C-BD92-EEABCED0C524}" srcOrd="0" destOrd="0" presId="urn:microsoft.com/office/officeart/2018/2/layout/IconVerticalSolidList"/>
    <dgm:cxn modelId="{F9953986-1BAC-49F5-89B3-FBE2798A20B8}" type="presOf" srcId="{B65371F6-F3B6-424A-BE73-BFC6B184FF4F}" destId="{CF2EBE87-769F-40F7-B162-531F79D919BE}" srcOrd="0" destOrd="0" presId="urn:microsoft.com/office/officeart/2018/2/layout/IconVerticalSolidList"/>
    <dgm:cxn modelId="{65EF7398-DC95-41F1-B6F5-86531F157612}" type="presOf" srcId="{9FE17DD8-C4E0-420D-A855-CA8708B94FEC}" destId="{EDAFFF09-93AE-4E16-A8A0-B4343FB10C5A}" srcOrd="0" destOrd="0" presId="urn:microsoft.com/office/officeart/2018/2/layout/IconVerticalSolidList"/>
    <dgm:cxn modelId="{04A362A1-CF09-4E94-B121-85FE323B6728}" type="presOf" srcId="{91CAF57D-E857-4C4D-B3D5-588198B8D69D}" destId="{35DCB77C-81FA-40A9-A7E2-57D9B6F25F5B}" srcOrd="0" destOrd="0" presId="urn:microsoft.com/office/officeart/2018/2/layout/IconVerticalSolidList"/>
    <dgm:cxn modelId="{474978A8-7D1C-44D5-A725-158511F77610}" srcId="{F5F6792B-A0C1-4B86-9A0C-0D4D15972EFE}" destId="{3AC61092-3BBB-45D1-821E-F18431395FA3}" srcOrd="2" destOrd="0" parTransId="{30E732B3-05A0-4539-8E5F-6E47F2C4AAAC}" sibTransId="{C626B0CF-AEBB-4EC5-85AD-E7A6A2D92E7A}"/>
    <dgm:cxn modelId="{D8038CAB-C875-4471-A42D-7A3BE95AD891}" type="presOf" srcId="{3AC61092-3BBB-45D1-821E-F18431395FA3}" destId="{5601A10C-FE3B-4CBC-B6C5-5CBF8902DBFF}" srcOrd="0" destOrd="0" presId="urn:microsoft.com/office/officeart/2018/2/layout/IconVerticalSolidList"/>
    <dgm:cxn modelId="{FCAA60AC-C488-42DD-9AFD-7916230EA5B3}" srcId="{F5F6792B-A0C1-4B86-9A0C-0D4D15972EFE}" destId="{94761935-8281-43B2-85C2-5CCE9294C5B8}" srcOrd="4" destOrd="0" parTransId="{611F7881-E85E-4D65-9B10-88796480AFB3}" sibTransId="{6D6CED64-29D1-4888-969A-40D98D855AFA}"/>
    <dgm:cxn modelId="{A1C060B5-731B-470E-9D24-5B5DA9C49E38}" type="presOf" srcId="{1463A946-0163-474A-97B9-E6A63B124F01}" destId="{E6EF4342-88DB-4844-8E07-DB7A879D85F0}" srcOrd="0" destOrd="0" presId="urn:microsoft.com/office/officeart/2018/2/layout/IconVerticalSolidList"/>
    <dgm:cxn modelId="{EC2A1FC5-8B72-439D-BB61-E43ADEE08A11}" srcId="{F5F6792B-A0C1-4B86-9A0C-0D4D15972EFE}" destId="{DB2BF31D-CE05-4214-836F-CDD599617302}" srcOrd="1" destOrd="0" parTransId="{EE87BC92-7174-4D8D-A7CF-9139D525F526}" sibTransId="{66046110-E133-4EF3-9F16-09C5417F0F6E}"/>
    <dgm:cxn modelId="{500C2ECE-537E-4A30-8E3A-E844B9D469C4}" type="presOf" srcId="{94761935-8281-43B2-85C2-5CCE9294C5B8}" destId="{BFEF05B6-2117-49C7-B648-64D8537B83C8}" srcOrd="0" destOrd="0" presId="urn:microsoft.com/office/officeart/2018/2/layout/IconVerticalSolidList"/>
    <dgm:cxn modelId="{0CB64ED7-0B5F-41FD-843A-6A67740644AD}" srcId="{F5F6792B-A0C1-4B86-9A0C-0D4D15972EFE}" destId="{98BB9F50-B08E-4BA8-B72E-126BF58FD369}" srcOrd="0" destOrd="0" parTransId="{B119F045-5263-450C-B410-A9B4DAF6D63A}" sibTransId="{1219E829-0BFE-44F5-9A73-9A5D95FBB93F}"/>
    <dgm:cxn modelId="{4BC65EE2-8D25-4E14-9E04-08FE4A92744C}" srcId="{F5F6792B-A0C1-4B86-9A0C-0D4D15972EFE}" destId="{9FE17DD8-C4E0-420D-A855-CA8708B94FEC}" srcOrd="3" destOrd="0" parTransId="{7E5D3EC6-2BD8-4CD1-ACEE-431030E834CE}" sibTransId="{9ECB82F8-4997-401F-8C9C-998D3B206588}"/>
    <dgm:cxn modelId="{D87DCEF6-0E5E-49F7-8EB4-CC9A3FD47409}" srcId="{F5F6792B-A0C1-4B86-9A0C-0D4D15972EFE}" destId="{1463A946-0163-474A-97B9-E6A63B124F01}" srcOrd="6" destOrd="0" parTransId="{411420BC-9101-4094-B304-5EEF396C57C1}" sibTransId="{0A66A59E-7EDC-4C4E-AB95-A74197FEB381}"/>
    <dgm:cxn modelId="{CBFE4077-45CE-43FF-B788-E7EC553B3CF2}" type="presParOf" srcId="{A876E183-B997-43A0-8C89-5DC0E8F0A444}" destId="{7E915284-4FF1-4C0D-99F5-453AEC0483DA}" srcOrd="0" destOrd="0" presId="urn:microsoft.com/office/officeart/2018/2/layout/IconVerticalSolidList"/>
    <dgm:cxn modelId="{38B07D9F-9371-496A-8D82-ABAA997B9D33}" type="presParOf" srcId="{7E915284-4FF1-4C0D-99F5-453AEC0483DA}" destId="{57F0EF80-083A-4C33-BFC4-0CFF41219DA2}" srcOrd="0" destOrd="0" presId="urn:microsoft.com/office/officeart/2018/2/layout/IconVerticalSolidList"/>
    <dgm:cxn modelId="{FF60FA1D-46E7-46F2-9DF4-C185E79B868F}" type="presParOf" srcId="{7E915284-4FF1-4C0D-99F5-453AEC0483DA}" destId="{97ED7938-FE35-493A-8865-5F8627CCA8CF}" srcOrd="1" destOrd="0" presId="urn:microsoft.com/office/officeart/2018/2/layout/IconVerticalSolidList"/>
    <dgm:cxn modelId="{B2CD5AAB-EB37-43CF-A5FD-9EF70AABFA7C}" type="presParOf" srcId="{7E915284-4FF1-4C0D-99F5-453AEC0483DA}" destId="{35C6A47D-1B33-427E-ADCD-0DFDB027E549}" srcOrd="2" destOrd="0" presId="urn:microsoft.com/office/officeart/2018/2/layout/IconVerticalSolidList"/>
    <dgm:cxn modelId="{255E6A1F-67F3-4598-AB0B-33CE50B6A296}" type="presParOf" srcId="{7E915284-4FF1-4C0D-99F5-453AEC0483DA}" destId="{51AC8DA3-BEE0-4B7C-BD92-EEABCED0C524}" srcOrd="3" destOrd="0" presId="urn:microsoft.com/office/officeart/2018/2/layout/IconVerticalSolidList"/>
    <dgm:cxn modelId="{BD677F2E-876E-4E69-942A-BAE30A98A27E}" type="presParOf" srcId="{A876E183-B997-43A0-8C89-5DC0E8F0A444}" destId="{567238A6-F1A2-4E56-9D7D-F5885F32F23B}" srcOrd="1" destOrd="0" presId="urn:microsoft.com/office/officeart/2018/2/layout/IconVerticalSolidList"/>
    <dgm:cxn modelId="{993C75D6-FA4B-4DF5-A133-F4C6DCA12A52}" type="presParOf" srcId="{A876E183-B997-43A0-8C89-5DC0E8F0A444}" destId="{763EC10D-2ABB-4C76-A3E1-15C3750DB264}" srcOrd="2" destOrd="0" presId="urn:microsoft.com/office/officeart/2018/2/layout/IconVerticalSolidList"/>
    <dgm:cxn modelId="{3145630A-B0DD-4D3B-90A6-56D636B97053}" type="presParOf" srcId="{763EC10D-2ABB-4C76-A3E1-15C3750DB264}" destId="{A98F98D8-FB06-4880-8153-0337FE1FD607}" srcOrd="0" destOrd="0" presId="urn:microsoft.com/office/officeart/2018/2/layout/IconVerticalSolidList"/>
    <dgm:cxn modelId="{B5295D82-444E-4C77-AC18-837E8075239D}" type="presParOf" srcId="{763EC10D-2ABB-4C76-A3E1-15C3750DB264}" destId="{F910A928-BE9D-4B47-8DFB-679712A9064E}" srcOrd="1" destOrd="0" presId="urn:microsoft.com/office/officeart/2018/2/layout/IconVerticalSolidList"/>
    <dgm:cxn modelId="{AF0C2745-194A-4690-9E98-615E55858C3C}" type="presParOf" srcId="{763EC10D-2ABB-4C76-A3E1-15C3750DB264}" destId="{3B9F15C1-F866-46E1-84B8-C44FB1359779}" srcOrd="2" destOrd="0" presId="urn:microsoft.com/office/officeart/2018/2/layout/IconVerticalSolidList"/>
    <dgm:cxn modelId="{19FBC13C-590E-403E-A4A1-59561E281B94}" type="presParOf" srcId="{763EC10D-2ABB-4C76-A3E1-15C3750DB264}" destId="{BD8AECA8-C1F1-4D1B-80B2-9DE25587BB53}" srcOrd="3" destOrd="0" presId="urn:microsoft.com/office/officeart/2018/2/layout/IconVerticalSolidList"/>
    <dgm:cxn modelId="{754CEFD1-C3FD-4C17-AF9E-71B24096ED9C}" type="presParOf" srcId="{A876E183-B997-43A0-8C89-5DC0E8F0A444}" destId="{F77C1FA3-199E-4D5B-9967-E16BBB2D0613}" srcOrd="3" destOrd="0" presId="urn:microsoft.com/office/officeart/2018/2/layout/IconVerticalSolidList"/>
    <dgm:cxn modelId="{6776E556-8FBC-4978-B2B3-6778048F7EF6}" type="presParOf" srcId="{A876E183-B997-43A0-8C89-5DC0E8F0A444}" destId="{2A3B382B-7DCA-49BA-8971-C44277095F67}" srcOrd="4" destOrd="0" presId="urn:microsoft.com/office/officeart/2018/2/layout/IconVerticalSolidList"/>
    <dgm:cxn modelId="{17306F72-26D0-4928-9A03-EF3E0D75B89F}" type="presParOf" srcId="{2A3B382B-7DCA-49BA-8971-C44277095F67}" destId="{1BEB55E9-6722-4031-8991-AC84DD5ED5B1}" srcOrd="0" destOrd="0" presId="urn:microsoft.com/office/officeart/2018/2/layout/IconVerticalSolidList"/>
    <dgm:cxn modelId="{4059CBD8-5F3D-47EB-9F11-986F24B9C250}" type="presParOf" srcId="{2A3B382B-7DCA-49BA-8971-C44277095F67}" destId="{2B998334-5973-41C5-AB46-C0FFDBB05E5E}" srcOrd="1" destOrd="0" presId="urn:microsoft.com/office/officeart/2018/2/layout/IconVerticalSolidList"/>
    <dgm:cxn modelId="{BC24B61B-10B7-4DB7-ACDB-4C6C3DC66190}" type="presParOf" srcId="{2A3B382B-7DCA-49BA-8971-C44277095F67}" destId="{40211F96-5CD9-48B8-B5EA-D83B43C2CEBA}" srcOrd="2" destOrd="0" presId="urn:microsoft.com/office/officeart/2018/2/layout/IconVerticalSolidList"/>
    <dgm:cxn modelId="{FA15EE66-BB0D-4929-A166-BDFCCC126FBB}" type="presParOf" srcId="{2A3B382B-7DCA-49BA-8971-C44277095F67}" destId="{5601A10C-FE3B-4CBC-B6C5-5CBF8902DBFF}" srcOrd="3" destOrd="0" presId="urn:microsoft.com/office/officeart/2018/2/layout/IconVerticalSolidList"/>
    <dgm:cxn modelId="{6F7835F2-B480-43F4-9DE3-849E4B0B9337}" type="presParOf" srcId="{A876E183-B997-43A0-8C89-5DC0E8F0A444}" destId="{A4AF107D-BE42-4373-BD35-BDD4A897701D}" srcOrd="5" destOrd="0" presId="urn:microsoft.com/office/officeart/2018/2/layout/IconVerticalSolidList"/>
    <dgm:cxn modelId="{37B703B8-BDF4-462C-919D-2D7ED7A065C1}" type="presParOf" srcId="{A876E183-B997-43A0-8C89-5DC0E8F0A444}" destId="{3BA978B5-5E0B-46E2-B106-0DCE02D3910E}" srcOrd="6" destOrd="0" presId="urn:microsoft.com/office/officeart/2018/2/layout/IconVerticalSolidList"/>
    <dgm:cxn modelId="{5A058B0A-3AE8-4E59-A08D-ABD6823E04FD}" type="presParOf" srcId="{3BA978B5-5E0B-46E2-B106-0DCE02D3910E}" destId="{F632BA37-EEA9-465F-B540-15BC2B4BDBAF}" srcOrd="0" destOrd="0" presId="urn:microsoft.com/office/officeart/2018/2/layout/IconVerticalSolidList"/>
    <dgm:cxn modelId="{BD014D09-B1FB-4C28-AA31-0CE9933EA78F}" type="presParOf" srcId="{3BA978B5-5E0B-46E2-B106-0DCE02D3910E}" destId="{41076A39-D497-46CF-99CF-110B263BFD48}" srcOrd="1" destOrd="0" presId="urn:microsoft.com/office/officeart/2018/2/layout/IconVerticalSolidList"/>
    <dgm:cxn modelId="{7F50D99C-758E-4D02-BE7D-84EDB227EE71}" type="presParOf" srcId="{3BA978B5-5E0B-46E2-B106-0DCE02D3910E}" destId="{75C81A93-BCE1-4076-8924-61C7781DE5F2}" srcOrd="2" destOrd="0" presId="urn:microsoft.com/office/officeart/2018/2/layout/IconVerticalSolidList"/>
    <dgm:cxn modelId="{BD7FBDEF-3D51-484A-B718-9DD6C98CF054}" type="presParOf" srcId="{3BA978B5-5E0B-46E2-B106-0DCE02D3910E}" destId="{EDAFFF09-93AE-4E16-A8A0-B4343FB10C5A}" srcOrd="3" destOrd="0" presId="urn:microsoft.com/office/officeart/2018/2/layout/IconVerticalSolidList"/>
    <dgm:cxn modelId="{DE2172DF-656B-4493-9721-7FD5690507A4}" type="presParOf" srcId="{A876E183-B997-43A0-8C89-5DC0E8F0A444}" destId="{0AA7D3E1-2873-40AF-B836-4D0CC908E0D4}" srcOrd="7" destOrd="0" presId="urn:microsoft.com/office/officeart/2018/2/layout/IconVerticalSolidList"/>
    <dgm:cxn modelId="{D1C1779B-CB26-43BD-A06F-55B978297302}" type="presParOf" srcId="{A876E183-B997-43A0-8C89-5DC0E8F0A444}" destId="{4CD477B5-F514-4B1A-8735-F8A989A89705}" srcOrd="8" destOrd="0" presId="urn:microsoft.com/office/officeart/2018/2/layout/IconVerticalSolidList"/>
    <dgm:cxn modelId="{74308C2A-A02D-47C0-AA9B-63D7BB764820}" type="presParOf" srcId="{4CD477B5-F514-4B1A-8735-F8A989A89705}" destId="{2F6DF91C-E988-433F-8B22-16180B272DA1}" srcOrd="0" destOrd="0" presId="urn:microsoft.com/office/officeart/2018/2/layout/IconVerticalSolidList"/>
    <dgm:cxn modelId="{AC72C76F-D8AF-4F14-8412-87B449848D8D}" type="presParOf" srcId="{4CD477B5-F514-4B1A-8735-F8A989A89705}" destId="{F5AC8FD8-CE5D-4F86-99EC-E25755BCE6A8}" srcOrd="1" destOrd="0" presId="urn:microsoft.com/office/officeart/2018/2/layout/IconVerticalSolidList"/>
    <dgm:cxn modelId="{E5D715E4-880C-4795-A772-906C4776A5D2}" type="presParOf" srcId="{4CD477B5-F514-4B1A-8735-F8A989A89705}" destId="{9CB7ED08-EF7F-4E93-934C-4286EDFDAE6F}" srcOrd="2" destOrd="0" presId="urn:microsoft.com/office/officeart/2018/2/layout/IconVerticalSolidList"/>
    <dgm:cxn modelId="{E4F77C80-87CA-4E92-ACDB-2A0B543959C3}" type="presParOf" srcId="{4CD477B5-F514-4B1A-8735-F8A989A89705}" destId="{BFEF05B6-2117-49C7-B648-64D8537B83C8}" srcOrd="3" destOrd="0" presId="urn:microsoft.com/office/officeart/2018/2/layout/IconVerticalSolidList"/>
    <dgm:cxn modelId="{F4632A98-CDE4-40B2-9CAB-CB0109414F6A}" type="presParOf" srcId="{A876E183-B997-43A0-8C89-5DC0E8F0A444}" destId="{4EF263D1-E3DD-4D31-8C2F-EDCE92FD07D0}" srcOrd="9" destOrd="0" presId="urn:microsoft.com/office/officeart/2018/2/layout/IconVerticalSolidList"/>
    <dgm:cxn modelId="{217EF2B0-0673-4486-A23F-B053C21C2BDD}" type="presParOf" srcId="{A876E183-B997-43A0-8C89-5DC0E8F0A444}" destId="{253C798D-AC76-4910-9B66-CD08CB4DB177}" srcOrd="10" destOrd="0" presId="urn:microsoft.com/office/officeart/2018/2/layout/IconVerticalSolidList"/>
    <dgm:cxn modelId="{F179827B-95D0-4668-B941-8577AEE333CB}" type="presParOf" srcId="{253C798D-AC76-4910-9B66-CD08CB4DB177}" destId="{91F9322A-955A-4A0D-81A3-8FA4CF526CFE}" srcOrd="0" destOrd="0" presId="urn:microsoft.com/office/officeart/2018/2/layout/IconVerticalSolidList"/>
    <dgm:cxn modelId="{80AD9693-4648-4A81-927B-F4296AD0D428}" type="presParOf" srcId="{253C798D-AC76-4910-9B66-CD08CB4DB177}" destId="{ED8153ED-9E18-4788-8E5C-C44076D88229}" srcOrd="1" destOrd="0" presId="urn:microsoft.com/office/officeart/2018/2/layout/IconVerticalSolidList"/>
    <dgm:cxn modelId="{AF69E9AB-9101-43D0-90FB-417C7881CF7F}" type="presParOf" srcId="{253C798D-AC76-4910-9B66-CD08CB4DB177}" destId="{C6E71932-49F4-4CAE-9CDD-5D381B7A3343}" srcOrd="2" destOrd="0" presId="urn:microsoft.com/office/officeart/2018/2/layout/IconVerticalSolidList"/>
    <dgm:cxn modelId="{9A806A3F-0119-4B04-A532-58DC5B9C3C84}" type="presParOf" srcId="{253C798D-AC76-4910-9B66-CD08CB4DB177}" destId="{CF2EBE87-769F-40F7-B162-531F79D919BE}" srcOrd="3" destOrd="0" presId="urn:microsoft.com/office/officeart/2018/2/layout/IconVerticalSolidList"/>
    <dgm:cxn modelId="{9107885C-2205-4F77-959C-1F14A2EC121C}" type="presParOf" srcId="{A876E183-B997-43A0-8C89-5DC0E8F0A444}" destId="{5F245301-41E3-4708-9D81-910930B8C261}" srcOrd="11" destOrd="0" presId="urn:microsoft.com/office/officeart/2018/2/layout/IconVerticalSolidList"/>
    <dgm:cxn modelId="{303055B4-F011-4996-AF55-02559162730B}" type="presParOf" srcId="{A876E183-B997-43A0-8C89-5DC0E8F0A444}" destId="{72A8CCFC-E1D5-41B3-843E-B24B8C964846}" srcOrd="12" destOrd="0" presId="urn:microsoft.com/office/officeart/2018/2/layout/IconVerticalSolidList"/>
    <dgm:cxn modelId="{CC222960-A382-4FCA-85CE-39374DB5BBB7}" type="presParOf" srcId="{72A8CCFC-E1D5-41B3-843E-B24B8C964846}" destId="{E4EC1D77-7F20-41AB-8B4A-ACDC45D8AA6E}" srcOrd="0" destOrd="0" presId="urn:microsoft.com/office/officeart/2018/2/layout/IconVerticalSolidList"/>
    <dgm:cxn modelId="{26D591B4-ECF5-4629-9B73-B43F44265FF9}" type="presParOf" srcId="{72A8CCFC-E1D5-41B3-843E-B24B8C964846}" destId="{47BC5A21-C7C0-4429-A1D0-14745ADA77BC}" srcOrd="1" destOrd="0" presId="urn:microsoft.com/office/officeart/2018/2/layout/IconVerticalSolidList"/>
    <dgm:cxn modelId="{D15FF6B2-00D4-4A73-B96B-9D3AF16A718A}" type="presParOf" srcId="{72A8CCFC-E1D5-41B3-843E-B24B8C964846}" destId="{6F94F0A9-34AA-48B8-A75B-413FBC49B484}" srcOrd="2" destOrd="0" presId="urn:microsoft.com/office/officeart/2018/2/layout/IconVerticalSolidList"/>
    <dgm:cxn modelId="{445FD1C5-E0EB-44DC-A152-21C412E94250}" type="presParOf" srcId="{72A8CCFC-E1D5-41B3-843E-B24B8C964846}" destId="{E6EF4342-88DB-4844-8E07-DB7A879D85F0}" srcOrd="3" destOrd="0" presId="urn:microsoft.com/office/officeart/2018/2/layout/IconVerticalSolidList"/>
    <dgm:cxn modelId="{7BB5D721-73BA-4147-BB9C-2A79505EC7FF}" type="presParOf" srcId="{A876E183-B997-43A0-8C89-5DC0E8F0A444}" destId="{6FC724F0-5AC4-4938-BB6E-0093A79903AC}" srcOrd="13" destOrd="0" presId="urn:microsoft.com/office/officeart/2018/2/layout/IconVerticalSolidList"/>
    <dgm:cxn modelId="{51449F99-9573-4A79-9234-08817FCAA92D}" type="presParOf" srcId="{A876E183-B997-43A0-8C89-5DC0E8F0A444}" destId="{06C20B2D-DFC4-4DB7-80F9-34811CF266BC}" srcOrd="14" destOrd="0" presId="urn:microsoft.com/office/officeart/2018/2/layout/IconVerticalSolidList"/>
    <dgm:cxn modelId="{E01A6971-7D38-4E00-B3C2-51748E9C790E}" type="presParOf" srcId="{06C20B2D-DFC4-4DB7-80F9-34811CF266BC}" destId="{6423456F-E84C-46DF-8454-88CD10967D2C}" srcOrd="0" destOrd="0" presId="urn:microsoft.com/office/officeart/2018/2/layout/IconVerticalSolidList"/>
    <dgm:cxn modelId="{0A49297B-1FBB-4C3F-8B7F-C4D954A598B2}" type="presParOf" srcId="{06C20B2D-DFC4-4DB7-80F9-34811CF266BC}" destId="{4E1B2AFD-A15C-4F17-ACF1-5A7AAF450378}" srcOrd="1" destOrd="0" presId="urn:microsoft.com/office/officeart/2018/2/layout/IconVerticalSolidList"/>
    <dgm:cxn modelId="{832C66E0-7407-4D95-8765-89FD1978F718}" type="presParOf" srcId="{06C20B2D-DFC4-4DB7-80F9-34811CF266BC}" destId="{646C36E1-8DE4-4C92-B198-840C103727EA}" srcOrd="2" destOrd="0" presId="urn:microsoft.com/office/officeart/2018/2/layout/IconVerticalSolidList"/>
    <dgm:cxn modelId="{491BFEFE-513D-4C3B-9754-0C56FFBD1FE5}" type="presParOf" srcId="{06C20B2D-DFC4-4DB7-80F9-34811CF266BC}" destId="{35DCB77C-81FA-40A9-A7E2-57D9B6F25F5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5988D7-B08D-4CA7-8CA1-E811B8F40AE8}">
      <dsp:nvSpPr>
        <dsp:cNvPr id="0" name=""/>
        <dsp:cNvSpPr/>
      </dsp:nvSpPr>
      <dsp:spPr>
        <a:xfrm>
          <a:off x="0" y="501231"/>
          <a:ext cx="6666833" cy="59889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CRE = Student-Focused:</a:t>
          </a:r>
          <a:endParaRPr lang="en-US" sz="1500" kern="1200"/>
        </a:p>
      </dsp:txBody>
      <dsp:txXfrm>
        <a:off x="29236" y="530467"/>
        <a:ext cx="6608361" cy="540421"/>
      </dsp:txXfrm>
    </dsp:sp>
    <dsp:sp modelId="{771EB7B5-0EC3-4559-990B-9D3944932F61}">
      <dsp:nvSpPr>
        <dsp:cNvPr id="0" name=""/>
        <dsp:cNvSpPr/>
      </dsp:nvSpPr>
      <dsp:spPr>
        <a:xfrm>
          <a:off x="0" y="1143325"/>
          <a:ext cx="6666833" cy="598893"/>
        </a:xfrm>
        <a:prstGeom prst="roundRect">
          <a:avLst/>
        </a:prstGeom>
        <a:gradFill rotWithShape="0">
          <a:gsLst>
            <a:gs pos="0">
              <a:schemeClr val="accent5">
                <a:hueOff val="-2025358"/>
                <a:satOff val="-138"/>
                <a:lumOff val="32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025358"/>
                <a:satOff val="-138"/>
                <a:lumOff val="32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025358"/>
                <a:satOff val="-138"/>
                <a:lumOff val="32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Identifies courses where students are explicitly challenged to </a:t>
          </a:r>
          <a:r>
            <a:rPr lang="en-US" sz="1500" b="1" kern="1200"/>
            <a:t>practice</a:t>
          </a:r>
          <a:r>
            <a:rPr lang="en-US" sz="1500" kern="1200"/>
            <a:t> skills aligned with our definition of creative/innovative thinking.</a:t>
          </a:r>
        </a:p>
      </dsp:txBody>
      <dsp:txXfrm>
        <a:off x="29236" y="1172561"/>
        <a:ext cx="6608361" cy="540421"/>
      </dsp:txXfrm>
    </dsp:sp>
    <dsp:sp modelId="{2B13CCD2-83C7-4D92-A028-42BCFC080CB1}">
      <dsp:nvSpPr>
        <dsp:cNvPr id="0" name=""/>
        <dsp:cNvSpPr/>
      </dsp:nvSpPr>
      <dsp:spPr>
        <a:xfrm>
          <a:off x="0" y="1785419"/>
          <a:ext cx="6666833" cy="598893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Crucially, student work demonstrating these skills is </a:t>
          </a:r>
          <a:r>
            <a:rPr lang="en-US" sz="1500" b="1" kern="1200"/>
            <a:t>formally assessed</a:t>
          </a:r>
          <a:r>
            <a:rPr lang="en-US" sz="1500" kern="1200"/>
            <a:t> as part of the course grade.</a:t>
          </a:r>
        </a:p>
      </dsp:txBody>
      <dsp:txXfrm>
        <a:off x="29236" y="1814655"/>
        <a:ext cx="6608361" cy="540421"/>
      </dsp:txXfrm>
    </dsp:sp>
    <dsp:sp modelId="{2C0B485F-762E-4ABE-A55B-4A61A148B976}">
      <dsp:nvSpPr>
        <dsp:cNvPr id="0" name=""/>
        <dsp:cNvSpPr/>
      </dsp:nvSpPr>
      <dsp:spPr>
        <a:xfrm>
          <a:off x="0" y="2427513"/>
          <a:ext cx="6666833" cy="598893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CRE ≠ Pedagogy Award:</a:t>
          </a:r>
          <a:endParaRPr lang="en-US" sz="1500" kern="1200"/>
        </a:p>
      </dsp:txBody>
      <dsp:txXfrm>
        <a:off x="29236" y="2456749"/>
        <a:ext cx="6608361" cy="540421"/>
      </dsp:txXfrm>
    </dsp:sp>
    <dsp:sp modelId="{336FA73F-7B52-472F-81BB-D4DFAD1FA7B3}">
      <dsp:nvSpPr>
        <dsp:cNvPr id="0" name=""/>
        <dsp:cNvSpPr/>
      </dsp:nvSpPr>
      <dsp:spPr>
        <a:xfrm>
          <a:off x="0" y="3069606"/>
          <a:ext cx="6666833" cy="598893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While we </a:t>
          </a:r>
          <a:r>
            <a:rPr lang="en-US" sz="1500" i="1" kern="1200"/>
            <a:t>encourage</a:t>
          </a:r>
          <a:r>
            <a:rPr lang="en-US" sz="1500" kern="1200"/>
            <a:t> creative and innovative teaching methods, the CRE designation is </a:t>
          </a:r>
          <a:r>
            <a:rPr lang="en-US" sz="1500" b="1" kern="1200"/>
            <a:t>NOT</a:t>
          </a:r>
          <a:r>
            <a:rPr lang="en-US" sz="1500" kern="1200"/>
            <a:t> a measure of the </a:t>
          </a:r>
          <a:r>
            <a:rPr lang="en-US" sz="1500" i="1" kern="1200"/>
            <a:t>faculty member's</a:t>
          </a:r>
          <a:r>
            <a:rPr lang="en-US" sz="1500" kern="1200"/>
            <a:t> creativity in teaching.</a:t>
          </a:r>
        </a:p>
      </dsp:txBody>
      <dsp:txXfrm>
        <a:off x="29236" y="3098842"/>
        <a:ext cx="6608361" cy="540421"/>
      </dsp:txXfrm>
    </dsp:sp>
    <dsp:sp modelId="{C65B3AF8-370F-40D5-A7B4-CABBC29051E6}">
      <dsp:nvSpPr>
        <dsp:cNvPr id="0" name=""/>
        <dsp:cNvSpPr/>
      </dsp:nvSpPr>
      <dsp:spPr>
        <a:xfrm>
          <a:off x="0" y="3711700"/>
          <a:ext cx="6666833" cy="598893"/>
        </a:xfrm>
        <a:prstGeom prst="roundRect">
          <a:avLst/>
        </a:prstGeom>
        <a:gradFill rotWithShape="0">
          <a:gsLst>
            <a:gs pos="0">
              <a:schemeClr val="accent5">
                <a:hueOff val="-10126791"/>
                <a:satOff val="-688"/>
                <a:lumOff val="163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126791"/>
                <a:satOff val="-688"/>
                <a:lumOff val="163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126791"/>
                <a:satOff val="-688"/>
                <a:lumOff val="163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It signals a specific type of </a:t>
          </a:r>
          <a:r>
            <a:rPr lang="en-US" sz="1500" b="1" kern="1200"/>
            <a:t>learning experience and outcome</a:t>
          </a:r>
          <a:r>
            <a:rPr lang="en-US" sz="1500" kern="1200"/>
            <a:t> for the </a:t>
          </a:r>
          <a:r>
            <a:rPr lang="en-US" sz="1500" i="1" kern="1200"/>
            <a:t>student</a:t>
          </a:r>
          <a:r>
            <a:rPr lang="en-US" sz="1500" kern="1200"/>
            <a:t>.</a:t>
          </a:r>
        </a:p>
      </dsp:txBody>
      <dsp:txXfrm>
        <a:off x="29236" y="3740936"/>
        <a:ext cx="6608361" cy="540421"/>
      </dsp:txXfrm>
    </dsp:sp>
    <dsp:sp modelId="{D71F89B5-956A-4E7E-874B-3237FA375153}">
      <dsp:nvSpPr>
        <dsp:cNvPr id="0" name=""/>
        <dsp:cNvSpPr/>
      </dsp:nvSpPr>
      <dsp:spPr>
        <a:xfrm>
          <a:off x="0" y="4353794"/>
          <a:ext cx="6666833" cy="598893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Goal:</a:t>
          </a:r>
          <a:r>
            <a:rPr lang="en-US" sz="1500" kern="1200"/>
            <a:t> To help students easily find courses that will intentionally develop these valuable skills.</a:t>
          </a:r>
        </a:p>
      </dsp:txBody>
      <dsp:txXfrm>
        <a:off x="29236" y="4383030"/>
        <a:ext cx="6608361" cy="5404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E5EC6C-0C19-425A-9C04-B1A0F2248136}">
      <dsp:nvSpPr>
        <dsp:cNvPr id="0" name=""/>
        <dsp:cNvSpPr/>
      </dsp:nvSpPr>
      <dsp:spPr>
        <a:xfrm>
          <a:off x="0" y="184640"/>
          <a:ext cx="6666833" cy="47735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Our Charge:</a:t>
          </a:r>
          <a:r>
            <a:rPr lang="en-US" sz="1200" kern="1200"/>
            <a:t> Translate the need identified by market research and the Recruitment/Retention subcommittee into a practical, faculty-friendly designation process.</a:t>
          </a:r>
        </a:p>
      </dsp:txBody>
      <dsp:txXfrm>
        <a:off x="23303" y="207943"/>
        <a:ext cx="6620227" cy="430753"/>
      </dsp:txXfrm>
    </dsp:sp>
    <dsp:sp modelId="{A866D39B-9695-4F3C-81D2-24C339114EBA}">
      <dsp:nvSpPr>
        <dsp:cNvPr id="0" name=""/>
        <dsp:cNvSpPr/>
      </dsp:nvSpPr>
      <dsp:spPr>
        <a:xfrm>
          <a:off x="0" y="696560"/>
          <a:ext cx="6666833" cy="477359"/>
        </a:xfrm>
        <a:prstGeom prst="roundRect">
          <a:avLst/>
        </a:prstGeom>
        <a:gradFill rotWithShape="0">
          <a:gsLst>
            <a:gs pos="0">
              <a:schemeClr val="accent5">
                <a:hueOff val="-1350239"/>
                <a:satOff val="-92"/>
                <a:lumOff val="21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350239"/>
                <a:satOff val="-92"/>
                <a:lumOff val="21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350239"/>
                <a:satOff val="-92"/>
                <a:lumOff val="21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The Team:</a:t>
          </a:r>
          <a:endParaRPr lang="en-US" sz="1200" kern="1200"/>
        </a:p>
      </dsp:txBody>
      <dsp:txXfrm>
        <a:off x="23303" y="719863"/>
        <a:ext cx="6620227" cy="430753"/>
      </dsp:txXfrm>
    </dsp:sp>
    <dsp:sp modelId="{E6F683FA-9C00-4A7D-BE03-5C848456C3F6}">
      <dsp:nvSpPr>
        <dsp:cNvPr id="0" name=""/>
        <dsp:cNvSpPr/>
      </dsp:nvSpPr>
      <dsp:spPr>
        <a:xfrm>
          <a:off x="0" y="1208480"/>
          <a:ext cx="6666833" cy="477359"/>
        </a:xfrm>
        <a:prstGeom prst="roundRect">
          <a:avLst/>
        </a:prstGeom>
        <a:gradFill rotWithShape="0">
          <a:gsLst>
            <a:gs pos="0">
              <a:schemeClr val="accent5">
                <a:hueOff val="-2700478"/>
                <a:satOff val="-184"/>
                <a:lumOff val="43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700478"/>
                <a:satOff val="-184"/>
                <a:lumOff val="43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700478"/>
                <a:satOff val="-184"/>
                <a:lumOff val="43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Ashley Pryor (Chair, Philosophy/Honors)</a:t>
          </a:r>
        </a:p>
      </dsp:txBody>
      <dsp:txXfrm>
        <a:off x="23303" y="1231783"/>
        <a:ext cx="6620227" cy="430753"/>
      </dsp:txXfrm>
    </dsp:sp>
    <dsp:sp modelId="{7A900FFF-5F50-4013-A884-1CD723AB6690}">
      <dsp:nvSpPr>
        <dsp:cNvPr id="0" name=""/>
        <dsp:cNvSpPr/>
      </dsp:nvSpPr>
      <dsp:spPr>
        <a:xfrm>
          <a:off x="0" y="1720400"/>
          <a:ext cx="6666833" cy="477359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Arun Nadarajah (Engineering)</a:t>
          </a:r>
        </a:p>
      </dsp:txBody>
      <dsp:txXfrm>
        <a:off x="23303" y="1743703"/>
        <a:ext cx="6620227" cy="430753"/>
      </dsp:txXfrm>
    </dsp:sp>
    <dsp:sp modelId="{F72D8D2E-AD0E-46FB-9647-20F580EF2BF1}">
      <dsp:nvSpPr>
        <dsp:cNvPr id="0" name=""/>
        <dsp:cNvSpPr/>
      </dsp:nvSpPr>
      <dsp:spPr>
        <a:xfrm>
          <a:off x="0" y="2232320"/>
          <a:ext cx="6666833" cy="477359"/>
        </a:xfrm>
        <a:prstGeom prst="roundRect">
          <a:avLst/>
        </a:prstGeom>
        <a:gradFill rotWithShape="0">
          <a:gsLst>
            <a:gs pos="0">
              <a:schemeClr val="accent5">
                <a:hueOff val="-5400955"/>
                <a:satOff val="-367"/>
                <a:lumOff val="87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400955"/>
                <a:satOff val="-367"/>
                <a:lumOff val="87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400955"/>
                <a:satOff val="-367"/>
                <a:lumOff val="87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Barbara Miner (Art)</a:t>
          </a:r>
        </a:p>
      </dsp:txBody>
      <dsp:txXfrm>
        <a:off x="23303" y="2255623"/>
        <a:ext cx="6620227" cy="430753"/>
      </dsp:txXfrm>
    </dsp:sp>
    <dsp:sp modelId="{C6C4713F-BBA0-4614-A90A-AF3F25CC6339}">
      <dsp:nvSpPr>
        <dsp:cNvPr id="0" name=""/>
        <dsp:cNvSpPr/>
      </dsp:nvSpPr>
      <dsp:spPr>
        <a:xfrm>
          <a:off x="0" y="2744239"/>
          <a:ext cx="6666833" cy="477359"/>
        </a:xfrm>
        <a:prstGeom prst="roundRect">
          <a:avLst/>
        </a:prstGeom>
        <a:gradFill rotWithShape="0">
          <a:gsLst>
            <a:gs pos="0">
              <a:schemeClr val="accent5">
                <a:hueOff val="-6751195"/>
                <a:satOff val="-459"/>
                <a:lumOff val="108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1195"/>
                <a:satOff val="-459"/>
                <a:lumOff val="108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1195"/>
                <a:satOff val="-459"/>
                <a:lumOff val="108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Sandra Robinson (Mathematics)</a:t>
          </a:r>
        </a:p>
      </dsp:txBody>
      <dsp:txXfrm>
        <a:off x="23303" y="2767542"/>
        <a:ext cx="6620227" cy="430753"/>
      </dsp:txXfrm>
    </dsp:sp>
    <dsp:sp modelId="{72974DA9-0C32-4C26-BD54-F0432BD65CE9}">
      <dsp:nvSpPr>
        <dsp:cNvPr id="0" name=""/>
        <dsp:cNvSpPr/>
      </dsp:nvSpPr>
      <dsp:spPr>
        <a:xfrm>
          <a:off x="0" y="3256159"/>
          <a:ext cx="6666833" cy="477359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Kathy Shan (Physics)</a:t>
          </a:r>
        </a:p>
      </dsp:txBody>
      <dsp:txXfrm>
        <a:off x="23303" y="3279462"/>
        <a:ext cx="6620227" cy="430753"/>
      </dsp:txXfrm>
    </dsp:sp>
    <dsp:sp modelId="{C53F3318-9977-4E58-BDC2-673174FD5D4C}">
      <dsp:nvSpPr>
        <dsp:cNvPr id="0" name=""/>
        <dsp:cNvSpPr/>
      </dsp:nvSpPr>
      <dsp:spPr>
        <a:xfrm>
          <a:off x="0" y="3768079"/>
          <a:ext cx="6666833" cy="477359"/>
        </a:xfrm>
        <a:prstGeom prst="roundRect">
          <a:avLst/>
        </a:prstGeom>
        <a:gradFill rotWithShape="0">
          <a:gsLst>
            <a:gs pos="0">
              <a:schemeClr val="accent5">
                <a:hueOff val="-9451672"/>
                <a:satOff val="-642"/>
                <a:lumOff val="152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451672"/>
                <a:satOff val="-642"/>
                <a:lumOff val="152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451672"/>
                <a:satOff val="-642"/>
                <a:lumOff val="152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Our Work:</a:t>
          </a:r>
          <a:r>
            <a:rPr lang="en-US" sz="1200" kern="1200"/>
            <a:t> Through collaborative online sessions and meetings, we produced two key documents:</a:t>
          </a:r>
        </a:p>
      </dsp:txBody>
      <dsp:txXfrm>
        <a:off x="23303" y="3791382"/>
        <a:ext cx="6620227" cy="430753"/>
      </dsp:txXfrm>
    </dsp:sp>
    <dsp:sp modelId="{B5FA3898-7093-43C7-8238-6A19FC0474A6}">
      <dsp:nvSpPr>
        <dsp:cNvPr id="0" name=""/>
        <dsp:cNvSpPr/>
      </dsp:nvSpPr>
      <dsp:spPr>
        <a:xfrm>
          <a:off x="0" y="4279999"/>
          <a:ext cx="6666833" cy="477359"/>
        </a:xfrm>
        <a:prstGeom prst="roundRect">
          <a:avLst/>
        </a:prstGeom>
        <a:gradFill rotWithShape="0">
          <a:gsLst>
            <a:gs pos="0">
              <a:schemeClr val="accent5">
                <a:hueOff val="-10801911"/>
                <a:satOff val="-734"/>
                <a:lumOff val="17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801911"/>
                <a:satOff val="-734"/>
                <a:lumOff val="17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801911"/>
                <a:satOff val="-734"/>
                <a:lumOff val="17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The CRE Rubric:</a:t>
          </a:r>
          <a:r>
            <a:rPr lang="en-US" sz="1200" kern="1200"/>
            <a:t> For consistent evaluation of course syllabi.</a:t>
          </a:r>
        </a:p>
      </dsp:txBody>
      <dsp:txXfrm>
        <a:off x="23303" y="4303302"/>
        <a:ext cx="6620227" cy="430753"/>
      </dsp:txXfrm>
    </dsp:sp>
    <dsp:sp modelId="{2F4F0AC0-4337-4579-AED8-F492245BC2C7}">
      <dsp:nvSpPr>
        <dsp:cNvPr id="0" name=""/>
        <dsp:cNvSpPr/>
      </dsp:nvSpPr>
      <dsp:spPr>
        <a:xfrm>
          <a:off x="0" y="4791920"/>
          <a:ext cx="6666833" cy="477359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The CRE Guiding Document:</a:t>
          </a:r>
          <a:r>
            <a:rPr lang="en-US" sz="1200" kern="1200"/>
            <a:t> To support faculty interested in applying.</a:t>
          </a:r>
        </a:p>
      </dsp:txBody>
      <dsp:txXfrm>
        <a:off x="23303" y="4815223"/>
        <a:ext cx="6620227" cy="4307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4B1D3-DEF4-4080-8A2E-818ED278863A}">
      <dsp:nvSpPr>
        <dsp:cNvPr id="0" name=""/>
        <dsp:cNvSpPr/>
      </dsp:nvSpPr>
      <dsp:spPr>
        <a:xfrm>
          <a:off x="2250914" y="262652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179E83-0CDE-4C73-97DE-9349C22D842F}">
      <dsp:nvSpPr>
        <dsp:cNvPr id="0" name=""/>
        <dsp:cNvSpPr/>
      </dsp:nvSpPr>
      <dsp:spPr>
        <a:xfrm>
          <a:off x="2718914" y="73065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D177C0-E09E-4F5B-AB73-38A6B9BEB1BE}">
      <dsp:nvSpPr>
        <dsp:cNvPr id="0" name=""/>
        <dsp:cNvSpPr/>
      </dsp:nvSpPr>
      <dsp:spPr>
        <a:xfrm>
          <a:off x="1548914" y="3142652"/>
          <a:ext cx="3600000" cy="7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Purpose:</a:t>
          </a:r>
          <a:r>
            <a:rPr lang="en-US" sz="1100" kern="1200"/>
            <a:t> To evaluate how centrally and intentionally creativity/innovation (as we've defined it) are integrated into the course structure, activities, and grading, as evidenced in the syllabus.</a:t>
          </a:r>
        </a:p>
      </dsp:txBody>
      <dsp:txXfrm>
        <a:off x="1548914" y="3142652"/>
        <a:ext cx="3600000" cy="787500"/>
      </dsp:txXfrm>
    </dsp:sp>
    <dsp:sp modelId="{4F9C1D16-5E76-487A-8C33-CCBDDF060CDE}">
      <dsp:nvSpPr>
        <dsp:cNvPr id="0" name=""/>
        <dsp:cNvSpPr/>
      </dsp:nvSpPr>
      <dsp:spPr>
        <a:xfrm>
          <a:off x="6480914" y="262652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1D2D8-D4B4-41B4-A653-50A311ECA887}">
      <dsp:nvSpPr>
        <dsp:cNvPr id="0" name=""/>
        <dsp:cNvSpPr/>
      </dsp:nvSpPr>
      <dsp:spPr>
        <a:xfrm>
          <a:off x="6948914" y="73065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26236D-FDEB-4BB4-BFEE-D7B262578CE7}">
      <dsp:nvSpPr>
        <dsp:cNvPr id="0" name=""/>
        <dsp:cNvSpPr/>
      </dsp:nvSpPr>
      <dsp:spPr>
        <a:xfrm>
          <a:off x="5778914" y="3142652"/>
          <a:ext cx="3600000" cy="7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Requirement:</a:t>
          </a:r>
          <a:r>
            <a:rPr lang="en-US" sz="1100" kern="1200"/>
            <a:t> Courses must demonstrate substantial evidence (</a:t>
          </a:r>
          <a:r>
            <a:rPr lang="en-US" sz="1100" b="1" kern="1200"/>
            <a:t>"Meets" or "Exemplary"</a:t>
          </a:r>
          <a:r>
            <a:rPr lang="en-US" sz="1100" kern="1200"/>
            <a:t>) in at least </a:t>
          </a:r>
          <a:r>
            <a:rPr lang="en-US" sz="1100" b="1" kern="1200"/>
            <a:t>3 of the 4 criteria</a:t>
          </a:r>
          <a:r>
            <a:rPr lang="en-US" sz="1100" kern="1200"/>
            <a:t>.</a:t>
          </a:r>
        </a:p>
      </dsp:txBody>
      <dsp:txXfrm>
        <a:off x="5778914" y="3142652"/>
        <a:ext cx="3600000" cy="7875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F0EF80-083A-4C33-BFC4-0CFF41219DA2}">
      <dsp:nvSpPr>
        <dsp:cNvPr id="0" name=""/>
        <dsp:cNvSpPr/>
      </dsp:nvSpPr>
      <dsp:spPr>
        <a:xfrm>
          <a:off x="0" y="673"/>
          <a:ext cx="6364224" cy="5653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ED7938-FE35-493A-8865-5F8627CCA8CF}">
      <dsp:nvSpPr>
        <dsp:cNvPr id="0" name=""/>
        <dsp:cNvSpPr/>
      </dsp:nvSpPr>
      <dsp:spPr>
        <a:xfrm>
          <a:off x="171028" y="127884"/>
          <a:ext cx="310960" cy="3109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AC8DA3-BEE0-4B7C-BD92-EEABCED0C524}">
      <dsp:nvSpPr>
        <dsp:cNvPr id="0" name=""/>
        <dsp:cNvSpPr/>
      </dsp:nvSpPr>
      <dsp:spPr>
        <a:xfrm>
          <a:off x="653017" y="673"/>
          <a:ext cx="5711206" cy="565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36" tIns="59836" rIns="59836" bIns="598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Voluntary Process:</a:t>
          </a:r>
          <a:r>
            <a:rPr lang="en-US" sz="1400" kern="1200"/>
            <a:t> Modeled on WAC.</a:t>
          </a:r>
        </a:p>
      </dsp:txBody>
      <dsp:txXfrm>
        <a:off x="653017" y="673"/>
        <a:ext cx="5711206" cy="565383"/>
      </dsp:txXfrm>
    </dsp:sp>
    <dsp:sp modelId="{A98F98D8-FB06-4880-8153-0337FE1FD607}">
      <dsp:nvSpPr>
        <dsp:cNvPr id="0" name=""/>
        <dsp:cNvSpPr/>
      </dsp:nvSpPr>
      <dsp:spPr>
        <a:xfrm>
          <a:off x="0" y="707402"/>
          <a:ext cx="6364224" cy="56538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10A928-BE9D-4B47-8DFB-679712A9064E}">
      <dsp:nvSpPr>
        <dsp:cNvPr id="0" name=""/>
        <dsp:cNvSpPr/>
      </dsp:nvSpPr>
      <dsp:spPr>
        <a:xfrm>
          <a:off x="171028" y="834613"/>
          <a:ext cx="310960" cy="31096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8AECA8-C1F1-4D1B-80B2-9DE25587BB53}">
      <dsp:nvSpPr>
        <dsp:cNvPr id="0" name=""/>
        <dsp:cNvSpPr/>
      </dsp:nvSpPr>
      <dsp:spPr>
        <a:xfrm>
          <a:off x="653017" y="707402"/>
          <a:ext cx="5711206" cy="565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36" tIns="59836" rIns="59836" bIns="598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Faculty submit their course syllabus via a future online system.</a:t>
          </a:r>
        </a:p>
      </dsp:txBody>
      <dsp:txXfrm>
        <a:off x="653017" y="707402"/>
        <a:ext cx="5711206" cy="565383"/>
      </dsp:txXfrm>
    </dsp:sp>
    <dsp:sp modelId="{1BEB55E9-6722-4031-8991-AC84DD5ED5B1}">
      <dsp:nvSpPr>
        <dsp:cNvPr id="0" name=""/>
        <dsp:cNvSpPr/>
      </dsp:nvSpPr>
      <dsp:spPr>
        <a:xfrm>
          <a:off x="0" y="1414130"/>
          <a:ext cx="6364224" cy="56538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98334-5973-41C5-AB46-C0FFDBB05E5E}">
      <dsp:nvSpPr>
        <dsp:cNvPr id="0" name=""/>
        <dsp:cNvSpPr/>
      </dsp:nvSpPr>
      <dsp:spPr>
        <a:xfrm>
          <a:off x="171028" y="1541342"/>
          <a:ext cx="310960" cy="31096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01A10C-FE3B-4CBC-B6C5-5CBF8902DBFF}">
      <dsp:nvSpPr>
        <dsp:cNvPr id="0" name=""/>
        <dsp:cNvSpPr/>
      </dsp:nvSpPr>
      <dsp:spPr>
        <a:xfrm>
          <a:off x="653017" y="1414130"/>
          <a:ext cx="5711206" cy="565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36" tIns="59836" rIns="59836" bIns="598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The CRE Subcommittee reviews the syllabus using the established rubric.</a:t>
          </a:r>
        </a:p>
      </dsp:txBody>
      <dsp:txXfrm>
        <a:off x="653017" y="1414130"/>
        <a:ext cx="5711206" cy="565383"/>
      </dsp:txXfrm>
    </dsp:sp>
    <dsp:sp modelId="{F632BA37-EEA9-465F-B540-15BC2B4BDBAF}">
      <dsp:nvSpPr>
        <dsp:cNvPr id="0" name=""/>
        <dsp:cNvSpPr/>
      </dsp:nvSpPr>
      <dsp:spPr>
        <a:xfrm>
          <a:off x="0" y="2120859"/>
          <a:ext cx="6364224" cy="56538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076A39-D497-46CF-99CF-110B263BFD48}">
      <dsp:nvSpPr>
        <dsp:cNvPr id="0" name=""/>
        <dsp:cNvSpPr/>
      </dsp:nvSpPr>
      <dsp:spPr>
        <a:xfrm>
          <a:off x="171028" y="2248071"/>
          <a:ext cx="310960" cy="31096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AFFF09-93AE-4E16-A8A0-B4343FB10C5A}">
      <dsp:nvSpPr>
        <dsp:cNvPr id="0" name=""/>
        <dsp:cNvSpPr/>
      </dsp:nvSpPr>
      <dsp:spPr>
        <a:xfrm>
          <a:off x="653017" y="2120859"/>
          <a:ext cx="5711206" cy="565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36" tIns="59836" rIns="59836" bIns="598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Feedback is provided; designation awarded if criteria (met in at least 3 areas) are satisfied.</a:t>
          </a:r>
        </a:p>
      </dsp:txBody>
      <dsp:txXfrm>
        <a:off x="653017" y="2120859"/>
        <a:ext cx="5711206" cy="565383"/>
      </dsp:txXfrm>
    </dsp:sp>
    <dsp:sp modelId="{2F6DF91C-E988-433F-8B22-16180B272DA1}">
      <dsp:nvSpPr>
        <dsp:cNvPr id="0" name=""/>
        <dsp:cNvSpPr/>
      </dsp:nvSpPr>
      <dsp:spPr>
        <a:xfrm>
          <a:off x="0" y="2827588"/>
          <a:ext cx="6364224" cy="56538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AC8FD8-CE5D-4F86-99EC-E25755BCE6A8}">
      <dsp:nvSpPr>
        <dsp:cNvPr id="0" name=""/>
        <dsp:cNvSpPr/>
      </dsp:nvSpPr>
      <dsp:spPr>
        <a:xfrm>
          <a:off x="171028" y="2954800"/>
          <a:ext cx="310960" cy="31096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EF05B6-2117-49C7-B648-64D8537B83C8}">
      <dsp:nvSpPr>
        <dsp:cNvPr id="0" name=""/>
        <dsp:cNvSpPr/>
      </dsp:nvSpPr>
      <dsp:spPr>
        <a:xfrm>
          <a:off x="653017" y="2827588"/>
          <a:ext cx="5711206" cy="565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36" tIns="59836" rIns="59836" bIns="598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Next Steps (Pending Faculty Senate Agreement):</a:t>
          </a:r>
          <a:endParaRPr lang="en-US" sz="1400" kern="1200"/>
        </a:p>
      </dsp:txBody>
      <dsp:txXfrm>
        <a:off x="653017" y="2827588"/>
        <a:ext cx="5711206" cy="565383"/>
      </dsp:txXfrm>
    </dsp:sp>
    <dsp:sp modelId="{91F9322A-955A-4A0D-81A3-8FA4CF526CFE}">
      <dsp:nvSpPr>
        <dsp:cNvPr id="0" name=""/>
        <dsp:cNvSpPr/>
      </dsp:nvSpPr>
      <dsp:spPr>
        <a:xfrm>
          <a:off x="0" y="3534317"/>
          <a:ext cx="6364224" cy="5653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8153ED-9E18-4788-8E5C-C44076D88229}">
      <dsp:nvSpPr>
        <dsp:cNvPr id="0" name=""/>
        <dsp:cNvSpPr/>
      </dsp:nvSpPr>
      <dsp:spPr>
        <a:xfrm>
          <a:off x="171028" y="3661529"/>
          <a:ext cx="310960" cy="31096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2EBE87-769F-40F7-B162-531F79D919BE}">
      <dsp:nvSpPr>
        <dsp:cNvPr id="0" name=""/>
        <dsp:cNvSpPr/>
      </dsp:nvSpPr>
      <dsp:spPr>
        <a:xfrm>
          <a:off x="653017" y="3534317"/>
          <a:ext cx="5711206" cy="565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36" tIns="59836" rIns="59836" bIns="598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Work with Cathy Zimmer to officially create the CRE course attribute/designation in CIM (Course Information Management system).</a:t>
          </a:r>
        </a:p>
      </dsp:txBody>
      <dsp:txXfrm>
        <a:off x="653017" y="3534317"/>
        <a:ext cx="5711206" cy="565383"/>
      </dsp:txXfrm>
    </dsp:sp>
    <dsp:sp modelId="{E4EC1D77-7F20-41AB-8B4A-ACDC45D8AA6E}">
      <dsp:nvSpPr>
        <dsp:cNvPr id="0" name=""/>
        <dsp:cNvSpPr/>
      </dsp:nvSpPr>
      <dsp:spPr>
        <a:xfrm>
          <a:off x="0" y="4241046"/>
          <a:ext cx="6364224" cy="56538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BC5A21-C7C0-4429-A1D0-14745ADA77BC}">
      <dsp:nvSpPr>
        <dsp:cNvPr id="0" name=""/>
        <dsp:cNvSpPr/>
      </dsp:nvSpPr>
      <dsp:spPr>
        <a:xfrm>
          <a:off x="171028" y="4368258"/>
          <a:ext cx="310960" cy="310960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EF4342-88DB-4844-8E07-DB7A879D85F0}">
      <dsp:nvSpPr>
        <dsp:cNvPr id="0" name=""/>
        <dsp:cNvSpPr/>
      </dsp:nvSpPr>
      <dsp:spPr>
        <a:xfrm>
          <a:off x="653017" y="4241046"/>
          <a:ext cx="5711206" cy="565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36" tIns="59836" rIns="59836" bIns="598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Collaborate with IT to build the online submission portal for syllabi.</a:t>
          </a:r>
        </a:p>
      </dsp:txBody>
      <dsp:txXfrm>
        <a:off x="653017" y="4241046"/>
        <a:ext cx="5711206" cy="565383"/>
      </dsp:txXfrm>
    </dsp:sp>
    <dsp:sp modelId="{6423456F-E84C-46DF-8454-88CD10967D2C}">
      <dsp:nvSpPr>
        <dsp:cNvPr id="0" name=""/>
        <dsp:cNvSpPr/>
      </dsp:nvSpPr>
      <dsp:spPr>
        <a:xfrm>
          <a:off x="0" y="4947775"/>
          <a:ext cx="6364224" cy="56538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B2AFD-A15C-4F17-ACF1-5A7AAF450378}">
      <dsp:nvSpPr>
        <dsp:cNvPr id="0" name=""/>
        <dsp:cNvSpPr/>
      </dsp:nvSpPr>
      <dsp:spPr>
        <a:xfrm>
          <a:off x="171028" y="5074986"/>
          <a:ext cx="310960" cy="310960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DCB77C-81FA-40A9-A7E2-57D9B6F25F5B}">
      <dsp:nvSpPr>
        <dsp:cNvPr id="0" name=""/>
        <dsp:cNvSpPr/>
      </dsp:nvSpPr>
      <dsp:spPr>
        <a:xfrm>
          <a:off x="653017" y="4947775"/>
          <a:ext cx="5711206" cy="565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36" tIns="59836" rIns="59836" bIns="5983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Finalize Guiding Document with UToledo course examples.</a:t>
          </a:r>
        </a:p>
      </dsp:txBody>
      <dsp:txXfrm>
        <a:off x="653017" y="4947775"/>
        <a:ext cx="5711206" cy="5653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73232"/>
          </a:xfrm>
        </p:spPr>
        <p:txBody>
          <a:bodyPr>
            <a:normAutofit fontScale="90000"/>
          </a:bodyPr>
          <a:lstStyle/>
          <a:p>
            <a:r>
              <a:rPr lang="en-US" dirty="0"/>
              <a:t>Creative and Innovative Thinking (CRE) Subcommittee Progress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83484"/>
            <a:ext cx="9144000" cy="11743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October 21,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8A6704-7660-43DF-1288-10D904305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en-US" sz="400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A8917-9ADC-1BAB-AFE4-996AD7F46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latin typeface="Arial"/>
                <a:cs typeface="Arial"/>
              </a:rPr>
              <a:t>Thank you for your time, consideration, and support in recognizing and fostering creativity and innovation for our students</a:t>
            </a:r>
            <a:endParaRPr lang="en-US" sz="2000"/>
          </a:p>
        </p:txBody>
      </p:sp>
      <p:pic>
        <p:nvPicPr>
          <p:cNvPr id="5" name="Picture 4" descr="Different colored question marks">
            <a:extLst>
              <a:ext uri="{FF2B5EF4-FFF2-40B4-BE49-F238E27FC236}">
                <a16:creationId xmlns:a16="http://schemas.microsoft.com/office/drawing/2014/main" id="{DAB35AE3-6F7F-C11B-DBCD-D11B2279E4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075" r="24868" b="-2"/>
          <a:stretch>
            <a:fillRect/>
          </a:stretch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74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86E035-90C7-2EAA-2BCB-8B40E5B80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The Origin Story: Why CRE? Why Now?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9E599-F933-103C-2F32-04B0CB436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b="1">
                <a:latin typeface="Arial"/>
                <a:cs typeface="Arial"/>
              </a:rPr>
              <a:t>The Spark:</a:t>
            </a:r>
            <a:r>
              <a:rPr lang="en-US" sz="2000">
                <a:latin typeface="Arial"/>
                <a:cs typeface="Arial"/>
              </a:rPr>
              <a:t> Discussions in the Subcommittee for Recruitment and Retention Value Added (chaired by Arun Nadarajah last year) highlighted the need for distinctive academic offerings.</a:t>
            </a:r>
          </a:p>
          <a:p>
            <a:r>
              <a:rPr lang="en-US" sz="2000" b="1">
                <a:latin typeface="Arial"/>
                <a:cs typeface="Arial"/>
              </a:rPr>
              <a:t>Market Insights:</a:t>
            </a:r>
            <a:r>
              <a:rPr lang="en-US" sz="2000">
                <a:latin typeface="Arial"/>
                <a:cs typeface="Arial"/>
              </a:rPr>
              <a:t> We consulted with the ARTS &amp; SCIENCE Group, hired for market research.</a:t>
            </a:r>
          </a:p>
          <a:p>
            <a:r>
              <a:rPr lang="en-US" sz="2000" b="1">
                <a:latin typeface="Arial"/>
                <a:cs typeface="Arial"/>
              </a:rPr>
              <a:t>Key Finding:</a:t>
            </a:r>
            <a:r>
              <a:rPr lang="en-US" sz="2000">
                <a:latin typeface="Arial"/>
                <a:cs typeface="Arial"/>
              </a:rPr>
              <a:t> Prospective students strongly resonate with opportunities to </a:t>
            </a:r>
            <a:r>
              <a:rPr lang="en-US" sz="2000" b="1">
                <a:latin typeface="Arial"/>
                <a:cs typeface="Arial"/>
              </a:rPr>
              <a:t>develop and apply creative or innovative thinking</a:t>
            </a:r>
            <a:r>
              <a:rPr lang="en-US" sz="2000">
                <a:latin typeface="Arial"/>
                <a:cs typeface="Arial"/>
              </a:rPr>
              <a:t> during their university experience. They see it as a valuable skill for their future.</a:t>
            </a:r>
          </a:p>
          <a:p>
            <a:r>
              <a:rPr lang="en-US" sz="2000" b="1">
                <a:latin typeface="Arial"/>
                <a:cs typeface="Arial"/>
              </a:rPr>
              <a:t>The Opportunity:</a:t>
            </a:r>
            <a:r>
              <a:rPr lang="en-US" sz="2000">
                <a:latin typeface="Arial"/>
                <a:cs typeface="Arial"/>
              </a:rPr>
              <a:t> Make </a:t>
            </a:r>
            <a:r>
              <a:rPr lang="en-US" sz="2000" err="1">
                <a:latin typeface="Arial"/>
                <a:cs typeface="Arial"/>
              </a:rPr>
              <a:t>UToledo's</a:t>
            </a:r>
            <a:r>
              <a:rPr lang="en-US" sz="2000">
                <a:latin typeface="Arial"/>
                <a:cs typeface="Arial"/>
              </a:rPr>
              <a:t> existing strengths in this area </a:t>
            </a:r>
            <a:r>
              <a:rPr lang="en-US" sz="2000" b="1">
                <a:latin typeface="Arial"/>
                <a:cs typeface="Arial"/>
              </a:rPr>
              <a:t>visible</a:t>
            </a:r>
            <a:r>
              <a:rPr lang="en-US" sz="2000">
                <a:latin typeface="Arial"/>
                <a:cs typeface="Arial"/>
              </a:rPr>
              <a:t> and </a:t>
            </a:r>
            <a:r>
              <a:rPr lang="en-US" sz="2000" b="1">
                <a:latin typeface="Arial"/>
                <a:cs typeface="Arial"/>
              </a:rPr>
              <a:t>searchable</a:t>
            </a:r>
            <a:r>
              <a:rPr lang="en-US" sz="2000">
                <a:latin typeface="Arial"/>
                <a:cs typeface="Arial"/>
              </a:rPr>
              <a:t> for students.</a:t>
            </a:r>
          </a:p>
          <a:p>
            <a:r>
              <a:rPr lang="en-US" sz="2000" b="1">
                <a:latin typeface="Arial"/>
                <a:cs typeface="Arial"/>
              </a:rPr>
              <a:t>The Solution:</a:t>
            </a:r>
            <a:r>
              <a:rPr lang="en-US" sz="2000">
                <a:latin typeface="Arial"/>
                <a:cs typeface="Arial"/>
              </a:rPr>
              <a:t> A </a:t>
            </a:r>
            <a:r>
              <a:rPr lang="en-US" sz="2000" b="1">
                <a:latin typeface="Arial"/>
                <a:cs typeface="Arial"/>
              </a:rPr>
              <a:t>VOLUNTARY</a:t>
            </a:r>
            <a:r>
              <a:rPr lang="en-US" sz="2000">
                <a:latin typeface="Arial"/>
                <a:cs typeface="Arial"/>
              </a:rPr>
              <a:t> course designation – CRE – modeled after the successful WAC (Writing Across the Curriculum) program.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960966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BE8824-66C0-8423-2328-7B0601E52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>
                <a:solidFill>
                  <a:srgbClr val="FFFFFF"/>
                </a:solidFill>
                <a:latin typeface="Aptos"/>
              </a:rPr>
              <a:t>The CRE Designation: What It Is (and Isn't)</a:t>
            </a: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E1D07B9-AC2C-ADE5-1622-8A158C909E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095695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8559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ECDAC2-CFF3-A335-F7A5-DDF87A479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en-US" sz="3100" b="1">
                <a:solidFill>
                  <a:schemeClr val="bg1"/>
                </a:solidFill>
                <a:latin typeface="Aptos"/>
              </a:rPr>
              <a:t>Defining Our Terms: Creative &amp; Innovative Thinking</a:t>
            </a:r>
            <a:endParaRPr lang="en-US" sz="3100">
              <a:solidFill>
                <a:schemeClr val="bg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4AFB88E-9AC1-C9E7-8B8D-8C8DA6710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300" b="1">
                <a:latin typeface="Arial"/>
                <a:cs typeface="Arial"/>
              </a:rPr>
              <a:t>Central Question:</a:t>
            </a:r>
            <a:r>
              <a:rPr lang="en-US" sz="1300">
                <a:latin typeface="Arial"/>
                <a:cs typeface="Arial"/>
              </a:rPr>
              <a:t> What exactly do we mean by "creative and innovative thinking" in the context of a CRE-designated course?</a:t>
            </a:r>
          </a:p>
          <a:p>
            <a:r>
              <a:rPr lang="en-US" sz="1300" b="1">
                <a:latin typeface="Arial"/>
                <a:cs typeface="Arial"/>
              </a:rPr>
              <a:t>Our Master Definition:</a:t>
            </a:r>
            <a:endParaRPr lang="en-US" sz="1300">
              <a:latin typeface="Arial"/>
              <a:cs typeface="Arial"/>
            </a:endParaRPr>
          </a:p>
          <a:p>
            <a:r>
              <a:rPr lang="en-US" sz="1300" b="1">
                <a:latin typeface="Arial"/>
                <a:cs typeface="Arial"/>
              </a:rPr>
              <a:t>Creative &amp; Innovative thinking is students' abilities to connect ideas in novel ways, take intellectual risks, embrace multiple perspectives, or transform their learning into innovative solutions for complex challenges.</a:t>
            </a:r>
            <a:endParaRPr lang="en-US" sz="1300">
              <a:latin typeface="Arial"/>
              <a:cs typeface="Arial"/>
            </a:endParaRPr>
          </a:p>
          <a:p>
            <a:r>
              <a:rPr lang="en-US" sz="1300" b="1">
                <a:latin typeface="Arial"/>
                <a:cs typeface="Arial"/>
              </a:rPr>
              <a:t>Key Components (Sub-Themes):</a:t>
            </a:r>
            <a:r>
              <a:rPr lang="en-US" sz="1300">
                <a:latin typeface="Arial"/>
                <a:cs typeface="Arial"/>
              </a:rPr>
              <a:t> This definition breaks down into four core abilities we look for:</a:t>
            </a:r>
          </a:p>
          <a:p>
            <a:r>
              <a:rPr lang="en-US" sz="1300" b="1">
                <a:latin typeface="Arial"/>
                <a:cs typeface="Arial"/>
              </a:rPr>
              <a:t>Connecting Ideas in Novel Ways:</a:t>
            </a:r>
            <a:r>
              <a:rPr lang="en-US" sz="1300">
                <a:latin typeface="Arial"/>
                <a:cs typeface="Arial"/>
              </a:rPr>
              <a:t> Synthesizing knowledge/concepts/methods to form new relationships or patterns.</a:t>
            </a:r>
          </a:p>
          <a:p>
            <a:r>
              <a:rPr lang="en-US" sz="1300" b="1">
                <a:latin typeface="Arial"/>
                <a:cs typeface="Arial"/>
              </a:rPr>
              <a:t>Taking Intellectual Risks:</a:t>
            </a:r>
            <a:r>
              <a:rPr lang="en-US" sz="1300">
                <a:latin typeface="Arial"/>
                <a:cs typeface="Arial"/>
              </a:rPr>
              <a:t> Venturing beyond conventional approaches, exploring untested methods, or pursuing original ideas when success isn't guaranteed.</a:t>
            </a:r>
          </a:p>
          <a:p>
            <a:r>
              <a:rPr lang="en-US" sz="1300" b="1">
                <a:latin typeface="Arial"/>
                <a:cs typeface="Arial"/>
              </a:rPr>
              <a:t>Embracing Multiple Perspectives:</a:t>
            </a:r>
            <a:r>
              <a:rPr lang="en-US" sz="1300">
                <a:latin typeface="Arial"/>
                <a:cs typeface="Arial"/>
              </a:rPr>
              <a:t> Actively incorporating diverse viewpoints or contradictory ideas to enrich understanding.</a:t>
            </a:r>
          </a:p>
          <a:p>
            <a:r>
              <a:rPr lang="en-US" sz="1300" b="1">
                <a:latin typeface="Arial"/>
                <a:cs typeface="Arial"/>
              </a:rPr>
              <a:t>Transforming Learning into Innovative Solutions:</a:t>
            </a:r>
            <a:r>
              <a:rPr lang="en-US" sz="1300">
                <a:latin typeface="Arial"/>
                <a:cs typeface="Arial"/>
              </a:rPr>
              <a:t> Applying knowledge/skills to address complex, open-ended problems through original approaches.</a:t>
            </a:r>
          </a:p>
          <a:p>
            <a:r>
              <a:rPr lang="en-US" sz="1300" b="1">
                <a:latin typeface="Arial"/>
                <a:cs typeface="Arial"/>
              </a:rPr>
              <a:t>Foundation:</a:t>
            </a:r>
            <a:r>
              <a:rPr lang="en-US" sz="1300">
                <a:latin typeface="Arial"/>
                <a:cs typeface="Arial"/>
              </a:rPr>
              <a:t> This definition and its components formed the basis for our assessment rubric.</a:t>
            </a:r>
          </a:p>
          <a:p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852083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8C02AE-8C25-E573-DAEF-F408661E5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400" b="1">
                <a:solidFill>
                  <a:srgbClr val="FFFFFF"/>
                </a:solidFill>
                <a:latin typeface="Aptos"/>
              </a:rPr>
              <a:t>The CRE Subcommittee &amp; Our Process</a:t>
            </a:r>
            <a:r>
              <a:rPr lang="en-US" sz="3400">
                <a:solidFill>
                  <a:srgbClr val="FFFFFF"/>
                </a:solidFill>
                <a:latin typeface="Aptos"/>
              </a:rPr>
              <a:t> </a:t>
            </a:r>
            <a:endParaRPr lang="en-US" sz="34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2CAA6E-66F6-DFFA-8C37-851A13208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10989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962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87A73D-8DA0-07D3-9DF0-23B3DCBA6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  <a:latin typeface="Aptos"/>
              </a:rPr>
              <a:t>The CRE Rubric: Key Assessment Criteria</a:t>
            </a: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F3FE96-54A0-DEFE-EC89-99E1BE6013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436000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1147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D010C4-EC27-8B02-691D-238F2725E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The Criteria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EFD16E4-D3BC-7525-BA05-0F080A54C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800" b="1">
                <a:latin typeface="Arial"/>
                <a:cs typeface="Arial"/>
              </a:rPr>
              <a:t>Connecting Ideas in Novel Ways:</a:t>
            </a:r>
            <a:r>
              <a:rPr lang="en-US" sz="1800">
                <a:latin typeface="Arial"/>
                <a:cs typeface="Arial"/>
              </a:rPr>
              <a:t> Does the course require students to synthesize information from multiple sources/perspectives/methods beyond simple combination? (Exemplary: Multiple assignments progressively build synthesis skills, assess originality of connections).</a:t>
            </a:r>
          </a:p>
          <a:p>
            <a:r>
              <a:rPr lang="en-US" sz="1800" b="1">
                <a:latin typeface="Arial"/>
                <a:cs typeface="Arial"/>
              </a:rPr>
              <a:t>Taking Intellectual Risks:</a:t>
            </a:r>
            <a:r>
              <a:rPr lang="en-US" sz="1800">
                <a:latin typeface="Arial"/>
                <a:cs typeface="Arial"/>
              </a:rPr>
              <a:t> Does the course include assignments allowing exploration of uncertain outcomes, student choice in approach, or original directions? Does it reward thoughtful risk-taking? (Exemplary: Explicit encouragement of experimentation/iteration/learning from failure, scaffolded risk-taking).</a:t>
            </a:r>
          </a:p>
          <a:p>
            <a:r>
              <a:rPr lang="en-US" sz="1800" b="1">
                <a:latin typeface="Arial"/>
                <a:cs typeface="Arial"/>
              </a:rPr>
              <a:t>Embracing Multiple Perspectives:</a:t>
            </a:r>
            <a:r>
              <a:rPr lang="en-US" sz="1800">
                <a:latin typeface="Arial"/>
                <a:cs typeface="Arial"/>
              </a:rPr>
              <a:t> Does the course require students to consider, compare, or incorporate alternative viewpoints or contradictory ideas? (Exemplary: Systematic integration/synthesis of divergent viewpoints, promoting dialogical thinking).</a:t>
            </a:r>
          </a:p>
          <a:p>
            <a:r>
              <a:rPr lang="en-US" sz="1800" b="1">
                <a:latin typeface="Arial"/>
                <a:cs typeface="Arial"/>
              </a:rPr>
              <a:t>Transforming Learning into Innovative Solutions:</a:t>
            </a:r>
            <a:r>
              <a:rPr lang="en-US" sz="1800">
                <a:latin typeface="Arial"/>
                <a:cs typeface="Arial"/>
              </a:rPr>
              <a:t> Do significant assignments require students to apply learning to address complex, open-ended problems allowing multiple valid solutions? Is originality/innovation assessed? (Exemplary: Capstone or multiple assignments on authentic challenges with no single solution, explicit assessment of innovation).</a:t>
            </a:r>
          </a:p>
          <a:p>
            <a:r>
              <a:rPr lang="en-US" sz="1800" i="1">
                <a:latin typeface="Arial"/>
                <a:cs typeface="Arial"/>
              </a:rPr>
              <a:t>See the full rubric for detailed proficiency levels.</a:t>
            </a:r>
            <a:endParaRPr lang="en-US"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6058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2BDACD-6CF5-7AD0-59C6-745F0E2CC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en-US" sz="3700" b="1">
                <a:latin typeface="Aptos"/>
              </a:rPr>
              <a:t>Supporting Faculty: The Guiding Document &amp; Call for Examples</a:t>
            </a:r>
            <a:endParaRPr lang="en-US" sz="370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58B40C9-AB7B-5067-0742-59FF00A2C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470244"/>
            <a:ext cx="5334197" cy="376983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400" b="1">
                <a:latin typeface="Arial"/>
                <a:cs typeface="Arial"/>
              </a:rPr>
              <a:t>The Guiding Document:</a:t>
            </a:r>
            <a:r>
              <a:rPr lang="en-US" sz="1400">
                <a:latin typeface="Arial"/>
                <a:cs typeface="Arial"/>
              </a:rPr>
              <a:t> A companion resource for faculty.</a:t>
            </a:r>
          </a:p>
          <a:p>
            <a:r>
              <a:rPr lang="en-US" sz="1400">
                <a:latin typeface="Arial"/>
                <a:cs typeface="Arial"/>
              </a:rPr>
              <a:t>Provides context for the CRE initiative.</a:t>
            </a:r>
          </a:p>
          <a:p>
            <a:r>
              <a:rPr lang="en-US" sz="1400">
                <a:latin typeface="Arial"/>
                <a:cs typeface="Arial"/>
              </a:rPr>
              <a:t>Explains the rubric criteria in greater detail.</a:t>
            </a:r>
          </a:p>
          <a:p>
            <a:r>
              <a:rPr lang="en-US" sz="1400">
                <a:latin typeface="Arial"/>
                <a:cs typeface="Arial"/>
              </a:rPr>
              <a:t>Offers </a:t>
            </a:r>
            <a:r>
              <a:rPr lang="en-US" sz="1400" b="1">
                <a:latin typeface="Arial"/>
                <a:cs typeface="Arial"/>
              </a:rPr>
              <a:t>examples</a:t>
            </a:r>
            <a:r>
              <a:rPr lang="en-US" sz="1400">
                <a:latin typeface="Arial"/>
                <a:cs typeface="Arial"/>
              </a:rPr>
              <a:t> of how different disciplines might incorporate and assess creativity/innovation.</a:t>
            </a:r>
          </a:p>
          <a:p>
            <a:r>
              <a:rPr lang="en-US" sz="1400" b="1">
                <a:latin typeface="Arial"/>
                <a:cs typeface="Arial"/>
              </a:rPr>
              <a:t>Help Us Showcase UToledo!</a:t>
            </a:r>
            <a:endParaRPr lang="en-US" sz="1400">
              <a:latin typeface="Arial"/>
              <a:cs typeface="Arial"/>
            </a:endParaRPr>
          </a:p>
          <a:p>
            <a:r>
              <a:rPr lang="en-US" sz="1400">
                <a:latin typeface="Arial"/>
                <a:cs typeface="Arial"/>
              </a:rPr>
              <a:t>The current examples are hypothetical. We want to feature </a:t>
            </a:r>
            <a:r>
              <a:rPr lang="en-US" sz="1400" b="1">
                <a:latin typeface="Arial"/>
                <a:cs typeface="Arial"/>
              </a:rPr>
              <a:t>REAL</a:t>
            </a:r>
            <a:r>
              <a:rPr lang="en-US" sz="1400">
                <a:latin typeface="Arial"/>
                <a:cs typeface="Arial"/>
              </a:rPr>
              <a:t> courses already doing this work at UToledo!</a:t>
            </a:r>
          </a:p>
          <a:p>
            <a:r>
              <a:rPr lang="en-US" sz="1400" b="1">
                <a:latin typeface="Arial"/>
                <a:cs typeface="Arial"/>
              </a:rPr>
              <a:t>Call to Action:</a:t>
            </a:r>
            <a:r>
              <a:rPr lang="en-US" sz="1400">
                <a:latin typeface="Arial"/>
                <a:cs typeface="Arial"/>
              </a:rPr>
              <a:t> If your course aligns with the CRE definition and rubric, please send a </a:t>
            </a:r>
            <a:r>
              <a:rPr lang="en-US" sz="1400" b="1">
                <a:latin typeface="Arial"/>
                <a:cs typeface="Arial"/>
              </a:rPr>
              <a:t>3-4 sentence blurb</a:t>
            </a:r>
            <a:r>
              <a:rPr lang="en-US" sz="1400">
                <a:latin typeface="Arial"/>
                <a:cs typeface="Arial"/>
              </a:rPr>
              <a:t> describing the relevant activities and assessments to any subcommittee member.</a:t>
            </a:r>
          </a:p>
          <a:p>
            <a:r>
              <a:rPr lang="en-US" sz="1400" i="1">
                <a:latin typeface="Arial"/>
                <a:cs typeface="Arial"/>
              </a:rPr>
              <a:t>See the Guiding Document draft for the example format.</a:t>
            </a:r>
            <a:r>
              <a:rPr lang="en-US" sz="1400">
                <a:latin typeface="Arial"/>
                <a:cs typeface="Arial"/>
              </a:rPr>
              <a:t> We will integrate these into the final version.</a:t>
            </a:r>
          </a:p>
          <a:p>
            <a:endParaRPr lang="en-US" sz="1400"/>
          </a:p>
        </p:txBody>
      </p:sp>
      <p:pic>
        <p:nvPicPr>
          <p:cNvPr id="19" name="Picture 18" descr="Multi-colored paper-craft art">
            <a:extLst>
              <a:ext uri="{FF2B5EF4-FFF2-40B4-BE49-F238E27FC236}">
                <a16:creationId xmlns:a16="http://schemas.microsoft.com/office/drawing/2014/main" id="{2DEACFBF-0335-A6D3-8CD4-8B1E607CFA4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931" r="22309" b="-3"/>
          <a:stretch>
            <a:fillRect/>
          </a:stretch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38084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5FED2-0723-8A4B-8316-D4E1C2B9F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b="1">
                <a:latin typeface="Aptos"/>
              </a:rPr>
              <a:t>The Faculty Process &amp; Next Steps</a:t>
            </a:r>
            <a:endParaRPr lang="en-US" sz="40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37402C0-92FE-04B7-9713-DB1EFE50B5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456152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0230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1031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Creative and Innovative Thinking (CRE) Subcommittee Progress Report</vt:lpstr>
      <vt:lpstr>The Origin Story: Why CRE? Why Now?</vt:lpstr>
      <vt:lpstr>The CRE Designation: What It Is (and Isn't)</vt:lpstr>
      <vt:lpstr>Defining Our Terms: Creative &amp; Innovative Thinking</vt:lpstr>
      <vt:lpstr>The CRE Subcommittee &amp; Our Process </vt:lpstr>
      <vt:lpstr>The CRE Rubric: Key Assessment Criteria</vt:lpstr>
      <vt:lpstr>The Criteria</vt:lpstr>
      <vt:lpstr>Supporting Faculty: The Guiding Document &amp; Call for Examples</vt:lpstr>
      <vt:lpstr>The Faculty Process &amp; Next Steps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Hubbard, Quinetta L.</dc:creator>
  <cp:lastModifiedBy>Hubbard, Quinetta L.</cp:lastModifiedBy>
  <cp:revision>78</cp:revision>
  <dcterms:created xsi:type="dcterms:W3CDTF">2013-07-15T20:26:40Z</dcterms:created>
  <dcterms:modified xsi:type="dcterms:W3CDTF">2025-10-20T16:25:24Z</dcterms:modified>
</cp:coreProperties>
</file>