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9" r:id="rId5"/>
    <p:sldId id="260" r:id="rId6"/>
    <p:sldId id="265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6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1C7C5B-CF35-47A3-AB1F-C8011512B699}" type="doc">
      <dgm:prSet loTypeId="urn:microsoft.com/office/officeart/2005/8/layout/process4" loCatId="process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BAD760B-27FA-48EE-9C45-ED71907FEF43}">
      <dgm:prSet/>
      <dgm:spPr/>
      <dgm:t>
        <a:bodyPr/>
        <a:lstStyle/>
        <a:p>
          <a:r>
            <a:rPr lang="en-US" dirty="0"/>
            <a:t>Lack of sharing individual efforts among colleges</a:t>
          </a:r>
        </a:p>
      </dgm:t>
    </dgm:pt>
    <dgm:pt modelId="{A15E1BED-1B96-41EF-80DB-6A85E623A296}" type="parTrans" cxnId="{3348063F-25D8-4746-B905-3C151ECC39D1}">
      <dgm:prSet/>
      <dgm:spPr/>
      <dgm:t>
        <a:bodyPr/>
        <a:lstStyle/>
        <a:p>
          <a:endParaRPr lang="en-US"/>
        </a:p>
      </dgm:t>
    </dgm:pt>
    <dgm:pt modelId="{76D2706C-5E9E-4823-B539-8A07F8DD71B8}" type="sibTrans" cxnId="{3348063F-25D8-4746-B905-3C151ECC39D1}">
      <dgm:prSet/>
      <dgm:spPr/>
      <dgm:t>
        <a:bodyPr/>
        <a:lstStyle/>
        <a:p>
          <a:endParaRPr lang="en-US"/>
        </a:p>
      </dgm:t>
    </dgm:pt>
    <dgm:pt modelId="{5BCFE7CA-1351-4AB3-B501-FD4FD6FFD088}">
      <dgm:prSet/>
      <dgm:spPr/>
      <dgm:t>
        <a:bodyPr/>
        <a:lstStyle/>
        <a:p>
          <a:r>
            <a:rPr lang="en-US" dirty="0"/>
            <a:t>Recreating the wheel</a:t>
          </a:r>
        </a:p>
      </dgm:t>
    </dgm:pt>
    <dgm:pt modelId="{02435638-4D59-47F7-8190-B447DD49445B}" type="parTrans" cxnId="{EF4746C6-8792-45BC-8530-72479BABC8FC}">
      <dgm:prSet/>
      <dgm:spPr/>
      <dgm:t>
        <a:bodyPr/>
        <a:lstStyle/>
        <a:p>
          <a:endParaRPr lang="en-US"/>
        </a:p>
      </dgm:t>
    </dgm:pt>
    <dgm:pt modelId="{93D868CF-EA69-44D8-B0D2-94BB20BF279D}" type="sibTrans" cxnId="{EF4746C6-8792-45BC-8530-72479BABC8FC}">
      <dgm:prSet/>
      <dgm:spPr/>
      <dgm:t>
        <a:bodyPr/>
        <a:lstStyle/>
        <a:p>
          <a:endParaRPr lang="en-US"/>
        </a:p>
      </dgm:t>
    </dgm:pt>
    <dgm:pt modelId="{666E508B-5904-4ADA-BD26-D66E32F8C414}">
      <dgm:prSet/>
      <dgm:spPr/>
      <dgm:t>
        <a:bodyPr/>
        <a:lstStyle/>
        <a:p>
          <a:r>
            <a:rPr lang="en-US" dirty="0"/>
            <a:t>Compiling information and working with Enrollment</a:t>
          </a:r>
        </a:p>
      </dgm:t>
    </dgm:pt>
    <dgm:pt modelId="{A049317D-76DE-4431-86B2-3110B0F72BEC}" type="parTrans" cxnId="{8CA28109-09C8-498F-B574-C6C64B2E4B0A}">
      <dgm:prSet/>
      <dgm:spPr/>
      <dgm:t>
        <a:bodyPr/>
        <a:lstStyle/>
        <a:p>
          <a:endParaRPr lang="en-US"/>
        </a:p>
      </dgm:t>
    </dgm:pt>
    <dgm:pt modelId="{5C2177AD-DB50-4CF3-B1F6-FB4F26875E54}" type="sibTrans" cxnId="{8CA28109-09C8-498F-B574-C6C64B2E4B0A}">
      <dgm:prSet/>
      <dgm:spPr/>
      <dgm:t>
        <a:bodyPr/>
        <a:lstStyle/>
        <a:p>
          <a:endParaRPr lang="en-US"/>
        </a:p>
      </dgm:t>
    </dgm:pt>
    <dgm:pt modelId="{7A75507C-7832-41A1-835E-F69B184BA358}">
      <dgm:prSet/>
      <dgm:spPr/>
      <dgm:t>
        <a:bodyPr/>
        <a:lstStyle/>
        <a:p>
          <a:r>
            <a:rPr lang="en-US" dirty="0"/>
            <a:t>What works</a:t>
          </a:r>
        </a:p>
      </dgm:t>
    </dgm:pt>
    <dgm:pt modelId="{58974DF2-CB36-4AB2-835C-86900A25A5C3}" type="parTrans" cxnId="{B1DBD592-9A0A-40DE-ADC0-D024AC095B57}">
      <dgm:prSet/>
      <dgm:spPr/>
      <dgm:t>
        <a:bodyPr/>
        <a:lstStyle/>
        <a:p>
          <a:endParaRPr lang="en-US"/>
        </a:p>
      </dgm:t>
    </dgm:pt>
    <dgm:pt modelId="{EEA3AED5-8A1E-4BF1-8029-67D45C28E731}" type="sibTrans" cxnId="{B1DBD592-9A0A-40DE-ADC0-D024AC095B57}">
      <dgm:prSet/>
      <dgm:spPr/>
      <dgm:t>
        <a:bodyPr/>
        <a:lstStyle/>
        <a:p>
          <a:endParaRPr lang="en-US"/>
        </a:p>
      </dgm:t>
    </dgm:pt>
    <dgm:pt modelId="{D216B797-CC2C-4152-B770-E27050C02D1B}">
      <dgm:prSet/>
      <dgm:spPr/>
      <dgm:t>
        <a:bodyPr/>
        <a:lstStyle/>
        <a:p>
          <a:r>
            <a:rPr lang="en-US" dirty="0"/>
            <a:t>What does not work</a:t>
          </a:r>
        </a:p>
      </dgm:t>
    </dgm:pt>
    <dgm:pt modelId="{4F3D3D29-E861-4C3B-A81D-17E09E55D015}" type="parTrans" cxnId="{5A628C23-A13E-443E-9162-171663189761}">
      <dgm:prSet/>
      <dgm:spPr/>
      <dgm:t>
        <a:bodyPr/>
        <a:lstStyle/>
        <a:p>
          <a:endParaRPr lang="en-US"/>
        </a:p>
      </dgm:t>
    </dgm:pt>
    <dgm:pt modelId="{6259D59F-75A5-4B0F-B8E8-FFC1EB74C295}" type="sibTrans" cxnId="{5A628C23-A13E-443E-9162-171663189761}">
      <dgm:prSet/>
      <dgm:spPr/>
      <dgm:t>
        <a:bodyPr/>
        <a:lstStyle/>
        <a:p>
          <a:endParaRPr lang="en-US"/>
        </a:p>
      </dgm:t>
    </dgm:pt>
    <dgm:pt modelId="{8C1DEFA4-618C-4A2F-973E-40F6D4BDA25A}">
      <dgm:prSet/>
      <dgm:spPr/>
      <dgm:t>
        <a:bodyPr/>
        <a:lstStyle/>
        <a:p>
          <a:r>
            <a:rPr lang="en-US" dirty="0"/>
            <a:t>What are the plans</a:t>
          </a:r>
        </a:p>
      </dgm:t>
    </dgm:pt>
    <dgm:pt modelId="{7F55412D-770C-49AE-9E1E-3B72A589440F}" type="parTrans" cxnId="{C544364F-0A3E-478D-8880-707C659561F0}">
      <dgm:prSet/>
      <dgm:spPr/>
      <dgm:t>
        <a:bodyPr/>
        <a:lstStyle/>
        <a:p>
          <a:endParaRPr lang="en-US"/>
        </a:p>
      </dgm:t>
    </dgm:pt>
    <dgm:pt modelId="{E9ED0894-5850-45A2-B441-CFE548FC8BE6}" type="sibTrans" cxnId="{C544364F-0A3E-478D-8880-707C659561F0}">
      <dgm:prSet/>
      <dgm:spPr/>
      <dgm:t>
        <a:bodyPr/>
        <a:lstStyle/>
        <a:p>
          <a:endParaRPr lang="en-US"/>
        </a:p>
      </dgm:t>
    </dgm:pt>
    <dgm:pt modelId="{361CB768-9740-42CF-B444-DC815685B7CD}" type="pres">
      <dgm:prSet presAssocID="{241C7C5B-CF35-47A3-AB1F-C8011512B699}" presName="Name0" presStyleCnt="0">
        <dgm:presLayoutVars>
          <dgm:dir/>
          <dgm:animLvl val="lvl"/>
          <dgm:resizeHandles val="exact"/>
        </dgm:presLayoutVars>
      </dgm:prSet>
      <dgm:spPr/>
    </dgm:pt>
    <dgm:pt modelId="{2C62283A-3477-4226-8CA3-4C7D27B9A8F3}" type="pres">
      <dgm:prSet presAssocID="{666E508B-5904-4ADA-BD26-D66E32F8C414}" presName="boxAndChildren" presStyleCnt="0"/>
      <dgm:spPr/>
    </dgm:pt>
    <dgm:pt modelId="{8C0EE5CD-0209-495E-9E07-9F7C383379ED}" type="pres">
      <dgm:prSet presAssocID="{666E508B-5904-4ADA-BD26-D66E32F8C414}" presName="parentTextBox" presStyleLbl="node1" presStyleIdx="0" presStyleCnt="3"/>
      <dgm:spPr/>
    </dgm:pt>
    <dgm:pt modelId="{8E9107BE-A5D2-449F-81E2-6BB1B2281DDB}" type="pres">
      <dgm:prSet presAssocID="{666E508B-5904-4ADA-BD26-D66E32F8C414}" presName="entireBox" presStyleLbl="node1" presStyleIdx="0" presStyleCnt="3"/>
      <dgm:spPr/>
    </dgm:pt>
    <dgm:pt modelId="{1C4E7A90-3F61-49FE-80B6-B4FE5726DDA6}" type="pres">
      <dgm:prSet presAssocID="{666E508B-5904-4ADA-BD26-D66E32F8C414}" presName="descendantBox" presStyleCnt="0"/>
      <dgm:spPr/>
    </dgm:pt>
    <dgm:pt modelId="{C38ECF8B-769E-4701-8E1F-F60AAE84424F}" type="pres">
      <dgm:prSet presAssocID="{7A75507C-7832-41A1-835E-F69B184BA358}" presName="childTextBox" presStyleLbl="fgAccFollowNode1" presStyleIdx="0" presStyleCnt="3">
        <dgm:presLayoutVars>
          <dgm:bulletEnabled val="1"/>
        </dgm:presLayoutVars>
      </dgm:prSet>
      <dgm:spPr/>
    </dgm:pt>
    <dgm:pt modelId="{06D7D0B1-ACA9-4888-9D88-FE2D8129A9A3}" type="pres">
      <dgm:prSet presAssocID="{D216B797-CC2C-4152-B770-E27050C02D1B}" presName="childTextBox" presStyleLbl="fgAccFollowNode1" presStyleIdx="1" presStyleCnt="3">
        <dgm:presLayoutVars>
          <dgm:bulletEnabled val="1"/>
        </dgm:presLayoutVars>
      </dgm:prSet>
      <dgm:spPr/>
    </dgm:pt>
    <dgm:pt modelId="{DAB90CA0-5A93-4E6E-8CD4-01B6D6262A3C}" type="pres">
      <dgm:prSet presAssocID="{8C1DEFA4-618C-4A2F-973E-40F6D4BDA25A}" presName="childTextBox" presStyleLbl="fgAccFollowNode1" presStyleIdx="2" presStyleCnt="3">
        <dgm:presLayoutVars>
          <dgm:bulletEnabled val="1"/>
        </dgm:presLayoutVars>
      </dgm:prSet>
      <dgm:spPr/>
    </dgm:pt>
    <dgm:pt modelId="{D9218709-587A-43EC-9530-3F723F257B56}" type="pres">
      <dgm:prSet presAssocID="{93D868CF-EA69-44D8-B0D2-94BB20BF279D}" presName="sp" presStyleCnt="0"/>
      <dgm:spPr/>
    </dgm:pt>
    <dgm:pt modelId="{3F244A7B-A97A-4DCE-AE33-45559A1FB03C}" type="pres">
      <dgm:prSet presAssocID="{5BCFE7CA-1351-4AB3-B501-FD4FD6FFD088}" presName="arrowAndChildren" presStyleCnt="0"/>
      <dgm:spPr/>
    </dgm:pt>
    <dgm:pt modelId="{36AC11FA-750D-4F48-814D-84F2140086CF}" type="pres">
      <dgm:prSet presAssocID="{5BCFE7CA-1351-4AB3-B501-FD4FD6FFD088}" presName="parentTextArrow" presStyleLbl="node1" presStyleIdx="1" presStyleCnt="3"/>
      <dgm:spPr/>
    </dgm:pt>
    <dgm:pt modelId="{BFA6CB18-324D-4931-BC33-76D31F59CBB0}" type="pres">
      <dgm:prSet presAssocID="{76D2706C-5E9E-4823-B539-8A07F8DD71B8}" presName="sp" presStyleCnt="0"/>
      <dgm:spPr/>
    </dgm:pt>
    <dgm:pt modelId="{221BDC4A-F1F7-48AD-A109-E62C9010AB05}" type="pres">
      <dgm:prSet presAssocID="{DBAD760B-27FA-48EE-9C45-ED71907FEF43}" presName="arrowAndChildren" presStyleCnt="0"/>
      <dgm:spPr/>
    </dgm:pt>
    <dgm:pt modelId="{9D73D18F-C365-4056-9AAF-6AA910E8ABFE}" type="pres">
      <dgm:prSet presAssocID="{DBAD760B-27FA-48EE-9C45-ED71907FEF43}" presName="parentTextArrow" presStyleLbl="node1" presStyleIdx="2" presStyleCnt="3"/>
      <dgm:spPr/>
    </dgm:pt>
  </dgm:ptLst>
  <dgm:cxnLst>
    <dgm:cxn modelId="{8CA28109-09C8-498F-B574-C6C64B2E4B0A}" srcId="{241C7C5B-CF35-47A3-AB1F-C8011512B699}" destId="{666E508B-5904-4ADA-BD26-D66E32F8C414}" srcOrd="2" destOrd="0" parTransId="{A049317D-76DE-4431-86B2-3110B0F72BEC}" sibTransId="{5C2177AD-DB50-4CF3-B1F6-FB4F26875E54}"/>
    <dgm:cxn modelId="{5A628C23-A13E-443E-9162-171663189761}" srcId="{666E508B-5904-4ADA-BD26-D66E32F8C414}" destId="{D216B797-CC2C-4152-B770-E27050C02D1B}" srcOrd="1" destOrd="0" parTransId="{4F3D3D29-E861-4C3B-A81D-17E09E55D015}" sibTransId="{6259D59F-75A5-4B0F-B8E8-FFC1EB74C295}"/>
    <dgm:cxn modelId="{AD2B0B27-D957-44B0-B077-CBD0C13D7005}" type="presOf" srcId="{7A75507C-7832-41A1-835E-F69B184BA358}" destId="{C38ECF8B-769E-4701-8E1F-F60AAE84424F}" srcOrd="0" destOrd="0" presId="urn:microsoft.com/office/officeart/2005/8/layout/process4"/>
    <dgm:cxn modelId="{3348063F-25D8-4746-B905-3C151ECC39D1}" srcId="{241C7C5B-CF35-47A3-AB1F-C8011512B699}" destId="{DBAD760B-27FA-48EE-9C45-ED71907FEF43}" srcOrd="0" destOrd="0" parTransId="{A15E1BED-1B96-41EF-80DB-6A85E623A296}" sibTransId="{76D2706C-5E9E-4823-B539-8A07F8DD71B8}"/>
    <dgm:cxn modelId="{1C9DDB5D-43FC-406E-A4AD-F441ED717108}" type="presOf" srcId="{5BCFE7CA-1351-4AB3-B501-FD4FD6FFD088}" destId="{36AC11FA-750D-4F48-814D-84F2140086CF}" srcOrd="0" destOrd="0" presId="urn:microsoft.com/office/officeart/2005/8/layout/process4"/>
    <dgm:cxn modelId="{04389149-C02D-47C5-877A-92B78B0A35BA}" type="presOf" srcId="{DBAD760B-27FA-48EE-9C45-ED71907FEF43}" destId="{9D73D18F-C365-4056-9AAF-6AA910E8ABFE}" srcOrd="0" destOrd="0" presId="urn:microsoft.com/office/officeart/2005/8/layout/process4"/>
    <dgm:cxn modelId="{C544364F-0A3E-478D-8880-707C659561F0}" srcId="{666E508B-5904-4ADA-BD26-D66E32F8C414}" destId="{8C1DEFA4-618C-4A2F-973E-40F6D4BDA25A}" srcOrd="2" destOrd="0" parTransId="{7F55412D-770C-49AE-9E1E-3B72A589440F}" sibTransId="{E9ED0894-5850-45A2-B441-CFE548FC8BE6}"/>
    <dgm:cxn modelId="{B6DE3254-A96F-4103-8EB8-AB1A4124F080}" type="presOf" srcId="{241C7C5B-CF35-47A3-AB1F-C8011512B699}" destId="{361CB768-9740-42CF-B444-DC815685B7CD}" srcOrd="0" destOrd="0" presId="urn:microsoft.com/office/officeart/2005/8/layout/process4"/>
    <dgm:cxn modelId="{B3E2A78D-1AF9-4274-B3A3-E0E375D82CAA}" type="presOf" srcId="{666E508B-5904-4ADA-BD26-D66E32F8C414}" destId="{8C0EE5CD-0209-495E-9E07-9F7C383379ED}" srcOrd="0" destOrd="0" presId="urn:microsoft.com/office/officeart/2005/8/layout/process4"/>
    <dgm:cxn modelId="{B1DBD592-9A0A-40DE-ADC0-D024AC095B57}" srcId="{666E508B-5904-4ADA-BD26-D66E32F8C414}" destId="{7A75507C-7832-41A1-835E-F69B184BA358}" srcOrd="0" destOrd="0" parTransId="{58974DF2-CB36-4AB2-835C-86900A25A5C3}" sibTransId="{EEA3AED5-8A1E-4BF1-8029-67D45C28E731}"/>
    <dgm:cxn modelId="{79257AB1-0A92-4700-B73A-6ECCD6C13AB9}" type="presOf" srcId="{8C1DEFA4-618C-4A2F-973E-40F6D4BDA25A}" destId="{DAB90CA0-5A93-4E6E-8CD4-01B6D6262A3C}" srcOrd="0" destOrd="0" presId="urn:microsoft.com/office/officeart/2005/8/layout/process4"/>
    <dgm:cxn modelId="{88ECFEBC-4AC0-422F-B916-A9F806C1AE07}" type="presOf" srcId="{666E508B-5904-4ADA-BD26-D66E32F8C414}" destId="{8E9107BE-A5D2-449F-81E2-6BB1B2281DDB}" srcOrd="1" destOrd="0" presId="urn:microsoft.com/office/officeart/2005/8/layout/process4"/>
    <dgm:cxn modelId="{EF4746C6-8792-45BC-8530-72479BABC8FC}" srcId="{241C7C5B-CF35-47A3-AB1F-C8011512B699}" destId="{5BCFE7CA-1351-4AB3-B501-FD4FD6FFD088}" srcOrd="1" destOrd="0" parTransId="{02435638-4D59-47F7-8190-B447DD49445B}" sibTransId="{93D868CF-EA69-44D8-B0D2-94BB20BF279D}"/>
    <dgm:cxn modelId="{8A0360EC-5C32-4C73-B1B6-1979943B3B16}" type="presOf" srcId="{D216B797-CC2C-4152-B770-E27050C02D1B}" destId="{06D7D0B1-ACA9-4888-9D88-FE2D8129A9A3}" srcOrd="0" destOrd="0" presId="urn:microsoft.com/office/officeart/2005/8/layout/process4"/>
    <dgm:cxn modelId="{DBE8BB0B-5E70-4403-A57E-0BBE99660CC7}" type="presParOf" srcId="{361CB768-9740-42CF-B444-DC815685B7CD}" destId="{2C62283A-3477-4226-8CA3-4C7D27B9A8F3}" srcOrd="0" destOrd="0" presId="urn:microsoft.com/office/officeart/2005/8/layout/process4"/>
    <dgm:cxn modelId="{F213175A-400E-4186-A380-8D206803244B}" type="presParOf" srcId="{2C62283A-3477-4226-8CA3-4C7D27B9A8F3}" destId="{8C0EE5CD-0209-495E-9E07-9F7C383379ED}" srcOrd="0" destOrd="0" presId="urn:microsoft.com/office/officeart/2005/8/layout/process4"/>
    <dgm:cxn modelId="{4548CF39-C304-4472-B1EC-11B9D68DCE44}" type="presParOf" srcId="{2C62283A-3477-4226-8CA3-4C7D27B9A8F3}" destId="{8E9107BE-A5D2-449F-81E2-6BB1B2281DDB}" srcOrd="1" destOrd="0" presId="urn:microsoft.com/office/officeart/2005/8/layout/process4"/>
    <dgm:cxn modelId="{DCD9CE01-6203-4AE3-AA7E-28B0465C4EA7}" type="presParOf" srcId="{2C62283A-3477-4226-8CA3-4C7D27B9A8F3}" destId="{1C4E7A90-3F61-49FE-80B6-B4FE5726DDA6}" srcOrd="2" destOrd="0" presId="urn:microsoft.com/office/officeart/2005/8/layout/process4"/>
    <dgm:cxn modelId="{66CB8B92-241D-4F91-B81B-D1141A61ACD8}" type="presParOf" srcId="{1C4E7A90-3F61-49FE-80B6-B4FE5726DDA6}" destId="{C38ECF8B-769E-4701-8E1F-F60AAE84424F}" srcOrd="0" destOrd="0" presId="urn:microsoft.com/office/officeart/2005/8/layout/process4"/>
    <dgm:cxn modelId="{BD79F7B1-B638-4CEB-9B81-A4D8E1DE146C}" type="presParOf" srcId="{1C4E7A90-3F61-49FE-80B6-B4FE5726DDA6}" destId="{06D7D0B1-ACA9-4888-9D88-FE2D8129A9A3}" srcOrd="1" destOrd="0" presId="urn:microsoft.com/office/officeart/2005/8/layout/process4"/>
    <dgm:cxn modelId="{DC83C060-C586-433E-988F-5C30E03DE668}" type="presParOf" srcId="{1C4E7A90-3F61-49FE-80B6-B4FE5726DDA6}" destId="{DAB90CA0-5A93-4E6E-8CD4-01B6D6262A3C}" srcOrd="2" destOrd="0" presId="urn:microsoft.com/office/officeart/2005/8/layout/process4"/>
    <dgm:cxn modelId="{1353E507-9A7E-4C13-B009-C0384CBFACC9}" type="presParOf" srcId="{361CB768-9740-42CF-B444-DC815685B7CD}" destId="{D9218709-587A-43EC-9530-3F723F257B56}" srcOrd="1" destOrd="0" presId="urn:microsoft.com/office/officeart/2005/8/layout/process4"/>
    <dgm:cxn modelId="{8F29C49D-AA8F-4E58-B79A-A9BBE8FE5BBF}" type="presParOf" srcId="{361CB768-9740-42CF-B444-DC815685B7CD}" destId="{3F244A7B-A97A-4DCE-AE33-45559A1FB03C}" srcOrd="2" destOrd="0" presId="urn:microsoft.com/office/officeart/2005/8/layout/process4"/>
    <dgm:cxn modelId="{A5749D2C-B4A1-44BA-ACFE-54100AE0A5B6}" type="presParOf" srcId="{3F244A7B-A97A-4DCE-AE33-45559A1FB03C}" destId="{36AC11FA-750D-4F48-814D-84F2140086CF}" srcOrd="0" destOrd="0" presId="urn:microsoft.com/office/officeart/2005/8/layout/process4"/>
    <dgm:cxn modelId="{3E97ADE1-4D57-4096-87AA-FDC6A8CF0CAE}" type="presParOf" srcId="{361CB768-9740-42CF-B444-DC815685B7CD}" destId="{BFA6CB18-324D-4931-BC33-76D31F59CBB0}" srcOrd="3" destOrd="0" presId="urn:microsoft.com/office/officeart/2005/8/layout/process4"/>
    <dgm:cxn modelId="{B6DD157C-A624-4AFF-837C-86D80E06D8B0}" type="presParOf" srcId="{361CB768-9740-42CF-B444-DC815685B7CD}" destId="{221BDC4A-F1F7-48AD-A109-E62C9010AB05}" srcOrd="4" destOrd="0" presId="urn:microsoft.com/office/officeart/2005/8/layout/process4"/>
    <dgm:cxn modelId="{08AFFA27-C84A-4779-A4CF-E5447201E114}" type="presParOf" srcId="{221BDC4A-F1F7-48AD-A109-E62C9010AB05}" destId="{9D73D18F-C365-4056-9AAF-6AA910E8ABF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D228847-34D4-47B2-B449-AF9C67BB6FE0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62AC300-84C4-4D74-AF90-CB74C5EAA052}">
      <dgm:prSet/>
      <dgm:spPr/>
      <dgm:t>
        <a:bodyPr/>
        <a:lstStyle/>
        <a:p>
          <a:r>
            <a:rPr lang="en-US" dirty="0"/>
            <a:t>As of December 1</a:t>
          </a:r>
          <a:r>
            <a:rPr lang="en-US" baseline="30000" dirty="0"/>
            <a:t>st</a:t>
          </a:r>
          <a:r>
            <a:rPr lang="en-US" dirty="0"/>
            <a:t>, 2025: UT’s Admit is up by 10%</a:t>
          </a:r>
        </a:p>
      </dgm:t>
    </dgm:pt>
    <dgm:pt modelId="{4AE81FA9-AB83-40C7-A3AD-E36D6BB7F15C}" type="parTrans" cxnId="{96A20FCC-A3B8-44DA-B9B8-BC15447CD706}">
      <dgm:prSet/>
      <dgm:spPr/>
      <dgm:t>
        <a:bodyPr/>
        <a:lstStyle/>
        <a:p>
          <a:endParaRPr lang="en-US"/>
        </a:p>
      </dgm:t>
    </dgm:pt>
    <dgm:pt modelId="{B9BDA59D-53B2-4C99-BE76-2CAD37B0C3EE}" type="sibTrans" cxnId="{96A20FCC-A3B8-44DA-B9B8-BC15447CD706}">
      <dgm:prSet/>
      <dgm:spPr/>
      <dgm:t>
        <a:bodyPr/>
        <a:lstStyle/>
        <a:p>
          <a:endParaRPr lang="en-US"/>
        </a:p>
      </dgm:t>
    </dgm:pt>
    <dgm:pt modelId="{DE078BB0-69AE-44F0-987B-6B2D10A9CA1E}">
      <dgm:prSet/>
      <dgm:spPr/>
      <dgm:t>
        <a:bodyPr/>
        <a:lstStyle/>
        <a:p>
          <a:r>
            <a:rPr lang="en-US" dirty="0"/>
            <a:t>Do not celebrate just yet…</a:t>
          </a:r>
        </a:p>
      </dgm:t>
    </dgm:pt>
    <dgm:pt modelId="{64A2CA9C-A379-4A86-86EC-66E2CD31E432}" type="parTrans" cxnId="{EF0FCDA3-8E98-47E8-B504-DF1357E50B6F}">
      <dgm:prSet/>
      <dgm:spPr/>
      <dgm:t>
        <a:bodyPr/>
        <a:lstStyle/>
        <a:p>
          <a:endParaRPr lang="en-US"/>
        </a:p>
      </dgm:t>
    </dgm:pt>
    <dgm:pt modelId="{B3A35B76-A576-4C7A-B10C-ADFEC9251C92}" type="sibTrans" cxnId="{EF0FCDA3-8E98-47E8-B504-DF1357E50B6F}">
      <dgm:prSet/>
      <dgm:spPr/>
      <dgm:t>
        <a:bodyPr/>
        <a:lstStyle/>
        <a:p>
          <a:endParaRPr lang="en-US"/>
        </a:p>
      </dgm:t>
    </dgm:pt>
    <dgm:pt modelId="{4264B1F1-B9F0-4580-B4DD-82DFAFD0A0F9}">
      <dgm:prSet/>
      <dgm:spPr/>
      <dgm:t>
        <a:bodyPr/>
        <a:lstStyle/>
        <a:p>
          <a:r>
            <a:rPr lang="en-US" dirty="0"/>
            <a:t>Historically, 18% of admits come to UT</a:t>
          </a:r>
        </a:p>
      </dgm:t>
    </dgm:pt>
    <dgm:pt modelId="{6DD1FD9A-FA6B-4DDF-A753-C3736257E261}" type="parTrans" cxnId="{658E0163-0D20-4DBE-B446-83F283F866B7}">
      <dgm:prSet/>
      <dgm:spPr/>
      <dgm:t>
        <a:bodyPr/>
        <a:lstStyle/>
        <a:p>
          <a:endParaRPr lang="en-US"/>
        </a:p>
      </dgm:t>
    </dgm:pt>
    <dgm:pt modelId="{D28DD6D6-B945-4931-90A9-5368DFB23002}" type="sibTrans" cxnId="{658E0163-0D20-4DBE-B446-83F283F866B7}">
      <dgm:prSet/>
      <dgm:spPr/>
      <dgm:t>
        <a:bodyPr/>
        <a:lstStyle/>
        <a:p>
          <a:endParaRPr lang="en-US"/>
        </a:p>
      </dgm:t>
    </dgm:pt>
    <dgm:pt modelId="{9CC1F298-3828-4269-BDB4-104D1309FFF3}">
      <dgm:prSet/>
      <dgm:spPr/>
      <dgm:t>
        <a:bodyPr/>
        <a:lstStyle/>
        <a:p>
          <a:r>
            <a:rPr lang="en-US" dirty="0"/>
            <a:t>Students are applying at more places: average of 10.4 schools; mode: 20 schools</a:t>
          </a:r>
        </a:p>
      </dgm:t>
    </dgm:pt>
    <dgm:pt modelId="{3FA74450-3ECB-4C27-9802-F69A1312630C}" type="parTrans" cxnId="{E3D41861-224F-4B1D-AB44-6690704786DE}">
      <dgm:prSet/>
      <dgm:spPr/>
      <dgm:t>
        <a:bodyPr/>
        <a:lstStyle/>
        <a:p>
          <a:endParaRPr lang="en-US"/>
        </a:p>
      </dgm:t>
    </dgm:pt>
    <dgm:pt modelId="{11C8C80A-A889-4494-84B8-A1814FE23D33}" type="sibTrans" cxnId="{E3D41861-224F-4B1D-AB44-6690704786DE}">
      <dgm:prSet/>
      <dgm:spPr/>
      <dgm:t>
        <a:bodyPr/>
        <a:lstStyle/>
        <a:p>
          <a:endParaRPr lang="en-US"/>
        </a:p>
      </dgm:t>
    </dgm:pt>
    <dgm:pt modelId="{8984FBF8-BB75-4D69-8698-79AD8CA51F85}" type="pres">
      <dgm:prSet presAssocID="{6D228847-34D4-47B2-B449-AF9C67BB6FE0}" presName="linear" presStyleCnt="0">
        <dgm:presLayoutVars>
          <dgm:animLvl val="lvl"/>
          <dgm:resizeHandles val="exact"/>
        </dgm:presLayoutVars>
      </dgm:prSet>
      <dgm:spPr/>
    </dgm:pt>
    <dgm:pt modelId="{90E2B453-E9C5-4B98-A474-04592B592348}" type="pres">
      <dgm:prSet presAssocID="{362AC300-84C4-4D74-AF90-CB74C5EAA05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6709899-33E6-467B-8839-7704E780C990}" type="pres">
      <dgm:prSet presAssocID="{B9BDA59D-53B2-4C99-BE76-2CAD37B0C3EE}" presName="spacer" presStyleCnt="0"/>
      <dgm:spPr/>
    </dgm:pt>
    <dgm:pt modelId="{69CF7149-203E-4CF7-B8A4-A101448E58FB}" type="pres">
      <dgm:prSet presAssocID="{DE078BB0-69AE-44F0-987B-6B2D10A9CA1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72D2F4D-CDDE-4040-9548-E0D731D2F999}" type="pres">
      <dgm:prSet presAssocID="{B3A35B76-A576-4C7A-B10C-ADFEC9251C92}" presName="spacer" presStyleCnt="0"/>
      <dgm:spPr/>
    </dgm:pt>
    <dgm:pt modelId="{3EC29420-3ABC-4A04-B7A1-4A57063EF792}" type="pres">
      <dgm:prSet presAssocID="{4264B1F1-B9F0-4580-B4DD-82DFAFD0A0F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F16E830-E82C-4EB3-B0DF-B9F1213B9E47}" type="pres">
      <dgm:prSet presAssocID="{D28DD6D6-B945-4931-90A9-5368DFB23002}" presName="spacer" presStyleCnt="0"/>
      <dgm:spPr/>
    </dgm:pt>
    <dgm:pt modelId="{DC3480B1-1C54-4377-A917-59D6A29EA528}" type="pres">
      <dgm:prSet presAssocID="{9CC1F298-3828-4269-BDB4-104D1309FFF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6FB0E0D-1EB1-4A4D-9B01-7F117F119D44}" type="presOf" srcId="{DE078BB0-69AE-44F0-987B-6B2D10A9CA1E}" destId="{69CF7149-203E-4CF7-B8A4-A101448E58FB}" srcOrd="0" destOrd="0" presId="urn:microsoft.com/office/officeart/2005/8/layout/vList2"/>
    <dgm:cxn modelId="{AD45673F-A7C0-4BB8-9C26-C8226259C310}" type="presOf" srcId="{9CC1F298-3828-4269-BDB4-104D1309FFF3}" destId="{DC3480B1-1C54-4377-A917-59D6A29EA528}" srcOrd="0" destOrd="0" presId="urn:microsoft.com/office/officeart/2005/8/layout/vList2"/>
    <dgm:cxn modelId="{E3D41861-224F-4B1D-AB44-6690704786DE}" srcId="{6D228847-34D4-47B2-B449-AF9C67BB6FE0}" destId="{9CC1F298-3828-4269-BDB4-104D1309FFF3}" srcOrd="3" destOrd="0" parTransId="{3FA74450-3ECB-4C27-9802-F69A1312630C}" sibTransId="{11C8C80A-A889-4494-84B8-A1814FE23D33}"/>
    <dgm:cxn modelId="{75CC5441-364F-4B18-BEA0-B547D9CEFF33}" type="presOf" srcId="{362AC300-84C4-4D74-AF90-CB74C5EAA052}" destId="{90E2B453-E9C5-4B98-A474-04592B592348}" srcOrd="0" destOrd="0" presId="urn:microsoft.com/office/officeart/2005/8/layout/vList2"/>
    <dgm:cxn modelId="{658E0163-0D20-4DBE-B446-83F283F866B7}" srcId="{6D228847-34D4-47B2-B449-AF9C67BB6FE0}" destId="{4264B1F1-B9F0-4580-B4DD-82DFAFD0A0F9}" srcOrd="2" destOrd="0" parTransId="{6DD1FD9A-FA6B-4DDF-A753-C3736257E261}" sibTransId="{D28DD6D6-B945-4931-90A9-5368DFB23002}"/>
    <dgm:cxn modelId="{F9E66353-064E-47B9-A336-844C24DC5535}" type="presOf" srcId="{6D228847-34D4-47B2-B449-AF9C67BB6FE0}" destId="{8984FBF8-BB75-4D69-8698-79AD8CA51F85}" srcOrd="0" destOrd="0" presId="urn:microsoft.com/office/officeart/2005/8/layout/vList2"/>
    <dgm:cxn modelId="{EF0FCDA3-8E98-47E8-B504-DF1357E50B6F}" srcId="{6D228847-34D4-47B2-B449-AF9C67BB6FE0}" destId="{DE078BB0-69AE-44F0-987B-6B2D10A9CA1E}" srcOrd="1" destOrd="0" parTransId="{64A2CA9C-A379-4A86-86EC-66E2CD31E432}" sibTransId="{B3A35B76-A576-4C7A-B10C-ADFEC9251C92}"/>
    <dgm:cxn modelId="{522968C5-45FE-45F4-92A7-6A7A20E88BEC}" type="presOf" srcId="{4264B1F1-B9F0-4580-B4DD-82DFAFD0A0F9}" destId="{3EC29420-3ABC-4A04-B7A1-4A57063EF792}" srcOrd="0" destOrd="0" presId="urn:microsoft.com/office/officeart/2005/8/layout/vList2"/>
    <dgm:cxn modelId="{96A20FCC-A3B8-44DA-B9B8-BC15447CD706}" srcId="{6D228847-34D4-47B2-B449-AF9C67BB6FE0}" destId="{362AC300-84C4-4D74-AF90-CB74C5EAA052}" srcOrd="0" destOrd="0" parTransId="{4AE81FA9-AB83-40C7-A3AD-E36D6BB7F15C}" sibTransId="{B9BDA59D-53B2-4C99-BE76-2CAD37B0C3EE}"/>
    <dgm:cxn modelId="{69CD0B8F-9CCB-40CF-97C3-7DB801CA38F5}" type="presParOf" srcId="{8984FBF8-BB75-4D69-8698-79AD8CA51F85}" destId="{90E2B453-E9C5-4B98-A474-04592B592348}" srcOrd="0" destOrd="0" presId="urn:microsoft.com/office/officeart/2005/8/layout/vList2"/>
    <dgm:cxn modelId="{EC2DD931-D1E8-4689-873D-8AAAE4EDF984}" type="presParOf" srcId="{8984FBF8-BB75-4D69-8698-79AD8CA51F85}" destId="{66709899-33E6-467B-8839-7704E780C990}" srcOrd="1" destOrd="0" presId="urn:microsoft.com/office/officeart/2005/8/layout/vList2"/>
    <dgm:cxn modelId="{FEB8D79C-1065-40E4-B677-F41B3F6605B4}" type="presParOf" srcId="{8984FBF8-BB75-4D69-8698-79AD8CA51F85}" destId="{69CF7149-203E-4CF7-B8A4-A101448E58FB}" srcOrd="2" destOrd="0" presId="urn:microsoft.com/office/officeart/2005/8/layout/vList2"/>
    <dgm:cxn modelId="{3B2C19F5-9EE2-4708-AB79-6974B0819A4D}" type="presParOf" srcId="{8984FBF8-BB75-4D69-8698-79AD8CA51F85}" destId="{E72D2F4D-CDDE-4040-9548-E0D731D2F999}" srcOrd="3" destOrd="0" presId="urn:microsoft.com/office/officeart/2005/8/layout/vList2"/>
    <dgm:cxn modelId="{532838D5-C60B-4D7E-9BFF-FC55FD8818CC}" type="presParOf" srcId="{8984FBF8-BB75-4D69-8698-79AD8CA51F85}" destId="{3EC29420-3ABC-4A04-B7A1-4A57063EF792}" srcOrd="4" destOrd="0" presId="urn:microsoft.com/office/officeart/2005/8/layout/vList2"/>
    <dgm:cxn modelId="{8449CEDC-4269-479E-9655-BD15C9441031}" type="presParOf" srcId="{8984FBF8-BB75-4D69-8698-79AD8CA51F85}" destId="{7F16E830-E82C-4EB3-B0DF-B9F1213B9E47}" srcOrd="5" destOrd="0" presId="urn:microsoft.com/office/officeart/2005/8/layout/vList2"/>
    <dgm:cxn modelId="{66F61BB9-BADC-46D9-9C8E-EA442D1AB505}" type="presParOf" srcId="{8984FBF8-BB75-4D69-8698-79AD8CA51F85}" destId="{DC3480B1-1C54-4377-A917-59D6A29EA52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9107BE-A5D2-449F-81E2-6BB1B2281DDB}">
      <dsp:nvSpPr>
        <dsp:cNvPr id="0" name=""/>
        <dsp:cNvSpPr/>
      </dsp:nvSpPr>
      <dsp:spPr>
        <a:xfrm>
          <a:off x="0" y="4105454"/>
          <a:ext cx="6666833" cy="134750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Compiling information and working with Enrollment</a:t>
          </a:r>
        </a:p>
      </dsp:txBody>
      <dsp:txXfrm>
        <a:off x="0" y="4105454"/>
        <a:ext cx="6666833" cy="727650"/>
      </dsp:txXfrm>
    </dsp:sp>
    <dsp:sp modelId="{C38ECF8B-769E-4701-8E1F-F60AAE84424F}">
      <dsp:nvSpPr>
        <dsp:cNvPr id="0" name=""/>
        <dsp:cNvSpPr/>
      </dsp:nvSpPr>
      <dsp:spPr>
        <a:xfrm>
          <a:off x="3255" y="4806155"/>
          <a:ext cx="2220107" cy="61985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What works</a:t>
          </a:r>
        </a:p>
      </dsp:txBody>
      <dsp:txXfrm>
        <a:off x="3255" y="4806155"/>
        <a:ext cx="2220107" cy="619850"/>
      </dsp:txXfrm>
    </dsp:sp>
    <dsp:sp modelId="{06D7D0B1-ACA9-4888-9D88-FE2D8129A9A3}">
      <dsp:nvSpPr>
        <dsp:cNvPr id="0" name=""/>
        <dsp:cNvSpPr/>
      </dsp:nvSpPr>
      <dsp:spPr>
        <a:xfrm>
          <a:off x="2223362" y="4806155"/>
          <a:ext cx="2220107" cy="619850"/>
        </a:xfrm>
        <a:prstGeom prst="rect">
          <a:avLst/>
        </a:prstGeom>
        <a:solidFill>
          <a:schemeClr val="accent2">
            <a:tint val="40000"/>
            <a:alpha val="90000"/>
            <a:hueOff val="3367359"/>
            <a:satOff val="-31116"/>
            <a:lumOff val="-3508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3367359"/>
              <a:satOff val="-31116"/>
              <a:lumOff val="-350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What does not work</a:t>
          </a:r>
        </a:p>
      </dsp:txBody>
      <dsp:txXfrm>
        <a:off x="2223362" y="4806155"/>
        <a:ext cx="2220107" cy="619850"/>
      </dsp:txXfrm>
    </dsp:sp>
    <dsp:sp modelId="{DAB90CA0-5A93-4E6E-8CD4-01B6D6262A3C}">
      <dsp:nvSpPr>
        <dsp:cNvPr id="0" name=""/>
        <dsp:cNvSpPr/>
      </dsp:nvSpPr>
      <dsp:spPr>
        <a:xfrm>
          <a:off x="4443470" y="4806155"/>
          <a:ext cx="2220107" cy="619850"/>
        </a:xfrm>
        <a:prstGeom prst="rect">
          <a:avLst/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What are the plans</a:t>
          </a:r>
        </a:p>
      </dsp:txBody>
      <dsp:txXfrm>
        <a:off x="4443470" y="4806155"/>
        <a:ext cx="2220107" cy="619850"/>
      </dsp:txXfrm>
    </dsp:sp>
    <dsp:sp modelId="{36AC11FA-750D-4F48-814D-84F2140086CF}">
      <dsp:nvSpPr>
        <dsp:cNvPr id="0" name=""/>
        <dsp:cNvSpPr/>
      </dsp:nvSpPr>
      <dsp:spPr>
        <a:xfrm rot="10800000">
          <a:off x="0" y="2053209"/>
          <a:ext cx="6666833" cy="2072457"/>
        </a:xfrm>
        <a:prstGeom prst="upArrowCallout">
          <a:avLst/>
        </a:prstGeom>
        <a:gradFill rotWithShape="0">
          <a:gsLst>
            <a:gs pos="0">
              <a:schemeClr val="accent2">
                <a:hueOff val="3221807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7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7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Recreating the wheel</a:t>
          </a:r>
        </a:p>
      </dsp:txBody>
      <dsp:txXfrm rot="10800000">
        <a:off x="0" y="2053209"/>
        <a:ext cx="6666833" cy="1346620"/>
      </dsp:txXfrm>
    </dsp:sp>
    <dsp:sp modelId="{9D73D18F-C365-4056-9AAF-6AA910E8ABFE}">
      <dsp:nvSpPr>
        <dsp:cNvPr id="0" name=""/>
        <dsp:cNvSpPr/>
      </dsp:nvSpPr>
      <dsp:spPr>
        <a:xfrm rot="10800000">
          <a:off x="0" y="964"/>
          <a:ext cx="6666833" cy="2072457"/>
        </a:xfrm>
        <a:prstGeom prst="upArrowCallou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Lack of sharing individual efforts among colleges</a:t>
          </a:r>
        </a:p>
      </dsp:txBody>
      <dsp:txXfrm rot="10800000">
        <a:off x="0" y="964"/>
        <a:ext cx="6666833" cy="13466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E2B453-E9C5-4B98-A474-04592B592348}">
      <dsp:nvSpPr>
        <dsp:cNvPr id="0" name=""/>
        <dsp:cNvSpPr/>
      </dsp:nvSpPr>
      <dsp:spPr>
        <a:xfrm>
          <a:off x="0" y="462200"/>
          <a:ext cx="6666833" cy="10740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As of December 1</a:t>
          </a:r>
          <a:r>
            <a:rPr lang="en-US" sz="2700" kern="1200" baseline="30000" dirty="0"/>
            <a:t>st</a:t>
          </a:r>
          <a:r>
            <a:rPr lang="en-US" sz="2700" kern="1200" dirty="0"/>
            <a:t>, 2025: UT’s Admit is up by 10%</a:t>
          </a:r>
        </a:p>
      </dsp:txBody>
      <dsp:txXfrm>
        <a:off x="52431" y="514631"/>
        <a:ext cx="6561971" cy="969198"/>
      </dsp:txXfrm>
    </dsp:sp>
    <dsp:sp modelId="{69CF7149-203E-4CF7-B8A4-A101448E58FB}">
      <dsp:nvSpPr>
        <dsp:cNvPr id="0" name=""/>
        <dsp:cNvSpPr/>
      </dsp:nvSpPr>
      <dsp:spPr>
        <a:xfrm>
          <a:off x="0" y="1614020"/>
          <a:ext cx="6666833" cy="1074060"/>
        </a:xfrm>
        <a:prstGeom prst="roundRect">
          <a:avLst/>
        </a:prstGeom>
        <a:gradFill rotWithShape="0">
          <a:gsLst>
            <a:gs pos="0">
              <a:schemeClr val="accent2">
                <a:hueOff val="2147871"/>
                <a:satOff val="-6164"/>
                <a:lumOff val="-987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2147871"/>
                <a:satOff val="-6164"/>
                <a:lumOff val="-987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2147871"/>
                <a:satOff val="-6164"/>
                <a:lumOff val="-987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Do not celebrate just yet…</a:t>
          </a:r>
        </a:p>
      </dsp:txBody>
      <dsp:txXfrm>
        <a:off x="52431" y="1666451"/>
        <a:ext cx="6561971" cy="969198"/>
      </dsp:txXfrm>
    </dsp:sp>
    <dsp:sp modelId="{3EC29420-3ABC-4A04-B7A1-4A57063EF792}">
      <dsp:nvSpPr>
        <dsp:cNvPr id="0" name=""/>
        <dsp:cNvSpPr/>
      </dsp:nvSpPr>
      <dsp:spPr>
        <a:xfrm>
          <a:off x="0" y="2765839"/>
          <a:ext cx="6666833" cy="1074060"/>
        </a:xfrm>
        <a:prstGeom prst="roundRect">
          <a:avLst/>
        </a:prstGeom>
        <a:gradFill rotWithShape="0">
          <a:gsLst>
            <a:gs pos="0">
              <a:schemeClr val="accent2">
                <a:hueOff val="4295743"/>
                <a:satOff val="-12329"/>
                <a:lumOff val="-1973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4295743"/>
                <a:satOff val="-12329"/>
                <a:lumOff val="-1973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4295743"/>
                <a:satOff val="-12329"/>
                <a:lumOff val="-1973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Historically, 18% of admits come to UT</a:t>
          </a:r>
        </a:p>
      </dsp:txBody>
      <dsp:txXfrm>
        <a:off x="52431" y="2818270"/>
        <a:ext cx="6561971" cy="969198"/>
      </dsp:txXfrm>
    </dsp:sp>
    <dsp:sp modelId="{DC3480B1-1C54-4377-A917-59D6A29EA528}">
      <dsp:nvSpPr>
        <dsp:cNvPr id="0" name=""/>
        <dsp:cNvSpPr/>
      </dsp:nvSpPr>
      <dsp:spPr>
        <a:xfrm>
          <a:off x="0" y="3917660"/>
          <a:ext cx="6666833" cy="1074060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Students are applying at more places: average of 10.4 schools; mode: 20 schools</a:t>
          </a:r>
        </a:p>
      </dsp:txBody>
      <dsp:txXfrm>
        <a:off x="52431" y="3970091"/>
        <a:ext cx="6561971" cy="9691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EDAF7-4DFD-E8FB-780B-48E889F499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40A9B1-B2B3-C42E-D1FA-21B1BB318C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CC7CAD-4BAD-008E-0384-C73DDDE10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B99E-338C-41DC-A262-83E684C1BEEA}" type="datetimeFigureOut">
              <a:rPr lang="en-US" smtClean="0"/>
              <a:t>1/7/2026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39D8F9-70AC-FC3F-6BE7-D3E4C3D4F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7D5A0-8CB8-A09A-4A96-E8768B030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DBF95-5F33-4F72-98E9-E7EB914FFD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773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DFB41-11CE-9083-896A-80560487C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F88787-04DB-45F8-3DD0-0014361E59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0D6FC5-C9C4-2113-02FC-FCFDC4C03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B99E-338C-41DC-A262-83E684C1BEEA}" type="datetimeFigureOut">
              <a:rPr lang="en-US" smtClean="0"/>
              <a:t>1/7/2026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2FAA4-7C8E-B8D9-3358-F77667C78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EB9FEE-95E5-C3FC-311A-531FC393F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DBF95-5F33-4F72-98E9-E7EB914FFD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591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87F8BC-B41B-F0D8-0666-AB5051A63B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2389DE-7590-D7B3-5468-644EA04E9D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76A58F-F91D-B50D-0530-8F1C076F6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B99E-338C-41DC-A262-83E684C1BEEA}" type="datetimeFigureOut">
              <a:rPr lang="en-US" smtClean="0"/>
              <a:t>1/7/2026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896D06-FEBE-7BF3-C3D9-6AEB3CDCF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DE976-C30B-7B7A-7D41-D14C0C3DD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DBF95-5F33-4F72-98E9-E7EB914FFD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594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13086-028B-0134-8A0B-4061D3D5F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45CBD-A99C-5510-5E28-C75A848F4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789842-24D9-9716-8335-F25A92497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B99E-338C-41DC-A262-83E684C1BEEA}" type="datetimeFigureOut">
              <a:rPr lang="en-US" smtClean="0"/>
              <a:t>1/7/2026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8C363-3A60-7F4F-77B4-85412B787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99E6B-B638-AD9A-A10E-B4A23AA1A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DBF95-5F33-4F72-98E9-E7EB914FFD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087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4C737-FBB8-F5B9-7327-37A7BFEFE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79306-F631-E0FB-0A2C-BDD5EB59A7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81A94-BBD2-1B7A-32E4-CC56C79C1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B99E-338C-41DC-A262-83E684C1BEEA}" type="datetimeFigureOut">
              <a:rPr lang="en-US" smtClean="0"/>
              <a:t>1/7/2026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1CA86-7AFD-5AC6-C093-4DFC8F3B1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8EB278-B7F6-60EB-FD7E-C97970088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DBF95-5F33-4F72-98E9-E7EB914FFD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998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A2418-ADAF-B3D1-B3F1-BCD0118CE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88CC9-8906-4059-8962-74AA7BC28A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32BD3B-7ECB-6347-8886-FD8CD35B87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9702EC-4F2F-E23E-45B4-C69FCD8BF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B99E-338C-41DC-A262-83E684C1BEEA}" type="datetimeFigureOut">
              <a:rPr lang="en-US" smtClean="0"/>
              <a:t>1/7/2026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6CDB73-F8D0-9D04-1763-F3F510AF3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B7DB70-DA59-B8A0-7E70-5E1C0886B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DBF95-5F33-4F72-98E9-E7EB914FFD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406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7AF94-897D-2180-357B-EAD8CD9F8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23A40B-BABB-ABDC-0925-884CD48E9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83D327-85DD-C344-DF19-7B08F7D4BD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1CA2C4-7B72-479A-0D50-571A689107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CC80AC-C7BA-2662-6E78-F8F8905D51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A84179-607C-5ED7-15A2-237689341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B99E-338C-41DC-A262-83E684C1BEEA}" type="datetimeFigureOut">
              <a:rPr lang="en-US" smtClean="0"/>
              <a:t>1/7/2026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EDF5DF-A331-98AE-492E-DD2733CEB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CD0F93-2875-8A47-ED43-4F48CA620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DBF95-5F33-4F72-98E9-E7EB914FFD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973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80F00-048D-4E90-7561-E165BBC59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A9E075-E432-7867-B958-3F12192BE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B99E-338C-41DC-A262-83E684C1BEEA}" type="datetimeFigureOut">
              <a:rPr lang="en-US" smtClean="0"/>
              <a:t>1/7/2026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0C426F-A677-08B9-B57D-C4FBE6B73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EAEC14-7E86-192B-8D41-17CB2F90F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DBF95-5F33-4F72-98E9-E7EB914FFD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562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BA586E-5FAA-DC2A-F49B-9D1AE72F8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B99E-338C-41DC-A262-83E684C1BEEA}" type="datetimeFigureOut">
              <a:rPr lang="en-US" smtClean="0"/>
              <a:t>1/7/2026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D39F9C-FB83-1EBE-6199-25923D7D7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9CBEAA-4000-D085-35AD-342CDF9F7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DBF95-5F33-4F72-98E9-E7EB914FFD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14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D2429-3631-5327-30C0-FBB06D9D2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FC2C2-2B3A-F012-D3DD-F604C70D6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68A1FB-42C0-BB68-AAD3-098F2FB957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251F44-04BD-910E-DD20-337C0A750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B99E-338C-41DC-A262-83E684C1BEEA}" type="datetimeFigureOut">
              <a:rPr lang="en-US" smtClean="0"/>
              <a:t>1/7/2026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98A50E-0F03-CC0A-37C4-E7FE8590F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F66A2B-78E9-498C-14AB-16258F9BD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DBF95-5F33-4F72-98E9-E7EB914FFD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543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46C44-5E47-92FD-1066-3A97C6CDD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FEB9AF-E7C7-081E-D60E-5F1A3AC2C0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3F596E-8B52-BF98-E72C-A7502E40EE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7972A0-F3CF-A49F-F61D-96DA66EBC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B99E-338C-41DC-A262-83E684C1BEEA}" type="datetimeFigureOut">
              <a:rPr lang="en-US" smtClean="0"/>
              <a:t>1/7/2026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D61EBB-6CFA-88E3-F5E4-2C69D137A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3D2474-97CD-DD19-D1D6-EEB3DAD6A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DBF95-5F33-4F72-98E9-E7EB914FFD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741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E9978F-E621-0BBA-4448-BA346428D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6DD1FF-7DD5-8B07-AA5A-1DEF990AB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934F05-0270-32BD-406C-DBC1CDDBD4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92B99E-338C-41DC-A262-83E684C1BEEA}" type="datetimeFigureOut">
              <a:rPr lang="en-US" smtClean="0"/>
              <a:t>1/7/2026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B0311B-7C4F-77CC-4A1E-AA1754A18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DD8043-FC02-D7EF-F77C-87B3CD4D7E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CDBF95-5F33-4F72-98E9-E7EB914FFD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016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DEC4C-FB54-FAE2-9F50-8954BDC563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Faculty Senate: Retention &amp; Recruitment Committee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13828A-7753-45C0-2813-5B47997E7C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Fall 2025 Update</a:t>
            </a:r>
          </a:p>
        </p:txBody>
      </p:sp>
    </p:spTree>
    <p:extLst>
      <p:ext uri="{BB962C8B-B14F-4D97-AF65-F5344CB8AC3E}">
        <p14:creationId xmlns:p14="http://schemas.microsoft.com/office/powerpoint/2010/main" val="1229745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C7608-EB00-3876-1F82-CA9FBD415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C14A1-0BA7-DBE6-DDA5-1EDDA0D85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Emily Bedwell, Political Science and Public Administration</a:t>
            </a:r>
          </a:p>
          <a:p>
            <a:r>
              <a:rPr lang="en-US" dirty="0"/>
              <a:t>Lesley Berhan, Mechanical, Industrial, Manufacturing Engineering</a:t>
            </a:r>
          </a:p>
          <a:p>
            <a:r>
              <a:rPr lang="en-US" dirty="0"/>
              <a:t>Karen Green, Accounting</a:t>
            </a:r>
          </a:p>
          <a:p>
            <a:r>
              <a:rPr lang="en-US" dirty="0"/>
              <a:t>Lisa Kovach, Educational Psychology</a:t>
            </a:r>
          </a:p>
          <a:p>
            <a:r>
              <a:rPr lang="en-US" dirty="0"/>
              <a:t>Julia Martin, Business &amp; Economics Librarian</a:t>
            </a:r>
          </a:p>
          <a:p>
            <a:r>
              <a:rPr lang="en-US" dirty="0"/>
              <a:t>Andrew (Drew) Misko, Exercise &amp; Rehabilitation Sciences</a:t>
            </a:r>
          </a:p>
          <a:p>
            <a:r>
              <a:rPr lang="en-US" dirty="0"/>
              <a:t>Michelle Seegert, Pharmaceutical Sciences</a:t>
            </a:r>
          </a:p>
        </p:txBody>
      </p:sp>
    </p:spTree>
    <p:extLst>
      <p:ext uri="{BB962C8B-B14F-4D97-AF65-F5344CB8AC3E}">
        <p14:creationId xmlns:p14="http://schemas.microsoft.com/office/powerpoint/2010/main" val="3073960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C14D19-35F4-AF73-DE0A-09DFF1426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400" dirty="0">
                <a:solidFill>
                  <a:srgbClr val="FFFFFF"/>
                </a:solidFill>
              </a:rPr>
              <a:t>Communication Breakdown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6A4AFD3-8D20-4F5D-BCE9-DFA0D8DAE0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2850898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9298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CE203D-373B-FB34-8CF4-75FBF338E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 dirty="0">
                <a:solidFill>
                  <a:srgbClr val="FFFFFF"/>
                </a:solidFill>
              </a:rPr>
              <a:t>Regarding Marketing for Recruitment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6D694D-3415-EAE2-BA7A-3D25CA06C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sz="2000" dirty="0"/>
              <a:t>Met with Enrollment:</a:t>
            </a:r>
          </a:p>
          <a:p>
            <a:pPr lvl="1"/>
            <a:r>
              <a:rPr lang="en-US" sz="2000" dirty="0"/>
              <a:t>MarCom and Enrollment: Need to collaborate on marketing strategy</a:t>
            </a:r>
          </a:p>
          <a:p>
            <a:pPr lvl="1"/>
            <a:r>
              <a:rPr lang="en-US" sz="2000" dirty="0"/>
              <a:t>MarCom focus on University advertising not college/program</a:t>
            </a:r>
          </a:p>
          <a:p>
            <a:pPr lvl="1"/>
            <a:r>
              <a:rPr lang="en-US" sz="2000" dirty="0"/>
              <a:t>Social media advertising did not see admits – only impressions not behaviors</a:t>
            </a:r>
          </a:p>
          <a:p>
            <a:pPr lvl="1"/>
            <a:r>
              <a:rPr lang="en-US" sz="2000" dirty="0"/>
              <a:t>Need to change strategy quickly or will see negative impact on Fall 2027 numbers</a:t>
            </a:r>
          </a:p>
          <a:p>
            <a:pPr lvl="1"/>
            <a:r>
              <a:rPr lang="en-US" sz="2000" dirty="0"/>
              <a:t>Enrollment wants to advertise programs and outcomes</a:t>
            </a:r>
          </a:p>
          <a:p>
            <a:pPr marL="457200" lvl="1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55240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2803D7-C323-AD04-3D17-F949062D6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 dirty="0">
                <a:solidFill>
                  <a:srgbClr val="FFFFFF"/>
                </a:solidFill>
              </a:rPr>
              <a:t>Current Admit Rate	</a:t>
            </a:r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FF8DCBC7-CFC7-8699-B8EA-1403B05865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4702063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7291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A982E-9E26-B280-5F64-B2DC82DFF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we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38F4F-6B33-EA54-B8B0-41384A667E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Report issues to Tony Bourne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Meet with your college’s contact for 1:15 tours</a:t>
            </a:r>
          </a:p>
          <a:p>
            <a:r>
              <a:rPr lang="en-US" dirty="0"/>
              <a:t>Let them know that you can help </a:t>
            </a:r>
          </a:p>
          <a:p>
            <a:pPr lvl="1"/>
            <a:r>
              <a:rPr lang="en-US" dirty="0"/>
              <a:t>With the tour</a:t>
            </a:r>
          </a:p>
          <a:p>
            <a:pPr lvl="1"/>
            <a:r>
              <a:rPr lang="en-US" dirty="0"/>
              <a:t>Or to meet students who are interested in your area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529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E973E-012B-B4C1-234C-44AB12DD1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College Contact for 1:15 Tours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08937FB-18B7-2181-7A97-838752C0E2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433940"/>
              </p:ext>
            </p:extLst>
          </p:nvPr>
        </p:nvGraphicFramePr>
        <p:xfrm>
          <a:off x="838200" y="1825625"/>
          <a:ext cx="10515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2275">
                  <a:extLst>
                    <a:ext uri="{9D8B030D-6E8A-4147-A177-3AD203B41FA5}">
                      <a16:colId xmlns:a16="http://schemas.microsoft.com/office/drawing/2014/main" val="2502843932"/>
                    </a:ext>
                  </a:extLst>
                </a:gridCol>
                <a:gridCol w="3743325">
                  <a:extLst>
                    <a:ext uri="{9D8B030D-6E8A-4147-A177-3AD203B41FA5}">
                      <a16:colId xmlns:a16="http://schemas.microsoft.com/office/drawing/2014/main" val="3746227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College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Primary Contact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0261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ptos Narrow" panose="020B0004020202020204" pitchFamily="34" charset="0"/>
                        </a:rPr>
                        <a:t>College of Arts &amp; Letters/Judith Herb College of Arts, Social Sciences and Education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ptos Narrow" panose="020B0004020202020204" pitchFamily="34" charset="0"/>
                        </a:rPr>
                        <a:t>Sydney Schauwecker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65132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ptos Narrow" panose="020B0004020202020204" pitchFamily="34" charset="0"/>
                        </a:rPr>
                        <a:t>College of Business &amp; Innovation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r>
                        <a:rPr lang="en-US" sz="1600" b="0" dirty="0"/>
                        <a:t>Terribeth Gordon-Moore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064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ptos Narrow" panose="020B0004020202020204" pitchFamily="34" charset="0"/>
                        </a:rPr>
                        <a:t>College of Engineering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r>
                        <a:rPr lang="en-US" sz="1600" b="0" dirty="0"/>
                        <a:t>Adam Kiersey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83464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ptos Narrow" panose="020B0004020202020204" pitchFamily="34" charset="0"/>
                        </a:rPr>
                        <a:t>College of Health and Human Services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r>
                        <a:rPr lang="en-US" sz="1600" b="0" dirty="0"/>
                        <a:t>John Laux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8560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ptos Narrow" panose="020B0004020202020204" pitchFamily="34" charset="0"/>
                        </a:rPr>
                        <a:t>College of Medicine and Life Sciences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r>
                        <a:rPr lang="en-US" sz="1600" b="0" dirty="0"/>
                        <a:t>Kelsey Hoffman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2822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ptos Narrow" panose="020B0004020202020204" pitchFamily="34" charset="0"/>
                        </a:rPr>
                        <a:t>College of Natural Sciences and Mathematics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r>
                        <a:rPr lang="en-US" sz="1600" b="0" dirty="0"/>
                        <a:t>Gayle Heer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6670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ptos Narrow" panose="020B0004020202020204" pitchFamily="34" charset="0"/>
                        </a:rPr>
                        <a:t>College of Nursing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ptos Narrow" panose="020B0004020202020204" pitchFamily="34" charset="0"/>
                        </a:rPr>
                        <a:t>Janhavi Kondurkar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1073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ptos Narrow" panose="020B0004020202020204" pitchFamily="34" charset="0"/>
                        </a:rPr>
                        <a:t>College of Pharmaceutical Sciences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ptos Narrow" panose="020B0004020202020204" pitchFamily="34" charset="0"/>
                        </a:rPr>
                        <a:t>Gina Salazar (Gass) and Michelle Seegert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45258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ptos Narrow" panose="020B0004020202020204" pitchFamily="34" charset="0"/>
                        </a:rPr>
                        <a:t>University College &amp; Undecided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ptos Narrow" panose="020B0004020202020204" pitchFamily="34" charset="0"/>
                        </a:rPr>
                        <a:t>Matt Reising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0339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1842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001BB-9A88-3D57-CB6D-44BD7CDFD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Most important impact </a:t>
            </a:r>
            <a:r>
              <a:rPr lang="en-US"/>
              <a:t>on converting admits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F6A85-522E-0A2C-10A2-C66EAB348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Contact admits and those who expressed interest</a:t>
            </a:r>
          </a:p>
          <a:p>
            <a:pPr lvl="0"/>
            <a:r>
              <a:rPr lang="en-US" dirty="0"/>
              <a:t>Through phone calls, post card, text, etc.  - your comfort level</a:t>
            </a:r>
          </a:p>
          <a:p>
            <a:pPr lvl="0"/>
            <a:r>
              <a:rPr lang="en-US" dirty="0"/>
              <a:t>Enrollment asks to be at department level </a:t>
            </a:r>
          </a:p>
          <a:p>
            <a:pPr lvl="0"/>
            <a:r>
              <a:rPr lang="en-US" dirty="0"/>
              <a:t>Tony Bourne will help with list and set-up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907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362</Words>
  <Application>Microsoft Office PowerPoint</Application>
  <PresentationFormat>Widescreen</PresentationFormat>
  <Paragraphs>62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Aptos Narrow</vt:lpstr>
      <vt:lpstr>Arial</vt:lpstr>
      <vt:lpstr>Office Theme</vt:lpstr>
      <vt:lpstr>Faculty Senate: Retention &amp; Recruitment Committee</vt:lpstr>
      <vt:lpstr>Members</vt:lpstr>
      <vt:lpstr>Communication Breakdown </vt:lpstr>
      <vt:lpstr>Regarding Marketing for Recruitment</vt:lpstr>
      <vt:lpstr>Current Admit Rate </vt:lpstr>
      <vt:lpstr>What can we do?</vt:lpstr>
      <vt:lpstr>College Contact for 1:15 Tours</vt:lpstr>
      <vt:lpstr>Most important impact on converting admits</vt:lpstr>
    </vt:vector>
  </TitlesOfParts>
  <Company>The University of Toledo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Green, Karen Y</dc:creator>
  <cp:lastModifiedBy>Hubbard, Quinetta L.</cp:lastModifiedBy>
  <cp:revision>4</cp:revision>
  <dcterms:created xsi:type="dcterms:W3CDTF">2025-12-02T17:55:54Z</dcterms:created>
  <dcterms:modified xsi:type="dcterms:W3CDTF">2026-01-07T16:33:48Z</dcterms:modified>
</cp:coreProperties>
</file>