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EDD33-B3AB-FB02-AC42-C1F2705FF5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BA334D2-CEC9-D402-0410-25DFE91DBB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80B79E2-F3DE-BDA1-EB21-DF2E41296AB6}"/>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5" name="Footer Placeholder 4">
            <a:extLst>
              <a:ext uri="{FF2B5EF4-FFF2-40B4-BE49-F238E27FC236}">
                <a16:creationId xmlns:a16="http://schemas.microsoft.com/office/drawing/2014/main" id="{27D47A4E-2022-B9DA-1E11-12B86AC82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E10C27-FDD1-E6ED-1C26-F30A33EE7180}"/>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143461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71BA8-2F82-DB63-F3C3-2AA24559FB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272BB3-8213-8930-E0CB-CD101E895D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0AFB96-8A6A-D94B-BEE3-2EF4B69C6204}"/>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5" name="Footer Placeholder 4">
            <a:extLst>
              <a:ext uri="{FF2B5EF4-FFF2-40B4-BE49-F238E27FC236}">
                <a16:creationId xmlns:a16="http://schemas.microsoft.com/office/drawing/2014/main" id="{A1BAAB16-D93C-F779-C0DA-0AFE80A53E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81DB3-6B5A-6634-4A0A-4AD02164A5F2}"/>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3235433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23BE48-9C16-06ED-D177-C222D016A4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13F5E3-32A5-346E-6123-CF69BE4AEC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8AFB55-8886-02A1-AA60-CD94338E3C73}"/>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5" name="Footer Placeholder 4">
            <a:extLst>
              <a:ext uri="{FF2B5EF4-FFF2-40B4-BE49-F238E27FC236}">
                <a16:creationId xmlns:a16="http://schemas.microsoft.com/office/drawing/2014/main" id="{01AE58A7-B539-5770-E83A-C8A10146FC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C285AE-FB38-C1FA-17C7-E346A3CF52D1}"/>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108395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16D91-B924-FF84-F1E9-7A251368C2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7487ED-1513-A3C3-5B54-5DA2DC606C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2B8F31-F3CA-8124-23FA-A2FBABE3446C}"/>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5" name="Footer Placeholder 4">
            <a:extLst>
              <a:ext uri="{FF2B5EF4-FFF2-40B4-BE49-F238E27FC236}">
                <a16:creationId xmlns:a16="http://schemas.microsoft.com/office/drawing/2014/main" id="{8096470F-845F-E5C3-2469-6DB847BE22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A4BC3D-BDF9-5A0A-3724-F5064B84E3F5}"/>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2038433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8CC96-9FF4-2077-4652-D2127A1232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6F5AC2-46E2-D425-2FFD-CA968535EE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EB5E68-F0C1-4D6C-F069-6A2F62E4CB36}"/>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5" name="Footer Placeholder 4">
            <a:extLst>
              <a:ext uri="{FF2B5EF4-FFF2-40B4-BE49-F238E27FC236}">
                <a16:creationId xmlns:a16="http://schemas.microsoft.com/office/drawing/2014/main" id="{730141FF-8981-70D6-B93F-1E3F2EFAFE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0484B-3207-9764-E940-DE488DFAD747}"/>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2102990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C0C8-A0CA-155C-330B-2402711170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2CCF3-CE45-425D-D31F-1EE17ED692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DEFBAE-1E42-0DDA-F863-DA5879F909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EF8358-2168-2EBF-C40E-32F079B137E7}"/>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6" name="Footer Placeholder 5">
            <a:extLst>
              <a:ext uri="{FF2B5EF4-FFF2-40B4-BE49-F238E27FC236}">
                <a16:creationId xmlns:a16="http://schemas.microsoft.com/office/drawing/2014/main" id="{32A423C3-2BBA-C80D-AFE6-1A46726FE7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A90AE2-ED30-A1C9-ED9F-4F10350A67D9}"/>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2161799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5D181-EE55-6C85-1614-8DBCBB8423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BBB71A-8FFE-AB60-18E8-C8B476BC8C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B50EE8-95FC-141D-CCA3-91928EC7B3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AF79BC-CA6C-686E-4875-D930B35567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13CBB8-A88C-A0E5-B18F-2C95EC78E0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3A0DAE-C474-90CD-3C12-84970FF49F6E}"/>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8" name="Footer Placeholder 7">
            <a:extLst>
              <a:ext uri="{FF2B5EF4-FFF2-40B4-BE49-F238E27FC236}">
                <a16:creationId xmlns:a16="http://schemas.microsoft.com/office/drawing/2014/main" id="{A504C517-926B-2160-BD44-A463C87176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D41316-4C1E-FEC0-FEF6-91B39FE0E394}"/>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1617379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A3299-308A-5B78-59CC-6808C2AD61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6B2018-444B-F659-AB7D-02809EC679AA}"/>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4" name="Footer Placeholder 3">
            <a:extLst>
              <a:ext uri="{FF2B5EF4-FFF2-40B4-BE49-F238E27FC236}">
                <a16:creationId xmlns:a16="http://schemas.microsoft.com/office/drawing/2014/main" id="{3BE5B0AD-1CB2-C9D4-41AE-D36502F16B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FC0318-2852-DC70-9E32-E6538ED638D7}"/>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3790774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1B7C8A-519B-A23A-8D6D-A909E569D129}"/>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3" name="Footer Placeholder 2">
            <a:extLst>
              <a:ext uri="{FF2B5EF4-FFF2-40B4-BE49-F238E27FC236}">
                <a16:creationId xmlns:a16="http://schemas.microsoft.com/office/drawing/2014/main" id="{933A5205-3A2C-0285-1611-1BA262677E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E4E8199-FF30-53AE-0252-EB91CD5C57C9}"/>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131901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3D1D9-9BCF-0122-3BEE-9562A99843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2D6408-41FE-AE75-1109-B3F67C1FAE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BE3E77-9F03-D021-A89B-220587F7BF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8087CD-E55D-6C94-93AD-0CFE9C7CAFDC}"/>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6" name="Footer Placeholder 5">
            <a:extLst>
              <a:ext uri="{FF2B5EF4-FFF2-40B4-BE49-F238E27FC236}">
                <a16:creationId xmlns:a16="http://schemas.microsoft.com/office/drawing/2014/main" id="{B16E1F49-7483-462B-5ADE-6360AF197F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22C900-9934-7B69-ED24-95AF1BF2962D}"/>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300043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856C0-64F3-409C-B726-AF44822761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D9164E-34F4-3EF3-A200-8A54704809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2A31ED-C0EF-8190-CBE1-F3616F186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28CEE-E3BA-39FA-FCCB-D253CA9B3C85}"/>
              </a:ext>
            </a:extLst>
          </p:cNvPr>
          <p:cNvSpPr>
            <a:spLocks noGrp="1"/>
          </p:cNvSpPr>
          <p:nvPr>
            <p:ph type="dt" sz="half" idx="10"/>
          </p:nvPr>
        </p:nvSpPr>
        <p:spPr/>
        <p:txBody>
          <a:bodyPr/>
          <a:lstStyle/>
          <a:p>
            <a:fld id="{DB5E5171-0303-4A44-ACB3-AF32BD54D258}" type="datetimeFigureOut">
              <a:rPr lang="en-US" smtClean="0"/>
              <a:t>1/7/2026</a:t>
            </a:fld>
            <a:endParaRPr lang="en-US"/>
          </a:p>
        </p:txBody>
      </p:sp>
      <p:sp>
        <p:nvSpPr>
          <p:cNvPr id="6" name="Footer Placeholder 5">
            <a:extLst>
              <a:ext uri="{FF2B5EF4-FFF2-40B4-BE49-F238E27FC236}">
                <a16:creationId xmlns:a16="http://schemas.microsoft.com/office/drawing/2014/main" id="{D23F17D0-8502-E8E3-8B5F-60DE3EFAB1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5DB492-C1A7-638B-DD3F-9D77CBA2CF40}"/>
              </a:ext>
            </a:extLst>
          </p:cNvPr>
          <p:cNvSpPr>
            <a:spLocks noGrp="1"/>
          </p:cNvSpPr>
          <p:nvPr>
            <p:ph type="sldNum" sz="quarter" idx="12"/>
          </p:nvPr>
        </p:nvSpPr>
        <p:spPr/>
        <p:txBody>
          <a:bodyPr/>
          <a:lstStyle/>
          <a:p>
            <a:fld id="{125BDCBE-8F3B-0D46-BA56-3B7579A987D5}" type="slidenum">
              <a:rPr lang="en-US" smtClean="0"/>
              <a:t>‹#›</a:t>
            </a:fld>
            <a:endParaRPr lang="en-US"/>
          </a:p>
        </p:txBody>
      </p:sp>
    </p:spTree>
    <p:extLst>
      <p:ext uri="{BB962C8B-B14F-4D97-AF65-F5344CB8AC3E}">
        <p14:creationId xmlns:p14="http://schemas.microsoft.com/office/powerpoint/2010/main" val="474826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2651F6-3ABD-EE9D-AEFB-B4E7EED410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44A91D-F123-5AFC-7F7C-1AFE8DB712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C6ED3B-5D44-1747-3071-26FD85F17C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5E5171-0303-4A44-ACB3-AF32BD54D258}" type="datetimeFigureOut">
              <a:rPr lang="en-US" smtClean="0"/>
              <a:t>1/7/2026</a:t>
            </a:fld>
            <a:endParaRPr lang="en-US"/>
          </a:p>
        </p:txBody>
      </p:sp>
      <p:sp>
        <p:nvSpPr>
          <p:cNvPr id="5" name="Footer Placeholder 4">
            <a:extLst>
              <a:ext uri="{FF2B5EF4-FFF2-40B4-BE49-F238E27FC236}">
                <a16:creationId xmlns:a16="http://schemas.microsoft.com/office/drawing/2014/main" id="{EC99E1F7-4A8E-83AA-1D74-8310BCCF33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84F67B3-6F20-D0AF-9F32-FDD53B73B2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5BDCBE-8F3B-0D46-BA56-3B7579A987D5}" type="slidenum">
              <a:rPr lang="en-US" smtClean="0"/>
              <a:t>‹#›</a:t>
            </a:fld>
            <a:endParaRPr lang="en-US"/>
          </a:p>
        </p:txBody>
      </p:sp>
    </p:spTree>
    <p:extLst>
      <p:ext uri="{BB962C8B-B14F-4D97-AF65-F5344CB8AC3E}">
        <p14:creationId xmlns:p14="http://schemas.microsoft.com/office/powerpoint/2010/main" val="3418368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5B6B2-57C8-850A-E1CD-0D1C2C6DA945}"/>
              </a:ext>
            </a:extLst>
          </p:cNvPr>
          <p:cNvSpPr>
            <a:spLocks noGrp="1"/>
          </p:cNvSpPr>
          <p:nvPr>
            <p:ph type="ctrTitle"/>
          </p:nvPr>
        </p:nvSpPr>
        <p:spPr>
          <a:xfrm>
            <a:off x="1524000" y="1122363"/>
            <a:ext cx="9144000" cy="477837"/>
          </a:xfrm>
        </p:spPr>
        <p:txBody>
          <a:bodyPr>
            <a:normAutofit/>
          </a:bodyPr>
          <a:lstStyle/>
          <a:p>
            <a:r>
              <a:rPr lang="en-US" sz="1600" b="1" u="sng" dirty="0">
                <a:latin typeface="Times New Roman" panose="02020603050405020304" pitchFamily="18" charset="0"/>
                <a:cs typeface="Times New Roman" panose="02020603050405020304" pitchFamily="18" charset="0"/>
              </a:rPr>
              <a:t>UGCC Course Proposals (November 4, 2025)</a:t>
            </a:r>
          </a:p>
        </p:txBody>
      </p:sp>
      <p:sp>
        <p:nvSpPr>
          <p:cNvPr id="3" name="Subtitle 2">
            <a:extLst>
              <a:ext uri="{FF2B5EF4-FFF2-40B4-BE49-F238E27FC236}">
                <a16:creationId xmlns:a16="http://schemas.microsoft.com/office/drawing/2014/main" id="{1B5297B6-C51C-D672-A2BE-AD953952048D}"/>
              </a:ext>
            </a:extLst>
          </p:cNvPr>
          <p:cNvSpPr>
            <a:spLocks noGrp="1"/>
          </p:cNvSpPr>
          <p:nvPr>
            <p:ph type="subTitle" idx="1"/>
          </p:nvPr>
        </p:nvSpPr>
        <p:spPr>
          <a:xfrm>
            <a:off x="1524000" y="1999270"/>
            <a:ext cx="9144000" cy="4298788"/>
          </a:xfrm>
        </p:spPr>
        <p:txBody>
          <a:bodyPr>
            <a:normAutofit fontScale="92500" lnSpcReduction="10000"/>
          </a:bodyPr>
          <a:lstStyle/>
          <a:p>
            <a:pPr algn="l"/>
            <a:r>
              <a:rPr lang="en-US" sz="1600" b="1" dirty="0">
                <a:latin typeface="Times New Roman" panose="02020603050405020304" pitchFamily="18" charset="0"/>
                <a:cs typeface="Times New Roman" panose="02020603050405020304" pitchFamily="18" charset="0"/>
              </a:rPr>
              <a:t>EECS 2010: Introduction to Artificial Intelligence: </a:t>
            </a:r>
            <a:r>
              <a:rPr lang="en-US" sz="1800" dirty="0">
                <a:effectLst/>
                <a:latin typeface="Times New Roman" panose="02020603050405020304" pitchFamily="18" charset="0"/>
                <a:ea typeface="Yu Mincho" panose="02020400000000000000" pitchFamily="18" charset="-128"/>
              </a:rPr>
              <a:t>This course is required in the AI concentration being proposed for the BS computer science program</a:t>
            </a:r>
            <a:r>
              <a:rPr lang="en-US" sz="1200" dirty="0">
                <a:effectLst/>
              </a:rPr>
              <a:t> </a:t>
            </a:r>
            <a:endParaRPr lang="en-US" sz="1600" b="1" dirty="0">
              <a:latin typeface="Times New Roman" panose="02020603050405020304" pitchFamily="18" charset="0"/>
              <a:cs typeface="Times New Roman" panose="02020603050405020304" pitchFamily="18" charset="0"/>
            </a:endParaRPr>
          </a:p>
          <a:p>
            <a:pPr algn="l"/>
            <a:r>
              <a:rPr lang="en-US" sz="1600" b="1" dirty="0">
                <a:latin typeface="Times New Roman" panose="02020603050405020304" pitchFamily="18" charset="0"/>
                <a:cs typeface="Times New Roman" panose="02020603050405020304" pitchFamily="18" charset="0"/>
              </a:rPr>
              <a:t>EECS 3560 Programming Language Paradigms: </a:t>
            </a:r>
            <a:r>
              <a:rPr lang="en-US" sz="1800" b="1" dirty="0">
                <a:latin typeface="Times New Roman" panose="02020603050405020304" pitchFamily="18" charset="0"/>
                <a:ea typeface="Yu Mincho" panose="02020400000000000000" pitchFamily="18" charset="-128"/>
                <a:cs typeface="Times New Roman" panose="02020603050405020304" pitchFamily="18" charset="0"/>
              </a:rPr>
              <a:t>C</a:t>
            </a:r>
            <a:r>
              <a:rPr lang="en-US" sz="1800" dirty="0">
                <a:effectLst/>
                <a:latin typeface="Times New Roman" panose="02020603050405020304" pitchFamily="18" charset="0"/>
                <a:ea typeface="Yu Mincho" panose="02020400000000000000" pitchFamily="18" charset="-128"/>
              </a:rPr>
              <a:t>hanged prerequisites to align with course</a:t>
            </a:r>
            <a:r>
              <a:rPr lang="en-US" sz="1200" dirty="0">
                <a:latin typeface="Times New Roman" panose="02020603050405020304" pitchFamily="18" charset="0"/>
                <a:ea typeface="Yu Mincho" panose="02020400000000000000" pitchFamily="18" charset="-128"/>
              </a:rPr>
              <a:t> </a:t>
            </a:r>
            <a:r>
              <a:rPr lang="en-US" sz="1800" dirty="0">
                <a:latin typeface="Times New Roman" panose="02020603050405020304" pitchFamily="18" charset="0"/>
                <a:ea typeface="Yu Mincho" panose="02020400000000000000" pitchFamily="18" charset="-128"/>
              </a:rPr>
              <a:t>changes. The new prerequisite is EECS 2110: Computer Architecture and Organization</a:t>
            </a:r>
            <a:endParaRPr lang="en-US" sz="1600" b="1" dirty="0">
              <a:latin typeface="Times New Roman" panose="02020603050405020304" pitchFamily="18" charset="0"/>
              <a:cs typeface="Times New Roman" panose="02020603050405020304" pitchFamily="18" charset="0"/>
            </a:endParaRPr>
          </a:p>
          <a:p>
            <a:pPr algn="l"/>
            <a:r>
              <a:rPr lang="en-US" sz="1600" b="1" dirty="0">
                <a:latin typeface="Times New Roman" panose="02020603050405020304" pitchFamily="18" charset="0"/>
                <a:cs typeface="Times New Roman" panose="02020603050405020304" pitchFamily="18" charset="0"/>
              </a:rPr>
              <a:t>EEES 4560: The Science of Aquaria: </a:t>
            </a:r>
            <a:r>
              <a:rPr lang="en-US" sz="1800" dirty="0">
                <a:latin typeface="Times New Roman" panose="02020603050405020304" pitchFamily="18" charset="0"/>
                <a:ea typeface="Yu Mincho" panose="02020400000000000000" pitchFamily="18" charset="-128"/>
                <a:cs typeface="Times New Roman" panose="02020603050405020304" pitchFamily="18" charset="0"/>
              </a:rPr>
              <a:t>H</a:t>
            </a:r>
            <a:r>
              <a:rPr lang="en-US" sz="1800" dirty="0">
                <a:effectLst/>
                <a:latin typeface="Times New Roman" panose="02020603050405020304" pitchFamily="18" charset="0"/>
                <a:ea typeface="Yu Mincho" panose="02020400000000000000" pitchFamily="18" charset="-128"/>
              </a:rPr>
              <a:t>as been offered twice with good enrollment. This course helps fulfill the requirements for a BS in Biology and the Minor in Environmental Biology</a:t>
            </a:r>
            <a:r>
              <a:rPr lang="en-US" sz="1200" dirty="0">
                <a:effectLst/>
              </a:rPr>
              <a:t> </a:t>
            </a:r>
            <a:endParaRPr lang="en-US" sz="1600" b="1" dirty="0">
              <a:latin typeface="Times New Roman" panose="02020603050405020304" pitchFamily="18" charset="0"/>
              <a:cs typeface="Times New Roman" panose="02020603050405020304" pitchFamily="18" charset="0"/>
            </a:endParaRPr>
          </a:p>
          <a:p>
            <a:pPr algn="l"/>
            <a:r>
              <a:rPr lang="en-US" sz="1600" b="1" dirty="0">
                <a:latin typeface="Times New Roman" panose="02020603050405020304" pitchFamily="18" charset="0"/>
                <a:cs typeface="Times New Roman" panose="02020603050405020304" pitchFamily="18" charset="0"/>
              </a:rPr>
              <a:t>ENGL 3660: Latino literature in the U.S. </a:t>
            </a:r>
            <a:r>
              <a:rPr lang="en-US" sz="1800" dirty="0">
                <a:effectLst/>
                <a:latin typeface="Times New Roman" panose="02020603050405020304" pitchFamily="18" charset="0"/>
                <a:ea typeface="Yu Mincho" panose="02020400000000000000" pitchFamily="18" charset="-128"/>
              </a:rPr>
              <a:t>The title of the course is being changed from Latinx to Latino, as are the SLOs and the course catalog description, so students can better understand the course topic when registering for classes</a:t>
            </a:r>
            <a:r>
              <a:rPr lang="en-US" sz="1200" dirty="0">
                <a:effectLst/>
              </a:rPr>
              <a:t> </a:t>
            </a:r>
          </a:p>
          <a:p>
            <a:pPr algn="l"/>
            <a:r>
              <a:rPr lang="en-US" sz="1600" b="1" dirty="0">
                <a:latin typeface="Times New Roman" panose="02020603050405020304" pitchFamily="18" charset="0"/>
                <a:cs typeface="Times New Roman" panose="02020603050405020304" pitchFamily="18" charset="0"/>
              </a:rPr>
              <a:t>RDON 4220: Clinical Practicum III: </a:t>
            </a:r>
            <a:r>
              <a:rPr lang="en-US" sz="1600" dirty="0">
                <a:latin typeface="Times New Roman" panose="02020603050405020304" pitchFamily="18" charset="0"/>
                <a:cs typeface="Times New Roman" panose="02020603050405020304" pitchFamily="18" charset="0"/>
              </a:rPr>
              <a:t>Updated Curriculum to align with current American Society of Radiologic Technologists (ASRT) standards</a:t>
            </a:r>
          </a:p>
          <a:p>
            <a:pPr algn="l"/>
            <a:r>
              <a:rPr lang="en-US" sz="1600" b="1" dirty="0">
                <a:latin typeface="Times New Roman" panose="02020603050405020304" pitchFamily="18" charset="0"/>
                <a:cs typeface="Times New Roman" panose="02020603050405020304" pitchFamily="18" charset="0"/>
              </a:rPr>
              <a:t>SLP 4900: Seminar in Speech-Language Pathology: </a:t>
            </a:r>
            <a:r>
              <a:rPr lang="en-US" sz="1600" dirty="0">
                <a:latin typeface="Times New Roman" panose="02020603050405020304" pitchFamily="18" charset="0"/>
                <a:cs typeface="Times New Roman" panose="02020603050405020304" pitchFamily="18" charset="0"/>
              </a:rPr>
              <a:t>Course has been changed to emphasize adult therapy topics</a:t>
            </a:r>
          </a:p>
          <a:p>
            <a:pPr algn="l"/>
            <a:r>
              <a:rPr lang="en-US" sz="1600" b="1" dirty="0">
                <a:latin typeface="Times New Roman" panose="02020603050405020304" pitchFamily="18" charset="0"/>
                <a:cs typeface="Times New Roman" panose="02020603050405020304" pitchFamily="18" charset="0"/>
              </a:rPr>
              <a:t>PHPR 3150: Essentials of U.S. Healthcare Delivery and Pharmacoeconomic Evaluation: </a:t>
            </a:r>
            <a:r>
              <a:rPr lang="en-US" sz="1600" dirty="0">
                <a:latin typeface="Times New Roman" panose="02020603050405020304" pitchFamily="18" charset="0"/>
                <a:cs typeface="Times New Roman" panose="02020603050405020304" pitchFamily="18" charset="0"/>
              </a:rPr>
              <a:t>Changed modality to remote learning to increase student interest</a:t>
            </a:r>
          </a:p>
          <a:p>
            <a:pPr algn="l"/>
            <a:r>
              <a:rPr lang="en-US" sz="1600" b="1" dirty="0">
                <a:latin typeface="Times New Roman" panose="02020603050405020304" pitchFamily="18" charset="0"/>
                <a:cs typeface="Times New Roman" panose="02020603050405020304" pitchFamily="18" charset="0"/>
              </a:rPr>
              <a:t>PHPR 4300: Commonly Prescribed Meds and Med Term II: </a:t>
            </a:r>
            <a:r>
              <a:rPr lang="en-US" sz="1600" dirty="0">
                <a:latin typeface="Times New Roman" panose="02020603050405020304" pitchFamily="18" charset="0"/>
                <a:cs typeface="Times New Roman" panose="02020603050405020304" pitchFamily="18" charset="0"/>
              </a:rPr>
              <a:t>SLOs were updated</a:t>
            </a:r>
            <a:endParaRPr lang="en-US" sz="1600" b="1" dirty="0">
              <a:latin typeface="Times New Roman" panose="02020603050405020304" pitchFamily="18" charset="0"/>
              <a:cs typeface="Times New Roman" panose="02020603050405020304" pitchFamily="18" charset="0"/>
            </a:endParaRPr>
          </a:p>
          <a:p>
            <a:pPr algn="l"/>
            <a:r>
              <a:rPr lang="en-US" sz="1600" b="1" dirty="0">
                <a:latin typeface="Times New Roman" panose="02020603050405020304" pitchFamily="18" charset="0"/>
                <a:cs typeface="Times New Roman" panose="02020603050405020304" pitchFamily="18" charset="0"/>
              </a:rPr>
              <a:t>CLT 2500: Landmark Cases in America: </a:t>
            </a:r>
            <a:r>
              <a:rPr lang="en-US" sz="1600" dirty="0">
                <a:latin typeface="Times New Roman" panose="02020603050405020304" pitchFamily="18" charset="0"/>
                <a:cs typeface="Times New Roman" panose="02020603050405020304" pitchFamily="18" charset="0"/>
              </a:rPr>
              <a:t>This course is needed for CLT’s minor and proposed major</a:t>
            </a:r>
            <a:endParaRPr lang="en-US"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5470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232</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UGCC Course Proposals (November 4,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UGCC Course Proposals (October 20, 2025</dc:title>
  <dc:creator>Hiromi Kasahara</dc:creator>
  <cp:lastModifiedBy>Hubbard, Quinetta L.</cp:lastModifiedBy>
  <cp:revision>3</cp:revision>
  <cp:lastPrinted>2025-11-03T12:51:56Z</cp:lastPrinted>
  <dcterms:created xsi:type="dcterms:W3CDTF">2025-10-20T05:56:16Z</dcterms:created>
  <dcterms:modified xsi:type="dcterms:W3CDTF">2026-01-07T17:22:24Z</dcterms:modified>
</cp:coreProperties>
</file>