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147477393" r:id="rId6"/>
    <p:sldId id="261" r:id="rId7"/>
    <p:sldId id="2147477399" r:id="rId8"/>
    <p:sldId id="2147477402" r:id="rId9"/>
    <p:sldId id="284" r:id="rId10"/>
    <p:sldId id="2147477403" r:id="rId11"/>
    <p:sldId id="289" r:id="rId12"/>
    <p:sldId id="290" r:id="rId13"/>
    <p:sldId id="2147477409" r:id="rId14"/>
    <p:sldId id="2147477404" r:id="rId15"/>
    <p:sldId id="309" r:id="rId16"/>
    <p:sldId id="319" r:id="rId17"/>
    <p:sldId id="320" r:id="rId18"/>
    <p:sldId id="321" r:id="rId19"/>
    <p:sldId id="2147477410" r:id="rId20"/>
    <p:sldId id="2147477394" r:id="rId21"/>
    <p:sldId id="2147477392" r:id="rId22"/>
    <p:sldId id="262" r:id="rId23"/>
    <p:sldId id="2147477397" r:id="rId24"/>
    <p:sldId id="2147477391" r:id="rId25"/>
    <p:sldId id="264" r:id="rId26"/>
    <p:sldId id="265" r:id="rId27"/>
    <p:sldId id="2147477395" r:id="rId28"/>
    <p:sldId id="263" r:id="rId29"/>
    <p:sldId id="2147477388" r:id="rId30"/>
    <p:sldId id="2147477387" r:id="rId31"/>
    <p:sldId id="2147477389" r:id="rId32"/>
    <p:sldId id="2147477396" r:id="rId33"/>
    <p:sldId id="2147477407" r:id="rId34"/>
    <p:sldId id="2147477398" r:id="rId35"/>
    <p:sldId id="2147477390" r:id="rId36"/>
    <p:sldId id="214747740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18265D-9ADE-C37C-6D23-E175ACA2DFE9}" name="Sorgenfrei, Jen" initials="SJ" userId="S::jsorgen2@rockets.utoledo.edu::1c831da7-0d43-44d1-a9e9-5e9cceb68988" providerId="AD"/>
  <p188:author id="{48CCBC9B-6408-B051-4CF8-55AA5FEF51A8}" name="Cunningham, Meghan" initials="CM" userId="S::mcunnin8@rockets.utoledo.edu::d59176d5-9248-4056-8ce5-96f681b543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47D"/>
    <a:srgbClr val="000F3E"/>
    <a:srgbClr val="003E7E"/>
    <a:srgbClr val="3BB2F1"/>
    <a:srgbClr val="FFE471"/>
    <a:srgbClr val="AFD5E9"/>
    <a:srgbClr val="FFD200"/>
    <a:srgbClr val="F0C8BF"/>
    <a:srgbClr val="D3C1AE"/>
    <a:srgbClr val="10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705"/>
  </p:normalViewPr>
  <p:slideViewPr>
    <p:cSldViewPr snapToGrid="0">
      <p:cViewPr varScale="1">
        <p:scale>
          <a:sx n="105" d="100"/>
          <a:sy n="10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41714-8BFB-AD40-8FE3-21D6833A645F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A996D-794D-8E41-B8FD-5AA9177F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5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996D-794D-8E41-B8FD-5AA9177FF5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1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996D-794D-8E41-B8FD-5AA9177FF5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7A6BE-589F-E285-AEE7-FB0ACB8F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7D045-EE2B-6731-7EDB-F34575930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221A40-C131-1BBF-6C5F-68FA2361A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5F002-56D8-DFE1-CB61-5A3309773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996D-794D-8E41-B8FD-5AA9177FF5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2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996D-794D-8E41-B8FD-5AA9177FF5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3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996D-794D-8E41-B8FD-5AA9177FF5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996D-794D-8E41-B8FD-5AA9177FF5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996D-794D-8E41-B8FD-5AA9177FF5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0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A996D-794D-8E41-B8FD-5AA9177FF5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background&#10;&#10;Description automatically generated">
            <a:extLst>
              <a:ext uri="{FF2B5EF4-FFF2-40B4-BE49-F238E27FC236}">
                <a16:creationId xmlns:a16="http://schemas.microsoft.com/office/drawing/2014/main" id="{0741DFC3-7F52-3262-80F8-3872703B4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525B2B-2513-FE36-A477-7C7F1500E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50893" y="697042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 cap="none" baseline="0">
                <a:solidFill>
                  <a:srgbClr val="FFD200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4A83A-ED12-C6E9-1704-D1656C8451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0891" y="3879354"/>
            <a:ext cx="9144000" cy="4827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13" name="Picture 12" descr="The University of Toledo">
            <a:extLst>
              <a:ext uri="{FF2B5EF4-FFF2-40B4-BE49-F238E27FC236}">
                <a16:creationId xmlns:a16="http://schemas.microsoft.com/office/drawing/2014/main" id="{7A15B486-7F0A-CCD9-5C1B-CD87E609BD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311" y="4362085"/>
            <a:ext cx="1940716" cy="1791430"/>
          </a:xfrm>
          <a:prstGeom prst="rect">
            <a:avLst/>
          </a:prstGeom>
        </p:spPr>
      </p:pic>
      <p:pic>
        <p:nvPicPr>
          <p:cNvPr id="5" name="Picture 4" descr="The Power To Do">
            <a:extLst>
              <a:ext uri="{FF2B5EF4-FFF2-40B4-BE49-F238E27FC236}">
                <a16:creationId xmlns:a16="http://schemas.microsoft.com/office/drawing/2014/main" id="{FB70371D-95EC-591D-8CC4-AA2E78E5B5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328835"/>
            <a:ext cx="12192000" cy="5291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F5E823-4EE1-8427-1523-66B3ED2CF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2300" y="4362450"/>
            <a:ext cx="5238750" cy="51117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presenter and date</a:t>
            </a:r>
          </a:p>
        </p:txBody>
      </p:sp>
    </p:spTree>
    <p:extLst>
      <p:ext uri="{BB962C8B-B14F-4D97-AF65-F5344CB8AC3E}">
        <p14:creationId xmlns:p14="http://schemas.microsoft.com/office/powerpoint/2010/main" val="377070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&#10;&#10;Description automatically generated">
            <a:extLst>
              <a:ext uri="{FF2B5EF4-FFF2-40B4-BE49-F238E27FC236}">
                <a16:creationId xmlns:a16="http://schemas.microsoft.com/office/drawing/2014/main" id="{23797169-C76F-7898-2E30-399BB8F0D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0086" cy="6858000"/>
          </a:xfrm>
          <a:prstGeom prst="rect">
            <a:avLst/>
          </a:prstGeom>
        </p:spPr>
      </p:pic>
      <p:pic>
        <p:nvPicPr>
          <p:cNvPr id="9" name="Picture 8" descr="The University of Toledo">
            <a:extLst>
              <a:ext uri="{FF2B5EF4-FFF2-40B4-BE49-F238E27FC236}">
                <a16:creationId xmlns:a16="http://schemas.microsoft.com/office/drawing/2014/main" id="{6B095E97-FA67-F376-44FC-DAC9313472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96938-5A6D-2CCA-DB7A-7F12B7033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9" y="694905"/>
            <a:ext cx="9733656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EC88-067F-CB23-26B0-0DF59DA3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739" y="1731363"/>
            <a:ext cx="9726161" cy="4063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4C201-27F7-ACBA-81BC-E8400DE5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B9803-5B6E-17AE-BEA4-F24785AE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1CBE-FB8D-DF6F-8183-7CFDED12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5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&#10;&#10;Description automatically generated">
            <a:extLst>
              <a:ext uri="{FF2B5EF4-FFF2-40B4-BE49-F238E27FC236}">
                <a16:creationId xmlns:a16="http://schemas.microsoft.com/office/drawing/2014/main" id="{0EDAB516-8E62-D687-2CDA-3DFFB3EB3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0086" cy="6858000"/>
          </a:xfrm>
          <a:prstGeom prst="rect">
            <a:avLst/>
          </a:prstGeom>
        </p:spPr>
      </p:pic>
      <p:pic>
        <p:nvPicPr>
          <p:cNvPr id="9" name="Picture 8" descr="The University of Toledo">
            <a:extLst>
              <a:ext uri="{FF2B5EF4-FFF2-40B4-BE49-F238E27FC236}">
                <a16:creationId xmlns:a16="http://schemas.microsoft.com/office/drawing/2014/main" id="{F485FA97-F4D3-AC3E-577C-DA626BCB1D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BF301E-F204-B8FC-9863-E0D386B25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8" y="694905"/>
            <a:ext cx="9733658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3429-35BF-61AF-A620-7344DFE2F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738" y="1788150"/>
            <a:ext cx="4432593" cy="412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3EAD0-C58D-ADC9-781F-0550BE391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2910" y="1788150"/>
            <a:ext cx="4754880" cy="412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0EAC7-764E-6FD3-9816-F2E89EC6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39222-845E-967A-54A2-526A831E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E150B-F029-125F-5A26-8EF4596F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7DA706-9BE6-ED24-6C7B-492CBC594A32}"/>
              </a:ext>
            </a:extLst>
          </p:cNvPr>
          <p:cNvCxnSpPr>
            <a:cxnSpLocks/>
          </p:cNvCxnSpPr>
          <p:nvPr userDrawn="1"/>
        </p:nvCxnSpPr>
        <p:spPr>
          <a:xfrm>
            <a:off x="6558988" y="1788150"/>
            <a:ext cx="0" cy="4126513"/>
          </a:xfrm>
          <a:prstGeom prst="line">
            <a:avLst/>
          </a:prstGeom>
          <a:ln w="15875">
            <a:solidFill>
              <a:srgbClr val="A20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4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Description automatically generated">
            <a:extLst>
              <a:ext uri="{FF2B5EF4-FFF2-40B4-BE49-F238E27FC236}">
                <a16:creationId xmlns:a16="http://schemas.microsoft.com/office/drawing/2014/main" id="{A60A6E46-9C77-5DCE-5481-F596C01B9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0086" cy="6858000"/>
          </a:xfrm>
          <a:prstGeom prst="rect">
            <a:avLst/>
          </a:prstGeom>
        </p:spPr>
      </p:pic>
      <p:pic>
        <p:nvPicPr>
          <p:cNvPr id="5" name="Picture 4" descr="The University of Toledo">
            <a:extLst>
              <a:ext uri="{FF2B5EF4-FFF2-40B4-BE49-F238E27FC236}">
                <a16:creationId xmlns:a16="http://schemas.microsoft.com/office/drawing/2014/main" id="{CC3B2B30-1D63-26D1-1992-43F4CC241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97C7678-65F8-659A-CBE8-66824541B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9569" y="694908"/>
            <a:ext cx="9736575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B287D44-E640-24CB-9C26-2E67CE50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2926DE1-6A52-18B1-F132-45FDAE9A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B2B2D4-D432-4C25-2774-03CBF60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DB6DF9FE-E772-E0ED-D0D4-74C69797AE8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853739" y="1787189"/>
            <a:ext cx="9736574" cy="4028396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79876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background&#10;&#10;Description automatically generated">
            <a:extLst>
              <a:ext uri="{FF2B5EF4-FFF2-40B4-BE49-F238E27FC236}">
                <a16:creationId xmlns:a16="http://schemas.microsoft.com/office/drawing/2014/main" id="{18E2F320-F726-340B-C542-E95BB4C49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0086" cy="6858000"/>
          </a:xfrm>
          <a:prstGeom prst="rect">
            <a:avLst/>
          </a:prstGeom>
        </p:spPr>
      </p:pic>
      <p:pic>
        <p:nvPicPr>
          <p:cNvPr id="12" name="Picture 11" descr="The University of Toledo">
            <a:extLst>
              <a:ext uri="{FF2B5EF4-FFF2-40B4-BE49-F238E27FC236}">
                <a16:creationId xmlns:a16="http://schemas.microsoft.com/office/drawing/2014/main" id="{F787356A-FBED-7280-0CB5-A3CE4A62D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9AA2E-3516-E31D-D239-6A54061FC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9" y="697040"/>
            <a:ext cx="4114800" cy="10044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FF02-1F7D-C32A-1D21-0EC41686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462" y="697040"/>
            <a:ext cx="5355187" cy="51250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11D97-49DD-F43F-34D7-8E07F5363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3739" y="1979271"/>
            <a:ext cx="4114800" cy="384279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2C9C3-5F0E-25D0-3559-4DDAA997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F3B8B-4154-6A2A-D8F8-CC3FD677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B735D-B1F6-200E-BC5F-8EDD7C09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C32E31-307B-88E9-6105-28BFDB7C7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97040"/>
            <a:ext cx="0" cy="5206049"/>
          </a:xfrm>
          <a:prstGeom prst="line">
            <a:avLst/>
          </a:prstGeom>
          <a:ln w="15875">
            <a:solidFill>
              <a:srgbClr val="A20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71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&#10;&#10;Description automatically generated">
            <a:extLst>
              <a:ext uri="{FF2B5EF4-FFF2-40B4-BE49-F238E27FC236}">
                <a16:creationId xmlns:a16="http://schemas.microsoft.com/office/drawing/2014/main" id="{F530C9D1-7688-3195-F955-19D082A51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0086" cy="6858000"/>
          </a:xfrm>
          <a:prstGeom prst="rect">
            <a:avLst/>
          </a:prstGeom>
        </p:spPr>
      </p:pic>
      <p:pic>
        <p:nvPicPr>
          <p:cNvPr id="9" name="Picture 8" descr="The University of Toledo&#10;">
            <a:extLst>
              <a:ext uri="{FF2B5EF4-FFF2-40B4-BE49-F238E27FC236}">
                <a16:creationId xmlns:a16="http://schemas.microsoft.com/office/drawing/2014/main" id="{E950932F-C5D9-FAE6-567F-CE622C804F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5764C-ADAD-C280-87AE-DAE4423A8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3462" y="693295"/>
            <a:ext cx="5355187" cy="51056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45BEF-B7C4-5F03-9D36-ECD56F0B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C6B08-D966-2F43-3B4E-AAB685EE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41B06-073A-1E2D-CE22-01BBB23F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E7F772-DB50-9738-498C-436F33008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9" y="697040"/>
            <a:ext cx="4114800" cy="10044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084FFC-D44D-4AA2-A87E-6F187AD4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3739" y="1979271"/>
            <a:ext cx="4114800" cy="384279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85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&#10;&#10;Description automatically generated">
            <a:extLst>
              <a:ext uri="{FF2B5EF4-FFF2-40B4-BE49-F238E27FC236}">
                <a16:creationId xmlns:a16="http://schemas.microsoft.com/office/drawing/2014/main" id="{F530C9D1-7688-3195-F955-19D082A51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0086" cy="6858000"/>
          </a:xfrm>
          <a:prstGeom prst="rect">
            <a:avLst/>
          </a:prstGeom>
        </p:spPr>
      </p:pic>
      <p:pic>
        <p:nvPicPr>
          <p:cNvPr id="9" name="Picture 8" descr="The University of Toledo">
            <a:extLst>
              <a:ext uri="{FF2B5EF4-FFF2-40B4-BE49-F238E27FC236}">
                <a16:creationId xmlns:a16="http://schemas.microsoft.com/office/drawing/2014/main" id="{E950932F-C5D9-FAE6-567F-CE622C804F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45BEF-B7C4-5F03-9D36-ECD56F0B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C6B08-D966-2F43-3B4E-AAB685EE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41B06-073A-1E2D-CE22-01BBB23F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A9A456-9DC3-3F8C-CB7E-2E8F1A8C58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926" y="-44825"/>
            <a:ext cx="5789580" cy="6929752"/>
          </a:xfrm>
          <a:custGeom>
            <a:avLst/>
            <a:gdLst>
              <a:gd name="connsiteX0" fmla="*/ 0 w 12344400"/>
              <a:gd name="connsiteY0" fmla="*/ 0 h 6875964"/>
              <a:gd name="connsiteX1" fmla="*/ 1907026 w 12344400"/>
              <a:gd name="connsiteY1" fmla="*/ 15942 h 6875964"/>
              <a:gd name="connsiteX2" fmla="*/ 10510099 w 12344400"/>
              <a:gd name="connsiteY2" fmla="*/ 29797 h 6875964"/>
              <a:gd name="connsiteX3" fmla="*/ 12252554 w 12344400"/>
              <a:gd name="connsiteY3" fmla="*/ 52288 h 6875964"/>
              <a:gd name="connsiteX4" fmla="*/ 12344400 w 12344400"/>
              <a:gd name="connsiteY4" fmla="*/ 53001 h 6875964"/>
              <a:gd name="connsiteX5" fmla="*/ 12344400 w 12344400"/>
              <a:gd name="connsiteY5" fmla="*/ 6875964 h 6875964"/>
              <a:gd name="connsiteX6" fmla="*/ 5718175 w 12344400"/>
              <a:gd name="connsiteY6" fmla="*/ 6875964 h 6875964"/>
              <a:gd name="connsiteX7" fmla="*/ 3154529 w 12344400"/>
              <a:gd name="connsiteY7" fmla="*/ 6866017 h 6875964"/>
              <a:gd name="connsiteX8" fmla="*/ 2813 w 12344400"/>
              <a:gd name="connsiteY8" fmla="*/ 3257565 h 6875964"/>
              <a:gd name="connsiteX9" fmla="*/ 0 w 12344400"/>
              <a:gd name="connsiteY9" fmla="*/ 0 h 6875964"/>
              <a:gd name="connsiteX0" fmla="*/ 0 w 12344400"/>
              <a:gd name="connsiteY0" fmla="*/ 19917 h 6895881"/>
              <a:gd name="connsiteX1" fmla="*/ 1799450 w 12344400"/>
              <a:gd name="connsiteY1" fmla="*/ 0 h 6895881"/>
              <a:gd name="connsiteX2" fmla="*/ 10510099 w 12344400"/>
              <a:gd name="connsiteY2" fmla="*/ 49714 h 6895881"/>
              <a:gd name="connsiteX3" fmla="*/ 12252554 w 12344400"/>
              <a:gd name="connsiteY3" fmla="*/ 72205 h 6895881"/>
              <a:gd name="connsiteX4" fmla="*/ 12344400 w 12344400"/>
              <a:gd name="connsiteY4" fmla="*/ 72918 h 6895881"/>
              <a:gd name="connsiteX5" fmla="*/ 12344400 w 12344400"/>
              <a:gd name="connsiteY5" fmla="*/ 6895881 h 6895881"/>
              <a:gd name="connsiteX6" fmla="*/ 5718175 w 12344400"/>
              <a:gd name="connsiteY6" fmla="*/ 6895881 h 6895881"/>
              <a:gd name="connsiteX7" fmla="*/ 3154529 w 12344400"/>
              <a:gd name="connsiteY7" fmla="*/ 6885934 h 6895881"/>
              <a:gd name="connsiteX8" fmla="*/ 2813 w 12344400"/>
              <a:gd name="connsiteY8" fmla="*/ 3277482 h 6895881"/>
              <a:gd name="connsiteX9" fmla="*/ 0 w 12344400"/>
              <a:gd name="connsiteY9" fmla="*/ 1991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49714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34625 w 12353365"/>
              <a:gd name="connsiteY3" fmla="*/ 27381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34625 w 12353365"/>
              <a:gd name="connsiteY3" fmla="*/ 27381 h 6895881"/>
              <a:gd name="connsiteX4" fmla="*/ 12254754 w 12353365"/>
              <a:gd name="connsiteY4" fmla="*/ 19129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272683"/>
              <a:gd name="connsiteY0" fmla="*/ 1987 h 6904845"/>
              <a:gd name="connsiteX1" fmla="*/ 1808415 w 12272683"/>
              <a:gd name="connsiteY1" fmla="*/ 0 h 6904845"/>
              <a:gd name="connsiteX2" fmla="*/ 10519064 w 12272683"/>
              <a:gd name="connsiteY2" fmla="*/ 31785 h 6904845"/>
              <a:gd name="connsiteX3" fmla="*/ 12234625 w 12272683"/>
              <a:gd name="connsiteY3" fmla="*/ 27381 h 6904845"/>
              <a:gd name="connsiteX4" fmla="*/ 12254754 w 12272683"/>
              <a:gd name="connsiteY4" fmla="*/ 19129 h 6904845"/>
              <a:gd name="connsiteX5" fmla="*/ 12272683 w 12272683"/>
              <a:gd name="connsiteY5" fmla="*/ 6904845 h 6904845"/>
              <a:gd name="connsiteX6" fmla="*/ 5727140 w 12272683"/>
              <a:gd name="connsiteY6" fmla="*/ 6895881 h 6904845"/>
              <a:gd name="connsiteX7" fmla="*/ 3163494 w 12272683"/>
              <a:gd name="connsiteY7" fmla="*/ 6885934 h 6904845"/>
              <a:gd name="connsiteX8" fmla="*/ 11778 w 12272683"/>
              <a:gd name="connsiteY8" fmla="*/ 3277482 h 6904845"/>
              <a:gd name="connsiteX9" fmla="*/ 0 w 12272683"/>
              <a:gd name="connsiteY9" fmla="*/ 1987 h 6904845"/>
              <a:gd name="connsiteX0" fmla="*/ 0 w 12272683"/>
              <a:gd name="connsiteY0" fmla="*/ 0 h 6929752"/>
              <a:gd name="connsiteX1" fmla="*/ 1808415 w 12272683"/>
              <a:gd name="connsiteY1" fmla="*/ 24907 h 6929752"/>
              <a:gd name="connsiteX2" fmla="*/ 10519064 w 12272683"/>
              <a:gd name="connsiteY2" fmla="*/ 56692 h 6929752"/>
              <a:gd name="connsiteX3" fmla="*/ 12234625 w 12272683"/>
              <a:gd name="connsiteY3" fmla="*/ 52288 h 6929752"/>
              <a:gd name="connsiteX4" fmla="*/ 12254754 w 12272683"/>
              <a:gd name="connsiteY4" fmla="*/ 44036 h 6929752"/>
              <a:gd name="connsiteX5" fmla="*/ 12272683 w 12272683"/>
              <a:gd name="connsiteY5" fmla="*/ 6929752 h 6929752"/>
              <a:gd name="connsiteX6" fmla="*/ 5727140 w 12272683"/>
              <a:gd name="connsiteY6" fmla="*/ 6920788 h 6929752"/>
              <a:gd name="connsiteX7" fmla="*/ 3163494 w 12272683"/>
              <a:gd name="connsiteY7" fmla="*/ 6910841 h 6929752"/>
              <a:gd name="connsiteX8" fmla="*/ 11778 w 12272683"/>
              <a:gd name="connsiteY8" fmla="*/ 3302389 h 6929752"/>
              <a:gd name="connsiteX9" fmla="*/ 0 w 12272683"/>
              <a:gd name="connsiteY9" fmla="*/ 0 h 6929752"/>
              <a:gd name="connsiteX0" fmla="*/ 0 w 12272683"/>
              <a:gd name="connsiteY0" fmla="*/ 0 h 6929752"/>
              <a:gd name="connsiteX1" fmla="*/ 1808415 w 12272683"/>
              <a:gd name="connsiteY1" fmla="*/ 24907 h 6929752"/>
              <a:gd name="connsiteX2" fmla="*/ 3321851 w 12272683"/>
              <a:gd name="connsiteY2" fmla="*/ 27195 h 6929752"/>
              <a:gd name="connsiteX3" fmla="*/ 12234625 w 12272683"/>
              <a:gd name="connsiteY3" fmla="*/ 52288 h 6929752"/>
              <a:gd name="connsiteX4" fmla="*/ 12254754 w 12272683"/>
              <a:gd name="connsiteY4" fmla="*/ 44036 h 6929752"/>
              <a:gd name="connsiteX5" fmla="*/ 12272683 w 12272683"/>
              <a:gd name="connsiteY5" fmla="*/ 6929752 h 6929752"/>
              <a:gd name="connsiteX6" fmla="*/ 5727140 w 12272683"/>
              <a:gd name="connsiteY6" fmla="*/ 6920788 h 6929752"/>
              <a:gd name="connsiteX7" fmla="*/ 3163494 w 12272683"/>
              <a:gd name="connsiteY7" fmla="*/ 6910841 h 6929752"/>
              <a:gd name="connsiteX8" fmla="*/ 11778 w 12272683"/>
              <a:gd name="connsiteY8" fmla="*/ 3302389 h 6929752"/>
              <a:gd name="connsiteX9" fmla="*/ 0 w 12272683"/>
              <a:gd name="connsiteY9" fmla="*/ 0 h 6929752"/>
              <a:gd name="connsiteX0" fmla="*/ 0 w 12272683"/>
              <a:gd name="connsiteY0" fmla="*/ 0 h 6929752"/>
              <a:gd name="connsiteX1" fmla="*/ 1808415 w 12272683"/>
              <a:gd name="connsiteY1" fmla="*/ 24907 h 6929752"/>
              <a:gd name="connsiteX2" fmla="*/ 3321851 w 12272683"/>
              <a:gd name="connsiteY2" fmla="*/ 27195 h 6929752"/>
              <a:gd name="connsiteX3" fmla="*/ 12234625 w 12272683"/>
              <a:gd name="connsiteY3" fmla="*/ 52288 h 6929752"/>
              <a:gd name="connsiteX4" fmla="*/ 5780212 w 12272683"/>
              <a:gd name="connsiteY4" fmla="*/ 3229687 h 6929752"/>
              <a:gd name="connsiteX5" fmla="*/ 12272683 w 12272683"/>
              <a:gd name="connsiteY5" fmla="*/ 6929752 h 6929752"/>
              <a:gd name="connsiteX6" fmla="*/ 5727140 w 12272683"/>
              <a:gd name="connsiteY6" fmla="*/ 6920788 h 6929752"/>
              <a:gd name="connsiteX7" fmla="*/ 3163494 w 12272683"/>
              <a:gd name="connsiteY7" fmla="*/ 6910841 h 6929752"/>
              <a:gd name="connsiteX8" fmla="*/ 11778 w 12272683"/>
              <a:gd name="connsiteY8" fmla="*/ 3302389 h 6929752"/>
              <a:gd name="connsiteX9" fmla="*/ 0 w 12272683"/>
              <a:gd name="connsiteY9" fmla="*/ 0 h 6929752"/>
              <a:gd name="connsiteX0" fmla="*/ 0 w 12272683"/>
              <a:gd name="connsiteY0" fmla="*/ 0 h 6929752"/>
              <a:gd name="connsiteX1" fmla="*/ 1808415 w 12272683"/>
              <a:gd name="connsiteY1" fmla="*/ 24907 h 6929752"/>
              <a:gd name="connsiteX2" fmla="*/ 3321851 w 12272683"/>
              <a:gd name="connsiteY2" fmla="*/ 27195 h 6929752"/>
              <a:gd name="connsiteX3" fmla="*/ 5789580 w 12272683"/>
              <a:gd name="connsiteY3" fmla="*/ 37539 h 6929752"/>
              <a:gd name="connsiteX4" fmla="*/ 5780212 w 12272683"/>
              <a:gd name="connsiteY4" fmla="*/ 3229687 h 6929752"/>
              <a:gd name="connsiteX5" fmla="*/ 12272683 w 12272683"/>
              <a:gd name="connsiteY5" fmla="*/ 6929752 h 6929752"/>
              <a:gd name="connsiteX6" fmla="*/ 5727140 w 12272683"/>
              <a:gd name="connsiteY6" fmla="*/ 6920788 h 6929752"/>
              <a:gd name="connsiteX7" fmla="*/ 3163494 w 12272683"/>
              <a:gd name="connsiteY7" fmla="*/ 6910841 h 6929752"/>
              <a:gd name="connsiteX8" fmla="*/ 11778 w 12272683"/>
              <a:gd name="connsiteY8" fmla="*/ 3302389 h 6929752"/>
              <a:gd name="connsiteX9" fmla="*/ 0 w 12272683"/>
              <a:gd name="connsiteY9" fmla="*/ 0 h 6929752"/>
              <a:gd name="connsiteX0" fmla="*/ 0 w 6181599"/>
              <a:gd name="connsiteY0" fmla="*/ 0 h 7047739"/>
              <a:gd name="connsiteX1" fmla="*/ 1808415 w 6181599"/>
              <a:gd name="connsiteY1" fmla="*/ 24907 h 7047739"/>
              <a:gd name="connsiteX2" fmla="*/ 3321851 w 6181599"/>
              <a:gd name="connsiteY2" fmla="*/ 27195 h 7047739"/>
              <a:gd name="connsiteX3" fmla="*/ 5789580 w 6181599"/>
              <a:gd name="connsiteY3" fmla="*/ 37539 h 7047739"/>
              <a:gd name="connsiteX4" fmla="*/ 5780212 w 6181599"/>
              <a:gd name="connsiteY4" fmla="*/ 3229687 h 7047739"/>
              <a:gd name="connsiteX5" fmla="*/ 6181599 w 6181599"/>
              <a:gd name="connsiteY5" fmla="*/ 7047739 h 7047739"/>
              <a:gd name="connsiteX6" fmla="*/ 5727140 w 6181599"/>
              <a:gd name="connsiteY6" fmla="*/ 6920788 h 7047739"/>
              <a:gd name="connsiteX7" fmla="*/ 3163494 w 6181599"/>
              <a:gd name="connsiteY7" fmla="*/ 6910841 h 7047739"/>
              <a:gd name="connsiteX8" fmla="*/ 11778 w 6181599"/>
              <a:gd name="connsiteY8" fmla="*/ 3302389 h 7047739"/>
              <a:gd name="connsiteX9" fmla="*/ 0 w 6181599"/>
              <a:gd name="connsiteY9" fmla="*/ 0 h 7047739"/>
              <a:gd name="connsiteX0" fmla="*/ 0 w 6181599"/>
              <a:gd name="connsiteY0" fmla="*/ 0 h 7047739"/>
              <a:gd name="connsiteX1" fmla="*/ 1808415 w 6181599"/>
              <a:gd name="connsiteY1" fmla="*/ 24907 h 7047739"/>
              <a:gd name="connsiteX2" fmla="*/ 3321851 w 6181599"/>
              <a:gd name="connsiteY2" fmla="*/ 27195 h 7047739"/>
              <a:gd name="connsiteX3" fmla="*/ 5789580 w 6181599"/>
              <a:gd name="connsiteY3" fmla="*/ 37539 h 7047739"/>
              <a:gd name="connsiteX4" fmla="*/ 5780212 w 6181599"/>
              <a:gd name="connsiteY4" fmla="*/ 3229687 h 7047739"/>
              <a:gd name="connsiteX5" fmla="*/ 6181599 w 6181599"/>
              <a:gd name="connsiteY5" fmla="*/ 7047739 h 7047739"/>
              <a:gd name="connsiteX6" fmla="*/ 4458779 w 6181599"/>
              <a:gd name="connsiteY6" fmla="*/ 6920788 h 7047739"/>
              <a:gd name="connsiteX7" fmla="*/ 3163494 w 6181599"/>
              <a:gd name="connsiteY7" fmla="*/ 6910841 h 7047739"/>
              <a:gd name="connsiteX8" fmla="*/ 11778 w 6181599"/>
              <a:gd name="connsiteY8" fmla="*/ 3302389 h 7047739"/>
              <a:gd name="connsiteX9" fmla="*/ 0 w 6181599"/>
              <a:gd name="connsiteY9" fmla="*/ 0 h 7047739"/>
              <a:gd name="connsiteX0" fmla="*/ 0 w 5789580"/>
              <a:gd name="connsiteY0" fmla="*/ 0 h 6929752"/>
              <a:gd name="connsiteX1" fmla="*/ 1808415 w 5789580"/>
              <a:gd name="connsiteY1" fmla="*/ 24907 h 6929752"/>
              <a:gd name="connsiteX2" fmla="*/ 3321851 w 5789580"/>
              <a:gd name="connsiteY2" fmla="*/ 27195 h 6929752"/>
              <a:gd name="connsiteX3" fmla="*/ 5789580 w 5789580"/>
              <a:gd name="connsiteY3" fmla="*/ 37539 h 6929752"/>
              <a:gd name="connsiteX4" fmla="*/ 5780212 w 5789580"/>
              <a:gd name="connsiteY4" fmla="*/ 3229687 h 6929752"/>
              <a:gd name="connsiteX5" fmla="*/ 5783393 w 5789580"/>
              <a:gd name="connsiteY5" fmla="*/ 6929752 h 6929752"/>
              <a:gd name="connsiteX6" fmla="*/ 4458779 w 5789580"/>
              <a:gd name="connsiteY6" fmla="*/ 6920788 h 6929752"/>
              <a:gd name="connsiteX7" fmla="*/ 3163494 w 5789580"/>
              <a:gd name="connsiteY7" fmla="*/ 6910841 h 6929752"/>
              <a:gd name="connsiteX8" fmla="*/ 11778 w 5789580"/>
              <a:gd name="connsiteY8" fmla="*/ 3302389 h 6929752"/>
              <a:gd name="connsiteX9" fmla="*/ 0 w 5789580"/>
              <a:gd name="connsiteY9" fmla="*/ 0 h 692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89580" h="6929752">
                <a:moveTo>
                  <a:pt x="0" y="0"/>
                </a:moveTo>
                <a:cubicBezTo>
                  <a:pt x="13855" y="39636"/>
                  <a:pt x="1183033" y="24907"/>
                  <a:pt x="1808415" y="24907"/>
                </a:cubicBezTo>
                <a:lnTo>
                  <a:pt x="3321851" y="27195"/>
                </a:lnTo>
                <a:cubicBezTo>
                  <a:pt x="3312160" y="38452"/>
                  <a:pt x="5311474" y="34011"/>
                  <a:pt x="5789580" y="37539"/>
                </a:cubicBezTo>
                <a:cubicBezTo>
                  <a:pt x="5786457" y="1101588"/>
                  <a:pt x="5783335" y="2165638"/>
                  <a:pt x="5780212" y="3229687"/>
                </a:cubicBezTo>
                <a:cubicBezTo>
                  <a:pt x="5786188" y="5524926"/>
                  <a:pt x="5777417" y="4634513"/>
                  <a:pt x="5783393" y="6929752"/>
                </a:cubicBezTo>
                <a:lnTo>
                  <a:pt x="4458779" y="6920788"/>
                </a:lnTo>
                <a:lnTo>
                  <a:pt x="3163494" y="6910841"/>
                </a:lnTo>
                <a:cubicBezTo>
                  <a:pt x="2531868" y="6917310"/>
                  <a:pt x="13903" y="4136365"/>
                  <a:pt x="11778" y="3302389"/>
                </a:cubicBezTo>
                <a:cubicBezTo>
                  <a:pt x="11778" y="1792628"/>
                  <a:pt x="0" y="150976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26B8DD-A176-E6ED-FD28-216D27295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461" y="697040"/>
            <a:ext cx="5355187" cy="10044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F56066-46A4-5C46-29AA-A21DCE37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462" y="1979406"/>
            <a:ext cx="5355187" cy="38426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834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&#10;&#10;Description automatically generated">
            <a:extLst>
              <a:ext uri="{FF2B5EF4-FFF2-40B4-BE49-F238E27FC236}">
                <a16:creationId xmlns:a16="http://schemas.microsoft.com/office/drawing/2014/main" id="{93B309CC-018D-3ED5-4B7E-C4F694CB2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0086" cy="6858000"/>
          </a:xfrm>
          <a:prstGeom prst="rect">
            <a:avLst/>
          </a:prstGeom>
        </p:spPr>
      </p:pic>
      <p:pic>
        <p:nvPicPr>
          <p:cNvPr id="8" name="Picture 7" descr="The University of Toledo">
            <a:extLst>
              <a:ext uri="{FF2B5EF4-FFF2-40B4-BE49-F238E27FC236}">
                <a16:creationId xmlns:a16="http://schemas.microsoft.com/office/drawing/2014/main" id="{270A6DD7-E344-343B-69D3-3A56F52508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9F779-B84F-24E1-2364-E3956EFA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858EE-BE12-8316-425B-55154A3D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0AD90-2D80-8D14-91E1-3AA42618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686301E-DCD6-089E-7BAC-987F7CFAAC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926" y="-44825"/>
            <a:ext cx="12272683" cy="6929752"/>
          </a:xfrm>
          <a:custGeom>
            <a:avLst/>
            <a:gdLst>
              <a:gd name="connsiteX0" fmla="*/ 0 w 12344400"/>
              <a:gd name="connsiteY0" fmla="*/ 0 h 6875964"/>
              <a:gd name="connsiteX1" fmla="*/ 1907026 w 12344400"/>
              <a:gd name="connsiteY1" fmla="*/ 15942 h 6875964"/>
              <a:gd name="connsiteX2" fmla="*/ 10510099 w 12344400"/>
              <a:gd name="connsiteY2" fmla="*/ 29797 h 6875964"/>
              <a:gd name="connsiteX3" fmla="*/ 12252554 w 12344400"/>
              <a:gd name="connsiteY3" fmla="*/ 52288 h 6875964"/>
              <a:gd name="connsiteX4" fmla="*/ 12344400 w 12344400"/>
              <a:gd name="connsiteY4" fmla="*/ 53001 h 6875964"/>
              <a:gd name="connsiteX5" fmla="*/ 12344400 w 12344400"/>
              <a:gd name="connsiteY5" fmla="*/ 6875964 h 6875964"/>
              <a:gd name="connsiteX6" fmla="*/ 5718175 w 12344400"/>
              <a:gd name="connsiteY6" fmla="*/ 6875964 h 6875964"/>
              <a:gd name="connsiteX7" fmla="*/ 3154529 w 12344400"/>
              <a:gd name="connsiteY7" fmla="*/ 6866017 h 6875964"/>
              <a:gd name="connsiteX8" fmla="*/ 2813 w 12344400"/>
              <a:gd name="connsiteY8" fmla="*/ 3257565 h 6875964"/>
              <a:gd name="connsiteX9" fmla="*/ 0 w 12344400"/>
              <a:gd name="connsiteY9" fmla="*/ 0 h 6875964"/>
              <a:gd name="connsiteX0" fmla="*/ 0 w 12344400"/>
              <a:gd name="connsiteY0" fmla="*/ 19917 h 6895881"/>
              <a:gd name="connsiteX1" fmla="*/ 1799450 w 12344400"/>
              <a:gd name="connsiteY1" fmla="*/ 0 h 6895881"/>
              <a:gd name="connsiteX2" fmla="*/ 10510099 w 12344400"/>
              <a:gd name="connsiteY2" fmla="*/ 49714 h 6895881"/>
              <a:gd name="connsiteX3" fmla="*/ 12252554 w 12344400"/>
              <a:gd name="connsiteY3" fmla="*/ 72205 h 6895881"/>
              <a:gd name="connsiteX4" fmla="*/ 12344400 w 12344400"/>
              <a:gd name="connsiteY4" fmla="*/ 72918 h 6895881"/>
              <a:gd name="connsiteX5" fmla="*/ 12344400 w 12344400"/>
              <a:gd name="connsiteY5" fmla="*/ 6895881 h 6895881"/>
              <a:gd name="connsiteX6" fmla="*/ 5718175 w 12344400"/>
              <a:gd name="connsiteY6" fmla="*/ 6895881 h 6895881"/>
              <a:gd name="connsiteX7" fmla="*/ 3154529 w 12344400"/>
              <a:gd name="connsiteY7" fmla="*/ 6885934 h 6895881"/>
              <a:gd name="connsiteX8" fmla="*/ 2813 w 12344400"/>
              <a:gd name="connsiteY8" fmla="*/ 3277482 h 6895881"/>
              <a:gd name="connsiteX9" fmla="*/ 0 w 12344400"/>
              <a:gd name="connsiteY9" fmla="*/ 1991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49714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61519 w 12353365"/>
              <a:gd name="connsiteY3" fmla="*/ 72205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34625 w 12353365"/>
              <a:gd name="connsiteY3" fmla="*/ 27381 h 6895881"/>
              <a:gd name="connsiteX4" fmla="*/ 12353365 w 12353365"/>
              <a:gd name="connsiteY4" fmla="*/ 72918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353365"/>
              <a:gd name="connsiteY0" fmla="*/ 1987 h 6895881"/>
              <a:gd name="connsiteX1" fmla="*/ 1808415 w 12353365"/>
              <a:gd name="connsiteY1" fmla="*/ 0 h 6895881"/>
              <a:gd name="connsiteX2" fmla="*/ 10519064 w 12353365"/>
              <a:gd name="connsiteY2" fmla="*/ 31785 h 6895881"/>
              <a:gd name="connsiteX3" fmla="*/ 12234625 w 12353365"/>
              <a:gd name="connsiteY3" fmla="*/ 27381 h 6895881"/>
              <a:gd name="connsiteX4" fmla="*/ 12254754 w 12353365"/>
              <a:gd name="connsiteY4" fmla="*/ 19129 h 6895881"/>
              <a:gd name="connsiteX5" fmla="*/ 12353365 w 12353365"/>
              <a:gd name="connsiteY5" fmla="*/ 6895881 h 6895881"/>
              <a:gd name="connsiteX6" fmla="*/ 5727140 w 12353365"/>
              <a:gd name="connsiteY6" fmla="*/ 6895881 h 6895881"/>
              <a:gd name="connsiteX7" fmla="*/ 3163494 w 12353365"/>
              <a:gd name="connsiteY7" fmla="*/ 6885934 h 6895881"/>
              <a:gd name="connsiteX8" fmla="*/ 11778 w 12353365"/>
              <a:gd name="connsiteY8" fmla="*/ 3277482 h 6895881"/>
              <a:gd name="connsiteX9" fmla="*/ 0 w 12353365"/>
              <a:gd name="connsiteY9" fmla="*/ 1987 h 6895881"/>
              <a:gd name="connsiteX0" fmla="*/ 0 w 12272683"/>
              <a:gd name="connsiteY0" fmla="*/ 1987 h 6904845"/>
              <a:gd name="connsiteX1" fmla="*/ 1808415 w 12272683"/>
              <a:gd name="connsiteY1" fmla="*/ 0 h 6904845"/>
              <a:gd name="connsiteX2" fmla="*/ 10519064 w 12272683"/>
              <a:gd name="connsiteY2" fmla="*/ 31785 h 6904845"/>
              <a:gd name="connsiteX3" fmla="*/ 12234625 w 12272683"/>
              <a:gd name="connsiteY3" fmla="*/ 27381 h 6904845"/>
              <a:gd name="connsiteX4" fmla="*/ 12254754 w 12272683"/>
              <a:gd name="connsiteY4" fmla="*/ 19129 h 6904845"/>
              <a:gd name="connsiteX5" fmla="*/ 12272683 w 12272683"/>
              <a:gd name="connsiteY5" fmla="*/ 6904845 h 6904845"/>
              <a:gd name="connsiteX6" fmla="*/ 5727140 w 12272683"/>
              <a:gd name="connsiteY6" fmla="*/ 6895881 h 6904845"/>
              <a:gd name="connsiteX7" fmla="*/ 3163494 w 12272683"/>
              <a:gd name="connsiteY7" fmla="*/ 6885934 h 6904845"/>
              <a:gd name="connsiteX8" fmla="*/ 11778 w 12272683"/>
              <a:gd name="connsiteY8" fmla="*/ 3277482 h 6904845"/>
              <a:gd name="connsiteX9" fmla="*/ 0 w 12272683"/>
              <a:gd name="connsiteY9" fmla="*/ 1987 h 6904845"/>
              <a:gd name="connsiteX0" fmla="*/ 0 w 12272683"/>
              <a:gd name="connsiteY0" fmla="*/ 0 h 6929752"/>
              <a:gd name="connsiteX1" fmla="*/ 1808415 w 12272683"/>
              <a:gd name="connsiteY1" fmla="*/ 24907 h 6929752"/>
              <a:gd name="connsiteX2" fmla="*/ 10519064 w 12272683"/>
              <a:gd name="connsiteY2" fmla="*/ 56692 h 6929752"/>
              <a:gd name="connsiteX3" fmla="*/ 12234625 w 12272683"/>
              <a:gd name="connsiteY3" fmla="*/ 52288 h 6929752"/>
              <a:gd name="connsiteX4" fmla="*/ 12254754 w 12272683"/>
              <a:gd name="connsiteY4" fmla="*/ 44036 h 6929752"/>
              <a:gd name="connsiteX5" fmla="*/ 12272683 w 12272683"/>
              <a:gd name="connsiteY5" fmla="*/ 6929752 h 6929752"/>
              <a:gd name="connsiteX6" fmla="*/ 5727140 w 12272683"/>
              <a:gd name="connsiteY6" fmla="*/ 6920788 h 6929752"/>
              <a:gd name="connsiteX7" fmla="*/ 3163494 w 12272683"/>
              <a:gd name="connsiteY7" fmla="*/ 6910841 h 6929752"/>
              <a:gd name="connsiteX8" fmla="*/ 11778 w 12272683"/>
              <a:gd name="connsiteY8" fmla="*/ 3302389 h 6929752"/>
              <a:gd name="connsiteX9" fmla="*/ 0 w 12272683"/>
              <a:gd name="connsiteY9" fmla="*/ 0 h 692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72683" h="6929752">
                <a:moveTo>
                  <a:pt x="0" y="0"/>
                </a:moveTo>
                <a:cubicBezTo>
                  <a:pt x="13855" y="39636"/>
                  <a:pt x="1183033" y="24907"/>
                  <a:pt x="1808415" y="24907"/>
                </a:cubicBezTo>
                <a:lnTo>
                  <a:pt x="10519064" y="56692"/>
                </a:lnTo>
                <a:cubicBezTo>
                  <a:pt x="10509373" y="67949"/>
                  <a:pt x="11756519" y="48760"/>
                  <a:pt x="12234625" y="52288"/>
                </a:cubicBezTo>
                <a:lnTo>
                  <a:pt x="12254754" y="44036"/>
                </a:lnTo>
                <a:cubicBezTo>
                  <a:pt x="12260730" y="2339275"/>
                  <a:pt x="12266707" y="4634513"/>
                  <a:pt x="12272683" y="6929752"/>
                </a:cubicBezTo>
                <a:lnTo>
                  <a:pt x="5727140" y="6920788"/>
                </a:lnTo>
                <a:lnTo>
                  <a:pt x="3163494" y="6910841"/>
                </a:lnTo>
                <a:cubicBezTo>
                  <a:pt x="2531868" y="6917310"/>
                  <a:pt x="13903" y="4136365"/>
                  <a:pt x="11778" y="3302389"/>
                </a:cubicBezTo>
                <a:cubicBezTo>
                  <a:pt x="11778" y="1792628"/>
                  <a:pt x="0" y="150976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641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&#10;&#10;Description automatically generated">
            <a:extLst>
              <a:ext uri="{FF2B5EF4-FFF2-40B4-BE49-F238E27FC236}">
                <a16:creationId xmlns:a16="http://schemas.microsoft.com/office/drawing/2014/main" id="{93B309CC-018D-3ED5-4B7E-C4F694CB2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0086" cy="6858000"/>
          </a:xfrm>
          <a:prstGeom prst="rect">
            <a:avLst/>
          </a:prstGeom>
        </p:spPr>
      </p:pic>
      <p:pic>
        <p:nvPicPr>
          <p:cNvPr id="8" name="Picture 7" descr="The University of Toledo">
            <a:extLst>
              <a:ext uri="{FF2B5EF4-FFF2-40B4-BE49-F238E27FC236}">
                <a16:creationId xmlns:a16="http://schemas.microsoft.com/office/drawing/2014/main" id="{270A6DD7-E344-343B-69D3-3A56F52508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9F779-B84F-24E1-2364-E3956EFA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858EE-BE12-8316-425B-55154A3D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0AD90-2D80-8D14-91E1-3AA42618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301E-F204-B8FC-9863-E0D386B25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8" y="694905"/>
            <a:ext cx="9733658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3429-35BF-61AF-A620-7344DFE2F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738" y="1788150"/>
            <a:ext cx="4432593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3EAD0-C58D-ADC9-781F-0550BE391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2910" y="1788150"/>
            <a:ext cx="475488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0EAC7-764E-6FD3-9816-F2E89EC6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/>
          <a:p>
            <a:fld id="{17CC16F3-7F71-C047-9C88-E776328B3F4E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39222-845E-967A-54A2-526A831E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E150B-F029-125F-5A26-8EF4596F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1A39F7-D28B-D85C-A2D2-48D6489BF254}"/>
              </a:ext>
            </a:extLst>
          </p:cNvPr>
          <p:cNvCxnSpPr>
            <a:cxnSpLocks/>
          </p:cNvCxnSpPr>
          <p:nvPr userDrawn="1"/>
        </p:nvCxnSpPr>
        <p:spPr>
          <a:xfrm>
            <a:off x="6547413" y="1788150"/>
            <a:ext cx="0" cy="4389120"/>
          </a:xfrm>
          <a:prstGeom prst="line">
            <a:avLst/>
          </a:prstGeom>
          <a:ln w="15875">
            <a:solidFill>
              <a:srgbClr val="A20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4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97C7678-65F8-659A-CBE8-66824541B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9569" y="694908"/>
            <a:ext cx="9736575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B287D44-E640-24CB-9C26-2E67CE50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/>
          <a:p>
            <a:fld id="{17CC16F3-7F71-C047-9C88-E776328B3F4E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2926DE1-6A52-18B1-F132-45FDAE9A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B2B2D4-D432-4C25-2774-03CBF60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DB6DF9FE-E772-E0ED-D0D4-74C69797AE8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853739" y="1787188"/>
            <a:ext cx="9736574" cy="438912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797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background&#10;&#10;Description automatically generated">
            <a:extLst>
              <a:ext uri="{FF2B5EF4-FFF2-40B4-BE49-F238E27FC236}">
                <a16:creationId xmlns:a16="http://schemas.microsoft.com/office/drawing/2014/main" id="{0741DFC3-7F52-3262-80F8-3872703B4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02"/>
            <a:ext cx="12195914" cy="6860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525B2B-2513-FE36-A477-7C7F1500E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50891" y="704538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FFD200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12" descr="The University of Toledo">
            <a:extLst>
              <a:ext uri="{FF2B5EF4-FFF2-40B4-BE49-F238E27FC236}">
                <a16:creationId xmlns:a16="http://schemas.microsoft.com/office/drawing/2014/main" id="{7A15B486-7F0A-CCD9-5C1B-CD87E609BD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311" y="4763079"/>
            <a:ext cx="1940716" cy="179143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EA29C74-FD27-1030-4968-D68816572C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0891" y="3879354"/>
            <a:ext cx="9144000" cy="4827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subhead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53881C-896A-B256-D16C-A94E4D1D51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2300" y="4362450"/>
            <a:ext cx="5238750" cy="51117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presenter and date</a:t>
            </a:r>
          </a:p>
        </p:txBody>
      </p:sp>
    </p:spTree>
    <p:extLst>
      <p:ext uri="{BB962C8B-B14F-4D97-AF65-F5344CB8AC3E}">
        <p14:creationId xmlns:p14="http://schemas.microsoft.com/office/powerpoint/2010/main" val="251895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og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AA2E-3516-E31D-D239-6A54061FC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9" y="697040"/>
            <a:ext cx="4114800" cy="10044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FF02-1F7D-C32A-1D21-0EC41686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462" y="697040"/>
            <a:ext cx="53551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11D97-49DD-F43F-34D7-8E07F5363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3739" y="1979271"/>
            <a:ext cx="4114800" cy="419592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2C9C3-5F0E-25D0-3559-4DDAA997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/>
          <a:p>
            <a:fld id="{17CC16F3-7F71-C047-9C88-E776328B3F4E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F3B8B-4154-6A2A-D8F8-CC3FD677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B735D-B1F6-200E-BC5F-8EDD7C09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C32E31-307B-88E9-6105-28BFDB7C78A5}"/>
              </a:ext>
            </a:extLst>
          </p:cNvPr>
          <p:cNvCxnSpPr/>
          <p:nvPr userDrawn="1"/>
        </p:nvCxnSpPr>
        <p:spPr>
          <a:xfrm>
            <a:off x="6096000" y="697040"/>
            <a:ext cx="0" cy="5486400"/>
          </a:xfrm>
          <a:prstGeom prst="line">
            <a:avLst/>
          </a:prstGeom>
          <a:ln w="15875">
            <a:solidFill>
              <a:srgbClr val="A20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57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5764C-ADAD-C280-87AE-DAE4423A8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3462" y="693295"/>
            <a:ext cx="5355187" cy="51056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45BEF-B7C4-5F03-9D36-ECD56F0B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C6B08-D966-2F43-3B4E-AAB685EE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41B06-073A-1E2D-CE22-01BBB23F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E7F772-DB50-9738-498C-436F33008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9" y="697040"/>
            <a:ext cx="4114800" cy="10044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084FFC-D44D-4AA2-A87E-6F187AD4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3739" y="1979271"/>
            <a:ext cx="4114800" cy="384279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1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DFBA4-A58F-CCA0-009E-5DFB7041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/>
          <a:p>
            <a:fld id="{17CC16F3-7F71-C047-9C88-E776328B3F4E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855CD-A58A-A789-7FBB-3D97A420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B275F-6E70-2FDD-184C-68D21372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7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ibbo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301E-F204-B8FC-9863-E0D386B25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8" y="694905"/>
            <a:ext cx="9733658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3429-35BF-61AF-A620-7344DFE2F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738" y="1788150"/>
            <a:ext cx="4432593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3EAD0-C58D-ADC9-781F-0550BE391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2910" y="1788150"/>
            <a:ext cx="475488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0EAC7-764E-6FD3-9816-F2E89EC6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/>
          <a:p>
            <a:fld id="{17CC16F3-7F71-C047-9C88-E776328B3F4E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39222-845E-967A-54A2-526A831E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E150B-F029-125F-5A26-8EF4596F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1A39F7-D28B-D85C-A2D2-48D6489BF254}"/>
              </a:ext>
            </a:extLst>
          </p:cNvPr>
          <p:cNvCxnSpPr>
            <a:cxnSpLocks/>
          </p:cNvCxnSpPr>
          <p:nvPr userDrawn="1"/>
        </p:nvCxnSpPr>
        <p:spPr>
          <a:xfrm>
            <a:off x="6547413" y="1788150"/>
            <a:ext cx="0" cy="4389120"/>
          </a:xfrm>
          <a:prstGeom prst="line">
            <a:avLst/>
          </a:prstGeom>
          <a:ln w="15875">
            <a:solidFill>
              <a:srgbClr val="A20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he Power To Do">
            <a:extLst>
              <a:ext uri="{FF2B5EF4-FFF2-40B4-BE49-F238E27FC236}">
                <a16:creationId xmlns:a16="http://schemas.microsoft.com/office/drawing/2014/main" id="{97598E61-3590-017E-6B16-A5854620F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15596" y="3280172"/>
            <a:ext cx="6858000" cy="2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71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b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97C7678-65F8-659A-CBE8-66824541B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9569" y="694908"/>
            <a:ext cx="9736575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headline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B287D44-E640-24CB-9C26-2E67CE50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/>
          <a:p>
            <a:fld id="{17CC16F3-7F71-C047-9C88-E776328B3F4E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2926DE1-6A52-18B1-F132-45FDAE9A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B2B2D4-D432-4C25-2774-03CBF60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DB6DF9FE-E772-E0ED-D0D4-74C69797AE8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853739" y="1787188"/>
            <a:ext cx="9736574" cy="438912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2" name="Picture 1" descr="The Power To Do">
            <a:extLst>
              <a:ext uri="{FF2B5EF4-FFF2-40B4-BE49-F238E27FC236}">
                <a16:creationId xmlns:a16="http://schemas.microsoft.com/office/drawing/2014/main" id="{25E9749D-4B91-92E4-E723-275CCB34F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15596" y="3280172"/>
            <a:ext cx="6858000" cy="2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8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bbon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AA2E-3516-E31D-D239-6A54061FC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9" y="697040"/>
            <a:ext cx="4114800" cy="10044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FF02-1F7D-C32A-1D21-0EC41686D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462" y="697040"/>
            <a:ext cx="53551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11D97-49DD-F43F-34D7-8E07F5363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3739" y="1979271"/>
            <a:ext cx="4114800" cy="419592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2C9C3-5F0E-25D0-3559-4DDAA997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/>
          <a:p>
            <a:fld id="{17CC16F3-7F71-C047-9C88-E776328B3F4E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F3B8B-4154-6A2A-D8F8-CC3FD677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B735D-B1F6-200E-BC5F-8EDD7C09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C32E31-307B-88E9-6105-28BFDB7C78A5}"/>
              </a:ext>
            </a:extLst>
          </p:cNvPr>
          <p:cNvCxnSpPr/>
          <p:nvPr userDrawn="1"/>
        </p:nvCxnSpPr>
        <p:spPr>
          <a:xfrm>
            <a:off x="6096000" y="697040"/>
            <a:ext cx="0" cy="5486400"/>
          </a:xfrm>
          <a:prstGeom prst="line">
            <a:avLst/>
          </a:prstGeom>
          <a:ln w="15875">
            <a:solidFill>
              <a:srgbClr val="A20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he Power To Do">
            <a:extLst>
              <a:ext uri="{FF2B5EF4-FFF2-40B4-BE49-F238E27FC236}">
                <a16:creationId xmlns:a16="http://schemas.microsoft.com/office/drawing/2014/main" id="{3A36892B-B7CD-8405-47CC-112DE9219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15596" y="3280172"/>
            <a:ext cx="6858000" cy="2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4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bon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5764C-ADAD-C280-87AE-DAE4423A8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3462" y="693295"/>
            <a:ext cx="5355187" cy="51056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45BEF-B7C4-5F03-9D36-ECD56F0B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C6B08-D966-2F43-3B4E-AAB685EE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41B06-073A-1E2D-CE22-01BBB23F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E7F772-DB50-9738-498C-436F33008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9" y="697040"/>
            <a:ext cx="4114800" cy="100443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084FFC-D44D-4AA2-A87E-6F187AD4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3739" y="1979271"/>
            <a:ext cx="4114800" cy="384279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The Power To Do">
            <a:extLst>
              <a:ext uri="{FF2B5EF4-FFF2-40B4-BE49-F238E27FC236}">
                <a16:creationId xmlns:a16="http://schemas.microsoft.com/office/drawing/2014/main" id="{179C6BBE-BEB4-BE22-3486-1319E010C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15596" y="3280172"/>
            <a:ext cx="6858000" cy="2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65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ibb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DFBA4-A58F-CCA0-009E-5DFB7041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/>
          <a:p>
            <a:fld id="{17CC16F3-7F71-C047-9C88-E776328B3F4E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855CD-A58A-A789-7FBB-3D97A420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B275F-6E70-2FDD-184C-68D21372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The Power To Do">
            <a:extLst>
              <a:ext uri="{FF2B5EF4-FFF2-40B4-BE49-F238E27FC236}">
                <a16:creationId xmlns:a16="http://schemas.microsoft.com/office/drawing/2014/main" id="{B9BF702D-809E-6101-23D2-92BC43152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15596" y="3280172"/>
            <a:ext cx="6858000" cy="2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74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ackground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482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hoto of a colorful sunset over The University of Toledo">
            <a:extLst>
              <a:ext uri="{FF2B5EF4-FFF2-40B4-BE49-F238E27FC236}">
                <a16:creationId xmlns:a16="http://schemas.microsoft.com/office/drawing/2014/main" id="{C6086AC2-6CBC-08BB-D74C-DE47A0D4E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" y="-1"/>
            <a:ext cx="12191224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F17AE-868A-0D51-8409-0336CE93F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380" y="2038349"/>
            <a:ext cx="4756056" cy="27813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F3E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C276A-CC74-713F-673B-FE112F76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/>
          <a:p>
            <a:fld id="{17CC16F3-7F71-C047-9C88-E776328B3F4E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B0D78-6004-64E4-5038-341C937E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08537-6ED8-6D2E-8E33-A44BE175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blue and yellow logo with a black background&#10;&#10;Description automatically generated">
            <a:extLst>
              <a:ext uri="{FF2B5EF4-FFF2-40B4-BE49-F238E27FC236}">
                <a16:creationId xmlns:a16="http://schemas.microsoft.com/office/drawing/2014/main" id="{BC26EF39-F156-5E94-F634-29956483C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79" y="5597525"/>
            <a:ext cx="1157758" cy="106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7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41DFC3-7F52-3262-80F8-3872703B4C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671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525B2B-2513-FE36-A477-7C7F1500E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5291" y="704537"/>
            <a:ext cx="8227541" cy="27412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000F3E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12" descr="The University of Toledo">
            <a:extLst>
              <a:ext uri="{FF2B5EF4-FFF2-40B4-BE49-F238E27FC236}">
                <a16:creationId xmlns:a16="http://schemas.microsoft.com/office/drawing/2014/main" id="{7A15B486-7F0A-CCD9-5C1B-CD87E609BD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311" y="4362085"/>
            <a:ext cx="1940716" cy="1791430"/>
          </a:xfrm>
          <a:prstGeom prst="rect">
            <a:avLst/>
          </a:prstGeom>
        </p:spPr>
      </p:pic>
      <p:pic>
        <p:nvPicPr>
          <p:cNvPr id="5" name="Picture 4" descr="The Power To Do">
            <a:extLst>
              <a:ext uri="{FF2B5EF4-FFF2-40B4-BE49-F238E27FC236}">
                <a16:creationId xmlns:a16="http://schemas.microsoft.com/office/drawing/2014/main" id="{FB70371D-95EC-591D-8CC4-AA2E78E5B5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328835"/>
            <a:ext cx="12192000" cy="52916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BE81B6D7-9BA0-ECB2-79E4-7FD38D7094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65291" y="3535109"/>
            <a:ext cx="8227541" cy="4827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39BCB1F-804A-36EB-0C16-D95E6878EE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6093" y="4018205"/>
            <a:ext cx="4851699" cy="747433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presenter and date</a:t>
            </a:r>
          </a:p>
        </p:txBody>
      </p:sp>
    </p:spTree>
    <p:extLst>
      <p:ext uri="{BB962C8B-B14F-4D97-AF65-F5344CB8AC3E}">
        <p14:creationId xmlns:p14="http://schemas.microsoft.com/office/powerpoint/2010/main" val="81832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&#10;&#10;Description automatically generated">
            <a:extLst>
              <a:ext uri="{FF2B5EF4-FFF2-40B4-BE49-F238E27FC236}">
                <a16:creationId xmlns:a16="http://schemas.microsoft.com/office/drawing/2014/main" id="{4968E90C-6CD4-A90C-56D9-13621D015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525B2B-2513-FE36-A477-7C7F1500E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3614" y="1617041"/>
            <a:ext cx="8227541" cy="18288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000F3E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pic>
        <p:nvPicPr>
          <p:cNvPr id="4" name="Picture 3" descr="The University of Toledo">
            <a:extLst>
              <a:ext uri="{FF2B5EF4-FFF2-40B4-BE49-F238E27FC236}">
                <a16:creationId xmlns:a16="http://schemas.microsoft.com/office/drawing/2014/main" id="{0CEBF344-41C9-3982-9971-0DEB34FF4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FE1169-B6AF-2ABA-881B-F94D8B7CEF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2259" y="3685721"/>
            <a:ext cx="8248896" cy="13771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3732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68E90C-6CD4-A90C-56D9-13621D015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he University of Toledo">
            <a:extLst>
              <a:ext uri="{FF2B5EF4-FFF2-40B4-BE49-F238E27FC236}">
                <a16:creationId xmlns:a16="http://schemas.microsoft.com/office/drawing/2014/main" id="{C8179742-D271-4B75-9AE7-7CE0218472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7B2D73-B584-7A49-9474-044266B7FE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3614" y="1617041"/>
            <a:ext cx="8227541" cy="18288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000F3E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23DC7C-3ED8-F300-7BA1-8DD9B79EC0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2259" y="3685721"/>
            <a:ext cx="8248896" cy="13771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4948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black background&#10;&#10;Description automatically generated">
            <a:extLst>
              <a:ext uri="{FF2B5EF4-FFF2-40B4-BE49-F238E27FC236}">
                <a16:creationId xmlns:a16="http://schemas.microsoft.com/office/drawing/2014/main" id="{38EB782B-EF9D-C9AB-4F8E-CDFB6E68F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4" t="-109" r="57145" b="109"/>
          <a:stretch/>
        </p:blipFill>
        <p:spPr>
          <a:xfrm>
            <a:off x="-47298" y="-13695"/>
            <a:ext cx="5289332" cy="6879189"/>
          </a:xfrm>
          <a:prstGeom prst="rect">
            <a:avLst/>
          </a:prstGeom>
        </p:spPr>
      </p:pic>
      <p:pic>
        <p:nvPicPr>
          <p:cNvPr id="4" name="Picture 3" descr="The University of Toledo">
            <a:extLst>
              <a:ext uri="{FF2B5EF4-FFF2-40B4-BE49-F238E27FC236}">
                <a16:creationId xmlns:a16="http://schemas.microsoft.com/office/drawing/2014/main" id="{C8179742-D271-4B75-9AE7-7CE0218472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F23DC7C-3ED8-F300-7BA1-8DD9B79EC0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2259" y="3685721"/>
            <a:ext cx="8248896" cy="13771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6C5E97-2864-7130-F99F-CD9DBC7CC2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3614" y="1617041"/>
            <a:ext cx="8227541" cy="18288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>
                <a:solidFill>
                  <a:srgbClr val="A2047D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2622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16EEAA-CB20-2191-AE22-DF1B43851A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25B2B-2513-FE36-A477-7C7F1500E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9307" y="1595051"/>
            <a:ext cx="8819532" cy="18414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4A83A-ED12-C6E9-1704-D1656C8451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9304" y="3617028"/>
            <a:ext cx="8819532" cy="16459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4" name="Picture 3" descr="The University of Toledo">
            <a:extLst>
              <a:ext uri="{FF2B5EF4-FFF2-40B4-BE49-F238E27FC236}">
                <a16:creationId xmlns:a16="http://schemas.microsoft.com/office/drawing/2014/main" id="{C8179742-D271-4B75-9AE7-7CE021847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pic>
        <p:nvPicPr>
          <p:cNvPr id="6" name="Picture 5" descr="A black and white background&#10;&#10;Description automatically generated">
            <a:extLst>
              <a:ext uri="{FF2B5EF4-FFF2-40B4-BE49-F238E27FC236}">
                <a16:creationId xmlns:a16="http://schemas.microsoft.com/office/drawing/2014/main" id="{F2141B89-39C6-0C8D-1CD5-414A86550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80458" y="0"/>
            <a:ext cx="331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6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D68CD42-F1E0-2E62-6E73-A41749999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0"/>
            <a:ext cx="609600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 descr="A blue and black background&#10;&#10;Description automatically generated">
            <a:extLst>
              <a:ext uri="{FF2B5EF4-FFF2-40B4-BE49-F238E27FC236}">
                <a16:creationId xmlns:a16="http://schemas.microsoft.com/office/drawing/2014/main" id="{7DB24AE4-099A-BF1E-4432-BC1241567E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6096001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4C201-27F7-ACBA-81BC-E8400DE5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B9803-5B6E-17AE-BEA4-F24785AE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1CBE-FB8D-DF6F-8183-7CFDED12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The University of Toledo">
            <a:extLst>
              <a:ext uri="{FF2B5EF4-FFF2-40B4-BE49-F238E27FC236}">
                <a16:creationId xmlns:a16="http://schemas.microsoft.com/office/drawing/2014/main" id="{98DE5316-F0C1-AAD2-56F1-268DBA349C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786474-E478-B2F5-8B58-E0B515B27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9" y="365125"/>
            <a:ext cx="3621372" cy="50422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0F3E"/>
                </a:solidFill>
              </a:defRPr>
            </a:lvl1pPr>
          </a:lstStyle>
          <a:p>
            <a:r>
              <a:rPr lang="en-US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71046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black background&#10;&#10;Description automatically generated">
            <a:extLst>
              <a:ext uri="{FF2B5EF4-FFF2-40B4-BE49-F238E27FC236}">
                <a16:creationId xmlns:a16="http://schemas.microsoft.com/office/drawing/2014/main" id="{E5E83D91-28D2-3897-E6AF-43BC8C419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6001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4C201-27F7-ACBA-81BC-E8400DE5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3739" y="6356350"/>
            <a:ext cx="17276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CC16F3-7F71-C047-9C88-E776328B3F4E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B9803-5B6E-17AE-BEA4-F24785AE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81CBE-FB8D-DF6F-8183-7CFDED12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7A13AC-1609-350E-DE4B-E361CB7C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010" y="699987"/>
            <a:ext cx="5120640" cy="5445980"/>
          </a:xfrm>
        </p:spPr>
        <p:txBody>
          <a:bodyPr>
            <a:noAutofit/>
          </a:bodyPr>
          <a:lstStyle>
            <a:lvl1pPr>
              <a:defRPr>
                <a:solidFill>
                  <a:srgbClr val="000F3E"/>
                </a:solidFill>
              </a:defRPr>
            </a:lvl1pPr>
            <a:lvl2pPr>
              <a:defRPr>
                <a:solidFill>
                  <a:srgbClr val="000F3E"/>
                </a:solidFill>
              </a:defRPr>
            </a:lvl2pPr>
            <a:lvl3pPr>
              <a:defRPr>
                <a:solidFill>
                  <a:srgbClr val="000F3E"/>
                </a:solidFill>
              </a:defRPr>
            </a:lvl3pPr>
            <a:lvl4pPr>
              <a:defRPr>
                <a:solidFill>
                  <a:srgbClr val="000F3E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810C9C-0050-B251-E9B7-A65DA2A53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739" y="365125"/>
            <a:ext cx="3621372" cy="50422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00F3E"/>
                </a:solidFill>
              </a:defRPr>
            </a:lvl1pPr>
          </a:lstStyle>
          <a:p>
            <a:r>
              <a:rPr lang="en-US"/>
              <a:t>Click to edit headline</a:t>
            </a:r>
          </a:p>
        </p:txBody>
      </p:sp>
      <p:pic>
        <p:nvPicPr>
          <p:cNvPr id="11" name="Picture 10" descr="The University of Toledo">
            <a:extLst>
              <a:ext uri="{FF2B5EF4-FFF2-40B4-BE49-F238E27FC236}">
                <a16:creationId xmlns:a16="http://schemas.microsoft.com/office/drawing/2014/main" id="{0BFE3BE3-8DC4-0B29-5338-0F1A115C2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91" y="5595651"/>
            <a:ext cx="1182964" cy="10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5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32D1F-81D7-74F8-87FE-4A6666FE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3739" y="1731363"/>
            <a:ext cx="9726161" cy="438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FFFCA-C8CB-272F-B538-746A43FAC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54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39184-86B0-0442-97BF-1F00A1A10E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University of Toledo">
            <a:extLst>
              <a:ext uri="{FF2B5EF4-FFF2-40B4-BE49-F238E27FC236}">
                <a16:creationId xmlns:a16="http://schemas.microsoft.com/office/drawing/2014/main" id="{E3341A9B-34AA-9E84-CA14-DF2237B0FD7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21" y="5601250"/>
            <a:ext cx="1157758" cy="1069078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7FE511-B415-5459-98B1-42D81875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738" y="365125"/>
            <a:ext cx="9500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3F59D13-216C-26BD-A380-5150F88D4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A4D6D74-8F2E-09D6-71C6-FD7F78117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3738" y="6356350"/>
            <a:ext cx="1727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68EDB-6DB2-C140-8D58-EAA2634F7B0F}" type="datetimeFigureOut">
              <a:rPr lang="en-US" smtClean="0"/>
              <a:t>1/7/2026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8" r:id="rId2"/>
    <p:sldLayoutId id="2147483688" r:id="rId3"/>
    <p:sldLayoutId id="2147483680" r:id="rId4"/>
    <p:sldLayoutId id="2147483663" r:id="rId5"/>
    <p:sldLayoutId id="2147483714" r:id="rId6"/>
    <p:sldLayoutId id="2147483704" r:id="rId7"/>
    <p:sldLayoutId id="2147483670" r:id="rId8"/>
    <p:sldLayoutId id="2147483678" r:id="rId9"/>
    <p:sldLayoutId id="2147483661" r:id="rId10"/>
    <p:sldLayoutId id="2147483689" r:id="rId11"/>
    <p:sldLayoutId id="2147483690" r:id="rId12"/>
    <p:sldLayoutId id="2147483691" r:id="rId13"/>
    <p:sldLayoutId id="2147483657" r:id="rId14"/>
    <p:sldLayoutId id="2147483706" r:id="rId15"/>
    <p:sldLayoutId id="2147483695" r:id="rId16"/>
    <p:sldLayoutId id="2147483693" r:id="rId17"/>
    <p:sldLayoutId id="2147483652" r:id="rId18"/>
    <p:sldLayoutId id="2147483649" r:id="rId19"/>
    <p:sldLayoutId id="2147483656" r:id="rId20"/>
    <p:sldLayoutId id="2147483707" r:id="rId21"/>
    <p:sldLayoutId id="2147483655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3E7E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b="0" i="0" kern="1200">
          <a:solidFill>
            <a:srgbClr val="000F3E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rgbClr val="000F3E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rgbClr val="000F3E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rgbClr val="000F3E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rgbClr val="000F3E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bvklibrary.canto.com/direct/video/k3suutu9h92vn6ct3itrdqf65t/0NAa6C8k2S8HVgrPUVvwd-yYt_c/original?content-type=video%2Fmp4&amp;name=UToledo_Motion%2B4.mp4" TargetMode="Externa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s://bvklibrary.canto.com/direct/video/lu8tqurgop6qr6cp85jjivfq5p/4OfZR8YnedvdrGBnhyXn-t77P1c/original?content-type=video%2Fmp4&amp;name=Education_Brand_15_9x16.mp4" TargetMode="External"/><Relationship Id="rId7" Type="http://schemas.openxmlformats.org/officeDocument/2006/relationships/hyperlink" Target="https://bvklibrary.canto.com/direct/video/k3suutu9h92vn6ct3itrdqf65t/0NAa6C8k2S8HVgrPUVvwd-yYt_c/original?content-type=video%2Fmp4&amp;name=UToledo_Motion%2B4.mp4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bvklibrary.canto.com/direct/video/mnja70ffft5c1fkl4r59ft5j5m/DN3oQiejOvPFeAZt3ssoMiRs7JQ/original?content-type=video%2Fmp4&amp;name=UT%2BHealth_Miller_To%2BDo_Morning%2BStretches_1x1.mp4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hyperlink" Target="https://bvklibrary.canto.com/direct/video/t6audlpa2t0m9e13rb2h7vam2k/uN3ySIRsdGDo4veWAPuxrmoCBUg/original?content-type=video%2Fmp4&amp;name=UT%2BHealth_Hejeebu_QA_Primary%2BCare_1x1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news.utoledo.edu/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ledoblade.com/local/education/2025/02/14/new-school-ut-expected-help-demand-data-scientists/stories/20250214114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hyperlink" Target="https://www.huffpost.com/entry/kids-sunscreen-adult-spf_l_683f1e14e4b06fe72dbebe2c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wtol.com/video/tech/science/environment/university-of-toledo-researchers-looking-into-how-lake-erie-affects-air-quality-and-you-can-help/512-aa9462db-b774-4e70-a1d1-e0b08183af80" TargetMode="External"/><Relationship Id="rId5" Type="http://schemas.openxmlformats.org/officeDocument/2006/relationships/image" Target="../media/image57.png"/><Relationship Id="rId4" Type="http://schemas.openxmlformats.org/officeDocument/2006/relationships/hyperlink" Target="https://www.npr.org/2025/02/20/nx-s1-5300924/lab-mice-will-try-to-revive-their-knocked-out-friends-study-reveals" TargetMode="External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d.com/article/baby-new-year/" TargetMode="External"/><Relationship Id="rId3" Type="http://schemas.openxmlformats.org/officeDocument/2006/relationships/hyperlink" Target="https://www.washingtonpost.com/science/2024/08/17/road-salt-deicer-plankton-freshwater/" TargetMode="External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menshealth.com/uk/health/a63116310/does-working-out-increase-testosterone/" TargetMode="External"/><Relationship Id="rId5" Type="http://schemas.openxmlformats.org/officeDocument/2006/relationships/image" Target="../media/image61.png"/><Relationship Id="rId4" Type="http://schemas.openxmlformats.org/officeDocument/2006/relationships/hyperlink" Target="https://www.rollingstone.com/culture/culture-features/olympic-sex-verification-lin-yu-ting-imane-khelif-1235074763/" TargetMode="External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eel/C_gYNV5NoYM/?utm_source=ig_web_copy_link&amp;igsh=MzRlODBiNWFlZA%3D%3D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8.png"/><Relationship Id="rId4" Type="http://schemas.openxmlformats.org/officeDocument/2006/relationships/hyperlink" Target="https://www.instagram.com/reel/DFdYMDxsPVi/?utm_source=ig_web_copy_link&amp;igsh=MzRlODBiNWFlZA%3D%3D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utoledo.edu/offices/marketing/toolkit/web/support" TargetMode="External"/><Relationship Id="rId3" Type="http://schemas.openxmlformats.org/officeDocument/2006/relationships/hyperlink" Target="https://www.utoledo.edu/offices/marketing/brand-guide/" TargetMode="External"/><Relationship Id="rId7" Type="http://schemas.openxmlformats.org/officeDocument/2006/relationships/hyperlink" Target="https://www.utoledo.edu/offices/marketing/expertise/photograph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utoledo.edu/events/" TargetMode="External"/><Relationship Id="rId5" Type="http://schemas.openxmlformats.org/officeDocument/2006/relationships/hyperlink" Target="https://www.utoledo.edu/offices/marketing/toolkit/webforms/news-ideas.html" TargetMode="External"/><Relationship Id="rId4" Type="http://schemas.openxmlformats.org/officeDocument/2006/relationships/hyperlink" Target="https://www.utoledo.edu/offices/marketing/toolkit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42C6-287E-3306-9CBF-F8A2A0247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Telling the </a:t>
            </a:r>
            <a:br>
              <a:rPr lang="en-US" dirty="0"/>
            </a:br>
            <a:r>
              <a:rPr lang="en-US" dirty="0"/>
              <a:t>UToledo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6A648-EAF6-3D11-1F84-AF4D6E0AF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200" dirty="0"/>
              <a:t>Meghan Cunningham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869A0-B1D8-8F39-1D76-748A1ED3D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2300" y="4362450"/>
            <a:ext cx="5238750" cy="91691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1600" dirty="0"/>
              <a:t>Vice President for Marketing and Communications</a:t>
            </a:r>
          </a:p>
          <a:p>
            <a:pPr>
              <a:spcBef>
                <a:spcPts val="800"/>
              </a:spcBef>
            </a:pPr>
            <a:r>
              <a:rPr lang="en-US" sz="1600" dirty="0"/>
              <a:t>Nov. 4, 2025</a:t>
            </a:r>
          </a:p>
        </p:txBody>
      </p:sp>
    </p:spTree>
    <p:extLst>
      <p:ext uri="{BB962C8B-B14F-4D97-AF65-F5344CB8AC3E}">
        <p14:creationId xmlns:p14="http://schemas.microsoft.com/office/powerpoint/2010/main" val="164986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4DF6E-EB7F-32B6-9309-3A1CE425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E8B2625F-3E29-C5EF-A150-4570DCD576E2}"/>
              </a:ext>
            </a:extLst>
          </p:cNvPr>
          <p:cNvSpPr txBox="1"/>
          <p:nvPr/>
        </p:nvSpPr>
        <p:spPr>
          <a:xfrm>
            <a:off x="1326445" y="1581997"/>
            <a:ext cx="611648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Meta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AA164258-AA30-30DB-5A7C-40C186CACBC8}"/>
              </a:ext>
            </a:extLst>
          </p:cNvPr>
          <p:cNvSpPr txBox="1"/>
          <p:nvPr/>
        </p:nvSpPr>
        <p:spPr>
          <a:xfrm>
            <a:off x="3972364" y="1581997"/>
            <a:ext cx="1092219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Snapchat</a:t>
            </a:r>
            <a:endParaRPr sz="1400" b="1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022D944-B6BA-96E6-22D4-EF97030CB13E}"/>
              </a:ext>
            </a:extLst>
          </p:cNvPr>
          <p:cNvSpPr txBox="1"/>
          <p:nvPr/>
        </p:nvSpPr>
        <p:spPr>
          <a:xfrm>
            <a:off x="6560530" y="1581997"/>
            <a:ext cx="725091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TikTok</a:t>
            </a:r>
            <a:endParaRPr sz="1400" b="1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7FFA5A-4C88-8939-67DA-227CE27673A9}"/>
              </a:ext>
            </a:extLst>
          </p:cNvPr>
          <p:cNvSpPr txBox="1">
            <a:spLocks/>
          </p:cNvSpPr>
          <p:nvPr/>
        </p:nvSpPr>
        <p:spPr>
          <a:xfrm>
            <a:off x="612648" y="144648"/>
            <a:ext cx="1157935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/>
              <a:t>Admissions – Social Top Performers – Application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B974403C-92EE-0534-7127-B6E3E0B090EE}"/>
              </a:ext>
            </a:extLst>
          </p:cNvPr>
          <p:cNvSpPr txBox="1"/>
          <p:nvPr/>
        </p:nvSpPr>
        <p:spPr>
          <a:xfrm>
            <a:off x="10266983" y="1581997"/>
            <a:ext cx="611648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Meta</a:t>
            </a:r>
            <a:endParaRPr sz="1400" b="1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3E77B60-327D-D5C2-25C5-23318110C71B}"/>
              </a:ext>
            </a:extLst>
          </p:cNvPr>
          <p:cNvSpPr txBox="1">
            <a:spLocks/>
          </p:cNvSpPr>
          <p:nvPr/>
        </p:nvSpPr>
        <p:spPr>
          <a:xfrm>
            <a:off x="2986225" y="899548"/>
            <a:ext cx="1972278" cy="47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/>
              <a:t>Prospects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44E4D17-9212-0C86-EE1B-A239FAA248C5}"/>
              </a:ext>
            </a:extLst>
          </p:cNvPr>
          <p:cNvSpPr txBox="1">
            <a:spLocks/>
          </p:cNvSpPr>
          <p:nvPr/>
        </p:nvSpPr>
        <p:spPr>
          <a:xfrm>
            <a:off x="9800821" y="893322"/>
            <a:ext cx="1972278" cy="47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dirty="0"/>
              <a:t>Parents</a:t>
            </a: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AAAF7053-AF9E-CC43-2A23-75D35ED8E159}"/>
              </a:ext>
            </a:extLst>
          </p:cNvPr>
          <p:cNvGrpSpPr/>
          <p:nvPr/>
        </p:nvGrpSpPr>
        <p:grpSpPr>
          <a:xfrm>
            <a:off x="9348308" y="1903439"/>
            <a:ext cx="2431683" cy="4157156"/>
            <a:chOff x="8048561" y="2873558"/>
            <a:chExt cx="4010025" cy="6855459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6311145E-9239-D3FD-F067-9956878730E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8149" y="2884348"/>
              <a:ext cx="3989072" cy="6834572"/>
            </a:xfrm>
            <a:prstGeom prst="rect">
              <a:avLst/>
            </a:prstGeom>
          </p:spPr>
        </p:pic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83A88C98-9002-ABE3-59F5-536559A8B301}"/>
                </a:ext>
              </a:extLst>
            </p:cNvPr>
            <p:cNvSpPr/>
            <p:nvPr/>
          </p:nvSpPr>
          <p:spPr>
            <a:xfrm>
              <a:off x="8053323" y="2878320"/>
              <a:ext cx="4000500" cy="6845934"/>
            </a:xfrm>
            <a:custGeom>
              <a:avLst/>
              <a:gdLst/>
              <a:ahLst/>
              <a:cxnLst/>
              <a:rect l="l" t="t" r="r" b="b"/>
              <a:pathLst>
                <a:path w="4000500" h="6845934">
                  <a:moveTo>
                    <a:pt x="-1271" y="6845676"/>
                  </a:moveTo>
                  <a:lnTo>
                    <a:pt x="3998596" y="6845676"/>
                  </a:lnTo>
                  <a:lnTo>
                    <a:pt x="3998596" y="1330"/>
                  </a:lnTo>
                  <a:lnTo>
                    <a:pt x="-1271" y="1330"/>
                  </a:lnTo>
                  <a:lnTo>
                    <a:pt x="-1271" y="6845676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3961A518-6689-1BAF-ED06-05895A1636DF}"/>
              </a:ext>
            </a:extLst>
          </p:cNvPr>
          <p:cNvSpPr txBox="1"/>
          <p:nvPr/>
        </p:nvSpPr>
        <p:spPr>
          <a:xfrm>
            <a:off x="9418043" y="6176572"/>
            <a:ext cx="2291134" cy="417486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"Water Quality" (Static 2)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670k impressions, 10k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510127CE-53BA-9F52-4021-19909168A2FE}"/>
              </a:ext>
            </a:extLst>
          </p:cNvPr>
          <p:cNvGrpSpPr/>
          <p:nvPr/>
        </p:nvGrpSpPr>
        <p:grpSpPr>
          <a:xfrm>
            <a:off x="358668" y="1837947"/>
            <a:ext cx="2547202" cy="4174484"/>
            <a:chOff x="2209736" y="2997256"/>
            <a:chExt cx="4200525" cy="6884034"/>
          </a:xfrm>
        </p:grpSpPr>
        <p:pic>
          <p:nvPicPr>
            <p:cNvPr id="22" name="object 5">
              <a:extLst>
                <a:ext uri="{FF2B5EF4-FFF2-40B4-BE49-F238E27FC236}">
                  <a16:creationId xmlns:a16="http://schemas.microsoft.com/office/drawing/2014/main" id="{CD279FFF-A8F6-720C-B936-5F9D4C3714C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9324" y="3008154"/>
              <a:ext cx="4180464" cy="6863166"/>
            </a:xfrm>
            <a:prstGeom prst="rect">
              <a:avLst/>
            </a:prstGeom>
          </p:spPr>
        </p:pic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0328B60D-4AB2-4193-7017-EB2925D63853}"/>
                </a:ext>
              </a:extLst>
            </p:cNvPr>
            <p:cNvSpPr/>
            <p:nvPr/>
          </p:nvSpPr>
          <p:spPr>
            <a:xfrm>
              <a:off x="2214498" y="3002018"/>
              <a:ext cx="4191000" cy="6874509"/>
            </a:xfrm>
            <a:custGeom>
              <a:avLst/>
              <a:gdLst/>
              <a:ahLst/>
              <a:cxnLst/>
              <a:rect l="l" t="t" r="r" b="b"/>
              <a:pathLst>
                <a:path w="4191000" h="6874509">
                  <a:moveTo>
                    <a:pt x="-349" y="6874227"/>
                  </a:moveTo>
                  <a:lnTo>
                    <a:pt x="4189988" y="6874227"/>
                  </a:lnTo>
                  <a:lnTo>
                    <a:pt x="4189988" y="1310"/>
                  </a:lnTo>
                  <a:lnTo>
                    <a:pt x="-349" y="1310"/>
                  </a:lnTo>
                  <a:lnTo>
                    <a:pt x="-349" y="6874227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5" name="object 7">
            <a:extLst>
              <a:ext uri="{FF2B5EF4-FFF2-40B4-BE49-F238E27FC236}">
                <a16:creationId xmlns:a16="http://schemas.microsoft.com/office/drawing/2014/main" id="{95DD37EB-2E3C-28DC-316C-D6107F58A3C9}"/>
              </a:ext>
            </a:extLst>
          </p:cNvPr>
          <p:cNvSpPr txBox="1"/>
          <p:nvPr/>
        </p:nvSpPr>
        <p:spPr>
          <a:xfrm>
            <a:off x="377672" y="6176961"/>
            <a:ext cx="2320784" cy="417097"/>
          </a:xfrm>
          <a:prstGeom prst="rect">
            <a:avLst/>
          </a:prstGeom>
        </p:spPr>
        <p:txBody>
          <a:bodyPr vert="horz" wrap="square" lIns="0" tIns="77783" rIns="0" bIns="0" rtlCol="0">
            <a:spAutoFit/>
          </a:bodyPr>
          <a:lstStyle/>
          <a:p>
            <a:pPr marL="1925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"Power in Motion" (Motion 2)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140k impressions, 6.7k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29" name="object 8">
            <a:extLst>
              <a:ext uri="{FF2B5EF4-FFF2-40B4-BE49-F238E27FC236}">
                <a16:creationId xmlns:a16="http://schemas.microsoft.com/office/drawing/2014/main" id="{A0CA3856-224F-6107-88A1-A908A813214E}"/>
              </a:ext>
            </a:extLst>
          </p:cNvPr>
          <p:cNvGrpSpPr/>
          <p:nvPr/>
        </p:nvGrpSpPr>
        <p:grpSpPr>
          <a:xfrm>
            <a:off x="3409959" y="1837947"/>
            <a:ext cx="2027365" cy="4157156"/>
            <a:chOff x="8086661" y="2997256"/>
            <a:chExt cx="3343275" cy="6855459"/>
          </a:xfrm>
        </p:grpSpPr>
        <p:pic>
          <p:nvPicPr>
            <p:cNvPr id="30" name="object 9">
              <a:extLst>
                <a:ext uri="{FF2B5EF4-FFF2-40B4-BE49-F238E27FC236}">
                  <a16:creationId xmlns:a16="http://schemas.microsoft.com/office/drawing/2014/main" id="{7F41149C-6AA7-319D-4A19-67A842AF56A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6249" y="3008154"/>
              <a:ext cx="3322421" cy="6834591"/>
            </a:xfrm>
            <a:prstGeom prst="rect">
              <a:avLst/>
            </a:prstGeom>
          </p:spPr>
        </p:pic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96812893-8CB7-B782-0730-1C2173FFE3F7}"/>
                </a:ext>
              </a:extLst>
            </p:cNvPr>
            <p:cNvSpPr/>
            <p:nvPr/>
          </p:nvSpPr>
          <p:spPr>
            <a:xfrm>
              <a:off x="8091423" y="3002018"/>
              <a:ext cx="3333750" cy="6845934"/>
            </a:xfrm>
            <a:custGeom>
              <a:avLst/>
              <a:gdLst/>
              <a:ahLst/>
              <a:cxnLst/>
              <a:rect l="l" t="t" r="r" b="b"/>
              <a:pathLst>
                <a:path w="3333750" h="6845934">
                  <a:moveTo>
                    <a:pt x="-1277" y="6845657"/>
                  </a:moveTo>
                  <a:lnTo>
                    <a:pt x="3331946" y="6845657"/>
                  </a:lnTo>
                  <a:lnTo>
                    <a:pt x="3331946" y="1310"/>
                  </a:lnTo>
                  <a:lnTo>
                    <a:pt x="-1277" y="1310"/>
                  </a:lnTo>
                  <a:lnTo>
                    <a:pt x="-1277" y="6845657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9" name="object 11">
            <a:extLst>
              <a:ext uri="{FF2B5EF4-FFF2-40B4-BE49-F238E27FC236}">
                <a16:creationId xmlns:a16="http://schemas.microsoft.com/office/drawing/2014/main" id="{F106BE3D-CA53-F1AD-4790-5CEE8DAE727E}"/>
              </a:ext>
            </a:extLst>
          </p:cNvPr>
          <p:cNvSpPr txBox="1"/>
          <p:nvPr/>
        </p:nvSpPr>
        <p:spPr>
          <a:xfrm>
            <a:off x="3280068" y="6176961"/>
            <a:ext cx="2286128" cy="417486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"Ready to Rise" (Motion 4)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598k impressions, 22k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40" name="object 13">
            <a:extLst>
              <a:ext uri="{FF2B5EF4-FFF2-40B4-BE49-F238E27FC236}">
                <a16:creationId xmlns:a16="http://schemas.microsoft.com/office/drawing/2014/main" id="{28319D3C-C933-387C-F2A7-A606F0A000F5}"/>
              </a:ext>
            </a:extLst>
          </p:cNvPr>
          <p:cNvGrpSpPr/>
          <p:nvPr/>
        </p:nvGrpSpPr>
        <p:grpSpPr>
          <a:xfrm>
            <a:off x="5937205" y="1832171"/>
            <a:ext cx="2125556" cy="4168708"/>
            <a:chOff x="13449363" y="3006781"/>
            <a:chExt cx="3505200" cy="6874509"/>
          </a:xfrm>
        </p:grpSpPr>
        <p:pic>
          <p:nvPicPr>
            <p:cNvPr id="41" name="object 14">
              <a:hlinkClick r:id="rId6"/>
              <a:extLst>
                <a:ext uri="{FF2B5EF4-FFF2-40B4-BE49-F238E27FC236}">
                  <a16:creationId xmlns:a16="http://schemas.microsoft.com/office/drawing/2014/main" id="{19C33BAC-4472-700A-4A88-709DE19913F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58825" y="3017678"/>
              <a:ext cx="3483474" cy="6853643"/>
            </a:xfrm>
            <a:prstGeom prst="rect">
              <a:avLst/>
            </a:prstGeom>
          </p:spPr>
        </p:pic>
        <p:sp>
          <p:nvSpPr>
            <p:cNvPr id="42" name="object 15">
              <a:hlinkClick r:id="rId6"/>
              <a:extLst>
                <a:ext uri="{FF2B5EF4-FFF2-40B4-BE49-F238E27FC236}">
                  <a16:creationId xmlns:a16="http://schemas.microsoft.com/office/drawing/2014/main" id="{22AFCA4B-1EC9-99B0-C93B-BE5A77C560A1}"/>
                </a:ext>
              </a:extLst>
            </p:cNvPr>
            <p:cNvSpPr/>
            <p:nvPr/>
          </p:nvSpPr>
          <p:spPr>
            <a:xfrm>
              <a:off x="13454126" y="3011543"/>
              <a:ext cx="3495675" cy="6864984"/>
            </a:xfrm>
            <a:custGeom>
              <a:avLst/>
              <a:gdLst/>
              <a:ahLst/>
              <a:cxnLst/>
              <a:rect l="l" t="t" r="r" b="b"/>
              <a:pathLst>
                <a:path w="3495675" h="6864984">
                  <a:moveTo>
                    <a:pt x="-2124" y="6864702"/>
                  </a:moveTo>
                  <a:lnTo>
                    <a:pt x="3492998" y="6864702"/>
                  </a:lnTo>
                  <a:lnTo>
                    <a:pt x="3492998" y="1309"/>
                  </a:lnTo>
                  <a:lnTo>
                    <a:pt x="-2124" y="1309"/>
                  </a:lnTo>
                  <a:lnTo>
                    <a:pt x="-2124" y="6864702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3" name="object 17">
            <a:extLst>
              <a:ext uri="{FF2B5EF4-FFF2-40B4-BE49-F238E27FC236}">
                <a16:creationId xmlns:a16="http://schemas.microsoft.com/office/drawing/2014/main" id="{9BFCFBC6-A5E0-047F-7E16-EFB9A80A88EB}"/>
              </a:ext>
            </a:extLst>
          </p:cNvPr>
          <p:cNvSpPr txBox="1"/>
          <p:nvPr/>
        </p:nvSpPr>
        <p:spPr>
          <a:xfrm>
            <a:off x="5856069" y="6176961"/>
            <a:ext cx="2286128" cy="417486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"Ready to Rise" (Motion 4)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931k impressions, 23k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316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64957" y="1808034"/>
            <a:ext cx="2269956" cy="3822151"/>
            <a:chOff x="876300" y="3416229"/>
            <a:chExt cx="3743325" cy="6303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825" y="3426934"/>
              <a:ext cx="3723547" cy="628246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1062" y="3420991"/>
              <a:ext cx="3733800" cy="6293485"/>
            </a:xfrm>
            <a:custGeom>
              <a:avLst/>
              <a:gdLst/>
              <a:ahLst/>
              <a:cxnLst/>
              <a:rect l="l" t="t" r="r" b="b"/>
              <a:pathLst>
                <a:path w="3733800" h="6293484">
                  <a:moveTo>
                    <a:pt x="-139" y="6293482"/>
                  </a:moveTo>
                  <a:lnTo>
                    <a:pt x="3733071" y="6293482"/>
                  </a:lnTo>
                  <a:lnTo>
                    <a:pt x="3733071" y="1244"/>
                  </a:lnTo>
                  <a:lnTo>
                    <a:pt x="-139" y="1244"/>
                  </a:lnTo>
                  <a:lnTo>
                    <a:pt x="-139" y="6293482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9322" y="6034313"/>
            <a:ext cx="2320784" cy="34633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3081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"Next Starts Now" (Motion 5) </a:t>
            </a:r>
            <a:br>
              <a:rPr lang="en-US"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</a:br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154k impressions, 1.1k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02267" y="1718535"/>
            <a:ext cx="2033141" cy="4001205"/>
            <a:chOff x="5591111" y="3121081"/>
            <a:chExt cx="3352800" cy="6598284"/>
          </a:xfrm>
        </p:grpSpPr>
        <p:pic>
          <p:nvPicPr>
            <p:cNvPr id="8" name="object 8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0699" y="3131833"/>
              <a:ext cx="3332339" cy="6577563"/>
            </a:xfrm>
            <a:prstGeom prst="rect">
              <a:avLst/>
            </a:prstGeom>
          </p:spPr>
        </p:pic>
        <p:sp>
          <p:nvSpPr>
            <p:cNvPr id="9" name="object 9">
              <a:hlinkClick r:id="rId3"/>
            </p:cNvPr>
            <p:cNvSpPr/>
            <p:nvPr/>
          </p:nvSpPr>
          <p:spPr>
            <a:xfrm>
              <a:off x="5595873" y="3125843"/>
              <a:ext cx="3343275" cy="6588759"/>
            </a:xfrm>
            <a:custGeom>
              <a:avLst/>
              <a:gdLst/>
              <a:ahLst/>
              <a:cxnLst/>
              <a:rect l="l" t="t" r="r" b="b"/>
              <a:pathLst>
                <a:path w="3343275" h="6588759">
                  <a:moveTo>
                    <a:pt x="-883" y="6588630"/>
                  </a:moveTo>
                  <a:lnTo>
                    <a:pt x="3341863" y="6588630"/>
                  </a:lnTo>
                  <a:lnTo>
                    <a:pt x="3341863" y="1291"/>
                  </a:lnTo>
                  <a:lnTo>
                    <a:pt x="-883" y="1291"/>
                  </a:lnTo>
                  <a:lnTo>
                    <a:pt x="-883" y="6588630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99669" y="5962769"/>
            <a:ext cx="2211041" cy="417874"/>
          </a:xfrm>
          <a:prstGeom prst="rect">
            <a:avLst/>
          </a:prstGeom>
        </p:spPr>
        <p:txBody>
          <a:bodyPr vert="horz" wrap="square" lIns="0" tIns="78553" rIns="0" bIns="0" rtlCol="0">
            <a:spAutoFit/>
          </a:bodyPr>
          <a:lstStyle/>
          <a:p>
            <a:pPr marL="2310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Education Brand :15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150k impressions, 4k clicks,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05650" y="1712490"/>
            <a:ext cx="2033141" cy="4001205"/>
            <a:chOff x="9905936" y="3121081"/>
            <a:chExt cx="3352800" cy="6598284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5524" y="3131833"/>
              <a:ext cx="3331657" cy="65775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910698" y="3125843"/>
              <a:ext cx="3343275" cy="6588759"/>
            </a:xfrm>
            <a:custGeom>
              <a:avLst/>
              <a:gdLst/>
              <a:ahLst/>
              <a:cxnLst/>
              <a:rect l="l" t="t" r="r" b="b"/>
              <a:pathLst>
                <a:path w="3343275" h="6588759">
                  <a:moveTo>
                    <a:pt x="-1564" y="6588630"/>
                  </a:moveTo>
                  <a:lnTo>
                    <a:pt x="3341182" y="6588630"/>
                  </a:lnTo>
                  <a:lnTo>
                    <a:pt x="3341182" y="1291"/>
                  </a:lnTo>
                  <a:lnTo>
                    <a:pt x="-1564" y="1291"/>
                  </a:lnTo>
                  <a:lnTo>
                    <a:pt x="-1564" y="6588630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911773" y="5962769"/>
            <a:ext cx="2217201" cy="587151"/>
          </a:xfrm>
          <a:prstGeom prst="rect">
            <a:avLst/>
          </a:prstGeom>
        </p:spPr>
        <p:txBody>
          <a:bodyPr vert="horz" wrap="square" lIns="0" tIns="78553" rIns="0" bIns="0" rtlCol="0">
            <a:spAutoFit/>
          </a:bodyPr>
          <a:lstStyle/>
          <a:p>
            <a:pPr marL="62765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"Next Chapter" Prospects Carousel 3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marL="7701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25k impressions, 227 clicks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611921" y="1894701"/>
            <a:ext cx="3084367" cy="3822151"/>
            <a:chOff x="14220888" y="3416229"/>
            <a:chExt cx="5086350" cy="6303010"/>
          </a:xfrm>
        </p:grpSpPr>
        <p:pic>
          <p:nvPicPr>
            <p:cNvPr id="17" name="object 17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0350" y="3426934"/>
              <a:ext cx="5064252" cy="628246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225651" y="3420991"/>
              <a:ext cx="5076825" cy="6293485"/>
            </a:xfrm>
            <a:custGeom>
              <a:avLst/>
              <a:gdLst/>
              <a:ahLst/>
              <a:cxnLst/>
              <a:rect l="l" t="t" r="r" b="b"/>
              <a:pathLst>
                <a:path w="5076825" h="6293484">
                  <a:moveTo>
                    <a:pt x="-2246" y="6293482"/>
                  </a:moveTo>
                  <a:lnTo>
                    <a:pt x="5073777" y="6293482"/>
                  </a:lnTo>
                  <a:lnTo>
                    <a:pt x="5073777" y="1244"/>
                  </a:lnTo>
                  <a:lnTo>
                    <a:pt x="-2246" y="1244"/>
                  </a:lnTo>
                  <a:lnTo>
                    <a:pt x="-2246" y="6293482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9" name="object 19">
              <a:hlinkClick r:id="rId7"/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0350" y="4388299"/>
              <a:ext cx="4988064" cy="502594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902953" y="1252231"/>
            <a:ext cx="725091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Reddit</a:t>
            </a:r>
            <a:endParaRPr sz="1400" b="1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346" y="5963158"/>
            <a:ext cx="2147890" cy="417486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marL="2310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"Ready to Rise" (Motion 4)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11k impressions, 64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D5DF4081-8740-3C2E-4957-AF6D3427C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2648" y="140988"/>
            <a:ext cx="11002806" cy="914400"/>
          </a:xfrm>
        </p:spPr>
        <p:txBody>
          <a:bodyPr>
            <a:normAutofit/>
          </a:bodyPr>
          <a:lstStyle/>
          <a:p>
            <a:r>
              <a:rPr lang="en-US" sz="3000" dirty="0"/>
              <a:t>Admissions – Social Top Performers – Yield - Students</a:t>
            </a: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C7F249E1-B83D-DBD7-56AE-450C69D68D4F}"/>
              </a:ext>
            </a:extLst>
          </p:cNvPr>
          <p:cNvSpPr txBox="1"/>
          <p:nvPr/>
        </p:nvSpPr>
        <p:spPr>
          <a:xfrm>
            <a:off x="1360672" y="1252231"/>
            <a:ext cx="611648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Meta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A34881C4-A149-31B3-E2C9-8400F15D99BA}"/>
              </a:ext>
            </a:extLst>
          </p:cNvPr>
          <p:cNvSpPr txBox="1"/>
          <p:nvPr/>
        </p:nvSpPr>
        <p:spPr>
          <a:xfrm>
            <a:off x="3859472" y="1252287"/>
            <a:ext cx="1092219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Snapchat</a:t>
            </a:r>
            <a:endParaRPr sz="1400" b="1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20AFD8A2-9347-9F21-4CCD-C6B6F3E8916B}"/>
              </a:ext>
            </a:extLst>
          </p:cNvPr>
          <p:cNvSpPr txBox="1"/>
          <p:nvPr/>
        </p:nvSpPr>
        <p:spPr>
          <a:xfrm>
            <a:off x="6657829" y="1252231"/>
            <a:ext cx="725091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TikTok</a:t>
            </a:r>
            <a:endParaRPr sz="1400" b="1">
              <a:latin typeface="Poppins SemiBold" pitchFamily="2" charset="77"/>
              <a:cs typeface="Poppins SemiBold" pitchFamily="2" charset="7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83727" y="1481104"/>
            <a:ext cx="602279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Meta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6919" y="2069507"/>
            <a:ext cx="2437459" cy="3787495"/>
            <a:chOff x="1885886" y="3397179"/>
            <a:chExt cx="4019550" cy="6245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5474" y="3408014"/>
              <a:ext cx="3999569" cy="62253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90648" y="3401941"/>
              <a:ext cx="4010025" cy="6236335"/>
            </a:xfrm>
            <a:custGeom>
              <a:avLst/>
              <a:gdLst/>
              <a:ahLst/>
              <a:cxnLst/>
              <a:rect l="l" t="t" r="r" b="b"/>
              <a:pathLst>
                <a:path w="4010025" h="6236334">
                  <a:moveTo>
                    <a:pt x="-298" y="6236344"/>
                  </a:moveTo>
                  <a:lnTo>
                    <a:pt x="4009093" y="6236344"/>
                  </a:lnTo>
                  <a:lnTo>
                    <a:pt x="4009093" y="1247"/>
                  </a:lnTo>
                  <a:lnTo>
                    <a:pt x="-298" y="1247"/>
                  </a:lnTo>
                  <a:lnTo>
                    <a:pt x="-298" y="6236344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49807" y="5991670"/>
            <a:ext cx="2216817" cy="417097"/>
          </a:xfrm>
          <a:prstGeom prst="rect">
            <a:avLst/>
          </a:prstGeom>
        </p:spPr>
        <p:txBody>
          <a:bodyPr vert="horz" wrap="square" lIns="0" tIns="77783" rIns="0" bIns="0" rtlCol="0">
            <a:spAutoFit/>
          </a:bodyPr>
          <a:lstStyle/>
          <a:p>
            <a:pPr marL="5006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Hype :15</a:t>
            </a:r>
            <a:r>
              <a:rPr lang="en-US" sz="1100" dirty="0">
                <a:latin typeface="Poppins" pitchFamily="2" charset="77"/>
                <a:cs typeface="Poppins" pitchFamily="2" charset="77"/>
              </a:rPr>
              <a:t> </a:t>
            </a:r>
          </a:p>
          <a:p>
            <a:pPr marL="5006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48k impressions, 448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61333" y="1874945"/>
            <a:ext cx="2096677" cy="4116725"/>
            <a:chOff x="7686611" y="3120954"/>
            <a:chExt cx="3457575" cy="678878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6199" y="3131833"/>
              <a:ext cx="3436766" cy="67680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91373" y="3125716"/>
              <a:ext cx="3448050" cy="6779259"/>
            </a:xfrm>
            <a:custGeom>
              <a:avLst/>
              <a:gdLst/>
              <a:ahLst/>
              <a:cxnLst/>
              <a:rect l="l" t="t" r="r" b="b"/>
              <a:pathLst>
                <a:path w="3448050" h="6779259">
                  <a:moveTo>
                    <a:pt x="-1214" y="6779100"/>
                  </a:moveTo>
                  <a:lnTo>
                    <a:pt x="3446291" y="6779100"/>
                  </a:lnTo>
                  <a:lnTo>
                    <a:pt x="3446291" y="1291"/>
                  </a:lnTo>
                  <a:lnTo>
                    <a:pt x="-1214" y="1291"/>
                  </a:lnTo>
                  <a:lnTo>
                    <a:pt x="-1214" y="6779100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36324" y="1481104"/>
            <a:ext cx="1038597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TikTok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8627" y="5991670"/>
            <a:ext cx="2381624" cy="586374"/>
          </a:xfrm>
          <a:prstGeom prst="rect">
            <a:avLst/>
          </a:prstGeom>
        </p:spPr>
        <p:txBody>
          <a:bodyPr vert="horz" wrap="square" lIns="0" tIns="77783" rIns="0" bIns="0" rtlCol="0">
            <a:spAutoFit/>
          </a:bodyPr>
          <a:lstStyle/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"You're Almost There" Parents Carousel 3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marL="2310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3.2k impressions, 13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837853" y="2069506"/>
            <a:ext cx="3084367" cy="3787495"/>
            <a:chOff x="12925361" y="3397179"/>
            <a:chExt cx="5086350" cy="6245860"/>
          </a:xfrm>
        </p:grpSpPr>
        <p:pic>
          <p:nvPicPr>
            <p:cNvPr id="14" name="object 1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34949" y="3408014"/>
              <a:ext cx="5064457" cy="62253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930123" y="3401941"/>
              <a:ext cx="5076825" cy="6236335"/>
            </a:xfrm>
            <a:custGeom>
              <a:avLst/>
              <a:gdLst/>
              <a:ahLst/>
              <a:cxnLst/>
              <a:rect l="l" t="t" r="r" b="b"/>
              <a:pathLst>
                <a:path w="5076825" h="6236334">
                  <a:moveTo>
                    <a:pt x="-2041" y="6236344"/>
                  </a:moveTo>
                  <a:lnTo>
                    <a:pt x="5073981" y="6236344"/>
                  </a:lnTo>
                  <a:lnTo>
                    <a:pt x="5073981" y="1247"/>
                  </a:lnTo>
                  <a:lnTo>
                    <a:pt x="-2041" y="1247"/>
                  </a:lnTo>
                  <a:lnTo>
                    <a:pt x="-2041" y="6236344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009491" y="1481104"/>
            <a:ext cx="798743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Reddit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88464" y="5991670"/>
            <a:ext cx="2182545" cy="417486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"Ready to Rise" (Motion 4)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1.3k impressions, 12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Title 23">
            <a:extLst>
              <a:ext uri="{FF2B5EF4-FFF2-40B4-BE49-F238E27FC236}">
                <a16:creationId xmlns:a16="http://schemas.microsoft.com/office/drawing/2014/main" id="{88145456-D9D2-51B6-CA12-5CBBE5190C95}"/>
              </a:ext>
            </a:extLst>
          </p:cNvPr>
          <p:cNvSpPr txBox="1">
            <a:spLocks/>
          </p:cNvSpPr>
          <p:nvPr/>
        </p:nvSpPr>
        <p:spPr>
          <a:xfrm>
            <a:off x="584136" y="146715"/>
            <a:ext cx="1102372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r>
              <a:rPr lang="en-US" sz="3000" dirty="0"/>
              <a:t>Admissions – Social Top Performers – Yield- Parents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AC7E-6C77-194B-A8C9-E3EC36BC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 2025-26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F0A-35E9-674E-265F-DD427624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geographic targeting strategy aligned with Enrollment Management recruitment strategy.</a:t>
            </a:r>
          </a:p>
          <a:p>
            <a:r>
              <a:rPr lang="en-US" dirty="0"/>
              <a:t>New creative specific to Engineering, Health Care and Business academic programs</a:t>
            </a:r>
          </a:p>
          <a:p>
            <a:r>
              <a:rPr lang="en-US" dirty="0"/>
              <a:t>New creative and targeting for online and transfer student populations.</a:t>
            </a:r>
          </a:p>
          <a:p>
            <a:r>
              <a:rPr lang="en-US" dirty="0"/>
              <a:t>New creative and targeting for the Michigan in-state tuition scholarship initiative. </a:t>
            </a:r>
          </a:p>
        </p:txBody>
      </p:sp>
    </p:spTree>
    <p:extLst>
      <p:ext uri="{BB962C8B-B14F-4D97-AF65-F5344CB8AC3E}">
        <p14:creationId xmlns:p14="http://schemas.microsoft.com/office/powerpoint/2010/main" val="247505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53FF-2CFA-0BD2-A5DD-2336E95B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05" y="694905"/>
            <a:ext cx="10279590" cy="914400"/>
          </a:xfrm>
        </p:spPr>
        <p:txBody>
          <a:bodyPr>
            <a:normAutofit fontScale="90000"/>
          </a:bodyPr>
          <a:lstStyle/>
          <a:p>
            <a:r>
              <a:rPr lang="en-US"/>
              <a:t>UToledo Health Advertising Reach 2024-25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4AC5B-1E7C-C9A9-C7F3-54FD1020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225" y="1731363"/>
            <a:ext cx="10271675" cy="4063795"/>
          </a:xfrm>
        </p:spPr>
        <p:txBody>
          <a:bodyPr/>
          <a:lstStyle/>
          <a:p>
            <a:r>
              <a:rPr lang="en-US" b="1" dirty="0">
                <a:latin typeface="Poppins" pitchFamily="2" charset="77"/>
                <a:cs typeface="Poppins" pitchFamily="2" charset="77"/>
              </a:rPr>
              <a:t>Digital – 30.4 million impressions</a:t>
            </a:r>
          </a:p>
          <a:p>
            <a:pPr lvl="1"/>
            <a:r>
              <a:rPr lang="en-US" dirty="0"/>
              <a:t>415,263 clicks</a:t>
            </a:r>
          </a:p>
          <a:p>
            <a:pPr lvl="1"/>
            <a:r>
              <a:rPr lang="en-US" dirty="0"/>
              <a:t>6.2 million video completes</a:t>
            </a:r>
          </a:p>
          <a:p>
            <a:pPr lvl="1"/>
            <a:r>
              <a:rPr lang="en-US" dirty="0"/>
              <a:t>1,081 social media shares and 12,030 reactions</a:t>
            </a:r>
          </a:p>
          <a:p>
            <a:r>
              <a:rPr lang="en-US" b="1" dirty="0">
                <a:latin typeface="Poppins" pitchFamily="2" charset="77"/>
                <a:cs typeface="Poppins" pitchFamily="2" charset="77"/>
              </a:rPr>
              <a:t>Traditional – 19.8 million impressions</a:t>
            </a:r>
          </a:p>
          <a:p>
            <a:pPr lvl="1"/>
            <a:r>
              <a:rPr lang="en-US" dirty="0"/>
              <a:t>TV		5.7 million</a:t>
            </a:r>
          </a:p>
          <a:p>
            <a:pPr lvl="1"/>
            <a:r>
              <a:rPr lang="en-US" dirty="0"/>
              <a:t>Outdoor	12.5 million</a:t>
            </a:r>
          </a:p>
          <a:p>
            <a:pPr lvl="1"/>
            <a:r>
              <a:rPr lang="en-US" dirty="0"/>
              <a:t>Print 		1.6 million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2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414" y="1720197"/>
            <a:ext cx="2315622" cy="39251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1264" y="1672553"/>
            <a:ext cx="2816969" cy="39251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3324" y="5812421"/>
            <a:ext cx="2765149" cy="586374"/>
          </a:xfrm>
          <a:prstGeom prst="rect">
            <a:avLst/>
          </a:prstGeom>
        </p:spPr>
        <p:txBody>
          <a:bodyPr vert="horz" wrap="square" lIns="0" tIns="77783" rIns="0" bIns="0" rtlCol="0">
            <a:spAutoFit/>
          </a:bodyPr>
          <a:lstStyle/>
          <a:p>
            <a:pPr marL="3081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“Cutting Edge :15 Brand” Video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1,250,336 Impressions, 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32,226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413" y="1370861"/>
            <a:ext cx="2819501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Meta Brand Traffic Campaign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7826" y="1370676"/>
            <a:ext cx="3239683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Meta Brand Medicaid Campaign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7826" y="5812421"/>
            <a:ext cx="2529489" cy="586374"/>
          </a:xfrm>
          <a:prstGeom prst="rect">
            <a:avLst/>
          </a:prstGeom>
        </p:spPr>
        <p:txBody>
          <a:bodyPr vert="horz" wrap="square" lIns="0" tIns="77783" rIns="0" bIns="0" rtlCol="0">
            <a:spAutoFit/>
          </a:bodyPr>
          <a:lstStyle/>
          <a:p>
            <a:pPr marL="70851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“Wellness to Emergency” Motion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  <a:p>
            <a:pPr marL="70851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Graphic</a:t>
            </a:r>
            <a:r>
              <a:rPr lang="en-US" sz="1100" dirty="0">
                <a:latin typeface="Poppins" pitchFamily="2" charset="77"/>
                <a:cs typeface="Poppins" pitchFamily="2" charset="77"/>
              </a:rPr>
              <a:t> </a:t>
            </a:r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53,086 Impressions, 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  <a:p>
            <a:pPr marL="70851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1,076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71264" y="1370676"/>
            <a:ext cx="3239682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Meta Brand Awareness Campaign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9165" y="5812421"/>
            <a:ext cx="3731661" cy="417097"/>
          </a:xfrm>
          <a:prstGeom prst="rect">
            <a:avLst/>
          </a:prstGeom>
        </p:spPr>
        <p:txBody>
          <a:bodyPr vert="horz" wrap="square" lIns="0" tIns="77783" rIns="0" bIns="0" rtlCol="0">
            <a:spAutoFit/>
          </a:bodyPr>
          <a:lstStyle/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“Takes The Best” Motion Graphic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326,956 Impressions, 233,351 </a:t>
            </a:r>
            <a:r>
              <a:rPr sz="1100" dirty="0" err="1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ThruPlays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7492" y="1720197"/>
            <a:ext cx="2580754" cy="3925153"/>
          </a:xfrm>
          <a:prstGeom prst="rect">
            <a:avLst/>
          </a:prstGeom>
        </p:spPr>
      </p:pic>
      <p:sp>
        <p:nvSpPr>
          <p:cNvPr id="12" name="Title 23">
            <a:extLst>
              <a:ext uri="{FF2B5EF4-FFF2-40B4-BE49-F238E27FC236}">
                <a16:creationId xmlns:a16="http://schemas.microsoft.com/office/drawing/2014/main" id="{D0656CA2-6DF9-4BC6-2A89-0141EBDA2F86}"/>
              </a:ext>
            </a:extLst>
          </p:cNvPr>
          <p:cNvSpPr txBox="1">
            <a:spLocks/>
          </p:cNvSpPr>
          <p:nvPr/>
        </p:nvSpPr>
        <p:spPr>
          <a:xfrm>
            <a:off x="612648" y="416675"/>
            <a:ext cx="1116485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r>
              <a:rPr lang="en-US" dirty="0"/>
              <a:t>Top Performing Brand Creative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03520" y="5601964"/>
            <a:ext cx="2661566" cy="586763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marL="5006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“Relentless Excellence” Motion Graphic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325,475 Impressions, 11,042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86086" y="1512772"/>
            <a:ext cx="1495801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Oncology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2245" y="1512772"/>
            <a:ext cx="981467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Ortho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4420" y="5673119"/>
            <a:ext cx="2596875" cy="34633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“Miller Stretches To Do" :53 Sec Video</a:t>
            </a:r>
            <a:br>
              <a:rPr lang="en-US"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</a:br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235,552 Impressions, 5,200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0629" y="5601963"/>
            <a:ext cx="2661566" cy="417486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marL="5006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“Make Life Easier” Motion Graphic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255,614 Impressions, 10,191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4514" y="1874561"/>
            <a:ext cx="2159578" cy="35325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7761" y="1874561"/>
            <a:ext cx="2239937" cy="35325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0752" y="1874561"/>
            <a:ext cx="2239428" cy="35325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612371" y="1512772"/>
            <a:ext cx="1725115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Primary Care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2" name="Title 23">
            <a:extLst>
              <a:ext uri="{FF2B5EF4-FFF2-40B4-BE49-F238E27FC236}">
                <a16:creationId xmlns:a16="http://schemas.microsoft.com/office/drawing/2014/main" id="{0DEFD5F2-6E4A-40DC-739F-C9CF12BDD702}"/>
              </a:ext>
            </a:extLst>
          </p:cNvPr>
          <p:cNvSpPr txBox="1">
            <a:spLocks/>
          </p:cNvSpPr>
          <p:nvPr/>
        </p:nvSpPr>
        <p:spPr>
          <a:xfrm>
            <a:off x="612648" y="416675"/>
            <a:ext cx="1116485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r>
              <a:rPr lang="en-US"/>
              <a:t>Top Performing Service Line Creative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23358" y="1413540"/>
            <a:ext cx="3464691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Referring Physicians and Internal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2070" y="1858721"/>
            <a:ext cx="2148027" cy="35152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40090" y="5488977"/>
            <a:ext cx="2824177" cy="417874"/>
          </a:xfrm>
          <a:prstGeom prst="rect">
            <a:avLst/>
          </a:prstGeom>
        </p:spPr>
        <p:txBody>
          <a:bodyPr vert="horz" wrap="square" lIns="0" tIns="78553" rIns="0" bIns="0" rtlCol="0">
            <a:spAutoFit/>
          </a:bodyPr>
          <a:lstStyle/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“We’re Here To Do” Motion Graphic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122,631 Impressions, 6,531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8193" y="1852946"/>
            <a:ext cx="2141755" cy="352101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19039" y="5488997"/>
            <a:ext cx="2982050" cy="417486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“More For Our Patients” Static</a:t>
            </a:r>
            <a:endParaRPr lang="en-US"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800,074 Impressions, 43 20-second Calls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0305" y="1418506"/>
            <a:ext cx="2982050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Primary Care – Click to Call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9192" y="1795272"/>
            <a:ext cx="2152809" cy="35210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911108" y="1413540"/>
            <a:ext cx="1406084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Medicaid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2355" y="5488977"/>
            <a:ext cx="2982050" cy="417874"/>
          </a:xfrm>
          <a:prstGeom prst="rect">
            <a:avLst/>
          </a:prstGeom>
        </p:spPr>
        <p:txBody>
          <a:bodyPr vert="horz" wrap="square" lIns="0" tIns="78553" rIns="0" bIns="0" rtlCol="0">
            <a:spAutoFit/>
          </a:bodyPr>
          <a:lstStyle/>
          <a:p>
            <a:pPr marL="385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“Emergency or Check Up” Motion Graphic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123,434 Impressions, 3,019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Title 23">
            <a:extLst>
              <a:ext uri="{FF2B5EF4-FFF2-40B4-BE49-F238E27FC236}">
                <a16:creationId xmlns:a16="http://schemas.microsoft.com/office/drawing/2014/main" id="{FE7289FA-0942-ABC2-4BDD-09516972C59A}"/>
              </a:ext>
            </a:extLst>
          </p:cNvPr>
          <p:cNvSpPr txBox="1">
            <a:spLocks/>
          </p:cNvSpPr>
          <p:nvPr/>
        </p:nvSpPr>
        <p:spPr>
          <a:xfrm>
            <a:off x="696751" y="416675"/>
            <a:ext cx="110807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r>
              <a:rPr lang="en-US"/>
              <a:t>Meta Service Line Creative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06547" y="1966154"/>
            <a:ext cx="549247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Ortho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211" y="6136099"/>
            <a:ext cx="2522943" cy="587151"/>
          </a:xfrm>
          <a:prstGeom prst="rect">
            <a:avLst/>
          </a:prstGeom>
        </p:spPr>
        <p:txBody>
          <a:bodyPr vert="horz" wrap="square" lIns="0" tIns="78553" rIns="0" bIns="0" rtlCol="0">
            <a:spAutoFit/>
          </a:bodyPr>
          <a:lstStyle/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“Miller Stretches To Do"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53 Sec Video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21,754 Impressions, 1,784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4296" y="1966154"/>
            <a:ext cx="1316735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Primary Care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7414" y="6136099"/>
            <a:ext cx="3017366" cy="587151"/>
          </a:xfrm>
          <a:prstGeom prst="rect">
            <a:avLst/>
          </a:prstGeom>
        </p:spPr>
        <p:txBody>
          <a:bodyPr vert="horz" wrap="square" lIns="0" tIns="78553" rIns="0" bIns="0" rtlCol="0">
            <a:spAutoFit/>
          </a:bodyPr>
          <a:lstStyle/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</a:t>
            </a:r>
            <a:r>
              <a:rPr sz="1100" dirty="0" err="1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Hejeebu</a:t>
            </a:r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 MD Q&amp;A How Often To See" 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44 Sec Video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16,645 Impressions, 1,871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object 7">
            <a:hlinkClick r:id="rId2"/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95" y="2356011"/>
            <a:ext cx="1726174" cy="3509478"/>
          </a:xfrm>
          <a:prstGeom prst="rect">
            <a:avLst/>
          </a:prstGeom>
        </p:spPr>
      </p:pic>
      <p:pic>
        <p:nvPicPr>
          <p:cNvPr id="8" name="object 8">
            <a:hlinkClick r:id="rId4"/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582" y="2356011"/>
            <a:ext cx="1783418" cy="3515254"/>
          </a:xfrm>
          <a:prstGeom prst="rect">
            <a:avLst/>
          </a:prstGeom>
        </p:spPr>
      </p:pic>
      <p:sp>
        <p:nvSpPr>
          <p:cNvPr id="11" name="Title 23">
            <a:extLst>
              <a:ext uri="{FF2B5EF4-FFF2-40B4-BE49-F238E27FC236}">
                <a16:creationId xmlns:a16="http://schemas.microsoft.com/office/drawing/2014/main" id="{C7D88F01-A647-9249-0995-3BE894D09BEF}"/>
              </a:ext>
            </a:extLst>
          </p:cNvPr>
          <p:cNvSpPr txBox="1">
            <a:spLocks/>
          </p:cNvSpPr>
          <p:nvPr/>
        </p:nvSpPr>
        <p:spPr>
          <a:xfrm>
            <a:off x="696751" y="416675"/>
            <a:ext cx="110807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r>
              <a:rPr lang="en-US"/>
              <a:t>Social Creative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C26A9AA-2456-B3B5-B05E-A3ACD8C2281E}"/>
              </a:ext>
            </a:extLst>
          </p:cNvPr>
          <p:cNvSpPr txBox="1"/>
          <p:nvPr/>
        </p:nvSpPr>
        <p:spPr>
          <a:xfrm>
            <a:off x="7914876" y="6136099"/>
            <a:ext cx="2737883" cy="417874"/>
          </a:xfrm>
          <a:prstGeom prst="rect">
            <a:avLst/>
          </a:prstGeom>
        </p:spPr>
        <p:txBody>
          <a:bodyPr vert="horz" wrap="square" lIns="0" tIns="78553" rIns="0" bIns="0" rtlCol="0">
            <a:spAutoFit/>
          </a:bodyPr>
          <a:lstStyle/>
          <a:p>
            <a:pPr marL="770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“Specialized Care” :30 Sec Video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35,760 Impressions, 233 Click</a:t>
            </a:r>
            <a:r>
              <a:rPr lang="en-US"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5E6E02E-8BA2-BFC6-472E-7ABC9982D1AA}"/>
              </a:ext>
            </a:extLst>
          </p:cNvPr>
          <p:cNvSpPr txBox="1"/>
          <p:nvPr/>
        </p:nvSpPr>
        <p:spPr>
          <a:xfrm>
            <a:off x="8073456" y="1966154"/>
            <a:ext cx="3503193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Referring Physicians and Internal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66396C59-1DE0-1C05-BD42-182CA6F08BD4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877" y="2247367"/>
            <a:ext cx="2811757" cy="37865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CEE246C-2034-78F3-2D94-BDFF913048DC}"/>
              </a:ext>
            </a:extLst>
          </p:cNvPr>
          <p:cNvSpPr txBox="1">
            <a:spLocks/>
          </p:cNvSpPr>
          <p:nvPr/>
        </p:nvSpPr>
        <p:spPr>
          <a:xfrm>
            <a:off x="2592686" y="1362102"/>
            <a:ext cx="1972278" cy="47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r>
              <a:rPr lang="en-US" sz="2000" dirty="0"/>
              <a:t>Snapchat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90B14C-0AF5-AC53-AF0B-04F3A4792178}"/>
              </a:ext>
            </a:extLst>
          </p:cNvPr>
          <p:cNvSpPr txBox="1">
            <a:spLocks/>
          </p:cNvSpPr>
          <p:nvPr/>
        </p:nvSpPr>
        <p:spPr>
          <a:xfrm>
            <a:off x="8613175" y="1362101"/>
            <a:ext cx="1972278" cy="47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r>
              <a:rPr lang="en-US" sz="2000" dirty="0"/>
              <a:t>LinkedIn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6905-6EDC-2C34-4BAA-E9436F4C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 2025-26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9F69-C3E2-5A04-8FFC-7CB10A865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focus on identified service lines of cancer, ortho and primary care.</a:t>
            </a:r>
          </a:p>
          <a:p>
            <a:r>
              <a:rPr lang="en-US" dirty="0"/>
              <a:t>Year-round targeting for Medicaid patient populations. </a:t>
            </a:r>
          </a:p>
          <a:p>
            <a:r>
              <a:rPr lang="en-US" dirty="0"/>
              <a:t>Highlighting physician expertise through Blade partnership and first-person videos.</a:t>
            </a:r>
          </a:p>
        </p:txBody>
      </p:sp>
    </p:spTree>
    <p:extLst>
      <p:ext uri="{BB962C8B-B14F-4D97-AF65-F5344CB8AC3E}">
        <p14:creationId xmlns:p14="http://schemas.microsoft.com/office/powerpoint/2010/main" val="198472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11E0-DA18-F3EA-BA1A-F71626EF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/>
              <a:t>Office of University Marketing and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02CA-6E4D-06A9-5C42-6A418EE16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>
                <a:latin typeface="Poppins" pitchFamily="2" charset="77"/>
                <a:cs typeface="Poppins" pitchFamily="2" charset="77"/>
              </a:rPr>
              <a:t>What we do:</a:t>
            </a:r>
          </a:p>
          <a:p>
            <a:r>
              <a:rPr lang="en-US" sz="2600" b="1">
                <a:latin typeface="Poppins" pitchFamily="2" charset="77"/>
                <a:cs typeface="Poppins" pitchFamily="2" charset="77"/>
              </a:rPr>
              <a:t>Marketing Strategy </a:t>
            </a:r>
            <a:r>
              <a:rPr lang="en-US" sz="2600"/>
              <a:t>– paid advertising, promotional materials, trademark licensing, etc.</a:t>
            </a:r>
          </a:p>
          <a:p>
            <a:r>
              <a:rPr lang="en-US" sz="2600" b="1">
                <a:latin typeface="Poppins" pitchFamily="2" charset="77"/>
                <a:cs typeface="Poppins" pitchFamily="2" charset="77"/>
              </a:rPr>
              <a:t>Communications</a:t>
            </a:r>
            <a:r>
              <a:rPr lang="en-US" sz="2600"/>
              <a:t> - media relations, internal comms (UToledo News), executive comms</a:t>
            </a:r>
          </a:p>
          <a:p>
            <a:r>
              <a:rPr lang="en-US" sz="2600" b="1">
                <a:latin typeface="Poppins" pitchFamily="2" charset="77"/>
                <a:cs typeface="Poppins" pitchFamily="2" charset="77"/>
              </a:rPr>
              <a:t>Web </a:t>
            </a:r>
            <a:r>
              <a:rPr lang="en-US" sz="2600"/>
              <a:t>- web strategy, user experience, accessibility </a:t>
            </a:r>
          </a:p>
          <a:p>
            <a:r>
              <a:rPr lang="en-US" sz="2600" b="1">
                <a:latin typeface="Poppins" pitchFamily="2" charset="77"/>
                <a:cs typeface="Poppins" pitchFamily="2" charset="77"/>
              </a:rPr>
              <a:t>Design and photography </a:t>
            </a:r>
            <a:r>
              <a:rPr lang="en-US" sz="2600"/>
              <a:t>– creative development and brand standards</a:t>
            </a:r>
          </a:p>
          <a:p>
            <a:r>
              <a:rPr lang="en-US" sz="2600" b="1">
                <a:latin typeface="Poppins" pitchFamily="2" charset="77"/>
                <a:cs typeface="Poppins" pitchFamily="2" charset="77"/>
              </a:rPr>
              <a:t>Digital Media </a:t>
            </a:r>
            <a:r>
              <a:rPr lang="en-US" sz="2600"/>
              <a:t>– social media and video</a:t>
            </a:r>
          </a:p>
        </p:txBody>
      </p:sp>
    </p:spTree>
    <p:extLst>
      <p:ext uri="{BB962C8B-B14F-4D97-AF65-F5344CB8AC3E}">
        <p14:creationId xmlns:p14="http://schemas.microsoft.com/office/powerpoint/2010/main" val="1866113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5820-ECFE-549F-E879-E419F2D04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1009B-4D92-EF0C-129C-63A6BF02B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9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3DD7-EB5D-2AF8-7DAA-6AE24588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739" y="694905"/>
            <a:ext cx="4750261" cy="914400"/>
          </a:xfrm>
        </p:spPr>
        <p:txBody>
          <a:bodyPr/>
          <a:lstStyle/>
          <a:p>
            <a:r>
              <a:rPr lang="en-US"/>
              <a:t>University News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E5B75A-0B7A-37EC-F4C0-029BCE385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739" y="1731363"/>
            <a:ext cx="5300125" cy="40637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University News email is sent daily during the academic year and twice weekly during the summer.</a:t>
            </a:r>
          </a:p>
          <a:p>
            <a:pPr>
              <a:spcAft>
                <a:spcPts val="600"/>
              </a:spcAft>
            </a:pPr>
            <a:r>
              <a:rPr lang="en-US" dirty="0"/>
              <a:t>Stories and their dedicated links are available at </a:t>
            </a:r>
            <a:r>
              <a:rPr lang="en-US" dirty="0">
                <a:hlinkClick r:id="rId2"/>
              </a:rPr>
              <a:t>news.utoledo.edu</a:t>
            </a:r>
            <a:r>
              <a:rPr lang="en-US" dirty="0"/>
              <a:t>. 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Poppins" pitchFamily="2" charset="77"/>
                <a:cs typeface="Poppins" pitchFamily="2" charset="77"/>
              </a:rPr>
              <a:t>789 stories </a:t>
            </a:r>
            <a:r>
              <a:rPr lang="en-US" dirty="0"/>
              <a:t>shared in FY25</a:t>
            </a:r>
          </a:p>
        </p:txBody>
      </p:sp>
      <p:pic>
        <p:nvPicPr>
          <p:cNvPr id="9" name="Picture 8" descr="A person in a blue jacket&#10;&#10;AI-generated content may be incorrect.">
            <a:extLst>
              <a:ext uri="{FF2B5EF4-FFF2-40B4-BE49-F238E27FC236}">
                <a16:creationId xmlns:a16="http://schemas.microsoft.com/office/drawing/2014/main" id="{57058C49-C0DE-D919-DD55-E3AD65450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864" y="0"/>
            <a:ext cx="4996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49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48F5-DA4B-D51F-E802-2726E281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2073-4EF7-C2AE-CBDC-1C6324800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Meaningful media mentions for 2024-25 topped 2,000 news stories about UToledo in local, regional and national news outlets</a:t>
            </a:r>
          </a:p>
          <a:p>
            <a:r>
              <a:rPr lang="en-US" b="1">
                <a:latin typeface="Poppins" pitchFamily="2" charset="77"/>
                <a:cs typeface="Poppins" pitchFamily="2" charset="77"/>
              </a:rPr>
              <a:t>2,008 		</a:t>
            </a:r>
            <a:r>
              <a:rPr lang="en-US"/>
              <a:t>Stories</a:t>
            </a:r>
          </a:p>
          <a:p>
            <a:r>
              <a:rPr lang="en-US" b="1">
                <a:latin typeface="Poppins" pitchFamily="2" charset="77"/>
                <a:cs typeface="Poppins" pitchFamily="2" charset="77"/>
              </a:rPr>
              <a:t>5.2 billion 	</a:t>
            </a:r>
            <a:r>
              <a:rPr lang="en-US"/>
              <a:t>Audience Reach</a:t>
            </a:r>
          </a:p>
          <a:p>
            <a:r>
              <a:rPr lang="en-US" b="1">
                <a:latin typeface="Poppins" pitchFamily="2" charset="77"/>
                <a:cs typeface="Poppins" pitchFamily="2" charset="77"/>
              </a:rPr>
              <a:t>$50.6 million 	</a:t>
            </a:r>
            <a:r>
              <a:rPr lang="en-US"/>
              <a:t>Ad Value  </a:t>
            </a:r>
          </a:p>
        </p:txBody>
      </p:sp>
    </p:spTree>
    <p:extLst>
      <p:ext uri="{BB962C8B-B14F-4D97-AF65-F5344CB8AC3E}">
        <p14:creationId xmlns:p14="http://schemas.microsoft.com/office/powerpoint/2010/main" val="4078233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7108-B4FA-7E37-358A-28E47DD4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739" y="590730"/>
            <a:ext cx="9733656" cy="914400"/>
          </a:xfrm>
        </p:spPr>
        <p:txBody>
          <a:bodyPr/>
          <a:lstStyle/>
          <a:p>
            <a:r>
              <a:rPr lang="en-US"/>
              <a:t>Types of News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1B6E4-3E57-B241-DCFF-BAB87ABF6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739" y="1627188"/>
            <a:ext cx="9726161" cy="4831483"/>
          </a:xfrm>
        </p:spPr>
        <p:txBody>
          <a:bodyPr/>
          <a:lstStyle/>
          <a:p>
            <a:r>
              <a:rPr lang="en-US" b="1">
                <a:latin typeface="Poppins" pitchFamily="2" charset="77"/>
                <a:cs typeface="Poppins" pitchFamily="2" charset="77"/>
              </a:rPr>
              <a:t>News</a:t>
            </a:r>
          </a:p>
          <a:p>
            <a:pPr lvl="1"/>
            <a:r>
              <a:rPr lang="en-US"/>
              <a:t>Large research award</a:t>
            </a:r>
          </a:p>
          <a:p>
            <a:pPr lvl="1"/>
            <a:r>
              <a:rPr lang="en-US"/>
              <a:t>Noteworthy research publication</a:t>
            </a:r>
          </a:p>
          <a:p>
            <a:pPr lvl="1"/>
            <a:r>
              <a:rPr lang="en-US"/>
              <a:t>Unique or high-profile events on campus</a:t>
            </a:r>
          </a:p>
          <a:p>
            <a:pPr lvl="1"/>
            <a:r>
              <a:rPr lang="en-US"/>
              <a:t>New initiatives, programs, etc.</a:t>
            </a:r>
          </a:p>
          <a:p>
            <a:r>
              <a:rPr lang="en-US" b="1">
                <a:latin typeface="Poppins" pitchFamily="2" charset="77"/>
                <a:cs typeface="Poppins" pitchFamily="2" charset="77"/>
              </a:rPr>
              <a:t>Feature</a:t>
            </a:r>
          </a:p>
          <a:p>
            <a:pPr lvl="1"/>
            <a:r>
              <a:rPr lang="en-US"/>
              <a:t>Student, faculty or staff achievement</a:t>
            </a:r>
          </a:p>
          <a:p>
            <a:pPr lvl="1"/>
            <a:r>
              <a:rPr lang="en-US"/>
              <a:t>Alumni success</a:t>
            </a:r>
          </a:p>
          <a:p>
            <a:pPr lvl="1"/>
            <a:r>
              <a:rPr lang="en-US"/>
              <a:t>Human interest</a:t>
            </a:r>
          </a:p>
          <a:p>
            <a:r>
              <a:rPr lang="en-US" b="1">
                <a:latin typeface="Poppins" pitchFamily="2" charset="77"/>
                <a:cs typeface="Poppins" pitchFamily="2" charset="77"/>
              </a:rPr>
              <a:t>Opinion</a:t>
            </a:r>
          </a:p>
          <a:p>
            <a:pPr lvl="1"/>
            <a:r>
              <a:rPr lang="en-US"/>
              <a:t>First-person column on area of expertise</a:t>
            </a:r>
          </a:p>
        </p:txBody>
      </p:sp>
    </p:spTree>
    <p:extLst>
      <p:ext uri="{BB962C8B-B14F-4D97-AF65-F5344CB8AC3E}">
        <p14:creationId xmlns:p14="http://schemas.microsoft.com/office/powerpoint/2010/main" val="266588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03D-1302-5DF8-31B9-9816C480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682" y="694905"/>
            <a:ext cx="9995017" cy="914400"/>
          </a:xfrm>
        </p:spPr>
        <p:txBody>
          <a:bodyPr/>
          <a:lstStyle/>
          <a:p>
            <a:r>
              <a:rPr lang="en-US"/>
              <a:t>What is Newsworthy?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B3A7-DCEA-9B04-F6A6-0B09CA85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1731363"/>
            <a:ext cx="9987321" cy="4063795"/>
          </a:xfrm>
        </p:spPr>
        <p:txBody>
          <a:bodyPr/>
          <a:lstStyle/>
          <a:p>
            <a:r>
              <a:rPr lang="en-US" b="1">
                <a:latin typeface="Poppins" pitchFamily="2" charset="77"/>
                <a:cs typeface="Poppins" pitchFamily="2" charset="77"/>
              </a:rPr>
              <a:t>Timely</a:t>
            </a:r>
            <a:r>
              <a:rPr lang="en-US"/>
              <a:t> – Immediate, current information. News is new.</a:t>
            </a:r>
          </a:p>
          <a:p>
            <a:r>
              <a:rPr lang="en-US" b="1">
                <a:latin typeface="Poppins" pitchFamily="2" charset="77"/>
                <a:cs typeface="Poppins" pitchFamily="2" charset="77"/>
              </a:rPr>
              <a:t>Proximity</a:t>
            </a:r>
            <a:r>
              <a:rPr lang="en-US"/>
              <a:t> – Affects the community and region. ”Close to home” or local angle to national story.</a:t>
            </a:r>
          </a:p>
          <a:p>
            <a:r>
              <a:rPr lang="en-US" b="1">
                <a:latin typeface="Poppins" pitchFamily="2" charset="77"/>
                <a:cs typeface="Poppins" pitchFamily="2" charset="77"/>
              </a:rPr>
              <a:t>Human Interest </a:t>
            </a:r>
            <a:r>
              <a:rPr lang="en-US"/>
              <a:t>– Unique stories of accomplishment or overcoming obstacles.</a:t>
            </a:r>
          </a:p>
          <a:p>
            <a:r>
              <a:rPr lang="en-US" b="1">
                <a:latin typeface="Poppins" pitchFamily="2" charset="77"/>
                <a:cs typeface="Poppins" pitchFamily="2" charset="77"/>
              </a:rPr>
              <a:t>Impact</a:t>
            </a:r>
            <a:r>
              <a:rPr lang="en-US"/>
              <a:t> – Measurable significance – grant award amount, publication reach, people affected, etc.</a:t>
            </a:r>
          </a:p>
          <a:p>
            <a:r>
              <a:rPr lang="en-US" b="1">
                <a:latin typeface="Poppins" pitchFamily="2" charset="77"/>
                <a:cs typeface="Poppins" pitchFamily="2" charset="77"/>
              </a:rPr>
              <a:t>Conflict or Controversy </a:t>
            </a:r>
            <a:r>
              <a:rPr lang="en-US"/>
              <a:t>– Attracts attention with argument over actions, events, ideas, policies, etc.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81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E064-0CEE-AC74-12DF-341B5813C4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0409" y="695325"/>
            <a:ext cx="10561591" cy="914400"/>
          </a:xfrm>
        </p:spPr>
        <p:txBody>
          <a:bodyPr/>
          <a:lstStyle/>
          <a:p>
            <a:r>
              <a:rPr lang="en-US"/>
              <a:t>Media Highlights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7CF04-23AF-2705-E724-F29ED6B20E7A}"/>
              </a:ext>
            </a:extLst>
          </p:cNvPr>
          <p:cNvSpPr txBox="1"/>
          <p:nvPr/>
        </p:nvSpPr>
        <p:spPr>
          <a:xfrm>
            <a:off x="4044245" y="3101597"/>
            <a:ext cx="7550346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3000"/>
              </a:lnSpc>
            </a:pPr>
            <a:r>
              <a:rPr lang="en-US" sz="1600" b="1" u="sng" dirty="0">
                <a:latin typeface="Poppins" pitchFamily="2" charset="77"/>
                <a:cs typeface="Poppins" pitchFamily="2" charset="77"/>
                <a:hlinkClick r:id="rId2" tooltip="Original URL:&#10;https://www.huffpost.com/entry/kids-sunscreen-adult-spf_l_683f1e14e4b06fe72dbebe2c&#10;&#10;Click to follow link."/>
              </a:rPr>
              <a:t>You Might Actually Be Better Off Wearing SPF For Kids — Here’s Why</a:t>
            </a:r>
            <a:br>
              <a:rPr lang="en-US" sz="1600" dirty="0">
                <a:latin typeface="Poppins" pitchFamily="2" charset="77"/>
                <a:cs typeface="Poppins" pitchFamily="2" charset="77"/>
              </a:rPr>
            </a:br>
            <a:r>
              <a:rPr lang="en-US" sz="1600" dirty="0">
                <a:latin typeface="Poppins" pitchFamily="2" charset="77"/>
                <a:cs typeface="Poppins" pitchFamily="2" charset="77"/>
              </a:rPr>
              <a:t>Gabriella Baki, Associate Professor, Pharmaceutics, and Director, Cosmetic Science and Formulation Design Program</a:t>
            </a:r>
          </a:p>
          <a:p>
            <a:pPr>
              <a:lnSpc>
                <a:spcPct val="103000"/>
              </a:lnSpc>
            </a:pPr>
            <a:r>
              <a:rPr lang="en-US" sz="1600" i="1" dirty="0">
                <a:latin typeface="Poppins" pitchFamily="2" charset="77"/>
                <a:cs typeface="Poppins" pitchFamily="2" charset="77"/>
              </a:rPr>
              <a:t>June 12, 2025</a:t>
            </a:r>
          </a:p>
          <a:p>
            <a:pPr>
              <a:lnSpc>
                <a:spcPct val="103000"/>
              </a:lnSpc>
            </a:pP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2" name="Picture 21" descr="A black and white logo&#10;&#10;AI-generated content may be incorrect.">
            <a:extLst>
              <a:ext uri="{FF2B5EF4-FFF2-40B4-BE49-F238E27FC236}">
                <a16:creationId xmlns:a16="http://schemas.microsoft.com/office/drawing/2014/main" id="{3CF170EF-82BA-820D-554B-DC6BEDD801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409" y="3269778"/>
            <a:ext cx="2011680" cy="2346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4B4BBF-C6A1-3BAE-4308-6D1152A77B3D}"/>
              </a:ext>
            </a:extLst>
          </p:cNvPr>
          <p:cNvSpPr txBox="1"/>
          <p:nvPr/>
        </p:nvSpPr>
        <p:spPr>
          <a:xfrm>
            <a:off x="4044244" y="4475679"/>
            <a:ext cx="7550345" cy="84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3000"/>
              </a:lnSpc>
            </a:pPr>
            <a:r>
              <a:rPr lang="en-US" sz="1600" b="1" dirty="0">
                <a:latin typeface="Poppins" pitchFamily="2" charset="77"/>
                <a:cs typeface="Poppins" pitchFamily="2" charset="77"/>
                <a:hlinkClick r:id="rId4"/>
              </a:rPr>
              <a:t>Lab mice will try to revive their knocked-out friends, study reveals</a:t>
            </a:r>
            <a:endParaRPr lang="en-US" sz="1600" b="1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03000"/>
              </a:lnSpc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James Burkett, Assistant Professor, Neuroscience</a:t>
            </a:r>
            <a:br>
              <a:rPr lang="en-US" sz="1600" dirty="0">
                <a:latin typeface="Poppins" pitchFamily="2" charset="77"/>
                <a:cs typeface="Poppins" pitchFamily="2" charset="77"/>
              </a:rPr>
            </a:br>
            <a:r>
              <a:rPr lang="en-US" sz="1600" i="1" dirty="0">
                <a:latin typeface="Poppins" pitchFamily="2" charset="77"/>
                <a:cs typeface="Poppins" pitchFamily="2" charset="77"/>
              </a:rPr>
              <a:t>Feb. 20, 2025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1C52D6E-1071-BF1B-10D5-1E8F3D63D8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589" y="4578925"/>
            <a:ext cx="1463040" cy="4851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BDA2FF-FCA2-61C5-6D8C-B70109E59B36}"/>
              </a:ext>
            </a:extLst>
          </p:cNvPr>
          <p:cNvSpPr txBox="1"/>
          <p:nvPr/>
        </p:nvSpPr>
        <p:spPr>
          <a:xfrm>
            <a:off x="4044244" y="1703920"/>
            <a:ext cx="7550347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3000"/>
              </a:lnSpc>
            </a:pPr>
            <a:r>
              <a:rPr lang="en-US" sz="1600" b="1" dirty="0">
                <a:latin typeface="Poppins" pitchFamily="2" charset="77"/>
                <a:cs typeface="Poppins" pitchFamily="2" charset="77"/>
                <a:hlinkClick r:id="rId6"/>
              </a:rPr>
              <a:t>University of Toledo researchers looking into how Lake Erie affects air quality and you can help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03000"/>
              </a:lnSpc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Steven Haller and David Kennedy, Associate Professors, Medicine</a:t>
            </a:r>
          </a:p>
          <a:p>
            <a:pPr>
              <a:lnSpc>
                <a:spcPct val="103000"/>
              </a:lnSpc>
            </a:pPr>
            <a:r>
              <a:rPr lang="en-US" sz="1600" i="1" dirty="0">
                <a:latin typeface="Poppins" pitchFamily="2" charset="77"/>
                <a:cs typeface="Poppins" pitchFamily="2" charset="77"/>
              </a:rPr>
              <a:t>June 25, 2025</a:t>
            </a:r>
          </a:p>
          <a:p>
            <a:pPr>
              <a:lnSpc>
                <a:spcPct val="103000"/>
              </a:lnSpc>
            </a:pP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1" name="Picture 30" descr="A red white and blue rectangular sign&#10;&#10;AI-generated content may be incorrect.">
            <a:extLst>
              <a:ext uri="{FF2B5EF4-FFF2-40B4-BE49-F238E27FC236}">
                <a16:creationId xmlns:a16="http://schemas.microsoft.com/office/drawing/2014/main" id="{AC5633C5-371E-A56B-38BF-0342BFED94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22" b="28117"/>
          <a:stretch>
            <a:fillRect/>
          </a:stretch>
        </p:blipFill>
        <p:spPr>
          <a:xfrm>
            <a:off x="1494941" y="1703920"/>
            <a:ext cx="2286000" cy="101865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CE243EB-1F2A-D5B8-2167-8C73E49C400D}"/>
              </a:ext>
            </a:extLst>
          </p:cNvPr>
          <p:cNvSpPr txBox="1"/>
          <p:nvPr/>
        </p:nvSpPr>
        <p:spPr>
          <a:xfrm>
            <a:off x="4044245" y="5633919"/>
            <a:ext cx="7550344" cy="109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3000"/>
              </a:lnSpc>
            </a:pPr>
            <a:r>
              <a:rPr lang="en-US" sz="1600" b="1" dirty="0">
                <a:latin typeface="Poppins" pitchFamily="2" charset="77"/>
                <a:cs typeface="Poppins" pitchFamily="2" charset="77"/>
                <a:hlinkClick r:id="rId8"/>
              </a:rPr>
              <a:t>New school at UT expected to help with demand for data scientists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03000"/>
              </a:lnSpc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Marc </a:t>
            </a:r>
            <a:r>
              <a:rPr lang="en-US" sz="1600" dirty="0" err="1">
                <a:latin typeface="Poppins" pitchFamily="2" charset="77"/>
                <a:cs typeface="Poppins" pitchFamily="2" charset="77"/>
              </a:rPr>
              <a:t>Seigar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, Dean, College of Natural Sciences and Mathematics, and Bill Kalies, Professor, Math, and Director of the Data Science Program</a:t>
            </a:r>
            <a:br>
              <a:rPr lang="en-US" sz="1600" dirty="0">
                <a:latin typeface="Poppins" pitchFamily="2" charset="77"/>
                <a:cs typeface="Poppins" pitchFamily="2" charset="77"/>
              </a:rPr>
            </a:br>
            <a:r>
              <a:rPr lang="en-US" sz="1600" i="1" dirty="0">
                <a:latin typeface="Poppins" pitchFamily="2" charset="77"/>
                <a:cs typeface="Poppins" pitchFamily="2" charset="77"/>
              </a:rPr>
              <a:t>Feb. 14,  2025</a:t>
            </a:r>
          </a:p>
        </p:txBody>
      </p:sp>
      <p:pic>
        <p:nvPicPr>
          <p:cNvPr id="34" name="Picture 33" descr="A close-up of a logo&#10;&#10;AI-generated content may be incorrect.">
            <a:extLst>
              <a:ext uri="{FF2B5EF4-FFF2-40B4-BE49-F238E27FC236}">
                <a16:creationId xmlns:a16="http://schemas.microsoft.com/office/drawing/2014/main" id="{FC16A7FE-4DEF-7DFE-81A7-4B62240C858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36" b="27947"/>
          <a:stretch>
            <a:fillRect/>
          </a:stretch>
        </p:blipFill>
        <p:spPr>
          <a:xfrm>
            <a:off x="1037741" y="5784930"/>
            <a:ext cx="2743200" cy="7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4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79704-056A-AAAD-21D7-B8E85D9A7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8A8B-1B4C-379F-F8C7-4147324287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1056" y="695325"/>
            <a:ext cx="10600944" cy="914400"/>
          </a:xfrm>
        </p:spPr>
        <p:txBody>
          <a:bodyPr/>
          <a:lstStyle/>
          <a:p>
            <a:r>
              <a:rPr lang="en-US"/>
              <a:t>Media Highlights</a:t>
            </a:r>
          </a:p>
        </p:txBody>
      </p:sp>
      <p:pic>
        <p:nvPicPr>
          <p:cNvPr id="5" name="Content Placeholder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508BA54-8C68-7B01-25CF-5739554256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60526" y="3929044"/>
            <a:ext cx="2103120" cy="1097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0B1EC-105E-67C3-BD90-A5102F2B5BFD}"/>
              </a:ext>
            </a:extLst>
          </p:cNvPr>
          <p:cNvSpPr txBox="1"/>
          <p:nvPr/>
        </p:nvSpPr>
        <p:spPr>
          <a:xfrm>
            <a:off x="3703320" y="4102914"/>
            <a:ext cx="7799832" cy="851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3000"/>
              </a:lnSpc>
            </a:pPr>
            <a:r>
              <a:rPr lang="en-US" sz="1600" b="1" dirty="0">
                <a:latin typeface="Poppins" pitchFamily="2" charset="77"/>
                <a:cs typeface="Poppins" pitchFamily="2" charset="77"/>
                <a:hlinkClick r:id="rId3"/>
              </a:rPr>
              <a:t>Road salt may hurt vital link in freshwater food chain, study says</a:t>
            </a:r>
            <a:endParaRPr lang="en-US" sz="1600" b="1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03000"/>
              </a:lnSpc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William Hintz, Associate Professor, Environmental Sciences </a:t>
            </a:r>
            <a:br>
              <a:rPr lang="en-US" sz="1600" dirty="0">
                <a:latin typeface="Poppins" pitchFamily="2" charset="77"/>
                <a:cs typeface="Poppins" pitchFamily="2" charset="77"/>
              </a:rPr>
            </a:br>
            <a:r>
              <a:rPr lang="en-US" sz="1600" i="1" dirty="0">
                <a:latin typeface="Poppins" pitchFamily="2" charset="77"/>
                <a:cs typeface="Poppins" pitchFamily="2" charset="77"/>
              </a:rPr>
              <a:t>Aug. 17,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6525D-FD8B-C8AF-A045-3984AEB39500}"/>
              </a:ext>
            </a:extLst>
          </p:cNvPr>
          <p:cNvSpPr txBox="1"/>
          <p:nvPr/>
        </p:nvSpPr>
        <p:spPr>
          <a:xfrm>
            <a:off x="3703320" y="5322116"/>
            <a:ext cx="7799832" cy="851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3000"/>
              </a:lnSpc>
            </a:pPr>
            <a:r>
              <a:rPr lang="en-US" sz="1600" b="1" dirty="0">
                <a:latin typeface="Poppins" pitchFamily="2" charset="77"/>
                <a:cs typeface="Poppins" pitchFamily="2" charset="77"/>
                <a:hlinkClick r:id="rId4"/>
              </a:rPr>
              <a:t>The Long, Discriminatory History of ‘Sex Verification’ at the Olympics</a:t>
            </a:r>
            <a:endParaRPr lang="en-US" sz="1600" b="1" dirty="0"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103000"/>
              </a:lnSpc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Jami Taylor, Professor, Political Science and Public Administration</a:t>
            </a:r>
          </a:p>
          <a:p>
            <a:pPr>
              <a:lnSpc>
                <a:spcPct val="103000"/>
              </a:lnSpc>
            </a:pPr>
            <a:r>
              <a:rPr lang="en-US" sz="1600" i="1" dirty="0">
                <a:latin typeface="Poppins" pitchFamily="2" charset="77"/>
                <a:cs typeface="Poppins" pitchFamily="2" charset="77"/>
              </a:rPr>
              <a:t>Aug. 6, 2024</a:t>
            </a:r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B9FE391E-EF7D-8B59-D681-11C11624A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846" y="5202970"/>
            <a:ext cx="1828800" cy="1024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359200-A0E9-948D-5F3E-78EE35D7AF0B}"/>
              </a:ext>
            </a:extLst>
          </p:cNvPr>
          <p:cNvSpPr txBox="1"/>
          <p:nvPr/>
        </p:nvSpPr>
        <p:spPr>
          <a:xfrm>
            <a:off x="3703320" y="2899138"/>
            <a:ext cx="7799832" cy="851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3000"/>
              </a:lnSpc>
            </a:pPr>
            <a:r>
              <a:rPr lang="en-US" sz="1600" b="1" u="sng" dirty="0">
                <a:latin typeface="Poppins" pitchFamily="2" charset="77"/>
                <a:cs typeface="Poppins" pitchFamily="2" charset="77"/>
                <a:hlinkClick r:id="rId6" tooltip="Original URL:&#10;https://www.aol.com/lifestyle/exercise-really-affects-testosterone-according-171100803.html&#10;&#10;Click to follow link."/>
              </a:rPr>
              <a:t>How Exercise Really Affects Your Testosterone, According to Doctors</a:t>
            </a:r>
            <a:br>
              <a:rPr lang="en-US" sz="1600" dirty="0">
                <a:latin typeface="Poppins" pitchFamily="2" charset="77"/>
                <a:cs typeface="Poppins" pitchFamily="2" charset="77"/>
              </a:rPr>
            </a:br>
            <a:r>
              <a:rPr lang="en-US" sz="1600" dirty="0">
                <a:latin typeface="Poppins" pitchFamily="2" charset="77"/>
                <a:cs typeface="Poppins" pitchFamily="2" charset="77"/>
              </a:rPr>
              <a:t>Dr. Ahmed El-</a:t>
            </a:r>
            <a:r>
              <a:rPr lang="en-US" sz="1600" dirty="0" err="1">
                <a:latin typeface="Poppins" pitchFamily="2" charset="77"/>
                <a:cs typeface="Poppins" pitchFamily="2" charset="77"/>
              </a:rPr>
              <a:t>Zawahry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, UToledo Health Urologist</a:t>
            </a:r>
          </a:p>
          <a:p>
            <a:pPr>
              <a:lnSpc>
                <a:spcPct val="103000"/>
              </a:lnSpc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Dec. 6, 2024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02E535C2-5393-19E0-D194-4DC658863C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046" y="2919311"/>
            <a:ext cx="1371600" cy="768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94BDAE-E517-BFC6-CF9B-18EEA7EA93AD}"/>
              </a:ext>
            </a:extLst>
          </p:cNvPr>
          <p:cNvSpPr txBox="1"/>
          <p:nvPr/>
        </p:nvSpPr>
        <p:spPr>
          <a:xfrm>
            <a:off x="3703320" y="1609305"/>
            <a:ext cx="7799832" cy="110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3000"/>
              </a:lnSpc>
            </a:pPr>
            <a:r>
              <a:rPr lang="en-US" sz="1600" b="1" u="sng" dirty="0">
                <a:latin typeface="Poppins" pitchFamily="2" charset="77"/>
                <a:cs typeface="Poppins" pitchFamily="2" charset="77"/>
                <a:hlinkClick r:id="rId8" tooltip="Original URL:&#10;https://www.rd.com/article/baby-new-year/&#10;&#10;Click to follow link."/>
              </a:rPr>
              <a:t>This is the Fascinating Origin of Baby New Year — and it Goes Back Much Further Than You Probably Think</a:t>
            </a:r>
            <a:br>
              <a:rPr lang="en-US" sz="1600" dirty="0">
                <a:latin typeface="Poppins" pitchFamily="2" charset="77"/>
                <a:cs typeface="Poppins" pitchFamily="2" charset="77"/>
              </a:rPr>
            </a:br>
            <a:r>
              <a:rPr lang="en-US" sz="1600" dirty="0">
                <a:latin typeface="Poppins" pitchFamily="2" charset="77"/>
                <a:cs typeface="Poppins" pitchFamily="2" charset="77"/>
              </a:rPr>
              <a:t>Daniel </a:t>
            </a:r>
            <a:r>
              <a:rPr lang="en-US" sz="1600" dirty="0" err="1">
                <a:latin typeface="Poppins" pitchFamily="2" charset="77"/>
                <a:cs typeface="Poppins" pitchFamily="2" charset="77"/>
              </a:rPr>
              <a:t>Compora</a:t>
            </a:r>
            <a:r>
              <a:rPr lang="en-US" sz="1600" dirty="0">
                <a:latin typeface="Poppins" pitchFamily="2" charset="77"/>
                <a:cs typeface="Poppins" pitchFamily="2" charset="77"/>
              </a:rPr>
              <a:t>, Professor, English Language and Literature</a:t>
            </a:r>
          </a:p>
          <a:p>
            <a:pPr>
              <a:lnSpc>
                <a:spcPct val="103000"/>
              </a:lnSpc>
            </a:pPr>
            <a:r>
              <a:rPr lang="en-US" sz="1600" i="1" dirty="0">
                <a:latin typeface="Poppins" pitchFamily="2" charset="77"/>
                <a:cs typeface="Poppins" pitchFamily="2" charset="77"/>
              </a:rPr>
              <a:t>Dec. 13,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7BBE48-6B9D-7C88-3B44-76B4E57790E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591056" y="1526740"/>
            <a:ext cx="1828800" cy="12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0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6BC6-338D-FB2F-B6F3-938517FF3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Social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BDC92-AAF0-CD2E-D744-EE25E40767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8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E634-5140-572E-2754-5285DDB1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A27C1-A4EC-8AB8-EF45-882F0FB1C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Total impressions for 2024-25 reached 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13.9 million</a:t>
            </a:r>
            <a:r>
              <a:rPr lang="en-US" dirty="0"/>
              <a:t>, a 45% increase year over year, while engagements hit </a:t>
            </a:r>
            <a:r>
              <a:rPr lang="en-US" b="1" dirty="0">
                <a:latin typeface="Poppins" pitchFamily="2" charset="77"/>
                <a:cs typeface="Poppins" pitchFamily="2" charset="77"/>
              </a:rPr>
              <a:t>574,870</a:t>
            </a:r>
            <a:r>
              <a:rPr lang="en-US" dirty="0"/>
              <a:t>, up 68% from FY24.</a:t>
            </a:r>
          </a:p>
          <a:p>
            <a:pPr lvl="0"/>
            <a:r>
              <a:rPr lang="en-US" sz="2600" b="1" dirty="0">
                <a:latin typeface="Poppins" pitchFamily="2" charset="77"/>
                <a:cs typeface="Poppins" pitchFamily="2" charset="77"/>
              </a:rPr>
              <a:t>Instagram</a:t>
            </a:r>
            <a:r>
              <a:rPr lang="en-US" sz="2600" dirty="0"/>
              <a:t>: Led all platforms with 5.7 million impressions and 347,571 engagements, fueled by strong student-centered storytelling and real-time coverage of campus life.</a:t>
            </a:r>
          </a:p>
          <a:p>
            <a:pPr lvl="0"/>
            <a:r>
              <a:rPr lang="en-US" sz="2600" b="1" dirty="0">
                <a:latin typeface="Poppins" pitchFamily="2" charset="77"/>
                <a:cs typeface="Poppins" pitchFamily="2" charset="77"/>
              </a:rPr>
              <a:t>Facebook</a:t>
            </a:r>
            <a:r>
              <a:rPr lang="en-US" sz="2600" dirty="0"/>
              <a:t>: Ranked second with 4.0 million impressions and 97,084 engagements, remaining a core channel for parents, alumni and community audiences.</a:t>
            </a:r>
          </a:p>
        </p:txBody>
      </p:sp>
    </p:spTree>
    <p:extLst>
      <p:ext uri="{BB962C8B-B14F-4D97-AF65-F5344CB8AC3E}">
        <p14:creationId xmlns:p14="http://schemas.microsoft.com/office/powerpoint/2010/main" val="1500723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8B7EE-1EA7-D3B1-2EEE-D4DDA9FC4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4557-48F1-3A69-263B-200B5481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4E30F-83F7-EC24-A45C-4F2C8D323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b="1" dirty="0">
                <a:latin typeface="Poppins" pitchFamily="2" charset="77"/>
                <a:cs typeface="Poppins" pitchFamily="2" charset="77"/>
              </a:rPr>
              <a:t>TikTok</a:t>
            </a:r>
            <a:r>
              <a:rPr lang="en-US" sz="2600" dirty="0"/>
              <a:t>: In its first full year of use for UToledo, delivered 833,427 impressions and 47,687 engagements, proving an effective new channel for reaching prospective and current students.</a:t>
            </a:r>
          </a:p>
          <a:p>
            <a:pPr lvl="0"/>
            <a:r>
              <a:rPr lang="en-US" sz="2600" b="1" dirty="0">
                <a:latin typeface="Poppins" pitchFamily="2" charset="77"/>
                <a:cs typeface="Poppins" pitchFamily="2" charset="77"/>
              </a:rPr>
              <a:t>LinkedIn</a:t>
            </a:r>
            <a:r>
              <a:rPr lang="en-US" sz="2600" dirty="0"/>
              <a:t>: A valuable resource for our University staff and alumni saw 2.6 million impressions and 59,790 engagements. </a:t>
            </a:r>
          </a:p>
          <a:p>
            <a:pPr lvl="0"/>
            <a:r>
              <a:rPr lang="en-US" sz="2600" b="1" dirty="0">
                <a:latin typeface="Poppins" pitchFamily="2" charset="77"/>
                <a:cs typeface="Poppins" pitchFamily="2" charset="77"/>
              </a:rPr>
              <a:t>X (formerly Twitter): </a:t>
            </a:r>
            <a:r>
              <a:rPr lang="en-US" sz="2600" dirty="0"/>
              <a:t>Continued a downward slide attributed to a shift in platform use year-over-year. Impressions sat at 833,427 with 47,687 engagements.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0003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family tree&#10;&#10;AI-generated content may be incorrect.">
            <a:extLst>
              <a:ext uri="{FF2B5EF4-FFF2-40B4-BE49-F238E27FC236}">
                <a16:creationId xmlns:a16="http://schemas.microsoft.com/office/drawing/2014/main" id="{AB1E718A-7D41-1280-EFD4-824D9295C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19" y="73152"/>
            <a:ext cx="11035597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7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09B9-49E3-F8B7-1E36-40DE6A2B7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739" y="660879"/>
            <a:ext cx="9733656" cy="914400"/>
          </a:xfrm>
        </p:spPr>
        <p:txBody>
          <a:bodyPr/>
          <a:lstStyle/>
          <a:p>
            <a:r>
              <a:rPr lang="en-US">
                <a:latin typeface="Poppins ExtraBold"/>
                <a:cs typeface="Poppins ExtraBold"/>
              </a:rPr>
              <a:t>Rocket Motorsports </a:t>
            </a:r>
            <a:endParaRPr lang="en-US"/>
          </a:p>
        </p:txBody>
      </p:sp>
      <p:pic>
        <p:nvPicPr>
          <p:cNvPr id="7" name="Content Placeholder 6" descr="A screenshot of a phone&#10;&#10;Description automatically generated">
            <a:extLst>
              <a:ext uri="{FF2B5EF4-FFF2-40B4-BE49-F238E27FC236}">
                <a16:creationId xmlns:a16="http://schemas.microsoft.com/office/drawing/2014/main" id="{D37C6013-AE7E-B53D-8B69-CA703DBDE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007" y="1821838"/>
            <a:ext cx="5778230" cy="4114800"/>
          </a:xfrm>
        </p:spPr>
      </p:pic>
      <p:pic>
        <p:nvPicPr>
          <p:cNvPr id="8" name="Picture 7" descr="A screenshot of a vide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69C07C4-F811-6142-E200-6809250274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881" y="2274977"/>
            <a:ext cx="3407531" cy="30077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7891A-BC36-733B-04F9-E781F9CF76C0}"/>
              </a:ext>
            </a:extLst>
          </p:cNvPr>
          <p:cNvSpPr txBox="1">
            <a:spLocks/>
          </p:cNvSpPr>
          <p:nvPr/>
        </p:nvSpPr>
        <p:spPr>
          <a:xfrm>
            <a:off x="1853739" y="1392946"/>
            <a:ext cx="3724101" cy="432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000F3E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F3E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F3E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F3E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F3E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536006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B454997-4B37-5D5D-A516-8F14934240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2300" y="695325"/>
            <a:ext cx="6781802" cy="914400"/>
          </a:xfrm>
        </p:spPr>
        <p:txBody>
          <a:bodyPr>
            <a:normAutofit/>
          </a:bodyPr>
          <a:lstStyle/>
          <a:p>
            <a:r>
              <a:rPr lang="en-US" sz="3400"/>
              <a:t>Top Performing Instagrams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826015-50F3-932E-D250-A4C4220DC807}"/>
              </a:ext>
            </a:extLst>
          </p:cNvPr>
          <p:cNvGrpSpPr>
            <a:grpSpLocks noChangeAspect="1"/>
          </p:cNvGrpSpPr>
          <p:nvPr/>
        </p:nvGrpSpPr>
        <p:grpSpPr>
          <a:xfrm>
            <a:off x="7335194" y="0"/>
            <a:ext cx="4652328" cy="3474720"/>
            <a:chOff x="-30479" y="1982604"/>
            <a:chExt cx="4114800" cy="3073253"/>
          </a:xfrm>
        </p:grpSpPr>
        <p:pic>
          <p:nvPicPr>
            <p:cNvPr id="5" name="Picture 4" descr="A screenshot of a social media post&#10;&#10;AI-generated content may be incorrect.">
              <a:extLst>
                <a:ext uri="{FF2B5EF4-FFF2-40B4-BE49-F238E27FC236}">
                  <a16:creationId xmlns:a16="http://schemas.microsoft.com/office/drawing/2014/main" id="{9506C4A4-DFA9-BD31-8225-FD31F521E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0479" y="1982604"/>
              <a:ext cx="4114800" cy="307325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8CFD5C-AAE4-CAD7-77EE-C97428EE4778}"/>
                </a:ext>
              </a:extLst>
            </p:cNvPr>
            <p:cNvSpPr/>
            <p:nvPr/>
          </p:nvSpPr>
          <p:spPr>
            <a:xfrm>
              <a:off x="2374900" y="4610100"/>
              <a:ext cx="861542" cy="2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8B58A0-368A-CFF6-777A-B05F1937C45B}"/>
              </a:ext>
            </a:extLst>
          </p:cNvPr>
          <p:cNvGrpSpPr/>
          <p:nvPr/>
        </p:nvGrpSpPr>
        <p:grpSpPr>
          <a:xfrm>
            <a:off x="5170842" y="3429000"/>
            <a:ext cx="4572000" cy="3354175"/>
            <a:chOff x="3402591" y="3519230"/>
            <a:chExt cx="4572000" cy="3354175"/>
          </a:xfrm>
        </p:grpSpPr>
        <p:pic>
          <p:nvPicPr>
            <p:cNvPr id="7" name="Picture 6" descr="A screenshot of a couple of men&#10;&#10;AI-generated content may be incorrect.">
              <a:extLst>
                <a:ext uri="{FF2B5EF4-FFF2-40B4-BE49-F238E27FC236}">
                  <a16:creationId xmlns:a16="http://schemas.microsoft.com/office/drawing/2014/main" id="{BAB0013F-60B0-22D4-5236-11D22622A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591" y="3519230"/>
              <a:ext cx="4572000" cy="335417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90529B-23AE-8D5C-2C2A-AAC01963CB80}"/>
                </a:ext>
              </a:extLst>
            </p:cNvPr>
            <p:cNvSpPr/>
            <p:nvPr/>
          </p:nvSpPr>
          <p:spPr>
            <a:xfrm>
              <a:off x="6069571" y="6413500"/>
              <a:ext cx="861542" cy="2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9B98DD-5318-5EBC-2380-22FA644A637C}"/>
              </a:ext>
            </a:extLst>
          </p:cNvPr>
          <p:cNvGrpSpPr/>
          <p:nvPr/>
        </p:nvGrpSpPr>
        <p:grpSpPr>
          <a:xfrm>
            <a:off x="396866" y="1737360"/>
            <a:ext cx="4572000" cy="4851080"/>
            <a:chOff x="7962900" y="965520"/>
            <a:chExt cx="4572000" cy="4851080"/>
          </a:xfrm>
        </p:grpSpPr>
        <p:pic>
          <p:nvPicPr>
            <p:cNvPr id="3" name="Picture 2" descr="A screenshot of a video game&#10;&#10;AI-generated content may be incorrect.">
              <a:hlinkClick r:id="rId4"/>
              <a:extLst>
                <a:ext uri="{FF2B5EF4-FFF2-40B4-BE49-F238E27FC236}">
                  <a16:creationId xmlns:a16="http://schemas.microsoft.com/office/drawing/2014/main" id="{6B96E996-370E-715F-6807-B54CB1632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2900" y="965520"/>
              <a:ext cx="4572000" cy="411043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7F45A3-FD42-1D21-386D-7DD321334753}"/>
                </a:ext>
              </a:extLst>
            </p:cNvPr>
            <p:cNvSpPr/>
            <p:nvPr/>
          </p:nvSpPr>
          <p:spPr>
            <a:xfrm>
              <a:off x="10015192" y="5575300"/>
              <a:ext cx="1148108" cy="24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7733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5C18-70C1-6EB9-63FD-A3F50295E2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Telling UToledo’s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0530E-2DEB-0FD8-8640-EBF30F07A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73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9408-3D55-C9E9-F392-EB48036C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Telling Our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D494-0A05-C9EB-D220-47842ACBE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Advertising: 225.2 million impressions</a:t>
            </a:r>
          </a:p>
          <a:p>
            <a:pPr lvl="1"/>
            <a:r>
              <a:rPr lang="en-US" dirty="0"/>
              <a:t>UToledo: 175 million</a:t>
            </a:r>
          </a:p>
          <a:p>
            <a:pPr lvl="1"/>
            <a:r>
              <a:rPr lang="en-US" dirty="0"/>
              <a:t>UToledo Health: 50.2 million</a:t>
            </a:r>
          </a:p>
          <a:p>
            <a:r>
              <a:rPr lang="en-US" dirty="0"/>
              <a:t>Media Relations: 5.2 billion audience reach</a:t>
            </a:r>
          </a:p>
          <a:p>
            <a:r>
              <a:rPr lang="en-US" dirty="0"/>
              <a:t>Social Media: 13.9 million impressions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73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C5355-F5EF-6108-B19B-D07A08EE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84F79-69A9-8B99-B3AF-6E4B9DD04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739" y="1731363"/>
            <a:ext cx="9726161" cy="4431732"/>
          </a:xfrm>
        </p:spPr>
        <p:txBody>
          <a:bodyPr/>
          <a:lstStyle/>
          <a:p>
            <a:r>
              <a:rPr lang="en-US" dirty="0"/>
              <a:t>Differentiating messaging!</a:t>
            </a:r>
          </a:p>
          <a:p>
            <a:r>
              <a:rPr lang="en-US" dirty="0"/>
              <a:t>Unique areas of expertise to enter the local, regional and national conversations</a:t>
            </a:r>
          </a:p>
          <a:p>
            <a:r>
              <a:rPr lang="en-US" dirty="0"/>
              <a:t>Interesting classroom activities or campus events to capture with photos or videos</a:t>
            </a:r>
          </a:p>
          <a:p>
            <a:r>
              <a:rPr lang="en-US" dirty="0"/>
              <a:t>Meet deadlines - Reporters usually need sources the same day, requiring a response within hours and sometimes minutes!</a:t>
            </a:r>
          </a:p>
          <a:p>
            <a:r>
              <a:rPr lang="en-US" dirty="0"/>
              <a:t>Follow FERPA, HIPPA, Minors on Campus, media photo releases and other 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636908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187B-6081-8FB1-F7FA-2A1EC8DF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900" y="365125"/>
            <a:ext cx="6007100" cy="5780842"/>
          </a:xfrm>
        </p:spPr>
        <p:txBody>
          <a:bodyPr/>
          <a:lstStyle/>
          <a:p>
            <a:r>
              <a:rPr lang="en-US"/>
              <a:t>Brand Guide and Toolkit</a:t>
            </a:r>
          </a:p>
          <a:p>
            <a:pPr marL="0" indent="0">
              <a:buNone/>
            </a:pPr>
            <a:r>
              <a:rPr lang="en-US" sz="2000">
                <a:hlinkClick r:id="rId3"/>
              </a:rPr>
              <a:t>utoledo.edu/offices/marketing/brand-guide</a:t>
            </a:r>
            <a:endParaRPr lang="en-US" sz="2000"/>
          </a:p>
          <a:p>
            <a:pPr marL="0" indent="0">
              <a:buNone/>
            </a:pPr>
            <a:r>
              <a:rPr lang="en-US" sz="2000">
                <a:hlinkClick r:id="rId4"/>
              </a:rPr>
              <a:t>utoledo.edu/offices/marketing/toolkit</a:t>
            </a:r>
            <a:endParaRPr lang="en-US"/>
          </a:p>
          <a:p>
            <a:r>
              <a:rPr lang="en-US"/>
              <a:t>Submit story ideas</a:t>
            </a:r>
          </a:p>
          <a:p>
            <a:pPr marL="0" indent="0">
              <a:buNone/>
            </a:pPr>
            <a:r>
              <a:rPr lang="en-US" sz="2000" err="1">
                <a:hlinkClick r:id="rId5"/>
              </a:rPr>
              <a:t>utoledo.edu</a:t>
            </a:r>
            <a:r>
              <a:rPr lang="en-US" sz="2000">
                <a:hlinkClick r:id="rId5"/>
              </a:rPr>
              <a:t>/offices/marketing/toolkit/webforms/news-</a:t>
            </a:r>
            <a:r>
              <a:rPr lang="en-US" sz="2000" err="1">
                <a:hlinkClick r:id="rId5"/>
              </a:rPr>
              <a:t>ideas.html</a:t>
            </a:r>
            <a:r>
              <a:rPr lang="en-US" sz="2000">
                <a:hlinkClick r:id="rId5"/>
              </a:rPr>
              <a:t> </a:t>
            </a:r>
            <a:endParaRPr lang="en-US" sz="2000"/>
          </a:p>
          <a:p>
            <a:r>
              <a:rPr lang="en-US"/>
              <a:t>Submit events to calendars</a:t>
            </a:r>
          </a:p>
          <a:p>
            <a:pPr marL="0" indent="0">
              <a:buNone/>
            </a:pPr>
            <a:r>
              <a:rPr lang="en-US" sz="2000">
                <a:hlinkClick r:id="rId6"/>
              </a:rPr>
              <a:t>utoledo.edu/events</a:t>
            </a:r>
            <a:endParaRPr lang="en-US" sz="2000"/>
          </a:p>
          <a:p>
            <a:r>
              <a:rPr lang="en-US"/>
              <a:t>Request photos</a:t>
            </a:r>
          </a:p>
          <a:p>
            <a:pPr marL="0" indent="0">
              <a:buNone/>
            </a:pPr>
            <a:r>
              <a:rPr lang="en-US" sz="2000" err="1">
                <a:hlinkClick r:id="rId7"/>
              </a:rPr>
              <a:t>utoledo.edu</a:t>
            </a:r>
            <a:r>
              <a:rPr lang="en-US" sz="2000">
                <a:hlinkClick r:id="rId7"/>
              </a:rPr>
              <a:t>/offices/marketing/expertise/photography</a:t>
            </a:r>
            <a:endParaRPr lang="en-US" sz="2000"/>
          </a:p>
          <a:p>
            <a:r>
              <a:rPr lang="en-US"/>
              <a:t>Web tickets</a:t>
            </a:r>
          </a:p>
          <a:p>
            <a:pPr marL="0" indent="0">
              <a:buNone/>
            </a:pPr>
            <a:r>
              <a:rPr lang="en-US" sz="2000">
                <a:hlinkClick r:id="rId8"/>
              </a:rPr>
              <a:t>utoledo.edu/offices/marketing/toolkit/web/support</a:t>
            </a: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A8C80-11CF-9709-D420-C4170555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in doubt – contact your marketing strategist </a:t>
            </a:r>
          </a:p>
        </p:txBody>
      </p:sp>
    </p:spTree>
    <p:extLst>
      <p:ext uri="{BB962C8B-B14F-4D97-AF65-F5344CB8AC3E}">
        <p14:creationId xmlns:p14="http://schemas.microsoft.com/office/powerpoint/2010/main" val="2417677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6D4E-A68F-0CE3-B8E7-C8E5BD66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4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8B7E-6A80-A633-E651-3E18AB2B88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7668" y="477838"/>
            <a:ext cx="9075295" cy="914400"/>
          </a:xfrm>
        </p:spPr>
        <p:txBody>
          <a:bodyPr>
            <a:normAutofit/>
          </a:bodyPr>
          <a:lstStyle/>
          <a:p>
            <a:r>
              <a:rPr lang="en-US" sz="3400"/>
              <a:t>Contact Your Marketing Strategist! </a:t>
            </a:r>
          </a:p>
        </p:txBody>
      </p:sp>
      <p:pic>
        <p:nvPicPr>
          <p:cNvPr id="7" name="Picture 6" descr="A person smiling at camera&#10;&#10;AI-generated content may be incorrect.">
            <a:extLst>
              <a:ext uri="{FF2B5EF4-FFF2-40B4-BE49-F238E27FC236}">
                <a16:creationId xmlns:a16="http://schemas.microsoft.com/office/drawing/2014/main" id="{F8AB9A1A-6F0D-D0D0-D988-215BE95858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68" y="1393826"/>
            <a:ext cx="2743200" cy="1808703"/>
          </a:xfrm>
          <a:prstGeom prst="rect">
            <a:avLst/>
          </a:prstGeom>
        </p:spPr>
      </p:pic>
      <p:pic>
        <p:nvPicPr>
          <p:cNvPr id="9" name="Picture 8" descr="A person in a suit smiling&#10;&#10;AI-generated content may be incorrect.">
            <a:extLst>
              <a:ext uri="{FF2B5EF4-FFF2-40B4-BE49-F238E27FC236}">
                <a16:creationId xmlns:a16="http://schemas.microsoft.com/office/drawing/2014/main" id="{68583C0B-E584-3F6E-4B74-919908D768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516" y="4229047"/>
            <a:ext cx="2743200" cy="1808703"/>
          </a:xfrm>
          <a:prstGeom prst="rect">
            <a:avLst/>
          </a:prstGeom>
        </p:spPr>
      </p:pic>
      <p:pic>
        <p:nvPicPr>
          <p:cNvPr id="11" name="Picture 10" descr="A person smiling at camera&#10;&#10;AI-generated content may be incorrect.">
            <a:extLst>
              <a:ext uri="{FF2B5EF4-FFF2-40B4-BE49-F238E27FC236}">
                <a16:creationId xmlns:a16="http://schemas.microsoft.com/office/drawing/2014/main" id="{048F2657-63DB-D39B-FB13-90B480555F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68" y="4247529"/>
            <a:ext cx="2743200" cy="1808703"/>
          </a:xfrm>
          <a:prstGeom prst="rect">
            <a:avLst/>
          </a:prstGeom>
        </p:spPr>
      </p:pic>
      <p:pic>
        <p:nvPicPr>
          <p:cNvPr id="13" name="Picture 12" descr="A person smiling at camera&#10;&#10;AI-generated content may be incorrect.">
            <a:extLst>
              <a:ext uri="{FF2B5EF4-FFF2-40B4-BE49-F238E27FC236}">
                <a16:creationId xmlns:a16="http://schemas.microsoft.com/office/drawing/2014/main" id="{11BE32F6-1AF0-CC38-1F22-35E97028CE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516" y="1379803"/>
            <a:ext cx="2743200" cy="1808703"/>
          </a:xfrm>
          <a:prstGeom prst="rect">
            <a:avLst/>
          </a:prstGeom>
        </p:spPr>
      </p:pic>
      <p:pic>
        <p:nvPicPr>
          <p:cNvPr id="15" name="Picture 14" descr="A person smiling at camera&#10;&#10;AI-generated content may be incorrect.">
            <a:extLst>
              <a:ext uri="{FF2B5EF4-FFF2-40B4-BE49-F238E27FC236}">
                <a16:creationId xmlns:a16="http://schemas.microsoft.com/office/drawing/2014/main" id="{5F2C039D-AB86-A063-6F18-E37442F5A4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675" y="1384033"/>
            <a:ext cx="2743200" cy="1808703"/>
          </a:xfrm>
          <a:prstGeom prst="rect">
            <a:avLst/>
          </a:prstGeom>
        </p:spPr>
      </p:pic>
      <p:pic>
        <p:nvPicPr>
          <p:cNvPr id="17" name="Picture 16" descr="A person with long hair smiling&#10;&#10;AI-generated content may be incorrect.">
            <a:extLst>
              <a:ext uri="{FF2B5EF4-FFF2-40B4-BE49-F238E27FC236}">
                <a16:creationId xmlns:a16="http://schemas.microsoft.com/office/drawing/2014/main" id="{D60B8427-AAD3-1316-3ED2-8994664367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609" y="1392238"/>
            <a:ext cx="2745425" cy="1828800"/>
          </a:xfrm>
          <a:prstGeom prst="rect">
            <a:avLst/>
          </a:prstGeom>
        </p:spPr>
      </p:pic>
      <p:pic>
        <p:nvPicPr>
          <p:cNvPr id="19" name="Picture 18" descr="A person in a garment&#10;&#10;AI-generated content may be incorrect.">
            <a:extLst>
              <a:ext uri="{FF2B5EF4-FFF2-40B4-BE49-F238E27FC236}">
                <a16:creationId xmlns:a16="http://schemas.microsoft.com/office/drawing/2014/main" id="{7F2421DC-214D-7EA5-35E0-27951D2727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7609" y="4229048"/>
            <a:ext cx="2773680" cy="1828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DAFB30-C05F-B50C-ECC7-27B792A59EF0}"/>
              </a:ext>
            </a:extLst>
          </p:cNvPr>
          <p:cNvSpPr txBox="1"/>
          <p:nvPr/>
        </p:nvSpPr>
        <p:spPr>
          <a:xfrm>
            <a:off x="518768" y="3249054"/>
            <a:ext cx="271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Poppins" pitchFamily="2" charset="77"/>
                <a:cs typeface="Poppins" pitchFamily="2" charset="77"/>
              </a:rPr>
              <a:t>Marcy Williams</a:t>
            </a:r>
          </a:p>
          <a:p>
            <a:r>
              <a:rPr lang="en-US" sz="1400">
                <a:latin typeface="Poppins" pitchFamily="2" charset="77"/>
                <a:cs typeface="Poppins" pitchFamily="2" charset="77"/>
              </a:rPr>
              <a:t>Medicine, Law &amp; Pharmacy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3C776D-C506-30AB-484E-62E685C14633}"/>
              </a:ext>
            </a:extLst>
          </p:cNvPr>
          <p:cNvSpPr txBox="1"/>
          <p:nvPr/>
        </p:nvSpPr>
        <p:spPr>
          <a:xfrm>
            <a:off x="3437609" y="3226754"/>
            <a:ext cx="2844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Poppins" pitchFamily="2" charset="77"/>
                <a:cs typeface="Poppins" pitchFamily="2" charset="77"/>
              </a:rPr>
              <a:t>Remy Darby</a:t>
            </a:r>
          </a:p>
          <a:p>
            <a:r>
              <a:rPr lang="en-US" sz="1400">
                <a:latin typeface="Poppins" pitchFamily="2" charset="77"/>
                <a:cs typeface="Poppins" pitchFamily="2" charset="77"/>
              </a:rPr>
              <a:t>Arts, Social Sciences and Education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B2AA48-7C66-2555-1FA5-BF887E46753D}"/>
              </a:ext>
            </a:extLst>
          </p:cNvPr>
          <p:cNvSpPr txBox="1"/>
          <p:nvPr/>
        </p:nvSpPr>
        <p:spPr>
          <a:xfrm>
            <a:off x="6343839" y="3249054"/>
            <a:ext cx="299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Poppins" pitchFamily="2" charset="77"/>
                <a:cs typeface="Poppins" pitchFamily="2" charset="77"/>
              </a:rPr>
              <a:t>Savannah Flowers</a:t>
            </a:r>
          </a:p>
          <a:p>
            <a:r>
              <a:rPr lang="en-US" sz="1400">
                <a:latin typeface="Poppins" pitchFamily="2" charset="77"/>
                <a:cs typeface="Poppins" pitchFamily="2" charset="77"/>
              </a:rPr>
              <a:t>Business and Innovation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BAD6CF-6B6B-BE0C-2BE9-ADABA0529058}"/>
              </a:ext>
            </a:extLst>
          </p:cNvPr>
          <p:cNvSpPr txBox="1"/>
          <p:nvPr/>
        </p:nvSpPr>
        <p:spPr>
          <a:xfrm>
            <a:off x="9271255" y="3249054"/>
            <a:ext cx="2773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Poppins" pitchFamily="2" charset="77"/>
                <a:cs typeface="Poppins" pitchFamily="2" charset="77"/>
              </a:rPr>
              <a:t>Gayle Heer</a:t>
            </a:r>
          </a:p>
          <a:p>
            <a:r>
              <a:rPr lang="en-US" sz="1400">
                <a:latin typeface="Poppins" pitchFamily="2" charset="77"/>
                <a:cs typeface="Poppins" pitchFamily="2" charset="77"/>
              </a:rPr>
              <a:t>Natural Sciences and Mathematics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EF613-E4C7-54E0-A9FE-0BC7F9660C09}"/>
              </a:ext>
            </a:extLst>
          </p:cNvPr>
          <p:cNvSpPr txBox="1"/>
          <p:nvPr/>
        </p:nvSpPr>
        <p:spPr>
          <a:xfrm>
            <a:off x="518768" y="6119336"/>
            <a:ext cx="289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Poppins" pitchFamily="2" charset="77"/>
                <a:cs typeface="Poppins" pitchFamily="2" charset="77"/>
              </a:rPr>
              <a:t>Janhavi </a:t>
            </a:r>
            <a:r>
              <a:rPr lang="en-US" sz="1400" b="1" err="1">
                <a:latin typeface="Poppins" pitchFamily="2" charset="77"/>
                <a:cs typeface="Poppins" pitchFamily="2" charset="77"/>
              </a:rPr>
              <a:t>Kondurkar</a:t>
            </a:r>
            <a:endParaRPr lang="en-US" sz="1400" b="1">
              <a:latin typeface="Poppins" pitchFamily="2" charset="77"/>
              <a:cs typeface="Poppins" pitchFamily="2" charset="77"/>
            </a:endParaRPr>
          </a:p>
          <a:p>
            <a:r>
              <a:rPr lang="en-US" sz="1400">
                <a:latin typeface="Poppins" pitchFamily="2" charset="77"/>
                <a:cs typeface="Poppins" pitchFamily="2" charset="77"/>
              </a:rPr>
              <a:t>Health and Human Services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12D282-E407-72E9-09C2-B37BF8F42A90}"/>
              </a:ext>
            </a:extLst>
          </p:cNvPr>
          <p:cNvSpPr txBox="1"/>
          <p:nvPr/>
        </p:nvSpPr>
        <p:spPr>
          <a:xfrm>
            <a:off x="3437610" y="6119336"/>
            <a:ext cx="290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Poppins" pitchFamily="2" charset="77"/>
                <a:cs typeface="Poppins" pitchFamily="2" charset="77"/>
              </a:rPr>
              <a:t>VACANT</a:t>
            </a:r>
          </a:p>
          <a:p>
            <a:r>
              <a:rPr lang="en-US" sz="1400">
                <a:latin typeface="Poppins" pitchFamily="2" charset="77"/>
                <a:cs typeface="Poppins" pitchFamily="2" charset="77"/>
              </a:rPr>
              <a:t>Engineering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04D20F-A822-6DB6-7111-D60D7620FE51}"/>
              </a:ext>
            </a:extLst>
          </p:cNvPr>
          <p:cNvSpPr txBox="1"/>
          <p:nvPr/>
        </p:nvSpPr>
        <p:spPr>
          <a:xfrm>
            <a:off x="9271255" y="6119336"/>
            <a:ext cx="28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Poppins" pitchFamily="2" charset="77"/>
                <a:cs typeface="Poppins" pitchFamily="2" charset="77"/>
              </a:rPr>
              <a:t>Calvin Sweeney</a:t>
            </a:r>
          </a:p>
          <a:p>
            <a:r>
              <a:rPr lang="en-US" sz="1400">
                <a:latin typeface="Poppins" pitchFamily="2" charset="77"/>
                <a:cs typeface="Poppins" pitchFamily="2" charset="77"/>
              </a:rPr>
              <a:t>Student Affairs and Admin</a:t>
            </a:r>
          </a:p>
        </p:txBody>
      </p:sp>
      <p:pic>
        <p:nvPicPr>
          <p:cNvPr id="28" name="Picture 27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9162658B-4866-C931-0B80-45FCA674498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675" y="4229048"/>
            <a:ext cx="2743200" cy="18087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A3B8353-4AA1-1D4E-2A67-41821B19D918}"/>
              </a:ext>
            </a:extLst>
          </p:cNvPr>
          <p:cNvSpPr txBox="1"/>
          <p:nvPr/>
        </p:nvSpPr>
        <p:spPr>
          <a:xfrm>
            <a:off x="6358675" y="6119336"/>
            <a:ext cx="280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Poppins" pitchFamily="2" charset="77"/>
                <a:cs typeface="Poppins" pitchFamily="2" charset="77"/>
              </a:rPr>
              <a:t>Emily Cohoe</a:t>
            </a:r>
          </a:p>
          <a:p>
            <a:r>
              <a:rPr lang="en-US" sz="1400">
                <a:latin typeface="Poppins" pitchFamily="2" charset="77"/>
                <a:cs typeface="Poppins" pitchFamily="2" charset="77"/>
              </a:rPr>
              <a:t>Enrollment</a:t>
            </a:r>
          </a:p>
        </p:txBody>
      </p:sp>
    </p:spTree>
    <p:extLst>
      <p:ext uri="{BB962C8B-B14F-4D97-AF65-F5344CB8AC3E}">
        <p14:creationId xmlns:p14="http://schemas.microsoft.com/office/powerpoint/2010/main" val="429321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FA20-B345-9555-ABE7-4F077C4FC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Advertising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EE15B-5BD3-2E7D-0655-A1EBD6433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9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3292-E09D-917F-E7D2-0779B0B7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015DB-AF0C-EDDE-70A6-6EDB6579B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Launched </a:t>
            </a:r>
            <a:r>
              <a:rPr lang="en-US" b="1" dirty="0">
                <a:latin typeface="Poppins SemiBold" pitchFamily="2" charset="77"/>
                <a:cs typeface="Poppins SemiBold" pitchFamily="2" charset="77"/>
              </a:rPr>
              <a:t>The Power To Do </a:t>
            </a:r>
            <a:r>
              <a:rPr lang="en-US" dirty="0"/>
              <a:t>brand in July/August 2024 with the goal of increasing brand awareness</a:t>
            </a:r>
          </a:p>
          <a:p>
            <a:r>
              <a:rPr lang="en-US" dirty="0"/>
              <a:t>UToledo</a:t>
            </a:r>
          </a:p>
          <a:p>
            <a:pPr lvl="1"/>
            <a:r>
              <a:rPr lang="en-US" dirty="0"/>
              <a:t>Goals: Drive preference and enrollment actions</a:t>
            </a:r>
          </a:p>
          <a:p>
            <a:pPr lvl="1"/>
            <a:r>
              <a:rPr lang="en-US" dirty="0"/>
              <a:t>Audiences: Ohio Public, Prospective Students and Parents and Internal</a:t>
            </a:r>
          </a:p>
          <a:p>
            <a:r>
              <a:rPr lang="en-US" dirty="0"/>
              <a:t>UToledo Health</a:t>
            </a:r>
          </a:p>
          <a:p>
            <a:pPr lvl="1"/>
            <a:r>
              <a:rPr lang="en-US" dirty="0"/>
              <a:t>Goals: Enhance perception and drive service line volume</a:t>
            </a:r>
          </a:p>
          <a:p>
            <a:pPr lvl="1"/>
            <a:r>
              <a:rPr lang="en-US" dirty="0"/>
              <a:t>Audiences: Toledo Public, Patients, Referring Physicians, Internal and Medicaid</a:t>
            </a:r>
          </a:p>
        </p:txBody>
      </p:sp>
    </p:spTree>
    <p:extLst>
      <p:ext uri="{BB962C8B-B14F-4D97-AF65-F5344CB8AC3E}">
        <p14:creationId xmlns:p14="http://schemas.microsoft.com/office/powerpoint/2010/main" val="382252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1D6C-9E02-DA7C-3F2A-E69B52AA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UToledo Advertising Reach 2024-25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99722-767E-C43A-902D-64261F025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Poppins" pitchFamily="2" charset="77"/>
                <a:cs typeface="Poppins" pitchFamily="2" charset="77"/>
              </a:rPr>
              <a:t>Digital - 121.2 million impressions</a:t>
            </a:r>
          </a:p>
          <a:p>
            <a:pPr lvl="1"/>
            <a:r>
              <a:rPr lang="en-US" dirty="0"/>
              <a:t>692,104 clicks</a:t>
            </a:r>
          </a:p>
          <a:p>
            <a:pPr lvl="1"/>
            <a:r>
              <a:rPr lang="en-US" dirty="0"/>
              <a:t>23,020 conversions (RFI submissions, apply clicks or schedule a visit clicks)</a:t>
            </a:r>
          </a:p>
          <a:p>
            <a:pPr lvl="1"/>
            <a:r>
              <a:rPr lang="en-US" dirty="0"/>
              <a:t>550,009 website sessions</a:t>
            </a:r>
          </a:p>
          <a:p>
            <a:pPr lvl="1"/>
            <a:r>
              <a:rPr lang="en-US" dirty="0"/>
              <a:t>18.2 million video/audio completes</a:t>
            </a:r>
          </a:p>
          <a:p>
            <a:r>
              <a:rPr lang="en-US" b="1" dirty="0">
                <a:latin typeface="Poppins" pitchFamily="2" charset="77"/>
                <a:cs typeface="Poppins" pitchFamily="2" charset="77"/>
              </a:rPr>
              <a:t>Traditional – 53.8 million impressions</a:t>
            </a:r>
          </a:p>
          <a:p>
            <a:pPr lvl="1"/>
            <a:r>
              <a:rPr lang="en-US" dirty="0"/>
              <a:t>TV 		6.6 million</a:t>
            </a:r>
          </a:p>
          <a:p>
            <a:pPr lvl="1"/>
            <a:r>
              <a:rPr lang="en-US" dirty="0"/>
              <a:t>Outdoor	46.8 million</a:t>
            </a:r>
          </a:p>
          <a:p>
            <a:pPr lvl="1"/>
            <a:r>
              <a:rPr lang="en-US" dirty="0"/>
              <a:t>Print 		426,382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4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27263" y="1812370"/>
            <a:ext cx="703552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/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Meta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1661" y="2141522"/>
            <a:ext cx="2368147" cy="3539128"/>
            <a:chOff x="2276411" y="3492302"/>
            <a:chExt cx="3905250" cy="58362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9" y="3503122"/>
              <a:ext cx="3885225" cy="58160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81173" y="3497064"/>
              <a:ext cx="3895725" cy="5826760"/>
            </a:xfrm>
            <a:custGeom>
              <a:avLst/>
              <a:gdLst/>
              <a:ahLst/>
              <a:cxnLst/>
              <a:rect l="l" t="t" r="r" b="b"/>
              <a:pathLst>
                <a:path w="3895725" h="5826759">
                  <a:moveTo>
                    <a:pt x="-360" y="5827072"/>
                  </a:moveTo>
                  <a:lnTo>
                    <a:pt x="3894749" y="5827072"/>
                  </a:lnTo>
                  <a:lnTo>
                    <a:pt x="3894749" y="1232"/>
                  </a:lnTo>
                  <a:lnTo>
                    <a:pt x="-360" y="1232"/>
                  </a:lnTo>
                  <a:lnTo>
                    <a:pt x="-360" y="5827072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18471" y="5914668"/>
            <a:ext cx="2358930" cy="586763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marR="3851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"Makes A Difference" Static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2.6MM impressions, 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7.9k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74807" y="2130007"/>
            <a:ext cx="2691601" cy="3544904"/>
            <a:chOff x="7486586" y="3492302"/>
            <a:chExt cx="4438650" cy="5845810"/>
          </a:xfrm>
        </p:grpSpPr>
        <p:pic>
          <p:nvPicPr>
            <p:cNvPr id="9" name="object 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6174" y="3503122"/>
              <a:ext cx="4417718" cy="58255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91348" y="3497064"/>
              <a:ext cx="4429125" cy="5836285"/>
            </a:xfrm>
            <a:custGeom>
              <a:avLst/>
              <a:gdLst/>
              <a:ahLst/>
              <a:cxnLst/>
              <a:rect l="l" t="t" r="r" b="b"/>
              <a:pathLst>
                <a:path w="4429125" h="5836284">
                  <a:moveTo>
                    <a:pt x="-1182" y="5836596"/>
                  </a:moveTo>
                  <a:lnTo>
                    <a:pt x="4427242" y="5836596"/>
                  </a:lnTo>
                  <a:lnTo>
                    <a:pt x="4427242" y="1232"/>
                  </a:lnTo>
                  <a:lnTo>
                    <a:pt x="-1182" y="1232"/>
                  </a:lnTo>
                  <a:lnTo>
                    <a:pt x="-1182" y="5836596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67554" y="5914667"/>
            <a:ext cx="2681834" cy="586763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marR="3081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"World Needs" Static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311k impressions, 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3.2k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8832" y="1812370"/>
            <a:ext cx="1125266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/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LinkedIn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46129" y="2118492"/>
            <a:ext cx="2939968" cy="3550680"/>
            <a:chOff x="13220763" y="3492302"/>
            <a:chExt cx="4848225" cy="5855335"/>
          </a:xfrm>
        </p:grpSpPr>
        <p:pic>
          <p:nvPicPr>
            <p:cNvPr id="14" name="object 14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30225" y="3503122"/>
              <a:ext cx="4826323" cy="583505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225526" y="3497064"/>
              <a:ext cx="4838700" cy="5845810"/>
            </a:xfrm>
            <a:custGeom>
              <a:avLst/>
              <a:gdLst/>
              <a:ahLst/>
              <a:cxnLst/>
              <a:rect l="l" t="t" r="r" b="b"/>
              <a:pathLst>
                <a:path w="4838700" h="5845809">
                  <a:moveTo>
                    <a:pt x="-2088" y="5846119"/>
                  </a:moveTo>
                  <a:lnTo>
                    <a:pt x="4835847" y="5846119"/>
                  </a:lnTo>
                  <a:lnTo>
                    <a:pt x="4835847" y="1232"/>
                  </a:lnTo>
                  <a:lnTo>
                    <a:pt x="-2088" y="1232"/>
                  </a:lnTo>
                  <a:lnTo>
                    <a:pt x="-2088" y="5846119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251805" y="1816747"/>
            <a:ext cx="987750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/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Reddit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56560" y="5919840"/>
            <a:ext cx="2929537" cy="417486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marL="1540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"Makes A Difference" Static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360k impressions, 1.2k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1405469-D5C9-AF5C-B91F-FC3295B3FBAD}"/>
              </a:ext>
            </a:extLst>
          </p:cNvPr>
          <p:cNvSpPr txBox="1">
            <a:spLocks/>
          </p:cNvSpPr>
          <p:nvPr/>
        </p:nvSpPr>
        <p:spPr>
          <a:xfrm>
            <a:off x="1533817" y="692163"/>
            <a:ext cx="97336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400"/>
              <a:t>Ohio Public – Social Top Performers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326445" y="1581997"/>
            <a:ext cx="611648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/>
            <a:r>
              <a:rPr sz="1400" b="1" dirty="0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Meta</a:t>
            </a:r>
            <a:endParaRPr sz="1400" b="1" dirty="0">
              <a:latin typeface="Poppins SemiBold" pitchFamily="2" charset="77"/>
              <a:cs typeface="Poppins SemiBold" pitchFamily="2" charset="77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293" y="1823507"/>
            <a:ext cx="2564530" cy="4151381"/>
            <a:chOff x="2600262" y="2911658"/>
            <a:chExt cx="4229100" cy="684593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9849" y="2922443"/>
              <a:ext cx="4208973" cy="68250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05023" y="2916420"/>
              <a:ext cx="4219575" cy="6836409"/>
            </a:xfrm>
            <a:custGeom>
              <a:avLst/>
              <a:gdLst/>
              <a:ahLst/>
              <a:cxnLst/>
              <a:rect l="l" t="t" r="r" b="b"/>
              <a:pathLst>
                <a:path w="4219575" h="6836409">
                  <a:moveTo>
                    <a:pt x="-411" y="6836147"/>
                  </a:moveTo>
                  <a:lnTo>
                    <a:pt x="4218497" y="6836147"/>
                  </a:lnTo>
                  <a:lnTo>
                    <a:pt x="4218497" y="1324"/>
                  </a:lnTo>
                  <a:lnTo>
                    <a:pt x="-411" y="1324"/>
                  </a:lnTo>
                  <a:lnTo>
                    <a:pt x="-411" y="6836147"/>
                  </a:lnTo>
                  <a:close/>
                </a:path>
              </a:pathLst>
            </a:custGeom>
            <a:ln w="9523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4643" y="6063867"/>
            <a:ext cx="2555251" cy="586763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marL="2310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DITL Linnea Video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18k impressions, 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203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81406" y="1840835"/>
            <a:ext cx="2033141" cy="4134053"/>
            <a:chOff x="8667687" y="2940233"/>
            <a:chExt cx="3352800" cy="681735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7274" y="2950886"/>
              <a:ext cx="3331853" cy="67966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672448" y="2944995"/>
              <a:ext cx="3343275" cy="6807834"/>
            </a:xfrm>
            <a:custGeom>
              <a:avLst/>
              <a:gdLst/>
              <a:ahLst/>
              <a:cxnLst/>
              <a:rect l="l" t="t" r="r" b="b"/>
              <a:pathLst>
                <a:path w="3343275" h="6807834">
                  <a:moveTo>
                    <a:pt x="-1369" y="6807572"/>
                  </a:moveTo>
                  <a:lnTo>
                    <a:pt x="3341377" y="6807572"/>
                  </a:lnTo>
                  <a:lnTo>
                    <a:pt x="3341377" y="1319"/>
                  </a:lnTo>
                  <a:lnTo>
                    <a:pt x="-1369" y="1319"/>
                  </a:lnTo>
                  <a:lnTo>
                    <a:pt x="-1369" y="6807572"/>
                  </a:lnTo>
                  <a:close/>
                </a:path>
              </a:pathLst>
            </a:custGeom>
            <a:ln w="9523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09765" y="6063866"/>
            <a:ext cx="2023366" cy="417486"/>
          </a:xfrm>
          <a:prstGeom prst="rect">
            <a:avLst/>
          </a:prstGeom>
        </p:spPr>
        <p:txBody>
          <a:bodyPr vert="horz" wrap="square" lIns="0" tIns="78168" rIns="0" bIns="0" rtlCol="0">
            <a:spAutoFit/>
          </a:bodyPr>
          <a:lstStyle/>
          <a:p>
            <a:pPr marL="3081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Enrollment :30 Video</a:t>
            </a:r>
            <a:endParaRPr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134k impressions, 5.3k clicks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6284" y="1522172"/>
            <a:ext cx="1092219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/>
            <a:r>
              <a:rPr sz="1400" b="1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Snapchat</a:t>
            </a:r>
            <a:endParaRPr sz="1400" b="1">
              <a:latin typeface="Poppins SemiBold" pitchFamily="2" charset="77"/>
              <a:cs typeface="Poppins SemiBold" pitchFamily="2" charset="77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28992" y="1835059"/>
            <a:ext cx="2119780" cy="4168708"/>
            <a:chOff x="13963713" y="2930708"/>
            <a:chExt cx="3495675" cy="6874509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73174" y="2941490"/>
              <a:ext cx="3473869" cy="68536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968475" y="2935470"/>
              <a:ext cx="3486150" cy="6864984"/>
            </a:xfrm>
            <a:custGeom>
              <a:avLst/>
              <a:gdLst/>
              <a:ahLst/>
              <a:cxnLst/>
              <a:rect l="l" t="t" r="r" b="b"/>
              <a:pathLst>
                <a:path w="3486150" h="6864984">
                  <a:moveTo>
                    <a:pt x="-2205" y="6864714"/>
                  </a:moveTo>
                  <a:lnTo>
                    <a:pt x="3483394" y="6864714"/>
                  </a:lnTo>
                  <a:lnTo>
                    <a:pt x="3483394" y="1321"/>
                  </a:lnTo>
                  <a:lnTo>
                    <a:pt x="-2205" y="1321"/>
                  </a:lnTo>
                  <a:lnTo>
                    <a:pt x="-2205" y="6864714"/>
                  </a:lnTo>
                  <a:close/>
                </a:path>
              </a:pathLst>
            </a:custGeom>
            <a:ln w="9523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525461" y="1511598"/>
            <a:ext cx="725091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/>
            <a:r>
              <a:rPr sz="1400" b="1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TikTok</a:t>
            </a:r>
            <a:endParaRPr sz="1400" b="1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33002" y="6134202"/>
            <a:ext cx="2306281" cy="51560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R="3081"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"Something You Were Made For"</a:t>
            </a:r>
            <a:r>
              <a:rPr lang="en-US"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Prospects Carousel 1 </a:t>
            </a:r>
            <a:br>
              <a:rPr lang="en-US"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</a:br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354k</a:t>
            </a:r>
            <a:r>
              <a:rPr lang="en-US"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impressions, </a:t>
            </a:r>
            <a:r>
              <a:rPr lang="en-US"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21k clicks</a:t>
            </a:r>
            <a:endParaRPr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0009B08-8F8B-088B-C6FD-E078AED2568C}"/>
              </a:ext>
            </a:extLst>
          </p:cNvPr>
          <p:cNvSpPr txBox="1">
            <a:spLocks/>
          </p:cNvSpPr>
          <p:nvPr/>
        </p:nvSpPr>
        <p:spPr>
          <a:xfrm>
            <a:off x="612647" y="135504"/>
            <a:ext cx="1107657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>
              <a:spcBef>
                <a:spcPts val="0"/>
              </a:spcBef>
            </a:pPr>
            <a:r>
              <a:rPr lang="en-US"/>
              <a:t>Admissions – Social Top Performers – Lead Gen</a:t>
            </a:r>
          </a:p>
        </p:txBody>
      </p:sp>
      <p:grpSp>
        <p:nvGrpSpPr>
          <p:cNvPr id="31" name="object 3">
            <a:extLst>
              <a:ext uri="{FF2B5EF4-FFF2-40B4-BE49-F238E27FC236}">
                <a16:creationId xmlns:a16="http://schemas.microsoft.com/office/drawing/2014/main" id="{5D0FB57F-8152-12B4-5D59-0280411085CD}"/>
              </a:ext>
            </a:extLst>
          </p:cNvPr>
          <p:cNvGrpSpPr/>
          <p:nvPr/>
        </p:nvGrpSpPr>
        <p:grpSpPr>
          <a:xfrm>
            <a:off x="9355200" y="2046431"/>
            <a:ext cx="2431683" cy="4001205"/>
            <a:chOff x="8048561" y="3035356"/>
            <a:chExt cx="4010025" cy="6598284"/>
          </a:xfrm>
        </p:grpSpPr>
        <p:pic>
          <p:nvPicPr>
            <p:cNvPr id="32" name="object 4">
              <a:extLst>
                <a:ext uri="{FF2B5EF4-FFF2-40B4-BE49-F238E27FC236}">
                  <a16:creationId xmlns:a16="http://schemas.microsoft.com/office/drawing/2014/main" id="{998425EB-6E7B-7202-347B-E37B133A658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8149" y="3046248"/>
              <a:ext cx="3989072" cy="6577549"/>
            </a:xfrm>
            <a:prstGeom prst="rect">
              <a:avLst/>
            </a:prstGeom>
          </p:spPr>
        </p:pic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8912C97A-3B72-7FE2-90B3-CAC1C31E6486}"/>
                </a:ext>
              </a:extLst>
            </p:cNvPr>
            <p:cNvSpPr/>
            <p:nvPr/>
          </p:nvSpPr>
          <p:spPr>
            <a:xfrm>
              <a:off x="8053323" y="3040118"/>
              <a:ext cx="4000500" cy="6588759"/>
            </a:xfrm>
            <a:custGeom>
              <a:avLst/>
              <a:gdLst/>
              <a:ahLst/>
              <a:cxnLst/>
              <a:rect l="l" t="t" r="r" b="b"/>
              <a:pathLst>
                <a:path w="4000500" h="6588759">
                  <a:moveTo>
                    <a:pt x="-1271" y="6588643"/>
                  </a:moveTo>
                  <a:lnTo>
                    <a:pt x="3998596" y="6588643"/>
                  </a:lnTo>
                  <a:lnTo>
                    <a:pt x="3998596" y="1304"/>
                  </a:lnTo>
                  <a:lnTo>
                    <a:pt x="-1271" y="1304"/>
                  </a:lnTo>
                  <a:lnTo>
                    <a:pt x="-1271" y="6588643"/>
                  </a:lnTo>
                  <a:close/>
                </a:path>
              </a:pathLst>
            </a:custGeom>
            <a:ln w="9525">
              <a:solidFill>
                <a:srgbClr val="1D1C1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4" name="object 6">
            <a:extLst>
              <a:ext uri="{FF2B5EF4-FFF2-40B4-BE49-F238E27FC236}">
                <a16:creationId xmlns:a16="http://schemas.microsoft.com/office/drawing/2014/main" id="{B3407E63-BAFB-662C-F2CE-28B64BB3576F}"/>
              </a:ext>
            </a:extLst>
          </p:cNvPr>
          <p:cNvSpPr txBox="1"/>
          <p:nvPr/>
        </p:nvSpPr>
        <p:spPr>
          <a:xfrm>
            <a:off x="9358088" y="6062659"/>
            <a:ext cx="2421903" cy="417874"/>
          </a:xfrm>
          <a:prstGeom prst="rect">
            <a:avLst/>
          </a:prstGeom>
        </p:spPr>
        <p:txBody>
          <a:bodyPr vert="horz" wrap="square" lIns="0" tIns="78553" rIns="0" bIns="0" rtlCol="0">
            <a:spAutoFit/>
          </a:bodyPr>
          <a:lstStyle/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Parents :15 Video</a:t>
            </a:r>
            <a:endParaRPr lang="en-US" sz="110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sz="1100" dirty="0">
                <a:solidFill>
                  <a:srgbClr val="1D1C1C"/>
                </a:solidFill>
                <a:latin typeface="Poppins" pitchFamily="2" charset="77"/>
                <a:cs typeface="Poppins" pitchFamily="2" charset="77"/>
              </a:rPr>
              <a:t>822k impressions, 4.2k clicks</a:t>
            </a:r>
            <a:endParaRPr lang="en-US" sz="1100" dirty="0">
              <a:solidFill>
                <a:srgbClr val="1D1C1C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2BF2F51B-0978-330F-716A-1DD04F2F294F}"/>
              </a:ext>
            </a:extLst>
          </p:cNvPr>
          <p:cNvSpPr txBox="1"/>
          <p:nvPr/>
        </p:nvSpPr>
        <p:spPr>
          <a:xfrm>
            <a:off x="10264678" y="1502944"/>
            <a:ext cx="611648" cy="2232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/>
            <a:r>
              <a:rPr sz="1400" b="1">
                <a:solidFill>
                  <a:srgbClr val="1D1C1C"/>
                </a:solidFill>
                <a:latin typeface="Poppins SemiBold" pitchFamily="2" charset="77"/>
                <a:cs typeface="Poppins SemiBold" pitchFamily="2" charset="77"/>
              </a:rPr>
              <a:t>Meta</a:t>
            </a:r>
            <a:endParaRPr sz="1400" b="1"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27E5F472-CD55-492A-557B-524D25493FFE}"/>
              </a:ext>
            </a:extLst>
          </p:cNvPr>
          <p:cNvSpPr txBox="1">
            <a:spLocks/>
          </p:cNvSpPr>
          <p:nvPr/>
        </p:nvSpPr>
        <p:spPr>
          <a:xfrm>
            <a:off x="3644297" y="928486"/>
            <a:ext cx="2027364" cy="47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dirty="0"/>
              <a:t>Prospects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E2000C7-A207-338B-7D61-4BA7E372852F}"/>
              </a:ext>
            </a:extLst>
          </p:cNvPr>
          <p:cNvSpPr txBox="1">
            <a:spLocks/>
          </p:cNvSpPr>
          <p:nvPr/>
        </p:nvSpPr>
        <p:spPr>
          <a:xfrm>
            <a:off x="9807713" y="928485"/>
            <a:ext cx="2148498" cy="477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E7E"/>
                </a:solidFill>
                <a:latin typeface="Poppins ExtraBold" pitchFamily="2" charset="77"/>
                <a:ea typeface="+mj-ea"/>
                <a:cs typeface="Poppins ExtraBold" pitchFamily="2" charset="77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000" dirty="0"/>
              <a:t>Parents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">
      <a:dk1>
        <a:srgbClr val="000000"/>
      </a:dk1>
      <a:lt1>
        <a:srgbClr val="FFFFFF"/>
      </a:lt1>
      <a:dk2>
        <a:srgbClr val="003D7E"/>
      </a:dk2>
      <a:lt2>
        <a:srgbClr val="FFFFFF"/>
      </a:lt2>
      <a:accent1>
        <a:srgbClr val="000E3D"/>
      </a:accent1>
      <a:accent2>
        <a:srgbClr val="102B5E"/>
      </a:accent2>
      <a:accent3>
        <a:srgbClr val="003D7E"/>
      </a:accent3>
      <a:accent4>
        <a:srgbClr val="009CE5"/>
      </a:accent4>
      <a:accent5>
        <a:srgbClr val="AED4E9"/>
      </a:accent5>
      <a:accent6>
        <a:srgbClr val="FFD200"/>
      </a:accent6>
      <a:hlink>
        <a:srgbClr val="A1047C"/>
      </a:hlink>
      <a:folHlink>
        <a:srgbClr val="A104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98180A4-3EF7-F045-8B6F-BC7F6CD7735A}" vid="{1EE5D5D3-586E-4344-883A-71D4CEDE23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1671</Words>
  <Application>Microsoft Office PowerPoint</Application>
  <PresentationFormat>Widescreen</PresentationFormat>
  <Paragraphs>268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Aptos</vt:lpstr>
      <vt:lpstr>Arial</vt:lpstr>
      <vt:lpstr>Calibri</vt:lpstr>
      <vt:lpstr>Poppins</vt:lpstr>
      <vt:lpstr>Poppins ExtraBold</vt:lpstr>
      <vt:lpstr>Poppins Light</vt:lpstr>
      <vt:lpstr>Poppins SemiBold</vt:lpstr>
      <vt:lpstr>Office Theme</vt:lpstr>
      <vt:lpstr>Telling the  UToledo Story</vt:lpstr>
      <vt:lpstr>Office of University Marketing and Communications</vt:lpstr>
      <vt:lpstr>PowerPoint Presentation</vt:lpstr>
      <vt:lpstr>Contact Your Marketing Strategist! </vt:lpstr>
      <vt:lpstr>Advertising</vt:lpstr>
      <vt:lpstr>Advertising</vt:lpstr>
      <vt:lpstr>UToledo Advertising Reach 2024-25</vt:lpstr>
      <vt:lpstr>PowerPoint Presentation</vt:lpstr>
      <vt:lpstr>PowerPoint Presentation</vt:lpstr>
      <vt:lpstr>PowerPoint Presentation</vt:lpstr>
      <vt:lpstr>Admissions – Social Top Performers – Yield - Students</vt:lpstr>
      <vt:lpstr>PowerPoint Presentation</vt:lpstr>
      <vt:lpstr>New for 2025-26</vt:lpstr>
      <vt:lpstr>UToledo Health Advertising Reach 2024-25</vt:lpstr>
      <vt:lpstr>PowerPoint Presentation</vt:lpstr>
      <vt:lpstr>PowerPoint Presentation</vt:lpstr>
      <vt:lpstr>PowerPoint Presentation</vt:lpstr>
      <vt:lpstr>PowerPoint Presentation</vt:lpstr>
      <vt:lpstr>New for 2025-26</vt:lpstr>
      <vt:lpstr>Communications</vt:lpstr>
      <vt:lpstr>University News</vt:lpstr>
      <vt:lpstr>Media Relations</vt:lpstr>
      <vt:lpstr>Types of News Stories</vt:lpstr>
      <vt:lpstr>What is Newsworthy? </vt:lpstr>
      <vt:lpstr>Media Highlights</vt:lpstr>
      <vt:lpstr>Media Highlights</vt:lpstr>
      <vt:lpstr>Social Media</vt:lpstr>
      <vt:lpstr>Social Media</vt:lpstr>
      <vt:lpstr>Social Media</vt:lpstr>
      <vt:lpstr>Rocket Motorsports </vt:lpstr>
      <vt:lpstr>Top Performing Instagrams</vt:lpstr>
      <vt:lpstr>Telling UToledo’s Story</vt:lpstr>
      <vt:lpstr>Telling Our Story</vt:lpstr>
      <vt:lpstr>How You Can Help</vt:lpstr>
      <vt:lpstr>When in doubt – contact your marketing strategist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Cunningham, Meghan</dc:creator>
  <cp:lastModifiedBy>Hubbard, Quinetta L.</cp:lastModifiedBy>
  <cp:revision>2</cp:revision>
  <dcterms:created xsi:type="dcterms:W3CDTF">2025-10-31T16:48:13Z</dcterms:created>
  <dcterms:modified xsi:type="dcterms:W3CDTF">2026-01-07T17:30:00Z</dcterms:modified>
</cp:coreProperties>
</file>