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302" r:id="rId3"/>
    <p:sldId id="303" r:id="rId4"/>
    <p:sldId id="304" r:id="rId5"/>
    <p:sldId id="305" r:id="rId6"/>
    <p:sldId id="306" r:id="rId7"/>
    <p:sldId id="30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A70162-0829-3289-D9FB-93D6A9B92829}" name="Heberle, Renee J." initials="HRJ" userId="S::rheberl@rockets.utoledo.edu::e075f486-1c70-4d66-a61b-8310c2922d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47D"/>
    <a:srgbClr val="000F3E"/>
    <a:srgbClr val="003E7E"/>
    <a:srgbClr val="3BB2F1"/>
    <a:srgbClr val="FFE471"/>
    <a:srgbClr val="AFD5E9"/>
    <a:srgbClr val="FFD200"/>
    <a:srgbClr val="F0C8BF"/>
    <a:srgbClr val="D3C1AE"/>
    <a:srgbClr val="102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30" autoAdjust="0"/>
    <p:restoredTop sz="70066"/>
  </p:normalViewPr>
  <p:slideViewPr>
    <p:cSldViewPr snapToGrid="0">
      <p:cViewPr varScale="1">
        <p:scale>
          <a:sx n="77" d="100"/>
          <a:sy n="77" d="100"/>
        </p:scale>
        <p:origin x="21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913E8-A7AD-49C6-8962-4257111F3D53}"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4E380-EC19-41F8-AA21-626D6CA796D0}" type="slidenum">
              <a:rPr lang="en-US" smtClean="0"/>
              <a:t>‹#›</a:t>
            </a:fld>
            <a:endParaRPr lang="en-US"/>
          </a:p>
        </p:txBody>
      </p:sp>
    </p:spTree>
    <p:extLst>
      <p:ext uri="{BB962C8B-B14F-4D97-AF65-F5344CB8AC3E}">
        <p14:creationId xmlns:p14="http://schemas.microsoft.com/office/powerpoint/2010/main" val="1511210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 for the opportunity to be 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a great pleasure to provide UToledo BOT with the Faculty Senate report.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 start of the academic year, the Faculty Senate Executive Committee and the Faculty Senate have each met twice.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Faculty Senate Executive Committee also met 6 times during the summer.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Faculty Senate’s 11 committees have started to work, though we have difficulty fully populating them due to the decrease in faculty numbers and increase in service loads. </a:t>
            </a:r>
          </a:p>
          <a:p>
            <a:endParaRPr lang="en-US" dirty="0"/>
          </a:p>
        </p:txBody>
      </p:sp>
      <p:sp>
        <p:nvSpPr>
          <p:cNvPr id="4" name="Slide Number Placeholder 3"/>
          <p:cNvSpPr>
            <a:spLocks noGrp="1"/>
          </p:cNvSpPr>
          <p:nvPr>
            <p:ph type="sldNum" sz="quarter" idx="5"/>
          </p:nvPr>
        </p:nvSpPr>
        <p:spPr/>
        <p:txBody>
          <a:bodyPr/>
          <a:lstStyle/>
          <a:p>
            <a:fld id="{9284E380-EC19-41F8-AA21-626D6CA796D0}" type="slidenum">
              <a:rPr lang="en-US" smtClean="0"/>
              <a:t>2</a:t>
            </a:fld>
            <a:endParaRPr lang="en-US"/>
          </a:p>
        </p:txBody>
      </p:sp>
    </p:spTree>
    <p:extLst>
      <p:ext uri="{BB962C8B-B14F-4D97-AF65-F5344CB8AC3E}">
        <p14:creationId xmlns:p14="http://schemas.microsoft.com/office/powerpoint/2010/main" val="1908385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Besides being expensive, our catering company </a:t>
            </a:r>
          </a:p>
          <a:p>
            <a:r>
              <a:rPr lang="en-US" sz="1200" b="0" i="0" u="none" strike="noStrike" kern="1200" dirty="0">
                <a:solidFill>
                  <a:schemeClr val="tx1"/>
                </a:solidFill>
                <a:effectLst/>
                <a:latin typeface="+mn-lt"/>
                <a:ea typeface="+mn-ea"/>
                <a:cs typeface="+mn-cs"/>
              </a:rPr>
              <a:t>(1) serves food that is less desirable than what we can get from outside vendors, and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(2) creates administrative hurdles for ordering food that students and stakeholders would actually enjoy.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 is no budget for that.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 add to our repository of </a:t>
            </a:r>
            <a:r>
              <a:rPr lang="en-US" sz="1200" b="0" i="0" u="none" strike="noStrike" kern="1200" dirty="0" err="1">
                <a:solidFill>
                  <a:schemeClr val="tx1"/>
                </a:solidFill>
                <a:effectLst/>
                <a:latin typeface="+mn-lt"/>
                <a:ea typeface="+mn-ea"/>
                <a:cs typeface="+mn-cs"/>
              </a:rPr>
              <a:t>ParkUToledo</a:t>
            </a:r>
            <a:r>
              <a:rPr lang="en-US" sz="1200" b="0" i="0" u="none" strike="noStrike" kern="1200" dirty="0">
                <a:solidFill>
                  <a:schemeClr val="tx1"/>
                </a:solidFill>
                <a:effectLst/>
                <a:latin typeface="+mn-lt"/>
                <a:ea typeface="+mn-ea"/>
                <a:cs typeface="+mn-cs"/>
              </a:rPr>
              <a:t> horror stories, after we ran our Engineering Summer Camp this July, we learned that some camper families (despite us buying parking permits for campers leaving their cars on campus) got ticketed.</a:t>
            </a:r>
            <a:endParaRPr lang="en-US" dirty="0"/>
          </a:p>
        </p:txBody>
      </p:sp>
      <p:sp>
        <p:nvSpPr>
          <p:cNvPr id="4" name="Slide Number Placeholder 3"/>
          <p:cNvSpPr>
            <a:spLocks noGrp="1"/>
          </p:cNvSpPr>
          <p:nvPr>
            <p:ph type="sldNum" sz="quarter" idx="5"/>
          </p:nvPr>
        </p:nvSpPr>
        <p:spPr/>
        <p:txBody>
          <a:bodyPr/>
          <a:lstStyle/>
          <a:p>
            <a:fld id="{9284E380-EC19-41F8-AA21-626D6CA796D0}" type="slidenum">
              <a:rPr lang="en-US" smtClean="0"/>
              <a:t>7</a:t>
            </a:fld>
            <a:endParaRPr lang="en-US"/>
          </a:p>
        </p:txBody>
      </p:sp>
    </p:spTree>
    <p:extLst>
      <p:ext uri="{BB962C8B-B14F-4D97-AF65-F5344CB8AC3E}">
        <p14:creationId xmlns:p14="http://schemas.microsoft.com/office/powerpoint/2010/main" val="3416099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3" y="697042"/>
            <a:ext cx="9144000" cy="2743200"/>
          </a:xfrm>
          <a:prstGeom prst="rect">
            <a:avLst/>
          </a:prstGeom>
        </p:spPr>
        <p:txBody>
          <a:bodyPr anchor="ctr">
            <a:normAutofit/>
          </a:bodyPr>
          <a:lstStyle>
            <a:lvl1pPr algn="ctr">
              <a:defRPr sz="6000" b="1" i="0" cap="none" baseline="0">
                <a:solidFill>
                  <a:srgbClr val="FFD200"/>
                </a:solidFill>
                <a:latin typeface="Poppins ExtraBold" pitchFamily="2" charset="77"/>
                <a:cs typeface="Poppins ExtraBold" pitchFamily="2" charset="77"/>
              </a:defRPr>
            </a:lvl1pPr>
          </a:lstStyle>
          <a:p>
            <a:r>
              <a:rPr lang="en-US" dirty="0"/>
              <a:t>Click to add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7" name="Text Placeholder 6">
            <a:extLst>
              <a:ext uri="{FF2B5EF4-FFF2-40B4-BE49-F238E27FC236}">
                <a16:creationId xmlns:a16="http://schemas.microsoft.com/office/drawing/2014/main" id="{8CF5E823-4EE1-8427-1523-66B3ED2CF21B}"/>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3770708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23797169-C76F-7898-2E30-399BB8F0D3F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6B095E97-FA67-F376-44FC-DAC9313472BF}"/>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28796938-5A6D-2CCA-DB7A-7F12B70336B7}"/>
              </a:ext>
            </a:extLst>
          </p:cNvPr>
          <p:cNvSpPr>
            <a:spLocks noGrp="1"/>
          </p:cNvSpPr>
          <p:nvPr>
            <p:ph type="title" hasCustomPrompt="1"/>
          </p:nvPr>
        </p:nvSpPr>
        <p:spPr>
          <a:xfrm>
            <a:off x="1853739" y="694905"/>
            <a:ext cx="9733656"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6D06EC88-067F-CB23-26B0-0DF59DA344F9}"/>
              </a:ext>
            </a:extLst>
          </p:cNvPr>
          <p:cNvSpPr>
            <a:spLocks noGrp="1"/>
          </p:cNvSpPr>
          <p:nvPr>
            <p:ph idx="1"/>
          </p:nvPr>
        </p:nvSpPr>
        <p:spPr>
          <a:xfrm>
            <a:off x="1853739" y="1731363"/>
            <a:ext cx="9726161" cy="4063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02758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0EDAB516-8E62-D687-2CDA-3DFFB3EB33D9}"/>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F485FA97-F4D3-AC3E-577C-DA626BCB1D7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126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10" name="Straight Connector 9">
            <a:extLst>
              <a:ext uri="{FF2B5EF4-FFF2-40B4-BE49-F238E27FC236}">
                <a16:creationId xmlns:a16="http://schemas.microsoft.com/office/drawing/2014/main" id="{CE7DA706-9BE6-ED24-6C7B-492CBC594A32}"/>
              </a:ext>
            </a:extLst>
          </p:cNvPr>
          <p:cNvCxnSpPr>
            <a:cxnSpLocks/>
          </p:cNvCxnSpPr>
          <p:nvPr userDrawn="1"/>
        </p:nvCxnSpPr>
        <p:spPr>
          <a:xfrm>
            <a:off x="6558988" y="1788150"/>
            <a:ext cx="0" cy="4126513"/>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854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pic>
        <p:nvPicPr>
          <p:cNvPr id="4" name="Picture 3" descr="A blue and black background&#10;&#10;Description automatically generated">
            <a:extLst>
              <a:ext uri="{FF2B5EF4-FFF2-40B4-BE49-F238E27FC236}">
                <a16:creationId xmlns:a16="http://schemas.microsoft.com/office/drawing/2014/main" id="{A60A6E46-9C77-5DCE-5481-F596C01B993C}"/>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5" name="Picture 4" descr="The University of Toledo">
            <a:extLst>
              <a:ext uri="{FF2B5EF4-FFF2-40B4-BE49-F238E27FC236}">
                <a16:creationId xmlns:a16="http://schemas.microsoft.com/office/drawing/2014/main" id="{CC3B2B30-1D63-26D1-1992-43F4CC24127C}"/>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9"/>
            <a:ext cx="9736574" cy="4028396"/>
          </a:xfrm>
        </p:spPr>
        <p:txBody>
          <a:bodyPr/>
          <a:lstStyle/>
          <a:p>
            <a:r>
              <a:rPr lang="en-US"/>
              <a:t>Click icon to add chart</a:t>
            </a:r>
          </a:p>
        </p:txBody>
      </p:sp>
    </p:spTree>
    <p:extLst>
      <p:ext uri="{BB962C8B-B14F-4D97-AF65-F5344CB8AC3E}">
        <p14:creationId xmlns:p14="http://schemas.microsoft.com/office/powerpoint/2010/main" val="2379876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18E2F320-F726-340B-C542-E95BB4C4908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12" name="Picture 11" descr="The University of Toledo">
            <a:extLst>
              <a:ext uri="{FF2B5EF4-FFF2-40B4-BE49-F238E27FC236}">
                <a16:creationId xmlns:a16="http://schemas.microsoft.com/office/drawing/2014/main" id="{F787356A-FBED-7280-0CB5-A3CE4A62DFE4}"/>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1250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a:cxnSpLocks/>
          </p:cNvCxnSpPr>
          <p:nvPr userDrawn="1"/>
        </p:nvCxnSpPr>
        <p:spPr>
          <a:xfrm>
            <a:off x="6096000" y="697040"/>
            <a:ext cx="0" cy="5206049"/>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3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Righ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10;">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37850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Left with Caption">
    <p:spTree>
      <p:nvGrpSpPr>
        <p:cNvPr id="1" name=""/>
        <p:cNvGrpSpPr/>
        <p:nvPr/>
      </p:nvGrpSpPr>
      <p:grpSpPr>
        <a:xfrm>
          <a:off x="0" y="0"/>
          <a:ext cx="0" cy="0"/>
          <a:chOff x="0" y="0"/>
          <a:chExt cx="0" cy="0"/>
        </a:xfrm>
      </p:grpSpPr>
      <p:pic>
        <p:nvPicPr>
          <p:cNvPr id="8" name="Picture 7" descr="A blue and black background&#10;&#10;Description automatically generated">
            <a:extLst>
              <a:ext uri="{FF2B5EF4-FFF2-40B4-BE49-F238E27FC236}">
                <a16:creationId xmlns:a16="http://schemas.microsoft.com/office/drawing/2014/main" id="{F530C9D1-7688-3195-F955-19D082A517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9" name="Picture 8" descr="The University of Toledo">
            <a:extLst>
              <a:ext uri="{FF2B5EF4-FFF2-40B4-BE49-F238E27FC236}">
                <a16:creationId xmlns:a16="http://schemas.microsoft.com/office/drawing/2014/main" id="{E950932F-C5D9-FAE6-567F-CE622C804FF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0" name="Picture Placeholder 9">
            <a:extLst>
              <a:ext uri="{FF2B5EF4-FFF2-40B4-BE49-F238E27FC236}">
                <a16:creationId xmlns:a16="http://schemas.microsoft.com/office/drawing/2014/main" id="{C3A9A456-9DC3-3F8C-CB7E-2E8F1A8C5837}"/>
              </a:ext>
            </a:extLst>
          </p:cNvPr>
          <p:cNvSpPr>
            <a:spLocks noGrp="1"/>
          </p:cNvSpPr>
          <p:nvPr>
            <p:ph type="pic" sz="quarter" idx="13"/>
          </p:nvPr>
        </p:nvSpPr>
        <p:spPr>
          <a:xfrm>
            <a:off x="-17926" y="-44825"/>
            <a:ext cx="5789580"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12234625 w 12272683"/>
              <a:gd name="connsiteY3" fmla="*/ 52288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12272683"/>
              <a:gd name="connsiteY0" fmla="*/ 0 h 6929752"/>
              <a:gd name="connsiteX1" fmla="*/ 1808415 w 12272683"/>
              <a:gd name="connsiteY1" fmla="*/ 24907 h 6929752"/>
              <a:gd name="connsiteX2" fmla="*/ 3321851 w 12272683"/>
              <a:gd name="connsiteY2" fmla="*/ 27195 h 6929752"/>
              <a:gd name="connsiteX3" fmla="*/ 5789580 w 12272683"/>
              <a:gd name="connsiteY3" fmla="*/ 37539 h 6929752"/>
              <a:gd name="connsiteX4" fmla="*/ 5780212 w 12272683"/>
              <a:gd name="connsiteY4" fmla="*/ 3229687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5727140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6181599"/>
              <a:gd name="connsiteY0" fmla="*/ 0 h 7047739"/>
              <a:gd name="connsiteX1" fmla="*/ 1808415 w 6181599"/>
              <a:gd name="connsiteY1" fmla="*/ 24907 h 7047739"/>
              <a:gd name="connsiteX2" fmla="*/ 3321851 w 6181599"/>
              <a:gd name="connsiteY2" fmla="*/ 27195 h 7047739"/>
              <a:gd name="connsiteX3" fmla="*/ 5789580 w 6181599"/>
              <a:gd name="connsiteY3" fmla="*/ 37539 h 7047739"/>
              <a:gd name="connsiteX4" fmla="*/ 5780212 w 6181599"/>
              <a:gd name="connsiteY4" fmla="*/ 3229687 h 7047739"/>
              <a:gd name="connsiteX5" fmla="*/ 6181599 w 6181599"/>
              <a:gd name="connsiteY5" fmla="*/ 7047739 h 7047739"/>
              <a:gd name="connsiteX6" fmla="*/ 4458779 w 6181599"/>
              <a:gd name="connsiteY6" fmla="*/ 6920788 h 7047739"/>
              <a:gd name="connsiteX7" fmla="*/ 3163494 w 6181599"/>
              <a:gd name="connsiteY7" fmla="*/ 6910841 h 7047739"/>
              <a:gd name="connsiteX8" fmla="*/ 11778 w 6181599"/>
              <a:gd name="connsiteY8" fmla="*/ 3302389 h 7047739"/>
              <a:gd name="connsiteX9" fmla="*/ 0 w 6181599"/>
              <a:gd name="connsiteY9" fmla="*/ 0 h 7047739"/>
              <a:gd name="connsiteX0" fmla="*/ 0 w 5789580"/>
              <a:gd name="connsiteY0" fmla="*/ 0 h 6929752"/>
              <a:gd name="connsiteX1" fmla="*/ 1808415 w 5789580"/>
              <a:gd name="connsiteY1" fmla="*/ 24907 h 6929752"/>
              <a:gd name="connsiteX2" fmla="*/ 3321851 w 5789580"/>
              <a:gd name="connsiteY2" fmla="*/ 27195 h 6929752"/>
              <a:gd name="connsiteX3" fmla="*/ 5789580 w 5789580"/>
              <a:gd name="connsiteY3" fmla="*/ 37539 h 6929752"/>
              <a:gd name="connsiteX4" fmla="*/ 5780212 w 5789580"/>
              <a:gd name="connsiteY4" fmla="*/ 3229687 h 6929752"/>
              <a:gd name="connsiteX5" fmla="*/ 5783393 w 5789580"/>
              <a:gd name="connsiteY5" fmla="*/ 6929752 h 6929752"/>
              <a:gd name="connsiteX6" fmla="*/ 4458779 w 5789580"/>
              <a:gd name="connsiteY6" fmla="*/ 6920788 h 6929752"/>
              <a:gd name="connsiteX7" fmla="*/ 3163494 w 5789580"/>
              <a:gd name="connsiteY7" fmla="*/ 6910841 h 6929752"/>
              <a:gd name="connsiteX8" fmla="*/ 11778 w 5789580"/>
              <a:gd name="connsiteY8" fmla="*/ 3302389 h 6929752"/>
              <a:gd name="connsiteX9" fmla="*/ 0 w 5789580"/>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89580" h="6929752">
                <a:moveTo>
                  <a:pt x="0" y="0"/>
                </a:moveTo>
                <a:cubicBezTo>
                  <a:pt x="13855" y="39636"/>
                  <a:pt x="1183033" y="24907"/>
                  <a:pt x="1808415" y="24907"/>
                </a:cubicBezTo>
                <a:lnTo>
                  <a:pt x="3321851" y="27195"/>
                </a:lnTo>
                <a:cubicBezTo>
                  <a:pt x="3312160" y="38452"/>
                  <a:pt x="5311474" y="34011"/>
                  <a:pt x="5789580" y="37539"/>
                </a:cubicBezTo>
                <a:cubicBezTo>
                  <a:pt x="5786457" y="1101588"/>
                  <a:pt x="5783335" y="2165638"/>
                  <a:pt x="5780212" y="3229687"/>
                </a:cubicBezTo>
                <a:cubicBezTo>
                  <a:pt x="5786188" y="5524926"/>
                  <a:pt x="5777417" y="4634513"/>
                  <a:pt x="5783393" y="6929752"/>
                </a:cubicBezTo>
                <a:lnTo>
                  <a:pt x="4458779"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
        <p:nvSpPr>
          <p:cNvPr id="11" name="Title 1">
            <a:extLst>
              <a:ext uri="{FF2B5EF4-FFF2-40B4-BE49-F238E27FC236}">
                <a16:creationId xmlns:a16="http://schemas.microsoft.com/office/drawing/2014/main" id="{0826B8DD-A176-E6ED-FD28-216D27295E5F}"/>
              </a:ext>
            </a:extLst>
          </p:cNvPr>
          <p:cNvSpPr>
            <a:spLocks noGrp="1"/>
          </p:cNvSpPr>
          <p:nvPr>
            <p:ph type="title" hasCustomPrompt="1"/>
          </p:nvPr>
        </p:nvSpPr>
        <p:spPr>
          <a:xfrm>
            <a:off x="6223461" y="697040"/>
            <a:ext cx="5355187" cy="1004438"/>
          </a:xfrm>
          <a:prstGeom prst="rect">
            <a:avLst/>
          </a:prstGeom>
        </p:spPr>
        <p:txBody>
          <a:bodyPr anchor="b">
            <a:noAutofit/>
          </a:bodyPr>
          <a:lstStyle>
            <a:lvl1pPr>
              <a:defRPr sz="3200"/>
            </a:lvl1pPr>
          </a:lstStyle>
          <a:p>
            <a:r>
              <a:rPr lang="en-US" dirty="0"/>
              <a:t>Click to edit headline</a:t>
            </a:r>
          </a:p>
        </p:txBody>
      </p:sp>
      <p:sp>
        <p:nvSpPr>
          <p:cNvPr id="12" name="Content Placeholder 2">
            <a:extLst>
              <a:ext uri="{FF2B5EF4-FFF2-40B4-BE49-F238E27FC236}">
                <a16:creationId xmlns:a16="http://schemas.microsoft.com/office/drawing/2014/main" id="{34F56066-46A4-5C46-29AA-A21DCE37E062}"/>
              </a:ext>
            </a:extLst>
          </p:cNvPr>
          <p:cNvSpPr>
            <a:spLocks noGrp="1"/>
          </p:cNvSpPr>
          <p:nvPr>
            <p:ph idx="1"/>
          </p:nvPr>
        </p:nvSpPr>
        <p:spPr>
          <a:xfrm>
            <a:off x="6223462" y="1979406"/>
            <a:ext cx="5355187" cy="38426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5834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dirty="0"/>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2" name="Picture Placeholder 1">
            <a:extLst>
              <a:ext uri="{FF2B5EF4-FFF2-40B4-BE49-F238E27FC236}">
                <a16:creationId xmlns:a16="http://schemas.microsoft.com/office/drawing/2014/main" id="{9686301E-DCD6-089E-7BAC-987F7CFAACBA}"/>
              </a:ext>
            </a:extLst>
          </p:cNvPr>
          <p:cNvSpPr>
            <a:spLocks noGrp="1"/>
          </p:cNvSpPr>
          <p:nvPr>
            <p:ph type="pic" sz="quarter" idx="13"/>
          </p:nvPr>
        </p:nvSpPr>
        <p:spPr>
          <a:xfrm>
            <a:off x="-17926" y="-44825"/>
            <a:ext cx="12272683" cy="6929752"/>
          </a:xfrm>
          <a:custGeom>
            <a:avLst/>
            <a:gdLst>
              <a:gd name="connsiteX0" fmla="*/ 0 w 12344400"/>
              <a:gd name="connsiteY0" fmla="*/ 0 h 6875964"/>
              <a:gd name="connsiteX1" fmla="*/ 1907026 w 12344400"/>
              <a:gd name="connsiteY1" fmla="*/ 15942 h 6875964"/>
              <a:gd name="connsiteX2" fmla="*/ 10510099 w 12344400"/>
              <a:gd name="connsiteY2" fmla="*/ 29797 h 6875964"/>
              <a:gd name="connsiteX3" fmla="*/ 12252554 w 12344400"/>
              <a:gd name="connsiteY3" fmla="*/ 52288 h 6875964"/>
              <a:gd name="connsiteX4" fmla="*/ 12344400 w 12344400"/>
              <a:gd name="connsiteY4" fmla="*/ 53001 h 6875964"/>
              <a:gd name="connsiteX5" fmla="*/ 12344400 w 12344400"/>
              <a:gd name="connsiteY5" fmla="*/ 6875964 h 6875964"/>
              <a:gd name="connsiteX6" fmla="*/ 5718175 w 12344400"/>
              <a:gd name="connsiteY6" fmla="*/ 6875964 h 6875964"/>
              <a:gd name="connsiteX7" fmla="*/ 3154529 w 12344400"/>
              <a:gd name="connsiteY7" fmla="*/ 6866017 h 6875964"/>
              <a:gd name="connsiteX8" fmla="*/ 2813 w 12344400"/>
              <a:gd name="connsiteY8" fmla="*/ 3257565 h 6875964"/>
              <a:gd name="connsiteX9" fmla="*/ 0 w 12344400"/>
              <a:gd name="connsiteY9" fmla="*/ 0 h 6875964"/>
              <a:gd name="connsiteX0" fmla="*/ 0 w 12344400"/>
              <a:gd name="connsiteY0" fmla="*/ 19917 h 6895881"/>
              <a:gd name="connsiteX1" fmla="*/ 1799450 w 12344400"/>
              <a:gd name="connsiteY1" fmla="*/ 0 h 6895881"/>
              <a:gd name="connsiteX2" fmla="*/ 10510099 w 12344400"/>
              <a:gd name="connsiteY2" fmla="*/ 49714 h 6895881"/>
              <a:gd name="connsiteX3" fmla="*/ 12252554 w 12344400"/>
              <a:gd name="connsiteY3" fmla="*/ 72205 h 6895881"/>
              <a:gd name="connsiteX4" fmla="*/ 12344400 w 12344400"/>
              <a:gd name="connsiteY4" fmla="*/ 72918 h 6895881"/>
              <a:gd name="connsiteX5" fmla="*/ 12344400 w 12344400"/>
              <a:gd name="connsiteY5" fmla="*/ 6895881 h 6895881"/>
              <a:gd name="connsiteX6" fmla="*/ 5718175 w 12344400"/>
              <a:gd name="connsiteY6" fmla="*/ 6895881 h 6895881"/>
              <a:gd name="connsiteX7" fmla="*/ 3154529 w 12344400"/>
              <a:gd name="connsiteY7" fmla="*/ 6885934 h 6895881"/>
              <a:gd name="connsiteX8" fmla="*/ 2813 w 12344400"/>
              <a:gd name="connsiteY8" fmla="*/ 3277482 h 6895881"/>
              <a:gd name="connsiteX9" fmla="*/ 0 w 12344400"/>
              <a:gd name="connsiteY9" fmla="*/ 19917 h 6895881"/>
              <a:gd name="connsiteX0" fmla="*/ 0 w 12353365"/>
              <a:gd name="connsiteY0" fmla="*/ 1987 h 6895881"/>
              <a:gd name="connsiteX1" fmla="*/ 1808415 w 12353365"/>
              <a:gd name="connsiteY1" fmla="*/ 0 h 6895881"/>
              <a:gd name="connsiteX2" fmla="*/ 10519064 w 12353365"/>
              <a:gd name="connsiteY2" fmla="*/ 49714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61519 w 12353365"/>
              <a:gd name="connsiteY3" fmla="*/ 72205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353365 w 12353365"/>
              <a:gd name="connsiteY4" fmla="*/ 72918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353365"/>
              <a:gd name="connsiteY0" fmla="*/ 1987 h 6895881"/>
              <a:gd name="connsiteX1" fmla="*/ 1808415 w 12353365"/>
              <a:gd name="connsiteY1" fmla="*/ 0 h 6895881"/>
              <a:gd name="connsiteX2" fmla="*/ 10519064 w 12353365"/>
              <a:gd name="connsiteY2" fmla="*/ 31785 h 6895881"/>
              <a:gd name="connsiteX3" fmla="*/ 12234625 w 12353365"/>
              <a:gd name="connsiteY3" fmla="*/ 27381 h 6895881"/>
              <a:gd name="connsiteX4" fmla="*/ 12254754 w 12353365"/>
              <a:gd name="connsiteY4" fmla="*/ 19129 h 6895881"/>
              <a:gd name="connsiteX5" fmla="*/ 12353365 w 12353365"/>
              <a:gd name="connsiteY5" fmla="*/ 6895881 h 6895881"/>
              <a:gd name="connsiteX6" fmla="*/ 5727140 w 12353365"/>
              <a:gd name="connsiteY6" fmla="*/ 6895881 h 6895881"/>
              <a:gd name="connsiteX7" fmla="*/ 3163494 w 12353365"/>
              <a:gd name="connsiteY7" fmla="*/ 6885934 h 6895881"/>
              <a:gd name="connsiteX8" fmla="*/ 11778 w 12353365"/>
              <a:gd name="connsiteY8" fmla="*/ 3277482 h 6895881"/>
              <a:gd name="connsiteX9" fmla="*/ 0 w 12353365"/>
              <a:gd name="connsiteY9" fmla="*/ 1987 h 6895881"/>
              <a:gd name="connsiteX0" fmla="*/ 0 w 12272683"/>
              <a:gd name="connsiteY0" fmla="*/ 1987 h 6904845"/>
              <a:gd name="connsiteX1" fmla="*/ 1808415 w 12272683"/>
              <a:gd name="connsiteY1" fmla="*/ 0 h 6904845"/>
              <a:gd name="connsiteX2" fmla="*/ 10519064 w 12272683"/>
              <a:gd name="connsiteY2" fmla="*/ 31785 h 6904845"/>
              <a:gd name="connsiteX3" fmla="*/ 12234625 w 12272683"/>
              <a:gd name="connsiteY3" fmla="*/ 27381 h 6904845"/>
              <a:gd name="connsiteX4" fmla="*/ 12254754 w 12272683"/>
              <a:gd name="connsiteY4" fmla="*/ 19129 h 6904845"/>
              <a:gd name="connsiteX5" fmla="*/ 12272683 w 12272683"/>
              <a:gd name="connsiteY5" fmla="*/ 6904845 h 6904845"/>
              <a:gd name="connsiteX6" fmla="*/ 5727140 w 12272683"/>
              <a:gd name="connsiteY6" fmla="*/ 6895881 h 6904845"/>
              <a:gd name="connsiteX7" fmla="*/ 3163494 w 12272683"/>
              <a:gd name="connsiteY7" fmla="*/ 6885934 h 6904845"/>
              <a:gd name="connsiteX8" fmla="*/ 11778 w 12272683"/>
              <a:gd name="connsiteY8" fmla="*/ 3277482 h 6904845"/>
              <a:gd name="connsiteX9" fmla="*/ 0 w 12272683"/>
              <a:gd name="connsiteY9" fmla="*/ 1987 h 6904845"/>
              <a:gd name="connsiteX0" fmla="*/ 0 w 12272683"/>
              <a:gd name="connsiteY0" fmla="*/ 0 h 6929752"/>
              <a:gd name="connsiteX1" fmla="*/ 1808415 w 12272683"/>
              <a:gd name="connsiteY1" fmla="*/ 24907 h 6929752"/>
              <a:gd name="connsiteX2" fmla="*/ 10519064 w 12272683"/>
              <a:gd name="connsiteY2" fmla="*/ 56692 h 6929752"/>
              <a:gd name="connsiteX3" fmla="*/ 12234625 w 12272683"/>
              <a:gd name="connsiteY3" fmla="*/ 52288 h 6929752"/>
              <a:gd name="connsiteX4" fmla="*/ 12254754 w 12272683"/>
              <a:gd name="connsiteY4" fmla="*/ 44036 h 6929752"/>
              <a:gd name="connsiteX5" fmla="*/ 12272683 w 12272683"/>
              <a:gd name="connsiteY5" fmla="*/ 6929752 h 6929752"/>
              <a:gd name="connsiteX6" fmla="*/ 5727140 w 12272683"/>
              <a:gd name="connsiteY6" fmla="*/ 6920788 h 6929752"/>
              <a:gd name="connsiteX7" fmla="*/ 3163494 w 12272683"/>
              <a:gd name="connsiteY7" fmla="*/ 6910841 h 6929752"/>
              <a:gd name="connsiteX8" fmla="*/ 11778 w 12272683"/>
              <a:gd name="connsiteY8" fmla="*/ 3302389 h 6929752"/>
              <a:gd name="connsiteX9" fmla="*/ 0 w 12272683"/>
              <a:gd name="connsiteY9" fmla="*/ 0 h 692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2683" h="6929752">
                <a:moveTo>
                  <a:pt x="0" y="0"/>
                </a:moveTo>
                <a:cubicBezTo>
                  <a:pt x="13855" y="39636"/>
                  <a:pt x="1183033" y="24907"/>
                  <a:pt x="1808415" y="24907"/>
                </a:cubicBezTo>
                <a:lnTo>
                  <a:pt x="10519064" y="56692"/>
                </a:lnTo>
                <a:cubicBezTo>
                  <a:pt x="10509373" y="67949"/>
                  <a:pt x="11756519" y="48760"/>
                  <a:pt x="12234625" y="52288"/>
                </a:cubicBezTo>
                <a:lnTo>
                  <a:pt x="12254754" y="44036"/>
                </a:lnTo>
                <a:cubicBezTo>
                  <a:pt x="12260730" y="2339275"/>
                  <a:pt x="12266707" y="4634513"/>
                  <a:pt x="12272683" y="6929752"/>
                </a:cubicBezTo>
                <a:lnTo>
                  <a:pt x="5727140" y="6920788"/>
                </a:lnTo>
                <a:lnTo>
                  <a:pt x="3163494" y="6910841"/>
                </a:lnTo>
                <a:cubicBezTo>
                  <a:pt x="2531868" y="6917310"/>
                  <a:pt x="13903" y="4136365"/>
                  <a:pt x="11778" y="3302389"/>
                </a:cubicBezTo>
                <a:cubicBezTo>
                  <a:pt x="11778" y="1792628"/>
                  <a:pt x="0" y="1509761"/>
                  <a:pt x="0" y="0"/>
                </a:cubicBez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4136419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descr="A blue and black background&#10;&#10;Description automatically generated">
            <a:extLst>
              <a:ext uri="{FF2B5EF4-FFF2-40B4-BE49-F238E27FC236}">
                <a16:creationId xmlns:a16="http://schemas.microsoft.com/office/drawing/2014/main" id="{93B309CC-018D-3ED5-4B7E-C4F694CB2BDD}"/>
              </a:ext>
            </a:extLst>
          </p:cNvPr>
          <p:cNvPicPr>
            <a:picLocks noChangeAspect="1"/>
          </p:cNvPicPr>
          <p:nvPr userDrawn="1"/>
        </p:nvPicPr>
        <p:blipFill rotWithShape="1">
          <a:blip r:embed="rId2"/>
          <a:srcRect l="13583" r="60990"/>
          <a:stretch/>
        </p:blipFill>
        <p:spPr>
          <a:xfrm>
            <a:off x="0" y="0"/>
            <a:ext cx="3100086" cy="6858000"/>
          </a:xfrm>
          <a:prstGeom prst="rect">
            <a:avLst/>
          </a:prstGeom>
        </p:spPr>
      </p:pic>
      <p:pic>
        <p:nvPicPr>
          <p:cNvPr id="8" name="Picture 7" descr="The University of Toledo">
            <a:extLst>
              <a:ext uri="{FF2B5EF4-FFF2-40B4-BE49-F238E27FC236}">
                <a16:creationId xmlns:a16="http://schemas.microsoft.com/office/drawing/2014/main" id="{270A6DD7-E344-343B-69D3-3A56F52508CD}"/>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Date Placeholder 2">
            <a:extLst>
              <a:ext uri="{FF2B5EF4-FFF2-40B4-BE49-F238E27FC236}">
                <a16:creationId xmlns:a16="http://schemas.microsoft.com/office/drawing/2014/main" id="{A579F779-B84F-24E1-2364-E3956EFADE63}"/>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a:p>
        </p:txBody>
      </p:sp>
      <p:sp>
        <p:nvSpPr>
          <p:cNvPr id="4" name="Footer Placeholder 3">
            <a:extLst>
              <a:ext uri="{FF2B5EF4-FFF2-40B4-BE49-F238E27FC236}">
                <a16:creationId xmlns:a16="http://schemas.microsoft.com/office/drawing/2014/main" id="{C55858EE-BE12-8316-425B-55154A3D01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E40AD90-2D80-8D14-91E1-3AA42618A5C6}"/>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32533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Logo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47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spTree>
    <p:extLst>
      <p:ext uri="{BB962C8B-B14F-4D97-AF65-F5344CB8AC3E}">
        <p14:creationId xmlns:p14="http://schemas.microsoft.com/office/powerpoint/2010/main" val="297973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1" name="Picture 10" descr="A blue and black background&#10;&#10;Description automatically generated">
            <a:extLst>
              <a:ext uri="{FF2B5EF4-FFF2-40B4-BE49-F238E27FC236}">
                <a16:creationId xmlns:a16="http://schemas.microsoft.com/office/drawing/2014/main" id="{0741DFC3-7F52-3262-80F8-3872703B4C15}"/>
              </a:ext>
            </a:extLst>
          </p:cNvPr>
          <p:cNvPicPr>
            <a:picLocks noChangeAspect="1"/>
          </p:cNvPicPr>
          <p:nvPr userDrawn="1"/>
        </p:nvPicPr>
        <p:blipFill>
          <a:blip r:embed="rId2"/>
          <a:stretch>
            <a:fillRect/>
          </a:stretch>
        </p:blipFill>
        <p:spPr>
          <a:xfrm>
            <a:off x="0" y="-2202"/>
            <a:ext cx="12195914" cy="6860202"/>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2450891" y="704538"/>
            <a:ext cx="9144000" cy="2743200"/>
          </a:xfrm>
          <a:prstGeom prst="rect">
            <a:avLst/>
          </a:prstGeom>
        </p:spPr>
        <p:txBody>
          <a:bodyPr anchor="ctr">
            <a:normAutofit/>
          </a:bodyPr>
          <a:lstStyle>
            <a:lvl1pPr algn="ctr">
              <a:defRPr sz="6000">
                <a:solidFill>
                  <a:srgbClr val="FFD200"/>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763079"/>
            <a:ext cx="1940716" cy="1791430"/>
          </a:xfrm>
          <a:prstGeom prst="rect">
            <a:avLst/>
          </a:prstGeom>
        </p:spPr>
      </p:pic>
      <p:sp>
        <p:nvSpPr>
          <p:cNvPr id="4" name="Subtitle 2">
            <a:extLst>
              <a:ext uri="{FF2B5EF4-FFF2-40B4-BE49-F238E27FC236}">
                <a16:creationId xmlns:a16="http://schemas.microsoft.com/office/drawing/2014/main" id="{EEA29C74-FD27-1030-4968-D68816572CC9}"/>
              </a:ext>
            </a:extLst>
          </p:cNvPr>
          <p:cNvSpPr>
            <a:spLocks noGrp="1"/>
          </p:cNvSpPr>
          <p:nvPr>
            <p:ph type="subTitle" idx="1" hasCustomPrompt="1"/>
          </p:nvPr>
        </p:nvSpPr>
        <p:spPr>
          <a:xfrm>
            <a:off x="2450891" y="3879354"/>
            <a:ext cx="9144000" cy="48273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subhead</a:t>
            </a:r>
          </a:p>
        </p:txBody>
      </p:sp>
      <p:sp>
        <p:nvSpPr>
          <p:cNvPr id="5" name="Text Placeholder 6">
            <a:extLst>
              <a:ext uri="{FF2B5EF4-FFF2-40B4-BE49-F238E27FC236}">
                <a16:creationId xmlns:a16="http://schemas.microsoft.com/office/drawing/2014/main" id="{CD53881C-896A-B256-D16C-A94E4D1D51C1}"/>
              </a:ext>
            </a:extLst>
          </p:cNvPr>
          <p:cNvSpPr>
            <a:spLocks noGrp="1"/>
          </p:cNvSpPr>
          <p:nvPr>
            <p:ph type="body" sz="quarter" idx="10" hasCustomPrompt="1"/>
          </p:nvPr>
        </p:nvSpPr>
        <p:spPr>
          <a:xfrm>
            <a:off x="4432300" y="4362450"/>
            <a:ext cx="5238750" cy="511175"/>
          </a:xfrm>
        </p:spPr>
        <p:txBody>
          <a:bodyPr/>
          <a:lstStyle>
            <a:lvl1pPr marL="0" indent="0" algn="ctr">
              <a:buFontTx/>
              <a:buNone/>
              <a:defRPr sz="1800">
                <a:solidFill>
                  <a:schemeClr val="bg1"/>
                </a:solidFill>
              </a:defRPr>
            </a:lvl1pPr>
          </a:lstStyle>
          <a:p>
            <a:pPr lvl="0"/>
            <a:r>
              <a:rPr lang="en-US" dirty="0"/>
              <a:t>Click to add presenter and date</a:t>
            </a:r>
          </a:p>
        </p:txBody>
      </p:sp>
    </p:spTree>
    <p:extLst>
      <p:ext uri="{BB962C8B-B14F-4D97-AF65-F5344CB8AC3E}">
        <p14:creationId xmlns:p14="http://schemas.microsoft.com/office/powerpoint/2010/main" val="2518955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Logo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757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419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ogo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spTree>
    <p:extLst>
      <p:ext uri="{BB962C8B-B14F-4D97-AF65-F5344CB8AC3E}">
        <p14:creationId xmlns:p14="http://schemas.microsoft.com/office/powerpoint/2010/main" val="221277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Ribbon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301E-F204-B8FC-9863-E0D386B254D1}"/>
              </a:ext>
            </a:extLst>
          </p:cNvPr>
          <p:cNvSpPr>
            <a:spLocks noGrp="1"/>
          </p:cNvSpPr>
          <p:nvPr>
            <p:ph type="title" hasCustomPrompt="1"/>
          </p:nvPr>
        </p:nvSpPr>
        <p:spPr>
          <a:xfrm>
            <a:off x="1853738" y="694905"/>
            <a:ext cx="9733658" cy="914400"/>
          </a:xfrm>
          <a:prstGeom prst="rect">
            <a:avLst/>
          </a:prstGeom>
        </p:spPr>
        <p:txBody>
          <a:bodyPr/>
          <a:lstStyle/>
          <a:p>
            <a:r>
              <a:rPr lang="en-US" dirty="0"/>
              <a:t>Click to edit headline</a:t>
            </a:r>
          </a:p>
        </p:txBody>
      </p:sp>
      <p:sp>
        <p:nvSpPr>
          <p:cNvPr id="3" name="Content Placeholder 2">
            <a:extLst>
              <a:ext uri="{FF2B5EF4-FFF2-40B4-BE49-F238E27FC236}">
                <a16:creationId xmlns:a16="http://schemas.microsoft.com/office/drawing/2014/main" id="{1A443429-35BF-61AF-A620-7344DFE2FBED}"/>
              </a:ext>
            </a:extLst>
          </p:cNvPr>
          <p:cNvSpPr>
            <a:spLocks noGrp="1"/>
          </p:cNvSpPr>
          <p:nvPr>
            <p:ph sz="half" idx="1"/>
          </p:nvPr>
        </p:nvSpPr>
        <p:spPr>
          <a:xfrm>
            <a:off x="1853738" y="1788150"/>
            <a:ext cx="4432593"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383EAD0-C58D-ADC9-781F-0550BE391BAB}"/>
              </a:ext>
            </a:extLst>
          </p:cNvPr>
          <p:cNvSpPr>
            <a:spLocks noGrp="1"/>
          </p:cNvSpPr>
          <p:nvPr>
            <p:ph sz="half" idx="2"/>
          </p:nvPr>
        </p:nvSpPr>
        <p:spPr>
          <a:xfrm>
            <a:off x="6822910" y="1788150"/>
            <a:ext cx="475488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CE0EAC7-764E-6FD3-9816-F2E89EC652B3}"/>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a:p>
        </p:txBody>
      </p:sp>
      <p:sp>
        <p:nvSpPr>
          <p:cNvPr id="6" name="Footer Placeholder 5">
            <a:extLst>
              <a:ext uri="{FF2B5EF4-FFF2-40B4-BE49-F238E27FC236}">
                <a16:creationId xmlns:a16="http://schemas.microsoft.com/office/drawing/2014/main" id="{BD039222-845E-967A-54A2-526A831E77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E150B-F029-125F-5A26-8EF4596F8E99}"/>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8" name="Straight Connector 7">
            <a:extLst>
              <a:ext uri="{FF2B5EF4-FFF2-40B4-BE49-F238E27FC236}">
                <a16:creationId xmlns:a16="http://schemas.microsoft.com/office/drawing/2014/main" id="{9E1A39F7-D28B-D85C-A2D2-48D6489BF254}"/>
              </a:ext>
            </a:extLst>
          </p:cNvPr>
          <p:cNvCxnSpPr>
            <a:cxnSpLocks/>
          </p:cNvCxnSpPr>
          <p:nvPr userDrawn="1"/>
        </p:nvCxnSpPr>
        <p:spPr>
          <a:xfrm>
            <a:off x="6547413" y="1788150"/>
            <a:ext cx="0" cy="438912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9" name="Picture 8" descr="The Power To Do">
            <a:extLst>
              <a:ext uri="{FF2B5EF4-FFF2-40B4-BE49-F238E27FC236}">
                <a16:creationId xmlns:a16="http://schemas.microsoft.com/office/drawing/2014/main" id="{97598E61-3590-017E-6B16-A5854620FF14}"/>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3988271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bbon Char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97C7678-65F8-659A-CBE8-66824541B744}"/>
              </a:ext>
            </a:extLst>
          </p:cNvPr>
          <p:cNvSpPr>
            <a:spLocks noGrp="1"/>
          </p:cNvSpPr>
          <p:nvPr>
            <p:ph type="title" hasCustomPrompt="1"/>
          </p:nvPr>
        </p:nvSpPr>
        <p:spPr>
          <a:xfrm>
            <a:off x="1849569" y="694908"/>
            <a:ext cx="9736575" cy="914400"/>
          </a:xfrm>
          <a:prstGeom prst="rect">
            <a:avLst/>
          </a:prstGeom>
        </p:spPr>
        <p:txBody>
          <a:bodyPr/>
          <a:lstStyle/>
          <a:p>
            <a:r>
              <a:rPr lang="en-US" dirty="0"/>
              <a:t>Click to edit headline</a:t>
            </a:r>
          </a:p>
        </p:txBody>
      </p:sp>
      <p:sp>
        <p:nvSpPr>
          <p:cNvPr id="12" name="Date Placeholder 11">
            <a:extLst>
              <a:ext uri="{FF2B5EF4-FFF2-40B4-BE49-F238E27FC236}">
                <a16:creationId xmlns:a16="http://schemas.microsoft.com/office/drawing/2014/main" id="{8B287D44-E640-24CB-9C26-2E67CE5046D5}"/>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dirty="0"/>
          </a:p>
        </p:txBody>
      </p:sp>
      <p:sp>
        <p:nvSpPr>
          <p:cNvPr id="13" name="Footer Placeholder 12">
            <a:extLst>
              <a:ext uri="{FF2B5EF4-FFF2-40B4-BE49-F238E27FC236}">
                <a16:creationId xmlns:a16="http://schemas.microsoft.com/office/drawing/2014/main" id="{C2926DE1-6A52-18B1-F132-45FDAE9A339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13">
            <a:extLst>
              <a:ext uri="{FF2B5EF4-FFF2-40B4-BE49-F238E27FC236}">
                <a16:creationId xmlns:a16="http://schemas.microsoft.com/office/drawing/2014/main" id="{A5B2B2D4-D432-4C25-2774-03CBF60BC591}"/>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6" name="Chart Placeholder 15">
            <a:extLst>
              <a:ext uri="{FF2B5EF4-FFF2-40B4-BE49-F238E27FC236}">
                <a16:creationId xmlns:a16="http://schemas.microsoft.com/office/drawing/2014/main" id="{DB6DF9FE-E772-E0ED-D0D4-74C69797AE88}"/>
              </a:ext>
            </a:extLst>
          </p:cNvPr>
          <p:cNvSpPr>
            <a:spLocks noGrp="1"/>
          </p:cNvSpPr>
          <p:nvPr>
            <p:ph type="chart" sz="quarter" idx="13"/>
          </p:nvPr>
        </p:nvSpPr>
        <p:spPr>
          <a:xfrm>
            <a:off x="1853739" y="1787188"/>
            <a:ext cx="9736574" cy="4389120"/>
          </a:xfrm>
        </p:spPr>
        <p:txBody>
          <a:bodyPr/>
          <a:lstStyle/>
          <a:p>
            <a:r>
              <a:rPr lang="en-US"/>
              <a:t>Click icon to add chart</a:t>
            </a:r>
          </a:p>
        </p:txBody>
      </p:sp>
      <p:pic>
        <p:nvPicPr>
          <p:cNvPr id="2" name="Picture 1" descr="The Power To Do">
            <a:extLst>
              <a:ext uri="{FF2B5EF4-FFF2-40B4-BE49-F238E27FC236}">
                <a16:creationId xmlns:a16="http://schemas.microsoft.com/office/drawing/2014/main" id="{25E9749D-4B91-92E4-E723-275CCB34F6E1}"/>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26357898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Ribbon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AA2E-3516-E31D-D239-6A54061FC60A}"/>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3" name="Content Placeholder 2">
            <a:extLst>
              <a:ext uri="{FF2B5EF4-FFF2-40B4-BE49-F238E27FC236}">
                <a16:creationId xmlns:a16="http://schemas.microsoft.com/office/drawing/2014/main" id="{E4D9FF02-1F7D-C32A-1D21-0EC41686D32A}"/>
              </a:ext>
            </a:extLst>
          </p:cNvPr>
          <p:cNvSpPr>
            <a:spLocks noGrp="1"/>
          </p:cNvSpPr>
          <p:nvPr>
            <p:ph idx="1"/>
          </p:nvPr>
        </p:nvSpPr>
        <p:spPr>
          <a:xfrm>
            <a:off x="6223462" y="697040"/>
            <a:ext cx="5355187" cy="5486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E11D97-49DD-F43F-34D7-8E07F5363222}"/>
              </a:ext>
            </a:extLst>
          </p:cNvPr>
          <p:cNvSpPr>
            <a:spLocks noGrp="1"/>
          </p:cNvSpPr>
          <p:nvPr>
            <p:ph type="body" sz="half" idx="2"/>
          </p:nvPr>
        </p:nvSpPr>
        <p:spPr>
          <a:xfrm>
            <a:off x="1853739" y="1979271"/>
            <a:ext cx="4114800" cy="4195924"/>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2C9C3-5F0E-25D0-3559-4DDAA997235A}"/>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a:p>
        </p:txBody>
      </p:sp>
      <p:sp>
        <p:nvSpPr>
          <p:cNvPr id="6" name="Footer Placeholder 5">
            <a:extLst>
              <a:ext uri="{FF2B5EF4-FFF2-40B4-BE49-F238E27FC236}">
                <a16:creationId xmlns:a16="http://schemas.microsoft.com/office/drawing/2014/main" id="{4C4F3B8B-4154-6A2A-D8F8-CC3FD677FF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EB735D-B1F6-200E-BC5F-8EDD7C090096}"/>
              </a:ext>
            </a:extLst>
          </p:cNvPr>
          <p:cNvSpPr>
            <a:spLocks noGrp="1"/>
          </p:cNvSpPr>
          <p:nvPr>
            <p:ph type="sldNum" sz="quarter" idx="12"/>
          </p:nvPr>
        </p:nvSpPr>
        <p:spPr/>
        <p:txBody>
          <a:bodyPr/>
          <a:lstStyle/>
          <a:p>
            <a:fld id="{F3139184-86B0-0442-97BF-1F00A1A10E1F}" type="slidenum">
              <a:rPr lang="en-US" smtClean="0"/>
              <a:t>‹#›</a:t>
            </a:fld>
            <a:endParaRPr lang="en-US"/>
          </a:p>
        </p:txBody>
      </p:sp>
      <p:cxnSp>
        <p:nvCxnSpPr>
          <p:cNvPr id="9" name="Straight Connector 8">
            <a:extLst>
              <a:ext uri="{FF2B5EF4-FFF2-40B4-BE49-F238E27FC236}">
                <a16:creationId xmlns:a16="http://schemas.microsoft.com/office/drawing/2014/main" id="{B5C32E31-307B-88E9-6105-28BFDB7C78A5}"/>
              </a:ext>
            </a:extLst>
          </p:cNvPr>
          <p:cNvCxnSpPr/>
          <p:nvPr userDrawn="1"/>
        </p:nvCxnSpPr>
        <p:spPr>
          <a:xfrm>
            <a:off x="6096000" y="697040"/>
            <a:ext cx="0" cy="5486400"/>
          </a:xfrm>
          <a:prstGeom prst="line">
            <a:avLst/>
          </a:prstGeom>
          <a:ln w="15875">
            <a:solidFill>
              <a:srgbClr val="A2047D"/>
            </a:solidFill>
          </a:ln>
        </p:spPr>
        <p:style>
          <a:lnRef idx="1">
            <a:schemeClr val="accent1"/>
          </a:lnRef>
          <a:fillRef idx="0">
            <a:schemeClr val="accent1"/>
          </a:fillRef>
          <a:effectRef idx="0">
            <a:schemeClr val="accent1"/>
          </a:effectRef>
          <a:fontRef idx="minor">
            <a:schemeClr val="tx1"/>
          </a:fontRef>
        </p:style>
      </p:cxnSp>
      <p:pic>
        <p:nvPicPr>
          <p:cNvPr id="8" name="Picture 7" descr="The Power To Do">
            <a:extLst>
              <a:ext uri="{FF2B5EF4-FFF2-40B4-BE49-F238E27FC236}">
                <a16:creationId xmlns:a16="http://schemas.microsoft.com/office/drawing/2014/main" id="{3A36892B-B7CD-8405-47CC-112DE92199DB}"/>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107944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bbon Photo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675764C-ADAD-C280-87AE-DAE4423A8A73}"/>
              </a:ext>
            </a:extLst>
          </p:cNvPr>
          <p:cNvSpPr>
            <a:spLocks noGrp="1"/>
          </p:cNvSpPr>
          <p:nvPr>
            <p:ph type="pic" idx="1"/>
          </p:nvPr>
        </p:nvSpPr>
        <p:spPr>
          <a:xfrm>
            <a:off x="6223462" y="693295"/>
            <a:ext cx="5355187" cy="5105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a:extLst>
              <a:ext uri="{FF2B5EF4-FFF2-40B4-BE49-F238E27FC236}">
                <a16:creationId xmlns:a16="http://schemas.microsoft.com/office/drawing/2014/main" id="{4D545BEF-B7C4-5F03-9D36-ECD56F0B1D29}"/>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a:p>
        </p:txBody>
      </p:sp>
      <p:sp>
        <p:nvSpPr>
          <p:cNvPr id="6" name="Footer Placeholder 5">
            <a:extLst>
              <a:ext uri="{FF2B5EF4-FFF2-40B4-BE49-F238E27FC236}">
                <a16:creationId xmlns:a16="http://schemas.microsoft.com/office/drawing/2014/main" id="{2E4C6B08-D966-2F43-3B4E-AAB685EEB4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541B06-073A-1E2D-CE22-01BBB23F6F56}"/>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12" name="Title 1">
            <a:extLst>
              <a:ext uri="{FF2B5EF4-FFF2-40B4-BE49-F238E27FC236}">
                <a16:creationId xmlns:a16="http://schemas.microsoft.com/office/drawing/2014/main" id="{B8E7F772-DB50-9738-498C-436F33008190}"/>
              </a:ext>
            </a:extLst>
          </p:cNvPr>
          <p:cNvSpPr>
            <a:spLocks noGrp="1"/>
          </p:cNvSpPr>
          <p:nvPr>
            <p:ph type="title" hasCustomPrompt="1"/>
          </p:nvPr>
        </p:nvSpPr>
        <p:spPr>
          <a:xfrm>
            <a:off x="1853739" y="697040"/>
            <a:ext cx="4114800" cy="1004438"/>
          </a:xfrm>
          <a:prstGeom prst="rect">
            <a:avLst/>
          </a:prstGeom>
        </p:spPr>
        <p:txBody>
          <a:bodyPr anchor="b">
            <a:noAutofit/>
          </a:bodyPr>
          <a:lstStyle>
            <a:lvl1pPr>
              <a:defRPr sz="3200"/>
            </a:lvl1pPr>
          </a:lstStyle>
          <a:p>
            <a:r>
              <a:rPr lang="en-US" dirty="0"/>
              <a:t>Click to edit headline</a:t>
            </a:r>
          </a:p>
        </p:txBody>
      </p:sp>
      <p:sp>
        <p:nvSpPr>
          <p:cNvPr id="13" name="Text Placeholder 3">
            <a:extLst>
              <a:ext uri="{FF2B5EF4-FFF2-40B4-BE49-F238E27FC236}">
                <a16:creationId xmlns:a16="http://schemas.microsoft.com/office/drawing/2014/main" id="{1B084FFC-D44D-4AA2-A87E-6F187AD469DF}"/>
              </a:ext>
            </a:extLst>
          </p:cNvPr>
          <p:cNvSpPr>
            <a:spLocks noGrp="1"/>
          </p:cNvSpPr>
          <p:nvPr>
            <p:ph type="body" sz="half" idx="2"/>
          </p:nvPr>
        </p:nvSpPr>
        <p:spPr>
          <a:xfrm>
            <a:off x="1853739" y="1979271"/>
            <a:ext cx="4114800" cy="3842795"/>
          </a:xfrm>
        </p:spPr>
        <p:txBody>
          <a:bodyPr>
            <a:no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2" name="Picture 1" descr="The Power To Do">
            <a:extLst>
              <a:ext uri="{FF2B5EF4-FFF2-40B4-BE49-F238E27FC236}">
                <a16:creationId xmlns:a16="http://schemas.microsoft.com/office/drawing/2014/main" id="{179C6BBE-BEB4-BE22-3486-1319E010C54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567365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Ribbon 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DFBA4-A58F-CCA0-009E-5DFB70413EC4}"/>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a:p>
        </p:txBody>
      </p:sp>
      <p:sp>
        <p:nvSpPr>
          <p:cNvPr id="3" name="Footer Placeholder 2">
            <a:extLst>
              <a:ext uri="{FF2B5EF4-FFF2-40B4-BE49-F238E27FC236}">
                <a16:creationId xmlns:a16="http://schemas.microsoft.com/office/drawing/2014/main" id="{4D0855CD-A58A-A789-7FBB-3D97A420C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2B275F-6E70-2FDD-184C-68D21372BC50}"/>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5" name="Picture 4" descr="The Power To Do">
            <a:extLst>
              <a:ext uri="{FF2B5EF4-FFF2-40B4-BE49-F238E27FC236}">
                <a16:creationId xmlns:a16="http://schemas.microsoft.com/office/drawing/2014/main" id="{B9BF702D-809E-6101-23D2-92BC43152DB8}"/>
              </a:ext>
            </a:extLst>
          </p:cNvPr>
          <p:cNvPicPr>
            <a:picLocks noChangeAspect="1"/>
          </p:cNvPicPr>
          <p:nvPr userDrawn="1"/>
        </p:nvPicPr>
        <p:blipFill>
          <a:blip r:embed="rId2"/>
          <a:stretch>
            <a:fillRect/>
          </a:stretch>
        </p:blipFill>
        <p:spPr>
          <a:xfrm rot="16200000">
            <a:off x="8615596" y="3280172"/>
            <a:ext cx="6858000" cy="297655"/>
          </a:xfrm>
          <a:prstGeom prst="rect">
            <a:avLst/>
          </a:prstGeom>
        </p:spPr>
      </p:pic>
    </p:spTree>
    <p:extLst>
      <p:ext uri="{BB962C8B-B14F-4D97-AF65-F5344CB8AC3E}">
        <p14:creationId xmlns:p14="http://schemas.microsoft.com/office/powerpoint/2010/main" val="1889874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Backgroun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482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descr="Photo of a colorful sunset over The University of Toledo">
            <a:extLst>
              <a:ext uri="{FF2B5EF4-FFF2-40B4-BE49-F238E27FC236}">
                <a16:creationId xmlns:a16="http://schemas.microsoft.com/office/drawing/2014/main" id="{C6086AC2-6CBC-08BB-D74C-DE47A0D4E187}"/>
              </a:ext>
            </a:extLst>
          </p:cNvPr>
          <p:cNvPicPr>
            <a:picLocks noChangeAspect="1"/>
          </p:cNvPicPr>
          <p:nvPr userDrawn="1"/>
        </p:nvPicPr>
        <p:blipFill rotWithShape="1">
          <a:blip r:embed="rId2"/>
          <a:srcRect r="2141" b="2147"/>
          <a:stretch/>
        </p:blipFill>
        <p:spPr>
          <a:xfrm>
            <a:off x="776" y="-1"/>
            <a:ext cx="12191224" cy="6858001"/>
          </a:xfrm>
          <a:prstGeom prst="rect">
            <a:avLst/>
          </a:prstGeom>
        </p:spPr>
      </p:pic>
      <p:sp>
        <p:nvSpPr>
          <p:cNvPr id="2" name="Title 1">
            <a:extLst>
              <a:ext uri="{FF2B5EF4-FFF2-40B4-BE49-F238E27FC236}">
                <a16:creationId xmlns:a16="http://schemas.microsoft.com/office/drawing/2014/main" id="{A47F17AE-868A-0D51-8409-0336CE93FA1D}"/>
              </a:ext>
            </a:extLst>
          </p:cNvPr>
          <p:cNvSpPr>
            <a:spLocks noGrp="1"/>
          </p:cNvSpPr>
          <p:nvPr>
            <p:ph type="title" hasCustomPrompt="1"/>
          </p:nvPr>
        </p:nvSpPr>
        <p:spPr>
          <a:xfrm>
            <a:off x="348380" y="2038349"/>
            <a:ext cx="4756056" cy="2781300"/>
          </a:xfrm>
          <a:prstGeom prst="rect">
            <a:avLst/>
          </a:prstGeom>
        </p:spPr>
        <p:txBody>
          <a:bodyPr anchor="b"/>
          <a:lstStyle>
            <a:lvl1pPr>
              <a:defRPr sz="6000">
                <a:solidFill>
                  <a:srgbClr val="000F3E"/>
                </a:solidFill>
              </a:defRPr>
            </a:lvl1pPr>
          </a:lstStyle>
          <a:p>
            <a:r>
              <a:rPr lang="en-US" dirty="0"/>
              <a:t>Click to edit </a:t>
            </a:r>
            <a:br>
              <a:rPr lang="en-US" dirty="0"/>
            </a:br>
            <a:r>
              <a:rPr lang="en-US" dirty="0"/>
              <a:t>Thank You</a:t>
            </a:r>
          </a:p>
        </p:txBody>
      </p:sp>
      <p:sp>
        <p:nvSpPr>
          <p:cNvPr id="4" name="Date Placeholder 3">
            <a:extLst>
              <a:ext uri="{FF2B5EF4-FFF2-40B4-BE49-F238E27FC236}">
                <a16:creationId xmlns:a16="http://schemas.microsoft.com/office/drawing/2014/main" id="{522C276A-CC74-713F-673B-FE112F766276}"/>
              </a:ext>
            </a:extLst>
          </p:cNvPr>
          <p:cNvSpPr>
            <a:spLocks noGrp="1"/>
          </p:cNvSpPr>
          <p:nvPr>
            <p:ph type="dt" sz="half" idx="10"/>
          </p:nvPr>
        </p:nvSpPr>
        <p:spPr>
          <a:xfrm>
            <a:off x="1853739" y="6356350"/>
            <a:ext cx="1727662" cy="365125"/>
          </a:xfrm>
          <a:prstGeom prst="rect">
            <a:avLst/>
          </a:prstGeom>
        </p:spPr>
        <p:txBody>
          <a:bodyPr/>
          <a:lstStyle/>
          <a:p>
            <a:fld id="{17CC16F3-7F71-C047-9C88-E776328B3F4E}" type="datetimeFigureOut">
              <a:rPr lang="en-US" smtClean="0"/>
              <a:t>10/17/2025</a:t>
            </a:fld>
            <a:endParaRPr lang="en-US"/>
          </a:p>
        </p:txBody>
      </p:sp>
      <p:sp>
        <p:nvSpPr>
          <p:cNvPr id="5" name="Footer Placeholder 4">
            <a:extLst>
              <a:ext uri="{FF2B5EF4-FFF2-40B4-BE49-F238E27FC236}">
                <a16:creationId xmlns:a16="http://schemas.microsoft.com/office/drawing/2014/main" id="{F41B0D78-6004-64E4-5038-341C937E1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508537-6ED8-6D2E-8E33-A44BE175FDB4}"/>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14" name="Picture 13" descr="A blue and yellow logo with a black background&#10;&#10;Description automatically generated">
            <a:extLst>
              <a:ext uri="{FF2B5EF4-FFF2-40B4-BE49-F238E27FC236}">
                <a16:creationId xmlns:a16="http://schemas.microsoft.com/office/drawing/2014/main" id="{BC26EF39-F156-5E94-F634-29956483C28C}"/>
              </a:ext>
            </a:extLst>
          </p:cNvPr>
          <p:cNvPicPr>
            <a:picLocks noChangeAspect="1"/>
          </p:cNvPicPr>
          <p:nvPr userDrawn="1"/>
        </p:nvPicPr>
        <p:blipFill>
          <a:blip r:embed="rId3"/>
          <a:stretch>
            <a:fillRect/>
          </a:stretch>
        </p:blipFill>
        <p:spPr>
          <a:xfrm>
            <a:off x="348379" y="5597525"/>
            <a:ext cx="1157758" cy="1069078"/>
          </a:xfrm>
          <a:prstGeom prst="rect">
            <a:avLst/>
          </a:prstGeom>
        </p:spPr>
      </p:pic>
    </p:spTree>
    <p:extLst>
      <p:ext uri="{BB962C8B-B14F-4D97-AF65-F5344CB8AC3E}">
        <p14:creationId xmlns:p14="http://schemas.microsoft.com/office/powerpoint/2010/main" val="292057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1DFC3-7F52-3262-80F8-3872703B4C15}"/>
              </a:ext>
            </a:extLst>
          </p:cNvPr>
          <p:cNvPicPr>
            <a:picLocks noChangeAspect="1"/>
          </p:cNvPicPr>
          <p:nvPr userDrawn="1"/>
        </p:nvPicPr>
        <p:blipFill rotWithShape="1">
          <a:blip r:embed="rId2"/>
          <a:srcRect l="1190" t="34224" r="31198"/>
          <a:stretch/>
        </p:blipFill>
        <p:spPr>
          <a:xfrm>
            <a:off x="-1" y="0"/>
            <a:ext cx="12192001" cy="6671733"/>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65291" y="704537"/>
            <a:ext cx="8227541" cy="2741214"/>
          </a:xfrm>
          <a:prstGeom prst="rect">
            <a:avLst/>
          </a:prstGeom>
        </p:spPr>
        <p:txBody>
          <a:bodyPr anchor="ctr">
            <a:normAutofit/>
          </a:bodyPr>
          <a:lstStyle>
            <a:lvl1pPr algn="ctr">
              <a:defRPr sz="6000">
                <a:solidFill>
                  <a:srgbClr val="000F3E"/>
                </a:solidFill>
              </a:defRPr>
            </a:lvl1pPr>
          </a:lstStyle>
          <a:p>
            <a:r>
              <a:rPr lang="en-US" dirty="0"/>
              <a:t>Click to add title</a:t>
            </a:r>
          </a:p>
        </p:txBody>
      </p:sp>
      <p:pic>
        <p:nvPicPr>
          <p:cNvPr id="13" name="Picture 12" descr="The University of Toledo">
            <a:extLst>
              <a:ext uri="{FF2B5EF4-FFF2-40B4-BE49-F238E27FC236}">
                <a16:creationId xmlns:a16="http://schemas.microsoft.com/office/drawing/2014/main" id="{7A15B486-7F0A-CCD9-5C1B-CD87E609BD62}"/>
              </a:ext>
            </a:extLst>
          </p:cNvPr>
          <p:cNvPicPr>
            <a:picLocks noChangeAspect="1"/>
          </p:cNvPicPr>
          <p:nvPr userDrawn="1"/>
        </p:nvPicPr>
        <p:blipFill>
          <a:blip r:embed="rId3"/>
          <a:stretch>
            <a:fillRect/>
          </a:stretch>
        </p:blipFill>
        <p:spPr>
          <a:xfrm>
            <a:off x="304311" y="4362085"/>
            <a:ext cx="1940716" cy="1791430"/>
          </a:xfrm>
          <a:prstGeom prst="rect">
            <a:avLst/>
          </a:prstGeom>
        </p:spPr>
      </p:pic>
      <p:pic>
        <p:nvPicPr>
          <p:cNvPr id="5" name="Picture 4" descr="The Power To Do">
            <a:extLst>
              <a:ext uri="{FF2B5EF4-FFF2-40B4-BE49-F238E27FC236}">
                <a16:creationId xmlns:a16="http://schemas.microsoft.com/office/drawing/2014/main" id="{FB70371D-95EC-591D-8CC4-AA2E78E5B5C4}"/>
              </a:ext>
            </a:extLst>
          </p:cNvPr>
          <p:cNvPicPr>
            <a:picLocks noChangeAspect="1"/>
          </p:cNvPicPr>
          <p:nvPr userDrawn="1"/>
        </p:nvPicPr>
        <p:blipFill>
          <a:blip r:embed="rId4"/>
          <a:stretch>
            <a:fillRect/>
          </a:stretch>
        </p:blipFill>
        <p:spPr>
          <a:xfrm>
            <a:off x="0" y="6328835"/>
            <a:ext cx="12192000" cy="529165"/>
          </a:xfrm>
          <a:prstGeom prst="rect">
            <a:avLst/>
          </a:prstGeom>
        </p:spPr>
      </p:pic>
      <p:sp>
        <p:nvSpPr>
          <p:cNvPr id="4" name="Subtitle 2">
            <a:extLst>
              <a:ext uri="{FF2B5EF4-FFF2-40B4-BE49-F238E27FC236}">
                <a16:creationId xmlns:a16="http://schemas.microsoft.com/office/drawing/2014/main" id="{BE81B6D7-9BA0-ECB2-79E4-7FD38D709463}"/>
              </a:ext>
            </a:extLst>
          </p:cNvPr>
          <p:cNvSpPr>
            <a:spLocks noGrp="1"/>
          </p:cNvSpPr>
          <p:nvPr>
            <p:ph type="subTitle" idx="1" hasCustomPrompt="1"/>
          </p:nvPr>
        </p:nvSpPr>
        <p:spPr>
          <a:xfrm>
            <a:off x="3365291" y="3535109"/>
            <a:ext cx="8227541" cy="48273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Text Placeholder 6">
            <a:extLst>
              <a:ext uri="{FF2B5EF4-FFF2-40B4-BE49-F238E27FC236}">
                <a16:creationId xmlns:a16="http://schemas.microsoft.com/office/drawing/2014/main" id="{E39BCB1F-804A-36EB-0C16-D95E6878EE97}"/>
              </a:ext>
            </a:extLst>
          </p:cNvPr>
          <p:cNvSpPr>
            <a:spLocks noGrp="1"/>
          </p:cNvSpPr>
          <p:nvPr>
            <p:ph type="body" sz="quarter" idx="10" hasCustomPrompt="1"/>
          </p:nvPr>
        </p:nvSpPr>
        <p:spPr>
          <a:xfrm>
            <a:off x="5056093" y="4018205"/>
            <a:ext cx="4851699" cy="747433"/>
          </a:xfrm>
        </p:spPr>
        <p:txBody>
          <a:bodyPr/>
          <a:lstStyle>
            <a:lvl1pPr marL="0" indent="0" algn="ctr">
              <a:buFontTx/>
              <a:buNone/>
              <a:defRPr sz="1800">
                <a:solidFill>
                  <a:schemeClr val="accent1"/>
                </a:solidFill>
              </a:defRPr>
            </a:lvl1pPr>
          </a:lstStyle>
          <a:p>
            <a:pPr lvl="0"/>
            <a:r>
              <a:rPr lang="en-US" dirty="0"/>
              <a:t>Click to add presenter and date</a:t>
            </a:r>
          </a:p>
        </p:txBody>
      </p:sp>
    </p:spTree>
    <p:extLst>
      <p:ext uri="{BB962C8B-B14F-4D97-AF65-F5344CB8AC3E}">
        <p14:creationId xmlns:p14="http://schemas.microsoft.com/office/powerpoint/2010/main" val="818321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5" name="Picture 4" descr="A blue and black background&#10;&#10;Description automatically generated">
            <a:extLst>
              <a:ext uri="{FF2B5EF4-FFF2-40B4-BE49-F238E27FC236}">
                <a16:creationId xmlns:a16="http://schemas.microsoft.com/office/drawing/2014/main" id="{4968E90C-6CD4-A90C-56D9-13621D0152C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pic>
        <p:nvPicPr>
          <p:cNvPr id="4" name="Picture 3" descr="The University of Toledo">
            <a:extLst>
              <a:ext uri="{FF2B5EF4-FFF2-40B4-BE49-F238E27FC236}">
                <a16:creationId xmlns:a16="http://schemas.microsoft.com/office/drawing/2014/main" id="{0CEBF344-41C9-3982-9971-0DEB34FF4EF5}"/>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6" name="Subtitle 2">
            <a:extLst>
              <a:ext uri="{FF2B5EF4-FFF2-40B4-BE49-F238E27FC236}">
                <a16:creationId xmlns:a16="http://schemas.microsoft.com/office/drawing/2014/main" id="{FAFE1169-B6AF-2ABA-881B-F94D8B7CEF9B}"/>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337324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8E90C-6CD4-A90C-56D9-13621D0152CB}"/>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3" name="Title 1">
            <a:extLst>
              <a:ext uri="{FF2B5EF4-FFF2-40B4-BE49-F238E27FC236}">
                <a16:creationId xmlns:a16="http://schemas.microsoft.com/office/drawing/2014/main" id="{DB7B2D73-B584-7A49-9474-044266B7FEED}"/>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000F3E"/>
                </a:solidFill>
              </a:defRPr>
            </a:lvl1pPr>
          </a:lstStyle>
          <a:p>
            <a:r>
              <a:rPr lang="en-US" dirty="0"/>
              <a:t>Click to add section title</a:t>
            </a:r>
          </a:p>
        </p:txBody>
      </p:sp>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549481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38EB782B-EF9D-C9AB-4F8E-CDFB6E68F63E}"/>
              </a:ext>
            </a:extLst>
          </p:cNvPr>
          <p:cNvPicPr>
            <a:picLocks noChangeAspect="1"/>
          </p:cNvPicPr>
          <p:nvPr userDrawn="1"/>
        </p:nvPicPr>
        <p:blipFill rotWithShape="1">
          <a:blip r:embed="rId2"/>
          <a:srcRect l="-394" t="-109" r="57145" b="109"/>
          <a:stretch/>
        </p:blipFill>
        <p:spPr>
          <a:xfrm>
            <a:off x="-47298" y="-13695"/>
            <a:ext cx="5289332" cy="6879189"/>
          </a:xfrm>
          <a:prstGeom prst="rect">
            <a:avLst/>
          </a:prstGeom>
        </p:spPr>
      </p:pic>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8" name="Subtitle 2">
            <a:extLst>
              <a:ext uri="{FF2B5EF4-FFF2-40B4-BE49-F238E27FC236}">
                <a16:creationId xmlns:a16="http://schemas.microsoft.com/office/drawing/2014/main" id="{9F23DC7C-3ED8-F300-7BA1-8DD9B79EC012}"/>
              </a:ext>
            </a:extLst>
          </p:cNvPr>
          <p:cNvSpPr>
            <a:spLocks noGrp="1"/>
          </p:cNvSpPr>
          <p:nvPr>
            <p:ph type="subTitle" idx="1" hasCustomPrompt="1"/>
          </p:nvPr>
        </p:nvSpPr>
        <p:spPr>
          <a:xfrm>
            <a:off x="3322259" y="3685721"/>
            <a:ext cx="8248896" cy="1377162"/>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itle 1">
            <a:extLst>
              <a:ext uri="{FF2B5EF4-FFF2-40B4-BE49-F238E27FC236}">
                <a16:creationId xmlns:a16="http://schemas.microsoft.com/office/drawing/2014/main" id="{C66C5E97-2864-7130-F99F-CD9DBC7CC2E9}"/>
              </a:ext>
            </a:extLst>
          </p:cNvPr>
          <p:cNvSpPr>
            <a:spLocks noGrp="1"/>
          </p:cNvSpPr>
          <p:nvPr>
            <p:ph type="ctrTitle" hasCustomPrompt="1"/>
          </p:nvPr>
        </p:nvSpPr>
        <p:spPr>
          <a:xfrm>
            <a:off x="3343614" y="1617041"/>
            <a:ext cx="8227541" cy="1828801"/>
          </a:xfrm>
          <a:prstGeom prst="rect">
            <a:avLst/>
          </a:prstGeom>
        </p:spPr>
        <p:txBody>
          <a:bodyPr anchor="ctr">
            <a:normAutofit/>
          </a:bodyPr>
          <a:lstStyle>
            <a:lvl1pPr algn="ctr">
              <a:defRPr sz="6000">
                <a:solidFill>
                  <a:srgbClr val="A2047D"/>
                </a:solidFill>
              </a:defRPr>
            </a:lvl1pPr>
          </a:lstStyle>
          <a:p>
            <a:r>
              <a:rPr lang="en-US" dirty="0"/>
              <a:t>Click to add section title</a:t>
            </a:r>
          </a:p>
        </p:txBody>
      </p:sp>
    </p:spTree>
    <p:extLst>
      <p:ext uri="{BB962C8B-B14F-4D97-AF65-F5344CB8AC3E}">
        <p14:creationId xmlns:p14="http://schemas.microsoft.com/office/powerpoint/2010/main" val="1626226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Section Header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16EEAA-CB20-2191-AE22-DF1B43851A57}"/>
              </a:ext>
            </a:extLst>
          </p:cNvPr>
          <p:cNvSpPr/>
          <p:nvPr userDrawn="1"/>
        </p:nvSpPr>
        <p:spPr>
          <a:xfrm>
            <a:off x="0" y="0"/>
            <a:ext cx="12192000" cy="6858000"/>
          </a:xfrm>
          <a:prstGeom prst="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25B2B-2513-FE36-A477-7C7F1500E23C}"/>
              </a:ext>
            </a:extLst>
          </p:cNvPr>
          <p:cNvSpPr>
            <a:spLocks noGrp="1"/>
          </p:cNvSpPr>
          <p:nvPr>
            <p:ph type="ctrTitle" hasCustomPrompt="1"/>
          </p:nvPr>
        </p:nvSpPr>
        <p:spPr>
          <a:xfrm>
            <a:off x="1799307" y="1595051"/>
            <a:ext cx="8819532" cy="1841443"/>
          </a:xfrm>
          <a:prstGeom prst="rect">
            <a:avLst/>
          </a:prstGeom>
        </p:spPr>
        <p:txBody>
          <a:bodyPr anchor="b">
            <a:normAutofit/>
          </a:bodyPr>
          <a:lstStyle>
            <a:lvl1pPr algn="ctr">
              <a:defRPr sz="6000">
                <a:solidFill>
                  <a:schemeClr val="bg1"/>
                </a:solidFill>
              </a:defRPr>
            </a:lvl1pPr>
          </a:lstStyle>
          <a:p>
            <a:r>
              <a:rPr lang="en-US" dirty="0"/>
              <a:t>Click to add section title</a:t>
            </a:r>
          </a:p>
        </p:txBody>
      </p:sp>
      <p:sp>
        <p:nvSpPr>
          <p:cNvPr id="3" name="Subtitle 2">
            <a:extLst>
              <a:ext uri="{FF2B5EF4-FFF2-40B4-BE49-F238E27FC236}">
                <a16:creationId xmlns:a16="http://schemas.microsoft.com/office/drawing/2014/main" id="{07E4A83A-ED12-C6E9-1704-D1656C8451B7}"/>
              </a:ext>
            </a:extLst>
          </p:cNvPr>
          <p:cNvSpPr>
            <a:spLocks noGrp="1"/>
          </p:cNvSpPr>
          <p:nvPr>
            <p:ph type="subTitle" idx="1" hasCustomPrompt="1"/>
          </p:nvPr>
        </p:nvSpPr>
        <p:spPr>
          <a:xfrm>
            <a:off x="1799304" y="3617028"/>
            <a:ext cx="8819532" cy="164592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4" name="Picture 3" descr="The University of Toledo">
            <a:extLst>
              <a:ext uri="{FF2B5EF4-FFF2-40B4-BE49-F238E27FC236}">
                <a16:creationId xmlns:a16="http://schemas.microsoft.com/office/drawing/2014/main" id="{C8179742-D271-4B75-9AE7-7CE0218472D8}"/>
              </a:ext>
            </a:extLst>
          </p:cNvPr>
          <p:cNvPicPr>
            <a:picLocks noChangeAspect="1"/>
          </p:cNvPicPr>
          <p:nvPr userDrawn="1"/>
        </p:nvPicPr>
        <p:blipFill>
          <a:blip r:embed="rId2"/>
          <a:stretch>
            <a:fillRect/>
          </a:stretch>
        </p:blipFill>
        <p:spPr>
          <a:xfrm>
            <a:off x="253591" y="5595651"/>
            <a:ext cx="1182964" cy="1091967"/>
          </a:xfrm>
          <a:prstGeom prst="rect">
            <a:avLst/>
          </a:prstGeom>
        </p:spPr>
      </p:pic>
      <p:pic>
        <p:nvPicPr>
          <p:cNvPr id="6" name="Picture 5" descr="A black and white background&#10;&#10;Description automatically generated">
            <a:extLst>
              <a:ext uri="{FF2B5EF4-FFF2-40B4-BE49-F238E27FC236}">
                <a16:creationId xmlns:a16="http://schemas.microsoft.com/office/drawing/2014/main" id="{F2141B89-39C6-0C8D-1CD5-414A86550970}"/>
              </a:ext>
            </a:extLst>
          </p:cNvPr>
          <p:cNvPicPr>
            <a:picLocks noChangeAspect="1"/>
          </p:cNvPicPr>
          <p:nvPr userDrawn="1"/>
        </p:nvPicPr>
        <p:blipFill rotWithShape="1">
          <a:blip r:embed="rId3"/>
          <a:srcRect l="35205" t="6816"/>
          <a:stretch/>
        </p:blipFill>
        <p:spPr>
          <a:xfrm flipH="1">
            <a:off x="8880458" y="0"/>
            <a:ext cx="3311541" cy="6858000"/>
          </a:xfrm>
          <a:prstGeom prst="rect">
            <a:avLst/>
          </a:prstGeom>
        </p:spPr>
      </p:pic>
    </p:spTree>
    <p:extLst>
      <p:ext uri="{BB962C8B-B14F-4D97-AF65-F5344CB8AC3E}">
        <p14:creationId xmlns:p14="http://schemas.microsoft.com/office/powerpoint/2010/main" val="295906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Block with Photo">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D68CD42-F1E0-2E62-6E73-A41749999ACB}"/>
              </a:ext>
            </a:extLst>
          </p:cNvPr>
          <p:cNvSpPr>
            <a:spLocks noGrp="1"/>
          </p:cNvSpPr>
          <p:nvPr>
            <p:ph type="pic" sz="quarter" idx="13"/>
          </p:nvPr>
        </p:nvSpPr>
        <p:spPr>
          <a:xfrm>
            <a:off x="6095999" y="0"/>
            <a:ext cx="6096001" cy="6858000"/>
          </a:xfrm>
        </p:spPr>
        <p:txBody>
          <a:bodyPr/>
          <a:lstStyle/>
          <a:p>
            <a:r>
              <a:rPr lang="en-US"/>
              <a:t>Click icon to add picture</a:t>
            </a:r>
          </a:p>
        </p:txBody>
      </p:sp>
      <p:pic>
        <p:nvPicPr>
          <p:cNvPr id="8" name="Picture 7" descr="A blue and black background&#10;&#10;Description automatically generated">
            <a:extLst>
              <a:ext uri="{FF2B5EF4-FFF2-40B4-BE49-F238E27FC236}">
                <a16:creationId xmlns:a16="http://schemas.microsoft.com/office/drawing/2014/main" id="{7DB24AE4-099A-BF1E-4432-BC1241567EA5}"/>
              </a:ext>
            </a:extLst>
          </p:cNvPr>
          <p:cNvPicPr>
            <a:picLocks noChangeAspect="1"/>
          </p:cNvPicPr>
          <p:nvPr userDrawn="1"/>
        </p:nvPicPr>
        <p:blipFill rotWithShape="1">
          <a:blip r:embed="rId2"/>
          <a:srcRect l="11928" r="38071"/>
          <a:stretch/>
        </p:blipFill>
        <p:spPr>
          <a:xfrm>
            <a:off x="-2"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pic>
        <p:nvPicPr>
          <p:cNvPr id="3" name="Picture 2" descr="The University of Toledo">
            <a:extLst>
              <a:ext uri="{FF2B5EF4-FFF2-40B4-BE49-F238E27FC236}">
                <a16:creationId xmlns:a16="http://schemas.microsoft.com/office/drawing/2014/main" id="{98DE5316-F0C1-AAD2-56F1-268DBA349CB8}"/>
              </a:ext>
            </a:extLst>
          </p:cNvPr>
          <p:cNvPicPr>
            <a:picLocks noChangeAspect="1"/>
          </p:cNvPicPr>
          <p:nvPr userDrawn="1"/>
        </p:nvPicPr>
        <p:blipFill>
          <a:blip r:embed="rId3"/>
          <a:stretch>
            <a:fillRect/>
          </a:stretch>
        </p:blipFill>
        <p:spPr>
          <a:xfrm>
            <a:off x="253591" y="5595651"/>
            <a:ext cx="1182964" cy="1091967"/>
          </a:xfrm>
          <a:prstGeom prst="rect">
            <a:avLst/>
          </a:prstGeom>
        </p:spPr>
      </p:pic>
      <p:sp>
        <p:nvSpPr>
          <p:cNvPr id="7" name="Title 1">
            <a:extLst>
              <a:ext uri="{FF2B5EF4-FFF2-40B4-BE49-F238E27FC236}">
                <a16:creationId xmlns:a16="http://schemas.microsoft.com/office/drawing/2014/main" id="{E0786474-E478-B2F5-8B58-E0B515B273A9}"/>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spTree>
    <p:extLst>
      <p:ext uri="{BB962C8B-B14F-4D97-AF65-F5344CB8AC3E}">
        <p14:creationId xmlns:p14="http://schemas.microsoft.com/office/powerpoint/2010/main" val="371046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with Content">
    <p:spTree>
      <p:nvGrpSpPr>
        <p:cNvPr id="1" name=""/>
        <p:cNvGrpSpPr/>
        <p:nvPr/>
      </p:nvGrpSpPr>
      <p:grpSpPr>
        <a:xfrm>
          <a:off x="0" y="0"/>
          <a:ext cx="0" cy="0"/>
          <a:chOff x="0" y="0"/>
          <a:chExt cx="0" cy="0"/>
        </a:xfrm>
      </p:grpSpPr>
      <p:pic>
        <p:nvPicPr>
          <p:cNvPr id="9" name="Picture 8" descr="A blue and black background&#10;&#10;Description automatically generated">
            <a:extLst>
              <a:ext uri="{FF2B5EF4-FFF2-40B4-BE49-F238E27FC236}">
                <a16:creationId xmlns:a16="http://schemas.microsoft.com/office/drawing/2014/main" id="{E5E83D91-28D2-3897-E6AF-43BC8C4191AB}"/>
              </a:ext>
            </a:extLst>
          </p:cNvPr>
          <p:cNvPicPr>
            <a:picLocks noChangeAspect="1"/>
          </p:cNvPicPr>
          <p:nvPr userDrawn="1"/>
        </p:nvPicPr>
        <p:blipFill rotWithShape="1">
          <a:blip r:embed="rId2"/>
          <a:srcRect l="11928" r="38071"/>
          <a:stretch/>
        </p:blipFill>
        <p:spPr>
          <a:xfrm>
            <a:off x="-1" y="0"/>
            <a:ext cx="6096001" cy="6858000"/>
          </a:xfrm>
          <a:prstGeom prst="rect">
            <a:avLst/>
          </a:prstGeom>
        </p:spPr>
      </p:pic>
      <p:sp>
        <p:nvSpPr>
          <p:cNvPr id="4" name="Date Placeholder 3">
            <a:extLst>
              <a:ext uri="{FF2B5EF4-FFF2-40B4-BE49-F238E27FC236}">
                <a16:creationId xmlns:a16="http://schemas.microsoft.com/office/drawing/2014/main" id="{2194C201-27F7-ACBA-81BC-E8400DE5AFCA}"/>
              </a:ext>
            </a:extLst>
          </p:cNvPr>
          <p:cNvSpPr>
            <a:spLocks noGrp="1"/>
          </p:cNvSpPr>
          <p:nvPr>
            <p:ph type="dt" sz="half" idx="10"/>
          </p:nvPr>
        </p:nvSpPr>
        <p:spPr>
          <a:xfrm>
            <a:off x="1853739" y="6356350"/>
            <a:ext cx="1727662" cy="365125"/>
          </a:xfrm>
          <a:prstGeom prst="rect">
            <a:avLst/>
          </a:prstGeom>
        </p:spPr>
        <p:txBody>
          <a:bodyPr/>
          <a:lstStyle>
            <a:lvl1pPr>
              <a:defRPr>
                <a:solidFill>
                  <a:schemeClr val="bg1"/>
                </a:solidFill>
              </a:defRPr>
            </a:lvl1pPr>
          </a:lstStyle>
          <a:p>
            <a:fld id="{17CC16F3-7F71-C047-9C88-E776328B3F4E}" type="datetimeFigureOut">
              <a:rPr lang="en-US" smtClean="0"/>
              <a:pPr/>
              <a:t>10/17/2025</a:t>
            </a:fld>
            <a:endParaRPr lang="en-US" dirty="0"/>
          </a:p>
        </p:txBody>
      </p:sp>
      <p:sp>
        <p:nvSpPr>
          <p:cNvPr id="5" name="Footer Placeholder 4">
            <a:extLst>
              <a:ext uri="{FF2B5EF4-FFF2-40B4-BE49-F238E27FC236}">
                <a16:creationId xmlns:a16="http://schemas.microsoft.com/office/drawing/2014/main" id="{3DBB9803-5B6E-17AE-BEA4-F24785AE3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C81CBE-FB8D-DF6F-8183-7CFDED1240B2}"/>
              </a:ext>
            </a:extLst>
          </p:cNvPr>
          <p:cNvSpPr>
            <a:spLocks noGrp="1"/>
          </p:cNvSpPr>
          <p:nvPr>
            <p:ph type="sldNum" sz="quarter" idx="12"/>
          </p:nvPr>
        </p:nvSpPr>
        <p:spPr/>
        <p:txBody>
          <a:bodyPr/>
          <a:lstStyle/>
          <a:p>
            <a:fld id="{F3139184-86B0-0442-97BF-1F00A1A10E1F}" type="slidenum">
              <a:rPr lang="en-US" smtClean="0"/>
              <a:t>‹#›</a:t>
            </a:fld>
            <a:endParaRPr lang="en-US"/>
          </a:p>
        </p:txBody>
      </p:sp>
      <p:sp>
        <p:nvSpPr>
          <p:cNvPr id="7" name="Content Placeholder 2">
            <a:extLst>
              <a:ext uri="{FF2B5EF4-FFF2-40B4-BE49-F238E27FC236}">
                <a16:creationId xmlns:a16="http://schemas.microsoft.com/office/drawing/2014/main" id="{9A7A13AC-1609-350E-DE4B-E361CB7C09CD}"/>
              </a:ext>
            </a:extLst>
          </p:cNvPr>
          <p:cNvSpPr>
            <a:spLocks noGrp="1"/>
          </p:cNvSpPr>
          <p:nvPr>
            <p:ph idx="1"/>
          </p:nvPr>
        </p:nvSpPr>
        <p:spPr>
          <a:xfrm>
            <a:off x="6458010" y="699987"/>
            <a:ext cx="5120640" cy="5445980"/>
          </a:xfrm>
        </p:spPr>
        <p:txBody>
          <a:bodyPr>
            <a:noAutofit/>
          </a:bodyPr>
          <a:lstStyle>
            <a:lvl1pPr>
              <a:defRPr>
                <a:solidFill>
                  <a:srgbClr val="000F3E"/>
                </a:solidFill>
              </a:defRPr>
            </a:lvl1pPr>
            <a:lvl2pPr>
              <a:defRPr>
                <a:solidFill>
                  <a:srgbClr val="000F3E"/>
                </a:solidFill>
              </a:defRPr>
            </a:lvl2pPr>
            <a:lvl3pPr>
              <a:defRPr>
                <a:solidFill>
                  <a:srgbClr val="000F3E"/>
                </a:solidFill>
              </a:defRPr>
            </a:lvl3pPr>
            <a:lvl4pPr>
              <a:defRPr>
                <a:solidFill>
                  <a:srgbClr val="000F3E"/>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12810C9C-0050-B251-E9B7-A65DA2A532AF}"/>
              </a:ext>
            </a:extLst>
          </p:cNvPr>
          <p:cNvSpPr>
            <a:spLocks noGrp="1"/>
          </p:cNvSpPr>
          <p:nvPr>
            <p:ph type="title" hasCustomPrompt="1"/>
          </p:nvPr>
        </p:nvSpPr>
        <p:spPr>
          <a:xfrm>
            <a:off x="1853739" y="365125"/>
            <a:ext cx="3621372" cy="5042253"/>
          </a:xfrm>
          <a:prstGeom prst="rect">
            <a:avLst/>
          </a:prstGeom>
        </p:spPr>
        <p:txBody>
          <a:bodyPr>
            <a:normAutofit/>
          </a:bodyPr>
          <a:lstStyle>
            <a:lvl1pPr>
              <a:defRPr sz="4000">
                <a:solidFill>
                  <a:srgbClr val="000F3E"/>
                </a:solidFill>
              </a:defRPr>
            </a:lvl1pPr>
          </a:lstStyle>
          <a:p>
            <a:r>
              <a:rPr lang="en-US" dirty="0"/>
              <a:t>Click to edit headline</a:t>
            </a:r>
          </a:p>
        </p:txBody>
      </p:sp>
      <p:pic>
        <p:nvPicPr>
          <p:cNvPr id="11" name="Picture 10" descr="The University of Toledo">
            <a:extLst>
              <a:ext uri="{FF2B5EF4-FFF2-40B4-BE49-F238E27FC236}">
                <a16:creationId xmlns:a16="http://schemas.microsoft.com/office/drawing/2014/main" id="{0BFE3BE3-8DC4-0B29-5338-0F1A115C25EF}"/>
              </a:ext>
            </a:extLst>
          </p:cNvPr>
          <p:cNvPicPr>
            <a:picLocks noChangeAspect="1"/>
          </p:cNvPicPr>
          <p:nvPr userDrawn="1"/>
        </p:nvPicPr>
        <p:blipFill>
          <a:blip r:embed="rId3"/>
          <a:stretch>
            <a:fillRect/>
          </a:stretch>
        </p:blipFill>
        <p:spPr>
          <a:xfrm>
            <a:off x="253591" y="5595651"/>
            <a:ext cx="1182964" cy="1091967"/>
          </a:xfrm>
          <a:prstGeom prst="rect">
            <a:avLst/>
          </a:prstGeom>
        </p:spPr>
      </p:pic>
    </p:spTree>
    <p:extLst>
      <p:ext uri="{BB962C8B-B14F-4D97-AF65-F5344CB8AC3E}">
        <p14:creationId xmlns:p14="http://schemas.microsoft.com/office/powerpoint/2010/main" val="76225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132D1F-81D7-74F8-87FE-4A6666FEBF28}"/>
              </a:ext>
            </a:extLst>
          </p:cNvPr>
          <p:cNvSpPr>
            <a:spLocks noGrp="1"/>
          </p:cNvSpPr>
          <p:nvPr>
            <p:ph type="body" idx="1"/>
          </p:nvPr>
        </p:nvSpPr>
        <p:spPr>
          <a:xfrm>
            <a:off x="1853739" y="1731363"/>
            <a:ext cx="9726161" cy="43891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1DFFFCA-C8CB-272F-B538-746A43FACF23}"/>
              </a:ext>
            </a:extLst>
          </p:cNvPr>
          <p:cNvSpPr>
            <a:spLocks noGrp="1"/>
          </p:cNvSpPr>
          <p:nvPr>
            <p:ph type="sldNum" sz="quarter" idx="4"/>
          </p:nvPr>
        </p:nvSpPr>
        <p:spPr>
          <a:xfrm>
            <a:off x="883545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39184-86B0-0442-97BF-1F00A1A10E1F}" type="slidenum">
              <a:rPr lang="en-US" smtClean="0"/>
              <a:t>‹#›</a:t>
            </a:fld>
            <a:endParaRPr lang="en-US"/>
          </a:p>
        </p:txBody>
      </p:sp>
      <p:pic>
        <p:nvPicPr>
          <p:cNvPr id="9" name="Picture 8" descr="The University of Toledo">
            <a:extLst>
              <a:ext uri="{FF2B5EF4-FFF2-40B4-BE49-F238E27FC236}">
                <a16:creationId xmlns:a16="http://schemas.microsoft.com/office/drawing/2014/main" id="{E3341A9B-34AA-9E84-CA14-DF2237B0FD7D}"/>
              </a:ext>
            </a:extLst>
          </p:cNvPr>
          <p:cNvPicPr>
            <a:picLocks noChangeAspect="1"/>
          </p:cNvPicPr>
          <p:nvPr userDrawn="1"/>
        </p:nvPicPr>
        <p:blipFill>
          <a:blip r:embed="rId31"/>
          <a:stretch>
            <a:fillRect/>
          </a:stretch>
        </p:blipFill>
        <p:spPr>
          <a:xfrm>
            <a:off x="259321" y="5601250"/>
            <a:ext cx="1157758" cy="1069078"/>
          </a:xfrm>
          <a:prstGeom prst="rect">
            <a:avLst/>
          </a:prstGeom>
        </p:spPr>
      </p:pic>
      <p:sp>
        <p:nvSpPr>
          <p:cNvPr id="7" name="Title Placeholder 6">
            <a:extLst>
              <a:ext uri="{FF2B5EF4-FFF2-40B4-BE49-F238E27FC236}">
                <a16:creationId xmlns:a16="http://schemas.microsoft.com/office/drawing/2014/main" id="{F27FE511-B415-5459-98B1-42D81875F054}"/>
              </a:ext>
            </a:extLst>
          </p:cNvPr>
          <p:cNvSpPr>
            <a:spLocks noGrp="1"/>
          </p:cNvSpPr>
          <p:nvPr>
            <p:ph type="title"/>
          </p:nvPr>
        </p:nvSpPr>
        <p:spPr>
          <a:xfrm>
            <a:off x="1853738" y="365125"/>
            <a:ext cx="95000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Footer Placeholder 10">
            <a:extLst>
              <a:ext uri="{FF2B5EF4-FFF2-40B4-BE49-F238E27FC236}">
                <a16:creationId xmlns:a16="http://schemas.microsoft.com/office/drawing/2014/main" id="{D3F59D13-216C-26BD-A380-5150F88D45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Date Placeholder 11">
            <a:extLst>
              <a:ext uri="{FF2B5EF4-FFF2-40B4-BE49-F238E27FC236}">
                <a16:creationId xmlns:a16="http://schemas.microsoft.com/office/drawing/2014/main" id="{1A4D6D74-8F2E-09D6-71C6-FD7F78117329}"/>
              </a:ext>
            </a:extLst>
          </p:cNvPr>
          <p:cNvSpPr>
            <a:spLocks noGrp="1"/>
          </p:cNvSpPr>
          <p:nvPr>
            <p:ph type="dt" sz="half" idx="2"/>
          </p:nvPr>
        </p:nvSpPr>
        <p:spPr>
          <a:xfrm>
            <a:off x="1853738" y="6356350"/>
            <a:ext cx="17276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68EDB-6DB2-C140-8D58-EAA2634F7B0F}" type="datetimeFigureOut">
              <a:rPr lang="en-US" smtClean="0"/>
              <a:t>10/17/2025</a:t>
            </a:fld>
            <a:endParaRPr lang="en-US"/>
          </a:p>
        </p:txBody>
      </p:sp>
    </p:spTree>
    <p:extLst>
      <p:ext uri="{BB962C8B-B14F-4D97-AF65-F5344CB8AC3E}">
        <p14:creationId xmlns:p14="http://schemas.microsoft.com/office/powerpoint/2010/main" val="3006849958"/>
      </p:ext>
    </p:extLst>
  </p:cSld>
  <p:clrMap bg1="lt1" tx1="dk1" bg2="lt2" tx2="dk2" accent1="accent1" accent2="accent2" accent3="accent3" accent4="accent4" accent5="accent5" accent6="accent6" hlink="hlink" folHlink="folHlink"/>
  <p:sldLayoutIdLst>
    <p:sldLayoutId id="2147483686" r:id="rId1"/>
    <p:sldLayoutId id="2147483668" r:id="rId2"/>
    <p:sldLayoutId id="2147483688" r:id="rId3"/>
    <p:sldLayoutId id="2147483680" r:id="rId4"/>
    <p:sldLayoutId id="2147483663" r:id="rId5"/>
    <p:sldLayoutId id="2147483714" r:id="rId6"/>
    <p:sldLayoutId id="2147483704" r:id="rId7"/>
    <p:sldLayoutId id="2147483670" r:id="rId8"/>
    <p:sldLayoutId id="2147483678" r:id="rId9"/>
    <p:sldLayoutId id="2147483661" r:id="rId10"/>
    <p:sldLayoutId id="2147483689" r:id="rId11"/>
    <p:sldLayoutId id="2147483690" r:id="rId12"/>
    <p:sldLayoutId id="2147483691" r:id="rId13"/>
    <p:sldLayoutId id="2147483657" r:id="rId14"/>
    <p:sldLayoutId id="2147483706" r:id="rId15"/>
    <p:sldLayoutId id="2147483695" r:id="rId16"/>
    <p:sldLayoutId id="2147483693" r:id="rId17"/>
    <p:sldLayoutId id="2147483652" r:id="rId18"/>
    <p:sldLayoutId id="2147483649" r:id="rId19"/>
    <p:sldLayoutId id="2147483656" r:id="rId20"/>
    <p:sldLayoutId id="2147483707" r:id="rId21"/>
    <p:sldLayoutId id="2147483655" r:id="rId22"/>
    <p:sldLayoutId id="2147483708" r:id="rId23"/>
    <p:sldLayoutId id="2147483709" r:id="rId24"/>
    <p:sldLayoutId id="2147483710" r:id="rId25"/>
    <p:sldLayoutId id="2147483711" r:id="rId26"/>
    <p:sldLayoutId id="2147483712" r:id="rId27"/>
    <p:sldLayoutId id="2147483713" r:id="rId28"/>
    <p:sldLayoutId id="2147483694" r:id="rId29"/>
  </p:sldLayoutIdLst>
  <p:txStyles>
    <p:titleStyle>
      <a:lvl1pPr algn="l" defTabSz="914400" rtl="0" eaLnBrk="1" latinLnBrk="0" hangingPunct="1">
        <a:lnSpc>
          <a:spcPct val="90000"/>
        </a:lnSpc>
        <a:spcBef>
          <a:spcPct val="0"/>
        </a:spcBef>
        <a:buNone/>
        <a:defRPr sz="4000" b="1" i="0" kern="1200">
          <a:solidFill>
            <a:srgbClr val="003E7E"/>
          </a:solidFill>
          <a:latin typeface="Poppins ExtraBold" pitchFamily="2" charset="77"/>
          <a:ea typeface="+mj-ea"/>
          <a:cs typeface="Poppins ExtraBold" pitchFamily="2" charset="77"/>
        </a:defRPr>
      </a:lvl1pPr>
    </p:titleStyle>
    <p:body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800" b="0" i="0" kern="1200">
          <a:solidFill>
            <a:srgbClr val="000F3E"/>
          </a:solidFill>
          <a:latin typeface="Poppins Light" pitchFamily="2" charset="77"/>
          <a:ea typeface="+mn-ea"/>
          <a:cs typeface="Poppins Light" pitchFamily="2" charset="77"/>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b="0" i="0" kern="1200">
          <a:solidFill>
            <a:srgbClr val="000F3E"/>
          </a:solidFill>
          <a:latin typeface="Poppins Light" pitchFamily="2" charset="77"/>
          <a:ea typeface="+mn-ea"/>
          <a:cs typeface="Poppins Light" pitchFamily="2" charset="77"/>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a:solidFill>
            <a:srgbClr val="000F3E"/>
          </a:solidFill>
          <a:latin typeface="Poppins Light" pitchFamily="2" charset="77"/>
          <a:ea typeface="+mn-ea"/>
          <a:cs typeface="Poppins Light" pitchFamily="2" charset="77"/>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b="0" i="0" kern="1200">
          <a:solidFill>
            <a:srgbClr val="000F3E"/>
          </a:solidFill>
          <a:latin typeface="Poppins Light" pitchFamily="2" charset="77"/>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F42C6-287E-3306-9CBF-F8A2A0247F1D}"/>
              </a:ext>
            </a:extLst>
          </p:cNvPr>
          <p:cNvSpPr>
            <a:spLocks noGrp="1"/>
          </p:cNvSpPr>
          <p:nvPr>
            <p:ph type="ctrTitle"/>
          </p:nvPr>
        </p:nvSpPr>
        <p:spPr>
          <a:xfrm>
            <a:off x="2081238" y="350920"/>
            <a:ext cx="9144000" cy="2743200"/>
          </a:xfrm>
        </p:spPr>
        <p:txBody>
          <a:bodyPr/>
          <a:lstStyle/>
          <a:p>
            <a:r>
              <a:rPr lang="en-US" dirty="0"/>
              <a:t>Faculty Senate Presentation</a:t>
            </a:r>
          </a:p>
        </p:txBody>
      </p:sp>
      <p:sp>
        <p:nvSpPr>
          <p:cNvPr id="3" name="Subtitle 2">
            <a:extLst>
              <a:ext uri="{FF2B5EF4-FFF2-40B4-BE49-F238E27FC236}">
                <a16:creationId xmlns:a16="http://schemas.microsoft.com/office/drawing/2014/main" id="{8166A648-EAF6-3D11-1F84-AF4D6E0AF490}"/>
              </a:ext>
            </a:extLst>
          </p:cNvPr>
          <p:cNvSpPr>
            <a:spLocks noGrp="1"/>
          </p:cNvSpPr>
          <p:nvPr>
            <p:ph type="subTitle" idx="1"/>
          </p:nvPr>
        </p:nvSpPr>
        <p:spPr>
          <a:xfrm>
            <a:off x="2081238" y="3281149"/>
            <a:ext cx="9144000" cy="482732"/>
          </a:xfrm>
        </p:spPr>
        <p:txBody>
          <a:bodyPr/>
          <a:lstStyle/>
          <a:p>
            <a:r>
              <a:rPr lang="en-US" dirty="0"/>
              <a:t>UToledo BOT Meeting</a:t>
            </a:r>
          </a:p>
        </p:txBody>
      </p:sp>
      <p:sp>
        <p:nvSpPr>
          <p:cNvPr id="4" name="Text Placeholder 3">
            <a:extLst>
              <a:ext uri="{FF2B5EF4-FFF2-40B4-BE49-F238E27FC236}">
                <a16:creationId xmlns:a16="http://schemas.microsoft.com/office/drawing/2014/main" id="{4C1869A0-B1D8-8F39-1D76-748A1ED3D2AF}"/>
              </a:ext>
            </a:extLst>
          </p:cNvPr>
          <p:cNvSpPr>
            <a:spLocks noGrp="1"/>
          </p:cNvSpPr>
          <p:nvPr>
            <p:ph type="body" sz="quarter" idx="10"/>
          </p:nvPr>
        </p:nvSpPr>
        <p:spPr>
          <a:xfrm>
            <a:off x="4033863" y="4196354"/>
            <a:ext cx="5238750" cy="511175"/>
          </a:xfrm>
        </p:spPr>
        <p:txBody>
          <a:bodyPr/>
          <a:lstStyle/>
          <a:p>
            <a:r>
              <a:rPr lang="en-US" dirty="0"/>
              <a:t>September 22, 2025</a:t>
            </a:r>
          </a:p>
        </p:txBody>
      </p:sp>
    </p:spTree>
    <p:extLst>
      <p:ext uri="{BB962C8B-B14F-4D97-AF65-F5344CB8AC3E}">
        <p14:creationId xmlns:p14="http://schemas.microsoft.com/office/powerpoint/2010/main" val="1649865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635E981-237C-800F-CBCE-76C31AF411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02D5BA-7E5F-2EA1-B5AC-395B617AA0EA}"/>
              </a:ext>
            </a:extLst>
          </p:cNvPr>
          <p:cNvSpPr>
            <a:spLocks noGrp="1"/>
          </p:cNvSpPr>
          <p:nvPr>
            <p:ph type="title"/>
          </p:nvPr>
        </p:nvSpPr>
        <p:spPr>
          <a:xfrm>
            <a:off x="572678" y="44938"/>
            <a:ext cx="10457985" cy="793480"/>
          </a:xfrm>
        </p:spPr>
        <p:txBody>
          <a:bodyPr>
            <a:normAutofit/>
          </a:bodyPr>
          <a:lstStyle/>
          <a:p>
            <a:pPr algn="ctr"/>
            <a:r>
              <a:rPr lang="en-US" sz="3200" b="1" dirty="0">
                <a:latin typeface="Poppins ExtraBold" panose="00000900000000000000" pitchFamily="2" charset="0"/>
                <a:cs typeface="Poppins ExtraBold" panose="00000900000000000000" pitchFamily="2" charset="0"/>
              </a:rPr>
              <a:t>Faculty Senate Executive Committee</a:t>
            </a:r>
          </a:p>
        </p:txBody>
      </p:sp>
      <p:pic>
        <p:nvPicPr>
          <p:cNvPr id="4" name="Picture 3">
            <a:extLst>
              <a:ext uri="{FF2B5EF4-FFF2-40B4-BE49-F238E27FC236}">
                <a16:creationId xmlns:a16="http://schemas.microsoft.com/office/drawing/2014/main" id="{0C96678D-A874-4E1A-F886-D07D36554062}"/>
              </a:ext>
            </a:extLst>
          </p:cNvPr>
          <p:cNvPicPr>
            <a:picLocks noChangeAspect="1"/>
          </p:cNvPicPr>
          <p:nvPr/>
        </p:nvPicPr>
        <p:blipFill>
          <a:blip r:embed="rId3"/>
          <a:stretch>
            <a:fillRect/>
          </a:stretch>
        </p:blipFill>
        <p:spPr>
          <a:xfrm>
            <a:off x="10421063" y="3273556"/>
            <a:ext cx="1219200" cy="1828800"/>
          </a:xfrm>
          <a:prstGeom prst="rect">
            <a:avLst/>
          </a:prstGeom>
        </p:spPr>
      </p:pic>
      <p:pic>
        <p:nvPicPr>
          <p:cNvPr id="5" name="Picture 4">
            <a:extLst>
              <a:ext uri="{FF2B5EF4-FFF2-40B4-BE49-F238E27FC236}">
                <a16:creationId xmlns:a16="http://schemas.microsoft.com/office/drawing/2014/main" id="{2FC7BD4C-F03C-FC6F-0E9D-67914EAC5A37}"/>
              </a:ext>
            </a:extLst>
          </p:cNvPr>
          <p:cNvPicPr>
            <a:picLocks noChangeAspect="1"/>
          </p:cNvPicPr>
          <p:nvPr/>
        </p:nvPicPr>
        <p:blipFill>
          <a:blip r:embed="rId4"/>
          <a:stretch>
            <a:fillRect/>
          </a:stretch>
        </p:blipFill>
        <p:spPr>
          <a:xfrm>
            <a:off x="9036799" y="3273556"/>
            <a:ext cx="1217458" cy="1828800"/>
          </a:xfrm>
          <a:prstGeom prst="rect">
            <a:avLst/>
          </a:prstGeom>
        </p:spPr>
      </p:pic>
      <p:pic>
        <p:nvPicPr>
          <p:cNvPr id="6" name="Picture 5">
            <a:extLst>
              <a:ext uri="{FF2B5EF4-FFF2-40B4-BE49-F238E27FC236}">
                <a16:creationId xmlns:a16="http://schemas.microsoft.com/office/drawing/2014/main" id="{5F0625BF-FC7E-F010-E0CB-DCC46148960C}"/>
              </a:ext>
            </a:extLst>
          </p:cNvPr>
          <p:cNvPicPr>
            <a:picLocks noChangeAspect="1"/>
          </p:cNvPicPr>
          <p:nvPr/>
        </p:nvPicPr>
        <p:blipFill>
          <a:blip r:embed="rId5"/>
          <a:stretch>
            <a:fillRect/>
          </a:stretch>
        </p:blipFill>
        <p:spPr>
          <a:xfrm>
            <a:off x="7011055" y="3260257"/>
            <a:ext cx="1219200" cy="1828800"/>
          </a:xfrm>
          <a:prstGeom prst="rect">
            <a:avLst/>
          </a:prstGeom>
        </p:spPr>
      </p:pic>
      <p:pic>
        <p:nvPicPr>
          <p:cNvPr id="7" name="Picture 6">
            <a:extLst>
              <a:ext uri="{FF2B5EF4-FFF2-40B4-BE49-F238E27FC236}">
                <a16:creationId xmlns:a16="http://schemas.microsoft.com/office/drawing/2014/main" id="{7C6D5024-0959-4C4B-21A4-0693EBEF4996}"/>
              </a:ext>
            </a:extLst>
          </p:cNvPr>
          <p:cNvPicPr>
            <a:picLocks noChangeAspect="1"/>
          </p:cNvPicPr>
          <p:nvPr/>
        </p:nvPicPr>
        <p:blipFill>
          <a:blip r:embed="rId6"/>
          <a:stretch>
            <a:fillRect/>
          </a:stretch>
        </p:blipFill>
        <p:spPr>
          <a:xfrm>
            <a:off x="5567449" y="3257307"/>
            <a:ext cx="1219200" cy="1828800"/>
          </a:xfrm>
          <a:prstGeom prst="rect">
            <a:avLst/>
          </a:prstGeom>
        </p:spPr>
      </p:pic>
      <p:pic>
        <p:nvPicPr>
          <p:cNvPr id="8" name="Picture 7">
            <a:extLst>
              <a:ext uri="{FF2B5EF4-FFF2-40B4-BE49-F238E27FC236}">
                <a16:creationId xmlns:a16="http://schemas.microsoft.com/office/drawing/2014/main" id="{70F8F627-EC1C-573A-7ADB-05CB7BD94950}"/>
              </a:ext>
            </a:extLst>
          </p:cNvPr>
          <p:cNvPicPr>
            <a:picLocks noChangeAspect="1"/>
          </p:cNvPicPr>
          <p:nvPr/>
        </p:nvPicPr>
        <p:blipFill>
          <a:blip r:embed="rId7"/>
          <a:stretch>
            <a:fillRect/>
          </a:stretch>
        </p:blipFill>
        <p:spPr>
          <a:xfrm>
            <a:off x="3300712" y="3257306"/>
            <a:ext cx="1217776" cy="1828800"/>
          </a:xfrm>
          <a:prstGeom prst="rect">
            <a:avLst/>
          </a:prstGeom>
        </p:spPr>
      </p:pic>
      <p:pic>
        <p:nvPicPr>
          <p:cNvPr id="10" name="Picture 9">
            <a:extLst>
              <a:ext uri="{FF2B5EF4-FFF2-40B4-BE49-F238E27FC236}">
                <a16:creationId xmlns:a16="http://schemas.microsoft.com/office/drawing/2014/main" id="{110C9954-0F06-A179-54A0-A1D9F8EE4844}"/>
              </a:ext>
            </a:extLst>
          </p:cNvPr>
          <p:cNvPicPr>
            <a:picLocks noChangeAspect="1"/>
          </p:cNvPicPr>
          <p:nvPr/>
        </p:nvPicPr>
        <p:blipFill>
          <a:blip r:embed="rId8"/>
          <a:srcRect/>
          <a:stretch/>
        </p:blipFill>
        <p:spPr>
          <a:xfrm>
            <a:off x="8122399" y="1070222"/>
            <a:ext cx="1848871" cy="1828800"/>
          </a:xfrm>
          <a:prstGeom prst="rect">
            <a:avLst/>
          </a:prstGeom>
        </p:spPr>
      </p:pic>
      <p:pic>
        <p:nvPicPr>
          <p:cNvPr id="11" name="Picture 10">
            <a:extLst>
              <a:ext uri="{FF2B5EF4-FFF2-40B4-BE49-F238E27FC236}">
                <a16:creationId xmlns:a16="http://schemas.microsoft.com/office/drawing/2014/main" id="{7D405DA9-0B0A-CD4F-8E38-AC55337954C3}"/>
              </a:ext>
            </a:extLst>
          </p:cNvPr>
          <p:cNvPicPr>
            <a:picLocks noChangeAspect="1"/>
          </p:cNvPicPr>
          <p:nvPr/>
        </p:nvPicPr>
        <p:blipFill>
          <a:blip r:embed="rId9"/>
          <a:stretch>
            <a:fillRect/>
          </a:stretch>
        </p:blipFill>
        <p:spPr>
          <a:xfrm>
            <a:off x="1177145" y="1041455"/>
            <a:ext cx="1317812" cy="1828800"/>
          </a:xfrm>
          <a:prstGeom prst="rect">
            <a:avLst/>
          </a:prstGeom>
        </p:spPr>
      </p:pic>
      <p:pic>
        <p:nvPicPr>
          <p:cNvPr id="12" name="Picture 11">
            <a:extLst>
              <a:ext uri="{FF2B5EF4-FFF2-40B4-BE49-F238E27FC236}">
                <a16:creationId xmlns:a16="http://schemas.microsoft.com/office/drawing/2014/main" id="{43F745FF-B0D9-CBD6-726C-33CF2E31E7F8}"/>
              </a:ext>
            </a:extLst>
          </p:cNvPr>
          <p:cNvPicPr>
            <a:picLocks noChangeAspect="1"/>
          </p:cNvPicPr>
          <p:nvPr/>
        </p:nvPicPr>
        <p:blipFill>
          <a:blip r:embed="rId10"/>
          <a:stretch>
            <a:fillRect/>
          </a:stretch>
        </p:blipFill>
        <p:spPr>
          <a:xfrm>
            <a:off x="4648694" y="1060297"/>
            <a:ext cx="1217776" cy="1828800"/>
          </a:xfrm>
          <a:prstGeom prst="rect">
            <a:avLst/>
          </a:prstGeom>
        </p:spPr>
      </p:pic>
      <p:sp>
        <p:nvSpPr>
          <p:cNvPr id="13" name="TextBox 12">
            <a:extLst>
              <a:ext uri="{FF2B5EF4-FFF2-40B4-BE49-F238E27FC236}">
                <a16:creationId xmlns:a16="http://schemas.microsoft.com/office/drawing/2014/main" id="{260712A5-943C-2933-381C-16FE4D431CD6}"/>
              </a:ext>
            </a:extLst>
          </p:cNvPr>
          <p:cNvSpPr txBox="1"/>
          <p:nvPr/>
        </p:nvSpPr>
        <p:spPr>
          <a:xfrm>
            <a:off x="5821180" y="1434313"/>
            <a:ext cx="1588898" cy="923330"/>
          </a:xfrm>
          <a:prstGeom prst="rect">
            <a:avLst/>
          </a:prstGeom>
          <a:noFill/>
        </p:spPr>
        <p:txBody>
          <a:bodyPr wrap="none" rtlCol="0">
            <a:spAutoFit/>
          </a:bodyPr>
          <a:lstStyle/>
          <a:p>
            <a:pPr algn="ctr"/>
            <a:r>
              <a:rPr lang="en-US" dirty="0">
                <a:solidFill>
                  <a:srgbClr val="000000"/>
                </a:solidFill>
                <a:latin typeface="Poppins Light" panose="00000400000000000000" pitchFamily="2" charset="0"/>
                <a:cs typeface="Poppins Light" panose="00000400000000000000" pitchFamily="2" charset="0"/>
              </a:rPr>
              <a:t>Tomer </a:t>
            </a:r>
          </a:p>
          <a:p>
            <a:pPr algn="ctr"/>
            <a:r>
              <a:rPr lang="en-US" dirty="0">
                <a:solidFill>
                  <a:srgbClr val="000000"/>
                </a:solidFill>
                <a:latin typeface="Poppins Light" panose="00000400000000000000" pitchFamily="2" charset="0"/>
                <a:cs typeface="Poppins Light" panose="00000400000000000000" pitchFamily="2" charset="0"/>
              </a:rPr>
              <a:t>Avidor-Reiss</a:t>
            </a:r>
          </a:p>
          <a:p>
            <a:pPr algn="ctr"/>
            <a:r>
              <a:rPr lang="en-US" b="1" dirty="0">
                <a:solidFill>
                  <a:srgbClr val="000000"/>
                </a:solidFill>
                <a:latin typeface="Poppins Light" panose="00000400000000000000" pitchFamily="2" charset="0"/>
                <a:cs typeface="Poppins Light" panose="00000400000000000000" pitchFamily="2" charset="0"/>
              </a:rPr>
              <a:t>President</a:t>
            </a:r>
            <a:r>
              <a:rPr lang="en-US" dirty="0">
                <a:solidFill>
                  <a:srgbClr val="000000"/>
                </a:solidFill>
                <a:latin typeface="Poppins Light" panose="00000400000000000000" pitchFamily="2" charset="0"/>
                <a:cs typeface="Poppins Light" panose="00000400000000000000" pitchFamily="2" charset="0"/>
              </a:rPr>
              <a:t> </a:t>
            </a:r>
          </a:p>
        </p:txBody>
      </p:sp>
      <p:sp>
        <p:nvSpPr>
          <p:cNvPr id="15" name="TextBox 14">
            <a:extLst>
              <a:ext uri="{FF2B5EF4-FFF2-40B4-BE49-F238E27FC236}">
                <a16:creationId xmlns:a16="http://schemas.microsoft.com/office/drawing/2014/main" id="{ACDBF750-2267-F044-4E10-F99C2156301A}"/>
              </a:ext>
            </a:extLst>
          </p:cNvPr>
          <p:cNvSpPr txBox="1"/>
          <p:nvPr/>
        </p:nvSpPr>
        <p:spPr>
          <a:xfrm>
            <a:off x="2445211" y="1434313"/>
            <a:ext cx="1464389" cy="1200329"/>
          </a:xfrm>
          <a:prstGeom prst="rect">
            <a:avLst/>
          </a:prstGeom>
          <a:noFill/>
        </p:spPr>
        <p:txBody>
          <a:bodyPr wrap="square">
            <a:spAutoFit/>
          </a:bodyPr>
          <a:lstStyle/>
          <a:p>
            <a:pPr algn="ctr">
              <a:buNone/>
            </a:pPr>
            <a:r>
              <a:rPr lang="en-US" sz="1800" dirty="0">
                <a:solidFill>
                  <a:srgbClr val="000000"/>
                </a:solidFill>
                <a:latin typeface="Poppins Light" panose="00000400000000000000" pitchFamily="2" charset="0"/>
                <a:cs typeface="Poppins Light" panose="00000400000000000000" pitchFamily="2" charset="0"/>
              </a:rPr>
              <a:t>Jerry</a:t>
            </a:r>
          </a:p>
          <a:p>
            <a:pPr algn="ctr">
              <a:buNone/>
            </a:pPr>
            <a:r>
              <a:rPr lang="en-US" sz="1800" dirty="0">
                <a:solidFill>
                  <a:srgbClr val="000000"/>
                </a:solidFill>
                <a:latin typeface="Poppins Light" panose="00000400000000000000" pitchFamily="2" charset="0"/>
                <a:cs typeface="Poppins Light" panose="00000400000000000000" pitchFamily="2" charset="0"/>
              </a:rPr>
              <a:t>Van Hoy</a:t>
            </a:r>
          </a:p>
          <a:p>
            <a:pPr algn="ctr">
              <a:buNone/>
            </a:pPr>
            <a:r>
              <a:rPr lang="en-US" sz="1800" b="1" dirty="0">
                <a:solidFill>
                  <a:srgbClr val="000000"/>
                </a:solidFill>
                <a:latin typeface="Poppins Light" panose="00000400000000000000" pitchFamily="2" charset="0"/>
                <a:cs typeface="Poppins Light" panose="00000400000000000000" pitchFamily="2" charset="0"/>
              </a:rPr>
              <a:t>Past-</a:t>
            </a:r>
          </a:p>
          <a:p>
            <a:pPr algn="ctr">
              <a:buNone/>
            </a:pPr>
            <a:r>
              <a:rPr lang="en-US" sz="1800" b="1" dirty="0">
                <a:solidFill>
                  <a:srgbClr val="000000"/>
                </a:solidFill>
                <a:latin typeface="Poppins Light" panose="00000400000000000000" pitchFamily="2" charset="0"/>
                <a:cs typeface="Poppins Light" panose="00000400000000000000" pitchFamily="2" charset="0"/>
              </a:rPr>
              <a:t>President</a:t>
            </a:r>
            <a:r>
              <a:rPr lang="en-US" sz="1800" dirty="0">
                <a:solidFill>
                  <a:srgbClr val="000000"/>
                </a:solidFill>
                <a:latin typeface="Poppins Light" panose="00000400000000000000" pitchFamily="2" charset="0"/>
                <a:cs typeface="Poppins Light" panose="00000400000000000000" pitchFamily="2" charset="0"/>
              </a:rPr>
              <a:t> </a:t>
            </a:r>
          </a:p>
        </p:txBody>
      </p:sp>
      <p:sp>
        <p:nvSpPr>
          <p:cNvPr id="16" name="TextBox 15">
            <a:extLst>
              <a:ext uri="{FF2B5EF4-FFF2-40B4-BE49-F238E27FC236}">
                <a16:creationId xmlns:a16="http://schemas.microsoft.com/office/drawing/2014/main" id="{56EBE361-55C0-C27D-FFF8-DF28C87CCE36}"/>
              </a:ext>
            </a:extLst>
          </p:cNvPr>
          <p:cNvSpPr txBox="1"/>
          <p:nvPr/>
        </p:nvSpPr>
        <p:spPr>
          <a:xfrm>
            <a:off x="10050281" y="1434313"/>
            <a:ext cx="1323581" cy="1200329"/>
          </a:xfrm>
          <a:prstGeom prst="rect">
            <a:avLst/>
          </a:prstGeom>
          <a:noFill/>
        </p:spPr>
        <p:txBody>
          <a:bodyPr wrap="square" rtlCol="0">
            <a:spAutoFit/>
          </a:bodyPr>
          <a:lstStyle/>
          <a:p>
            <a:pPr algn="ctr"/>
            <a:r>
              <a:rPr lang="en-US" dirty="0">
                <a:solidFill>
                  <a:srgbClr val="000000"/>
                </a:solidFill>
                <a:latin typeface="Poppins Light" panose="00000400000000000000" pitchFamily="2" charset="0"/>
                <a:cs typeface="Poppins Light" panose="00000400000000000000" pitchFamily="2" charset="0"/>
              </a:rPr>
              <a:t>Renee</a:t>
            </a:r>
          </a:p>
          <a:p>
            <a:pPr algn="ctr"/>
            <a:r>
              <a:rPr lang="en-US" dirty="0">
                <a:solidFill>
                  <a:srgbClr val="000000"/>
                </a:solidFill>
                <a:latin typeface="Poppins Light" panose="00000400000000000000" pitchFamily="2" charset="0"/>
                <a:cs typeface="Poppins Light" panose="00000400000000000000" pitchFamily="2" charset="0"/>
              </a:rPr>
              <a:t>Heberle</a:t>
            </a:r>
          </a:p>
          <a:p>
            <a:pPr algn="ctr"/>
            <a:r>
              <a:rPr lang="en-US" b="1" dirty="0">
                <a:solidFill>
                  <a:srgbClr val="000000"/>
                </a:solidFill>
                <a:latin typeface="Poppins Light" panose="00000400000000000000" pitchFamily="2" charset="0"/>
                <a:cs typeface="Poppins Light" panose="00000400000000000000" pitchFamily="2" charset="0"/>
              </a:rPr>
              <a:t>President</a:t>
            </a:r>
          </a:p>
          <a:p>
            <a:pPr algn="ctr"/>
            <a:r>
              <a:rPr lang="en-US" b="1" dirty="0">
                <a:solidFill>
                  <a:srgbClr val="000000"/>
                </a:solidFill>
                <a:latin typeface="Poppins Light" panose="00000400000000000000" pitchFamily="2" charset="0"/>
                <a:cs typeface="Poppins Light" panose="00000400000000000000" pitchFamily="2" charset="0"/>
              </a:rPr>
              <a:t>-Elect </a:t>
            </a:r>
            <a:endParaRPr lang="en-US" b="1" dirty="0">
              <a:latin typeface="Poppins Light" panose="00000400000000000000" pitchFamily="2" charset="0"/>
              <a:cs typeface="Poppins Light" panose="00000400000000000000" pitchFamily="2" charset="0"/>
            </a:endParaRPr>
          </a:p>
        </p:txBody>
      </p:sp>
      <p:sp>
        <p:nvSpPr>
          <p:cNvPr id="17" name="TextBox 16">
            <a:extLst>
              <a:ext uri="{FF2B5EF4-FFF2-40B4-BE49-F238E27FC236}">
                <a16:creationId xmlns:a16="http://schemas.microsoft.com/office/drawing/2014/main" id="{74789B81-E962-818B-748A-3784AF7FCDF5}"/>
              </a:ext>
            </a:extLst>
          </p:cNvPr>
          <p:cNvSpPr txBox="1"/>
          <p:nvPr/>
        </p:nvSpPr>
        <p:spPr>
          <a:xfrm>
            <a:off x="10467327" y="5107991"/>
            <a:ext cx="1080745" cy="646331"/>
          </a:xfrm>
          <a:prstGeom prst="rect">
            <a:avLst/>
          </a:prstGeom>
          <a:noFill/>
        </p:spPr>
        <p:txBody>
          <a:bodyPr wrap="none" rtlCol="0">
            <a:spAutoFit/>
          </a:bodyPr>
          <a:lstStyle/>
          <a:p>
            <a:pPr algn="ctr"/>
            <a:r>
              <a:rPr lang="en-US" dirty="0">
                <a:solidFill>
                  <a:srgbClr val="000000"/>
                </a:solidFill>
                <a:latin typeface="Poppins Light" panose="00000400000000000000" pitchFamily="2" charset="0"/>
                <a:cs typeface="Poppins Light" panose="00000400000000000000" pitchFamily="2" charset="0"/>
              </a:rPr>
              <a:t>Yakov</a:t>
            </a:r>
          </a:p>
          <a:p>
            <a:pPr algn="ctr"/>
            <a:r>
              <a:rPr lang="en-US" dirty="0">
                <a:solidFill>
                  <a:srgbClr val="000000"/>
                </a:solidFill>
                <a:latin typeface="Poppins Light" panose="00000400000000000000" pitchFamily="2" charset="0"/>
                <a:cs typeface="Poppins Light" panose="00000400000000000000" pitchFamily="2" charset="0"/>
              </a:rPr>
              <a:t>Lapitsky</a:t>
            </a:r>
          </a:p>
        </p:txBody>
      </p:sp>
      <p:pic>
        <p:nvPicPr>
          <p:cNvPr id="18" name="Picture 17">
            <a:extLst>
              <a:ext uri="{FF2B5EF4-FFF2-40B4-BE49-F238E27FC236}">
                <a16:creationId xmlns:a16="http://schemas.microsoft.com/office/drawing/2014/main" id="{95B1C48D-1389-4C65-92D6-03AB676B9741}"/>
              </a:ext>
            </a:extLst>
          </p:cNvPr>
          <p:cNvPicPr>
            <a:picLocks noChangeAspect="1"/>
          </p:cNvPicPr>
          <p:nvPr/>
        </p:nvPicPr>
        <p:blipFill>
          <a:blip r:embed="rId11"/>
          <a:stretch>
            <a:fillRect/>
          </a:stretch>
        </p:blipFill>
        <p:spPr>
          <a:xfrm>
            <a:off x="250741" y="3257306"/>
            <a:ext cx="2216258" cy="1828800"/>
          </a:xfrm>
          <a:prstGeom prst="rect">
            <a:avLst/>
          </a:prstGeom>
        </p:spPr>
      </p:pic>
      <p:sp>
        <p:nvSpPr>
          <p:cNvPr id="19" name="TextBox 18">
            <a:extLst>
              <a:ext uri="{FF2B5EF4-FFF2-40B4-BE49-F238E27FC236}">
                <a16:creationId xmlns:a16="http://schemas.microsoft.com/office/drawing/2014/main" id="{9A34E478-F0F4-7AE8-5166-162E0ECAE386}"/>
              </a:ext>
            </a:extLst>
          </p:cNvPr>
          <p:cNvSpPr txBox="1"/>
          <p:nvPr/>
        </p:nvSpPr>
        <p:spPr>
          <a:xfrm>
            <a:off x="161768" y="5107991"/>
            <a:ext cx="2401619" cy="923330"/>
          </a:xfrm>
          <a:prstGeom prst="rect">
            <a:avLst/>
          </a:prstGeom>
          <a:noFill/>
        </p:spPr>
        <p:txBody>
          <a:bodyPr wrap="none" rtlCol="0">
            <a:spAutoFit/>
          </a:bodyPr>
          <a:lstStyle/>
          <a:p>
            <a:pPr algn="ctr"/>
            <a:r>
              <a:rPr lang="en-US" dirty="0">
                <a:solidFill>
                  <a:srgbClr val="000000"/>
                </a:solidFill>
                <a:latin typeface="Poppins Light" panose="00000400000000000000" pitchFamily="2" charset="0"/>
                <a:cs typeface="Poppins Light" panose="00000400000000000000" pitchFamily="2" charset="0"/>
              </a:rPr>
              <a:t>Deborah </a:t>
            </a:r>
          </a:p>
          <a:p>
            <a:pPr algn="ctr"/>
            <a:r>
              <a:rPr lang="en-US" dirty="0">
                <a:solidFill>
                  <a:srgbClr val="000000"/>
                </a:solidFill>
                <a:latin typeface="Poppins Light" panose="00000400000000000000" pitchFamily="2" charset="0"/>
                <a:cs typeface="Poppins Light" panose="00000400000000000000" pitchFamily="2" charset="0"/>
              </a:rPr>
              <a:t>Coulter-Harris</a:t>
            </a:r>
          </a:p>
          <a:p>
            <a:pPr algn="ctr"/>
            <a:r>
              <a:rPr lang="en-US" b="1" dirty="0">
                <a:solidFill>
                  <a:srgbClr val="000000"/>
                </a:solidFill>
                <a:latin typeface="Poppins Light" panose="00000400000000000000" pitchFamily="2" charset="0"/>
                <a:cs typeface="Poppins Light" panose="00000400000000000000" pitchFamily="2" charset="0"/>
              </a:rPr>
              <a:t>Executive Secretary</a:t>
            </a:r>
            <a:endParaRPr lang="en-US" b="1" dirty="0">
              <a:latin typeface="Poppins Light" panose="00000400000000000000" pitchFamily="2" charset="0"/>
              <a:cs typeface="Poppins Light" panose="00000400000000000000" pitchFamily="2" charset="0"/>
            </a:endParaRPr>
          </a:p>
        </p:txBody>
      </p:sp>
      <p:sp>
        <p:nvSpPr>
          <p:cNvPr id="20" name="TextBox 19">
            <a:extLst>
              <a:ext uri="{FF2B5EF4-FFF2-40B4-BE49-F238E27FC236}">
                <a16:creationId xmlns:a16="http://schemas.microsoft.com/office/drawing/2014/main" id="{18CABB08-65D2-B233-F8F6-3BF88A376CFC}"/>
              </a:ext>
            </a:extLst>
          </p:cNvPr>
          <p:cNvSpPr txBox="1"/>
          <p:nvPr/>
        </p:nvSpPr>
        <p:spPr>
          <a:xfrm>
            <a:off x="9248352" y="5107991"/>
            <a:ext cx="883576" cy="646331"/>
          </a:xfrm>
          <a:prstGeom prst="rect">
            <a:avLst/>
          </a:prstGeom>
          <a:noFill/>
        </p:spPr>
        <p:txBody>
          <a:bodyPr wrap="none" rtlCol="0">
            <a:spAutoFit/>
          </a:bodyPr>
          <a:lstStyle/>
          <a:p>
            <a:pPr algn="ctr"/>
            <a:r>
              <a:rPr lang="en-US" dirty="0">
                <a:solidFill>
                  <a:srgbClr val="000000"/>
                </a:solidFill>
                <a:latin typeface="Poppins Light" panose="00000400000000000000" pitchFamily="2" charset="0"/>
                <a:cs typeface="Poppins Light" panose="00000400000000000000" pitchFamily="2" charset="0"/>
              </a:rPr>
              <a:t>Karen</a:t>
            </a:r>
          </a:p>
          <a:p>
            <a:pPr algn="ctr"/>
            <a:r>
              <a:rPr lang="en-US" dirty="0">
                <a:solidFill>
                  <a:srgbClr val="000000"/>
                </a:solidFill>
                <a:latin typeface="Poppins Light" panose="00000400000000000000" pitchFamily="2" charset="0"/>
                <a:cs typeface="Poppins Light" panose="00000400000000000000" pitchFamily="2" charset="0"/>
              </a:rPr>
              <a:t>Green</a:t>
            </a:r>
          </a:p>
        </p:txBody>
      </p:sp>
      <p:sp>
        <p:nvSpPr>
          <p:cNvPr id="21" name="TextBox 20">
            <a:extLst>
              <a:ext uri="{FF2B5EF4-FFF2-40B4-BE49-F238E27FC236}">
                <a16:creationId xmlns:a16="http://schemas.microsoft.com/office/drawing/2014/main" id="{871B283B-C983-4CF6-49CA-0FBA8B5DE412}"/>
              </a:ext>
            </a:extLst>
          </p:cNvPr>
          <p:cNvSpPr txBox="1"/>
          <p:nvPr/>
        </p:nvSpPr>
        <p:spPr>
          <a:xfrm>
            <a:off x="7100619" y="5086107"/>
            <a:ext cx="1151277" cy="646331"/>
          </a:xfrm>
          <a:prstGeom prst="rect">
            <a:avLst/>
          </a:prstGeom>
          <a:noFill/>
        </p:spPr>
        <p:txBody>
          <a:bodyPr wrap="none" rtlCol="0">
            <a:spAutoFit/>
          </a:bodyPr>
          <a:lstStyle/>
          <a:p>
            <a:pPr algn="ctr"/>
            <a:r>
              <a:rPr lang="en-US" dirty="0">
                <a:solidFill>
                  <a:srgbClr val="000000"/>
                </a:solidFill>
                <a:latin typeface="Poppins Light" panose="00000400000000000000" pitchFamily="2" charset="0"/>
                <a:cs typeface="Poppins Light" panose="00000400000000000000" pitchFamily="2" charset="0"/>
              </a:rPr>
              <a:t>Andrea</a:t>
            </a:r>
          </a:p>
          <a:p>
            <a:pPr algn="ctr"/>
            <a:r>
              <a:rPr lang="en-US" dirty="0">
                <a:solidFill>
                  <a:srgbClr val="000000"/>
                </a:solidFill>
                <a:latin typeface="Poppins Light" panose="00000400000000000000" pitchFamily="2" charset="0"/>
                <a:cs typeface="Poppins Light" panose="00000400000000000000" pitchFamily="2" charset="0"/>
              </a:rPr>
              <a:t>Kalinoski</a:t>
            </a:r>
          </a:p>
        </p:txBody>
      </p:sp>
      <p:sp>
        <p:nvSpPr>
          <p:cNvPr id="22" name="TextBox 21">
            <a:extLst>
              <a:ext uri="{FF2B5EF4-FFF2-40B4-BE49-F238E27FC236}">
                <a16:creationId xmlns:a16="http://schemas.microsoft.com/office/drawing/2014/main" id="{64944C4F-CA3F-9D10-4C28-8CB54B33A5B2}"/>
              </a:ext>
            </a:extLst>
          </p:cNvPr>
          <p:cNvSpPr txBox="1"/>
          <p:nvPr/>
        </p:nvSpPr>
        <p:spPr>
          <a:xfrm>
            <a:off x="5338290" y="5080429"/>
            <a:ext cx="1620957" cy="646331"/>
          </a:xfrm>
          <a:prstGeom prst="rect">
            <a:avLst/>
          </a:prstGeom>
          <a:noFill/>
        </p:spPr>
        <p:txBody>
          <a:bodyPr wrap="none" rtlCol="0">
            <a:spAutoFit/>
          </a:bodyPr>
          <a:lstStyle/>
          <a:p>
            <a:pPr algn="ctr">
              <a:buNone/>
            </a:pPr>
            <a:r>
              <a:rPr lang="en-US" dirty="0">
                <a:solidFill>
                  <a:srgbClr val="000000"/>
                </a:solidFill>
                <a:latin typeface="Poppins Light" panose="00000400000000000000" pitchFamily="2" charset="0"/>
                <a:cs typeface="Poppins Light" panose="00000400000000000000" pitchFamily="2" charset="0"/>
              </a:rPr>
              <a:t>David</a:t>
            </a:r>
          </a:p>
          <a:p>
            <a:pPr algn="ctr">
              <a:buNone/>
            </a:pPr>
            <a:r>
              <a:rPr lang="en-US" dirty="0">
                <a:solidFill>
                  <a:srgbClr val="000000"/>
                </a:solidFill>
                <a:latin typeface="Poppins Light" panose="00000400000000000000" pitchFamily="2" charset="0"/>
                <a:cs typeface="Poppins Light" panose="00000400000000000000" pitchFamily="2" charset="0"/>
              </a:rPr>
              <a:t>Giovannucci</a:t>
            </a:r>
          </a:p>
        </p:txBody>
      </p:sp>
      <p:sp>
        <p:nvSpPr>
          <p:cNvPr id="23" name="TextBox 22">
            <a:extLst>
              <a:ext uri="{FF2B5EF4-FFF2-40B4-BE49-F238E27FC236}">
                <a16:creationId xmlns:a16="http://schemas.microsoft.com/office/drawing/2014/main" id="{F7CA813F-793E-FA27-CCCD-D88CA77AC2D9}"/>
              </a:ext>
            </a:extLst>
          </p:cNvPr>
          <p:cNvSpPr txBox="1"/>
          <p:nvPr/>
        </p:nvSpPr>
        <p:spPr>
          <a:xfrm>
            <a:off x="9488745" y="5855269"/>
            <a:ext cx="2018501" cy="646331"/>
          </a:xfrm>
          <a:prstGeom prst="rect">
            <a:avLst/>
          </a:prstGeom>
          <a:noFill/>
        </p:spPr>
        <p:txBody>
          <a:bodyPr wrap="none" rtlCol="0">
            <a:spAutoFit/>
          </a:bodyPr>
          <a:lstStyle/>
          <a:p>
            <a:pPr algn="ctr"/>
            <a:r>
              <a:rPr lang="en-US" b="1" dirty="0">
                <a:solidFill>
                  <a:srgbClr val="000000"/>
                </a:solidFill>
                <a:latin typeface="Poppins Light" panose="00000400000000000000" pitchFamily="2" charset="0"/>
                <a:cs typeface="Poppins Light" panose="00000400000000000000" pitchFamily="2" charset="0"/>
              </a:rPr>
              <a:t>Main Campus</a:t>
            </a:r>
          </a:p>
          <a:p>
            <a:pPr algn="ctr"/>
            <a:r>
              <a:rPr lang="en-US" b="1" dirty="0">
                <a:solidFill>
                  <a:srgbClr val="000000"/>
                </a:solidFill>
                <a:latin typeface="Poppins Light" panose="00000400000000000000" pitchFamily="2" charset="0"/>
                <a:cs typeface="Poppins Light" panose="00000400000000000000" pitchFamily="2" charset="0"/>
              </a:rPr>
              <a:t>Representatives</a:t>
            </a:r>
            <a:endParaRPr lang="en-US" b="1" dirty="0">
              <a:latin typeface="Poppins Light" panose="00000400000000000000" pitchFamily="2" charset="0"/>
              <a:cs typeface="Poppins Light" panose="00000400000000000000" pitchFamily="2" charset="0"/>
            </a:endParaRPr>
          </a:p>
        </p:txBody>
      </p:sp>
      <p:sp>
        <p:nvSpPr>
          <p:cNvPr id="24" name="TextBox 23">
            <a:extLst>
              <a:ext uri="{FF2B5EF4-FFF2-40B4-BE49-F238E27FC236}">
                <a16:creationId xmlns:a16="http://schemas.microsoft.com/office/drawing/2014/main" id="{90C82A5E-898C-13A8-77CE-0EBDAF722C9F}"/>
              </a:ext>
            </a:extLst>
          </p:cNvPr>
          <p:cNvSpPr txBox="1"/>
          <p:nvPr/>
        </p:nvSpPr>
        <p:spPr>
          <a:xfrm>
            <a:off x="5337320" y="5805630"/>
            <a:ext cx="2941832" cy="646331"/>
          </a:xfrm>
          <a:prstGeom prst="rect">
            <a:avLst/>
          </a:prstGeom>
          <a:noFill/>
        </p:spPr>
        <p:txBody>
          <a:bodyPr wrap="none" rtlCol="0">
            <a:spAutoFit/>
          </a:bodyPr>
          <a:lstStyle/>
          <a:p>
            <a:pPr algn="ctr"/>
            <a:r>
              <a:rPr lang="en-US" b="1" dirty="0">
                <a:solidFill>
                  <a:srgbClr val="000000"/>
                </a:solidFill>
                <a:latin typeface="Poppins Light" panose="00000400000000000000" pitchFamily="2" charset="0"/>
                <a:cs typeface="Poppins Light" panose="00000400000000000000" pitchFamily="2" charset="0"/>
              </a:rPr>
              <a:t>Health Science Campus</a:t>
            </a:r>
          </a:p>
          <a:p>
            <a:pPr algn="ctr"/>
            <a:r>
              <a:rPr lang="en-US" b="1" dirty="0">
                <a:solidFill>
                  <a:srgbClr val="000000"/>
                </a:solidFill>
                <a:latin typeface="Poppins Light" panose="00000400000000000000" pitchFamily="2" charset="0"/>
                <a:cs typeface="Poppins Light" panose="00000400000000000000" pitchFamily="2" charset="0"/>
              </a:rPr>
              <a:t>Representatives</a:t>
            </a:r>
            <a:endParaRPr lang="en-US" b="1" dirty="0">
              <a:latin typeface="Poppins Light" panose="00000400000000000000" pitchFamily="2" charset="0"/>
              <a:cs typeface="Poppins Light" panose="00000400000000000000" pitchFamily="2" charset="0"/>
            </a:endParaRPr>
          </a:p>
        </p:txBody>
      </p:sp>
      <p:sp>
        <p:nvSpPr>
          <p:cNvPr id="25" name="TextBox 24">
            <a:extLst>
              <a:ext uri="{FF2B5EF4-FFF2-40B4-BE49-F238E27FC236}">
                <a16:creationId xmlns:a16="http://schemas.microsoft.com/office/drawing/2014/main" id="{04D2B88F-747D-F773-DE53-E0387BAC1327}"/>
              </a:ext>
            </a:extLst>
          </p:cNvPr>
          <p:cNvSpPr txBox="1"/>
          <p:nvPr/>
        </p:nvSpPr>
        <p:spPr>
          <a:xfrm>
            <a:off x="2639697" y="5108605"/>
            <a:ext cx="2526654" cy="1200329"/>
          </a:xfrm>
          <a:prstGeom prst="rect">
            <a:avLst/>
          </a:prstGeom>
          <a:noFill/>
        </p:spPr>
        <p:txBody>
          <a:bodyPr wrap="none" rtlCol="0">
            <a:spAutoFit/>
          </a:bodyPr>
          <a:lstStyle/>
          <a:p>
            <a:pPr algn="ctr"/>
            <a:r>
              <a:rPr lang="en-US" dirty="0">
                <a:solidFill>
                  <a:srgbClr val="000000"/>
                </a:solidFill>
                <a:latin typeface="Poppins Light" panose="00000400000000000000" pitchFamily="2" charset="0"/>
                <a:cs typeface="Poppins Light" panose="00000400000000000000" pitchFamily="2" charset="0"/>
              </a:rPr>
              <a:t>Robert</a:t>
            </a:r>
          </a:p>
          <a:p>
            <a:pPr algn="ctr"/>
            <a:r>
              <a:rPr lang="en-US" dirty="0">
                <a:solidFill>
                  <a:srgbClr val="000000"/>
                </a:solidFill>
                <a:latin typeface="Poppins Light" panose="00000400000000000000" pitchFamily="2" charset="0"/>
                <a:cs typeface="Poppins Light" panose="00000400000000000000" pitchFamily="2" charset="0"/>
              </a:rPr>
              <a:t>Steven</a:t>
            </a:r>
          </a:p>
          <a:p>
            <a:pPr algn="ctr"/>
            <a:r>
              <a:rPr lang="en-US" b="1" dirty="0">
                <a:solidFill>
                  <a:srgbClr val="000000"/>
                </a:solidFill>
                <a:latin typeface="Poppins Light" panose="00000400000000000000" pitchFamily="2" charset="0"/>
                <a:cs typeface="Poppins Light" panose="00000400000000000000" pitchFamily="2" charset="0"/>
              </a:rPr>
              <a:t>Ohio Faculty Council</a:t>
            </a:r>
          </a:p>
          <a:p>
            <a:pPr algn="ctr"/>
            <a:r>
              <a:rPr lang="en-US" b="1" dirty="0">
                <a:solidFill>
                  <a:srgbClr val="000000"/>
                </a:solidFill>
                <a:latin typeface="Poppins Light" panose="00000400000000000000" pitchFamily="2" charset="0"/>
                <a:cs typeface="Poppins Light" panose="00000400000000000000" pitchFamily="2" charset="0"/>
              </a:rPr>
              <a:t>Representative</a:t>
            </a:r>
            <a:endParaRPr lang="en-US" b="1" dirty="0">
              <a:latin typeface="Poppins Light" panose="00000400000000000000" pitchFamily="2" charset="0"/>
              <a:cs typeface="Poppins Light" panose="00000400000000000000" pitchFamily="2" charset="0"/>
            </a:endParaRPr>
          </a:p>
        </p:txBody>
      </p:sp>
      <p:sp>
        <p:nvSpPr>
          <p:cNvPr id="26" name="Rectangle 25">
            <a:extLst>
              <a:ext uri="{FF2B5EF4-FFF2-40B4-BE49-F238E27FC236}">
                <a16:creationId xmlns:a16="http://schemas.microsoft.com/office/drawing/2014/main" id="{4981A344-861B-D2AC-F97C-DD1949918829}"/>
              </a:ext>
            </a:extLst>
          </p:cNvPr>
          <p:cNvSpPr/>
          <p:nvPr/>
        </p:nvSpPr>
        <p:spPr>
          <a:xfrm>
            <a:off x="8712000" y="3166097"/>
            <a:ext cx="3229259" cy="33355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2EC988-9DA5-46BD-DD37-59906BDCF812}"/>
              </a:ext>
            </a:extLst>
          </p:cNvPr>
          <p:cNvSpPr/>
          <p:nvPr/>
        </p:nvSpPr>
        <p:spPr>
          <a:xfrm>
            <a:off x="5193606" y="3166097"/>
            <a:ext cx="3229259" cy="33355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57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D1AC4-28B7-6F77-F536-41D20E63E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DE19B8-D75E-B4D4-1A13-9770DDEC7E91}"/>
              </a:ext>
            </a:extLst>
          </p:cNvPr>
          <p:cNvSpPr>
            <a:spLocks noGrp="1"/>
          </p:cNvSpPr>
          <p:nvPr>
            <p:ph type="title"/>
          </p:nvPr>
        </p:nvSpPr>
        <p:spPr>
          <a:xfrm>
            <a:off x="1266741" y="349608"/>
            <a:ext cx="10457985" cy="793480"/>
          </a:xfrm>
        </p:spPr>
        <p:txBody>
          <a:bodyPr>
            <a:normAutofit/>
          </a:bodyPr>
          <a:lstStyle/>
          <a:p>
            <a:pPr algn="ctr"/>
            <a:r>
              <a:rPr lang="en-US" sz="3200" dirty="0">
                <a:latin typeface="Arial" panose="020B0604020202020204" pitchFamily="34" charset="0"/>
                <a:cs typeface="Arial" panose="020B0604020202020204" pitchFamily="34" charset="0"/>
              </a:rPr>
              <a:t>Meetings with the President and Provost</a:t>
            </a:r>
            <a:endParaRPr lang="en-US" sz="3200" b="1" dirty="0">
              <a:latin typeface="Poppins ExtraBold" panose="00000900000000000000" pitchFamily="2" charset="0"/>
              <a:cs typeface="Poppins ExtraBold" panose="00000900000000000000" pitchFamily="2" charset="0"/>
            </a:endParaRPr>
          </a:p>
        </p:txBody>
      </p:sp>
      <p:sp>
        <p:nvSpPr>
          <p:cNvPr id="3" name="TextBox 2">
            <a:extLst>
              <a:ext uri="{FF2B5EF4-FFF2-40B4-BE49-F238E27FC236}">
                <a16:creationId xmlns:a16="http://schemas.microsoft.com/office/drawing/2014/main" id="{2C04AAAF-103B-7C80-4A2C-C661F5F7F9DD}"/>
              </a:ext>
            </a:extLst>
          </p:cNvPr>
          <p:cNvSpPr txBox="1"/>
          <p:nvPr/>
        </p:nvSpPr>
        <p:spPr>
          <a:xfrm>
            <a:off x="1861851" y="1262743"/>
            <a:ext cx="9992298" cy="4939814"/>
          </a:xfrm>
          <a:prstGeom prst="rect">
            <a:avLst/>
          </a:prstGeom>
          <a:noFill/>
        </p:spPr>
        <p:txBody>
          <a:bodyPr wrap="square" rtlCol="0">
            <a:spAutoFit/>
          </a:bodyPr>
          <a:lstStyle/>
          <a:p>
            <a:pPr>
              <a:spcBef>
                <a:spcPts val="600"/>
              </a:spcBef>
            </a:pPr>
            <a:r>
              <a:rPr lang="en-US" sz="2400" dirty="0">
                <a:latin typeface="Arial" panose="020B0604020202020204" pitchFamily="34" charset="0"/>
                <a:cs typeface="Arial" panose="020B0604020202020204" pitchFamily="34" charset="0"/>
              </a:rPr>
              <a:t>We had meetings with the president and provost and are excited about their priorities:</a:t>
            </a:r>
          </a:p>
          <a:p>
            <a:pPr>
              <a:spcBef>
                <a:spcPts val="600"/>
              </a:spcBef>
            </a:pPr>
            <a:r>
              <a:rPr lang="en-US" sz="2400" dirty="0">
                <a:latin typeface="Arial" panose="020B0604020202020204" pitchFamily="34" charset="0"/>
                <a:cs typeface="Arial" panose="020B0604020202020204" pitchFamily="34" charset="0"/>
              </a:rPr>
              <a:t>	- Enrollment: We want UToledo to become a larger university.</a:t>
            </a:r>
          </a:p>
          <a:p>
            <a:pPr>
              <a:spcBef>
                <a:spcPts val="600"/>
              </a:spcBef>
            </a:pPr>
            <a:r>
              <a:rPr lang="en-US" sz="2400" dirty="0">
                <a:latin typeface="Arial" panose="020B0604020202020204" pitchFamily="34" charset="0"/>
                <a:cs typeface="Arial" panose="020B0604020202020204" pitchFamily="34" charset="0"/>
              </a:rPr>
              <a:t>	- Research: “Need to grow our research impact.”</a:t>
            </a:r>
          </a:p>
          <a:p>
            <a:pPr>
              <a:spcBef>
                <a:spcPts val="600"/>
              </a:spcBef>
            </a:pPr>
            <a:r>
              <a:rPr lang="en-US" sz="2400" dirty="0">
                <a:latin typeface="Arial" panose="020B0604020202020204" pitchFamily="34" charset="0"/>
                <a:cs typeface="Arial" panose="020B0604020202020204" pitchFamily="34" charset="0"/>
              </a:rPr>
              <a:t>	- Community: “We exist to serve the region.”</a:t>
            </a:r>
          </a:p>
          <a:p>
            <a:pPr>
              <a:spcBef>
                <a:spcPts val="600"/>
              </a:spcBef>
            </a:pPr>
            <a:r>
              <a:rPr lang="en-US" sz="2400" dirty="0">
                <a:latin typeface="Arial" panose="020B0604020202020204" pitchFamily="34" charset="0"/>
                <a:cs typeface="Arial" panose="020B0604020202020204" pitchFamily="34" charset="0"/>
              </a:rPr>
              <a:t>We are looking forward to a formal statement about the vision for UToledo, which will be unveiled on October 16 at the inauguration.</a:t>
            </a:r>
          </a:p>
          <a:p>
            <a:pPr>
              <a:spcBef>
                <a:spcPts val="600"/>
              </a:spcBef>
            </a:pPr>
            <a:endParaRPr lang="en-US" sz="2400" dirty="0">
              <a:latin typeface="Arial" panose="020B0604020202020204" pitchFamily="34" charset="0"/>
              <a:cs typeface="Arial" panose="020B0604020202020204" pitchFamily="34" charset="0"/>
            </a:endParaRPr>
          </a:p>
          <a:p>
            <a:pPr>
              <a:spcBef>
                <a:spcPts val="600"/>
              </a:spcBef>
            </a:pPr>
            <a:r>
              <a:rPr lang="en-US" sz="2400" dirty="0">
                <a:latin typeface="Arial" panose="020B0604020202020204" pitchFamily="34" charset="0"/>
                <a:cs typeface="Arial" panose="020B0604020202020204" pitchFamily="34" charset="0"/>
              </a:rPr>
              <a:t>We are also pleased that Provost McKinney plans to visit each department over the coming year, and we anticipate positive outcomes from these discussions.</a:t>
            </a:r>
          </a:p>
          <a:p>
            <a:pPr marL="342900" indent="-342900">
              <a:spcBef>
                <a:spcPts val="600"/>
              </a:spcBef>
              <a:buAutoNum type="arabicParenR"/>
            </a:pPr>
            <a:endParaRPr lang="en-US" sz="1600" dirty="0"/>
          </a:p>
        </p:txBody>
      </p:sp>
    </p:spTree>
    <p:extLst>
      <p:ext uri="{BB962C8B-B14F-4D97-AF65-F5344CB8AC3E}">
        <p14:creationId xmlns:p14="http://schemas.microsoft.com/office/powerpoint/2010/main" val="2618532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7DC186-3B9B-F987-03E2-2BC537C29D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E515B-96BE-FAA9-954E-F84A2679E51D}"/>
              </a:ext>
            </a:extLst>
          </p:cNvPr>
          <p:cNvSpPr>
            <a:spLocks noGrp="1"/>
          </p:cNvSpPr>
          <p:nvPr>
            <p:ph type="title"/>
          </p:nvPr>
        </p:nvSpPr>
        <p:spPr>
          <a:xfrm>
            <a:off x="867008" y="173307"/>
            <a:ext cx="10457985" cy="793480"/>
          </a:xfrm>
        </p:spPr>
        <p:txBody>
          <a:bodyPr>
            <a:normAutofit/>
          </a:bodyPr>
          <a:lstStyle/>
          <a:p>
            <a:pPr algn="ctr">
              <a:spcBef>
                <a:spcPts val="600"/>
              </a:spcBef>
            </a:pPr>
            <a:r>
              <a:rPr lang="en-US" sz="3200" dirty="0">
                <a:latin typeface="Arial" panose="020B0604020202020204" pitchFamily="34" charset="0"/>
                <a:cs typeface="Arial" panose="020B0604020202020204" pitchFamily="34" charset="0"/>
              </a:rPr>
              <a:t>Enrollment Crisis: Retention Is Not the Culprit</a:t>
            </a:r>
          </a:p>
        </p:txBody>
      </p:sp>
      <p:sp>
        <p:nvSpPr>
          <p:cNvPr id="3" name="TextBox 2">
            <a:extLst>
              <a:ext uri="{FF2B5EF4-FFF2-40B4-BE49-F238E27FC236}">
                <a16:creationId xmlns:a16="http://schemas.microsoft.com/office/drawing/2014/main" id="{E3783C49-CC1B-C51C-A3C6-BF82CE048B90}"/>
              </a:ext>
            </a:extLst>
          </p:cNvPr>
          <p:cNvSpPr txBox="1"/>
          <p:nvPr/>
        </p:nvSpPr>
        <p:spPr>
          <a:xfrm>
            <a:off x="680356" y="1056491"/>
            <a:ext cx="10831288" cy="461665"/>
          </a:xfrm>
          <a:prstGeom prst="rect">
            <a:avLst/>
          </a:prstGeom>
          <a:noFill/>
        </p:spPr>
        <p:txBody>
          <a:bodyPr wrap="square" rtlCol="0">
            <a:spAutoFit/>
          </a:bodyPr>
          <a:lstStyle/>
          <a:p>
            <a:pPr algn="ctr">
              <a:spcBef>
                <a:spcPts val="600"/>
              </a:spcBef>
            </a:pPr>
            <a:r>
              <a:rPr lang="en-US" sz="2400" dirty="0">
                <a:latin typeface="Arial" panose="020B0604020202020204" pitchFamily="34" charset="0"/>
                <a:cs typeface="Arial" panose="020B0604020202020204" pitchFamily="34" charset="0"/>
              </a:rPr>
              <a:t>UToledo is doing well with retention.</a:t>
            </a:r>
          </a:p>
        </p:txBody>
      </p:sp>
      <p:sp>
        <p:nvSpPr>
          <p:cNvPr id="5" name="TextBox 4">
            <a:extLst>
              <a:ext uri="{FF2B5EF4-FFF2-40B4-BE49-F238E27FC236}">
                <a16:creationId xmlns:a16="http://schemas.microsoft.com/office/drawing/2014/main" id="{11C8E904-0589-858C-6AF9-C6B34C4D390E}"/>
              </a:ext>
            </a:extLst>
          </p:cNvPr>
          <p:cNvSpPr txBox="1"/>
          <p:nvPr/>
        </p:nvSpPr>
        <p:spPr>
          <a:xfrm>
            <a:off x="1598153" y="2783740"/>
            <a:ext cx="8730345"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We are encouraged that </a:t>
            </a:r>
            <a:r>
              <a:rPr lang="en-US" b="1" dirty="0" err="1">
                <a:latin typeface="Arial" panose="020B0604020202020204" pitchFamily="34" charset="0"/>
                <a:cs typeface="Arial" panose="020B0604020202020204" pitchFamily="34" charset="0"/>
              </a:rPr>
              <a:t>UToledo’s</a:t>
            </a:r>
            <a:r>
              <a:rPr lang="en-US" b="1" dirty="0">
                <a:latin typeface="Arial" panose="020B0604020202020204" pitchFamily="34" charset="0"/>
                <a:cs typeface="Arial" panose="020B0604020202020204" pitchFamily="34" charset="0"/>
              </a:rPr>
              <a:t> data point in the plot is above the trendline.</a:t>
            </a: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764C1D3-1490-9EB2-AD13-0C31F17428F7}"/>
              </a:ext>
            </a:extLst>
          </p:cNvPr>
          <p:cNvSpPr txBox="1"/>
          <p:nvPr/>
        </p:nvSpPr>
        <p:spPr>
          <a:xfrm>
            <a:off x="1035414" y="1797005"/>
            <a:ext cx="9592354" cy="707886"/>
          </a:xfrm>
          <a:prstGeom prst="rect">
            <a:avLst/>
          </a:prstGeom>
          <a:noFill/>
        </p:spPr>
        <p:txBody>
          <a:bodyPr wrap="square">
            <a:spAutoFit/>
          </a:bodyPr>
          <a:lstStyle/>
          <a:p>
            <a:pPr algn="ctr">
              <a:defRPr sz="1400" b="0" i="0" u="none" strike="noStrike" kern="1200" spc="0" baseline="0">
                <a:solidFill>
                  <a:sysClr val="windowText" lastClr="000000">
                    <a:lumMod val="65000"/>
                    <a:lumOff val="35000"/>
                  </a:sysClr>
                </a:solidFill>
                <a:latin typeface="+mn-lt"/>
                <a:ea typeface="+mn-ea"/>
                <a:cs typeface="+mn-cs"/>
              </a:defRPr>
            </a:pPr>
            <a:r>
              <a:rPr lang="en-US" sz="2000" dirty="0">
                <a:latin typeface="Arial" panose="020B0604020202020204" pitchFamily="34" charset="0"/>
                <a:cs typeface="Arial" panose="020B0604020202020204" pitchFamily="34" charset="0"/>
              </a:rPr>
              <a:t>The 10-year retention average of Ohio public universities (first year retention rates) correlates with the acceptance rate</a:t>
            </a:r>
          </a:p>
        </p:txBody>
      </p:sp>
      <p:pic>
        <p:nvPicPr>
          <p:cNvPr id="10" name="Picture 9">
            <a:extLst>
              <a:ext uri="{FF2B5EF4-FFF2-40B4-BE49-F238E27FC236}">
                <a16:creationId xmlns:a16="http://schemas.microsoft.com/office/drawing/2014/main" id="{746E6C37-4707-E03F-724E-B5587FDAFFF4}"/>
              </a:ext>
            </a:extLst>
          </p:cNvPr>
          <p:cNvPicPr>
            <a:picLocks noChangeAspect="1"/>
          </p:cNvPicPr>
          <p:nvPr/>
        </p:nvPicPr>
        <p:blipFill>
          <a:blip r:embed="rId2"/>
          <a:srcRect/>
          <a:stretch/>
        </p:blipFill>
        <p:spPr>
          <a:xfrm>
            <a:off x="1863494" y="3279177"/>
            <a:ext cx="8465004" cy="3336312"/>
          </a:xfrm>
          <a:prstGeom prst="rect">
            <a:avLst/>
          </a:prstGeom>
        </p:spPr>
      </p:pic>
    </p:spTree>
    <p:extLst>
      <p:ext uri="{BB962C8B-B14F-4D97-AF65-F5344CB8AC3E}">
        <p14:creationId xmlns:p14="http://schemas.microsoft.com/office/powerpoint/2010/main" val="1746786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69649D3-ADA9-6944-A36D-4448EAB9F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0C791C-279D-EC58-4256-1B4B5437E395}"/>
              </a:ext>
            </a:extLst>
          </p:cNvPr>
          <p:cNvSpPr>
            <a:spLocks noGrp="1"/>
          </p:cNvSpPr>
          <p:nvPr>
            <p:ph type="title"/>
          </p:nvPr>
        </p:nvSpPr>
        <p:spPr>
          <a:xfrm>
            <a:off x="746850" y="425938"/>
            <a:ext cx="10457985" cy="793480"/>
          </a:xfrm>
        </p:spPr>
        <p:txBody>
          <a:bodyPr>
            <a:normAutofit fontScale="90000"/>
          </a:bodyPr>
          <a:lstStyle/>
          <a:p>
            <a:pPr algn="ctr">
              <a:spcBef>
                <a:spcPts val="600"/>
              </a:spcBef>
            </a:pPr>
            <a:r>
              <a:rPr lang="en-US" sz="3200" dirty="0">
                <a:latin typeface="Arial" panose="020B0604020202020204" pitchFamily="34" charset="0"/>
                <a:cs typeface="Arial" panose="020B0604020202020204" pitchFamily="34" charset="0"/>
              </a:rPr>
              <a:t>Enrollment Crisis:</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Faculty Involvement in Recruitment Activities</a:t>
            </a:r>
          </a:p>
        </p:txBody>
      </p:sp>
      <p:sp>
        <p:nvSpPr>
          <p:cNvPr id="3" name="TextBox 2">
            <a:extLst>
              <a:ext uri="{FF2B5EF4-FFF2-40B4-BE49-F238E27FC236}">
                <a16:creationId xmlns:a16="http://schemas.microsoft.com/office/drawing/2014/main" id="{17E2A2F0-4842-D2CB-E82C-C26D4FC9865B}"/>
              </a:ext>
            </a:extLst>
          </p:cNvPr>
          <p:cNvSpPr txBox="1"/>
          <p:nvPr/>
        </p:nvSpPr>
        <p:spPr>
          <a:xfrm>
            <a:off x="468085" y="1730828"/>
            <a:ext cx="11451771" cy="1646605"/>
          </a:xfrm>
          <a:prstGeom prst="rect">
            <a:avLst/>
          </a:prstGeom>
          <a:noFill/>
        </p:spPr>
        <p:txBody>
          <a:bodyPr wrap="square" rtlCol="0">
            <a:spAutoFit/>
          </a:bodyPr>
          <a:lstStyle/>
          <a:p>
            <a:pPr>
              <a:spcBef>
                <a:spcPts val="600"/>
              </a:spcBef>
            </a:pPr>
            <a:r>
              <a:rPr lang="en-US" sz="2400" dirty="0">
                <a:latin typeface="Arial" panose="020B0604020202020204" pitchFamily="34" charset="0"/>
                <a:cs typeface="Arial" panose="020B0604020202020204" pitchFamily="34" charset="0"/>
              </a:rPr>
              <a:t>We are satisfied with our collaborations with the Vice President for Strategic Enrollment Management, Tony Bourne.</a:t>
            </a:r>
          </a:p>
          <a:p>
            <a:pPr>
              <a:spcBef>
                <a:spcPts val="600"/>
              </a:spcBef>
            </a:pPr>
            <a:r>
              <a:rPr lang="en-US" sz="2400" dirty="0">
                <a:latin typeface="Arial" panose="020B0604020202020204" pitchFamily="34" charset="0"/>
                <a:cs typeface="Arial" panose="020B0604020202020204" pitchFamily="34" charset="0"/>
              </a:rPr>
              <a:t>We aim to enhance faculty involvement by hosting 1:15 meetings with students and their parents, alongside participation in campus events.</a:t>
            </a:r>
          </a:p>
        </p:txBody>
      </p:sp>
    </p:spTree>
    <p:extLst>
      <p:ext uri="{BB962C8B-B14F-4D97-AF65-F5344CB8AC3E}">
        <p14:creationId xmlns:p14="http://schemas.microsoft.com/office/powerpoint/2010/main" val="399152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A9C104A-0A2F-EF96-FDFA-9A7C584135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67F284-B185-22F5-4668-A0DBDDA44191}"/>
              </a:ext>
            </a:extLst>
          </p:cNvPr>
          <p:cNvSpPr>
            <a:spLocks noGrp="1"/>
          </p:cNvSpPr>
          <p:nvPr>
            <p:ph type="title"/>
          </p:nvPr>
        </p:nvSpPr>
        <p:spPr>
          <a:xfrm>
            <a:off x="293915" y="198304"/>
            <a:ext cx="11451771" cy="1520328"/>
          </a:xfrm>
        </p:spPr>
        <p:txBody>
          <a:bodyPr>
            <a:normAutofit/>
          </a:bodyPr>
          <a:lstStyle/>
          <a:p>
            <a:pPr algn="ctr">
              <a:spcBef>
                <a:spcPts val="600"/>
              </a:spcBef>
            </a:pPr>
            <a:r>
              <a:rPr lang="en-US" sz="2800" dirty="0">
                <a:latin typeface="Arial" panose="020B0604020202020204" pitchFamily="34" charset="0"/>
                <a:cs typeface="Arial" panose="020B0604020202020204" pitchFamily="34" charset="0"/>
              </a:rPr>
              <a:t>Enrollment Crisis: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Improving Coordination Between </a:t>
            </a:r>
            <a:r>
              <a:rPr lang="en-US" sz="2800" dirty="0" err="1">
                <a:latin typeface="Arial" panose="020B0604020202020204" pitchFamily="34" charset="0"/>
                <a:cs typeface="Arial" panose="020B0604020202020204" pitchFamily="34" charset="0"/>
              </a:rPr>
              <a:t>UToledo</a:t>
            </a:r>
            <a:r>
              <a:rPr lang="en-US" sz="2800" dirty="0">
                <a:latin typeface="Arial" panose="020B0604020202020204" pitchFamily="34" charset="0"/>
                <a:cs typeface="Arial" panose="020B0604020202020204" pitchFamily="34" charset="0"/>
              </a:rPr>
              <a:t> Units</a:t>
            </a:r>
          </a:p>
        </p:txBody>
      </p:sp>
      <p:sp>
        <p:nvSpPr>
          <p:cNvPr id="3" name="TextBox 2">
            <a:extLst>
              <a:ext uri="{FF2B5EF4-FFF2-40B4-BE49-F238E27FC236}">
                <a16:creationId xmlns:a16="http://schemas.microsoft.com/office/drawing/2014/main" id="{3AA61CC4-94FC-7A22-985B-26763696FACD}"/>
              </a:ext>
            </a:extLst>
          </p:cNvPr>
          <p:cNvSpPr txBox="1"/>
          <p:nvPr/>
        </p:nvSpPr>
        <p:spPr>
          <a:xfrm>
            <a:off x="446314" y="1807028"/>
            <a:ext cx="11451771" cy="2539157"/>
          </a:xfrm>
          <a:prstGeom prst="rect">
            <a:avLst/>
          </a:prstGeom>
          <a:noFill/>
        </p:spPr>
        <p:txBody>
          <a:bodyPr wrap="square" rtlCol="0">
            <a:spAutoFit/>
          </a:bodyPr>
          <a:lstStyle/>
          <a:p>
            <a:pPr>
              <a:spcBef>
                <a:spcPts val="600"/>
              </a:spcBef>
              <a:spcAft>
                <a:spcPts val="1200"/>
              </a:spcAft>
            </a:pPr>
            <a:r>
              <a:rPr lang="en-US" sz="2400" dirty="0">
                <a:latin typeface="Arial" panose="020B0604020202020204" pitchFamily="34" charset="0"/>
                <a:cs typeface="Arial" panose="020B0604020202020204" pitchFamily="34" charset="0"/>
              </a:rPr>
              <a:t>However, we remain very concerned about the university's marketing efforts, particularly the lack of a clear focus on recruitment marketing.</a:t>
            </a:r>
          </a:p>
          <a:p>
            <a:pPr>
              <a:spcBef>
                <a:spcPts val="600"/>
              </a:spcBef>
            </a:pPr>
            <a:r>
              <a:rPr lang="en-US" sz="2400" dirty="0">
                <a:latin typeface="Arial" panose="020B0604020202020204" pitchFamily="34" charset="0"/>
                <a:cs typeface="Arial" panose="020B0604020202020204" pitchFamily="34" charset="0"/>
              </a:rPr>
              <a:t>This lack of </a:t>
            </a:r>
            <a:r>
              <a:rPr lang="en-US" sz="2400" u="sng" dirty="0">
                <a:latin typeface="Arial" panose="020B0604020202020204" pitchFamily="34" charset="0"/>
                <a:cs typeface="Arial" panose="020B0604020202020204" pitchFamily="34" charset="0"/>
              </a:rPr>
              <a:t>clearly organized collaboration</a:t>
            </a:r>
            <a:r>
              <a:rPr lang="en-US" sz="2400" dirty="0">
                <a:latin typeface="Arial" panose="020B0604020202020204" pitchFamily="34" charset="0"/>
                <a:cs typeface="Arial" panose="020B0604020202020204" pitchFamily="34" charset="0"/>
              </a:rPr>
              <a:t>, between enrollment management, marketing, and communication </a:t>
            </a:r>
            <a:r>
              <a:rPr lang="en-US" sz="2400" u="sng" dirty="0">
                <a:latin typeface="Arial" panose="020B0604020202020204" pitchFamily="34" charset="0"/>
                <a:cs typeface="Arial" panose="020B0604020202020204" pitchFamily="34" charset="0"/>
              </a:rPr>
              <a:t>is one example of the lack of systematic coordination</a:t>
            </a:r>
            <a:r>
              <a:rPr lang="en-US" sz="2400" dirty="0">
                <a:latin typeface="Arial" panose="020B0604020202020204" pitchFamily="34" charset="0"/>
                <a:cs typeface="Arial" panose="020B0604020202020204" pitchFamily="34" charset="0"/>
              </a:rPr>
              <a:t> between UToledo units, as we focus on resolving the enrollment crises and building our presence in the Northwest region. </a:t>
            </a:r>
          </a:p>
        </p:txBody>
      </p:sp>
    </p:spTree>
    <p:extLst>
      <p:ext uri="{BB962C8B-B14F-4D97-AF65-F5344CB8AC3E}">
        <p14:creationId xmlns:p14="http://schemas.microsoft.com/office/powerpoint/2010/main" val="812725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1D40390-6E71-BFFB-EF95-BB3F1F4DAA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41B06-7A3E-E5CF-0992-FD49BF05014D}"/>
              </a:ext>
            </a:extLst>
          </p:cNvPr>
          <p:cNvSpPr>
            <a:spLocks noGrp="1"/>
          </p:cNvSpPr>
          <p:nvPr>
            <p:ph type="title"/>
          </p:nvPr>
        </p:nvSpPr>
        <p:spPr>
          <a:xfrm>
            <a:off x="293915" y="198304"/>
            <a:ext cx="11451771" cy="1520328"/>
          </a:xfrm>
        </p:spPr>
        <p:txBody>
          <a:bodyPr>
            <a:normAutofit/>
          </a:bodyPr>
          <a:lstStyle/>
          <a:p>
            <a:pPr algn="ctr">
              <a:spcBef>
                <a:spcPts val="600"/>
              </a:spcBef>
            </a:pPr>
            <a:r>
              <a:rPr lang="en-US" sz="3200" dirty="0">
                <a:latin typeface="Arial" panose="020B0604020202020204" pitchFamily="34" charset="0"/>
                <a:cs typeface="Arial" panose="020B0604020202020204" pitchFamily="34" charset="0"/>
              </a:rPr>
              <a:t>Enrollment Crisis: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Regaining Control Over Outsourced Operations</a:t>
            </a:r>
          </a:p>
        </p:txBody>
      </p:sp>
      <p:sp>
        <p:nvSpPr>
          <p:cNvPr id="3" name="TextBox 2">
            <a:extLst>
              <a:ext uri="{FF2B5EF4-FFF2-40B4-BE49-F238E27FC236}">
                <a16:creationId xmlns:a16="http://schemas.microsoft.com/office/drawing/2014/main" id="{BF2C1826-01E8-39E0-41E5-893129AC3445}"/>
              </a:ext>
            </a:extLst>
          </p:cNvPr>
          <p:cNvSpPr txBox="1"/>
          <p:nvPr/>
        </p:nvSpPr>
        <p:spPr>
          <a:xfrm>
            <a:off x="446314" y="1807028"/>
            <a:ext cx="11451771" cy="341632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terms of the contract with </a:t>
            </a:r>
            <a:r>
              <a:rPr lang="en-US" sz="2400" dirty="0" err="1">
                <a:latin typeface="Arial" panose="020B0604020202020204" pitchFamily="34" charset="0"/>
                <a:cs typeface="Arial" panose="020B0604020202020204" pitchFamily="34" charset="0"/>
              </a:rPr>
              <a:t>ParkUToledo</a:t>
            </a:r>
            <a:r>
              <a:rPr lang="en-US" sz="2400" dirty="0">
                <a:latin typeface="Arial" panose="020B0604020202020204" pitchFamily="34" charset="0"/>
                <a:cs typeface="Arial" panose="020B0604020202020204" pitchFamily="34" charset="0"/>
              </a:rPr>
              <a:t> block our community from access to events and harm student engagement.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Similarly, the terms of the contract with Chartwell Catering make it far too expensive to serve refreshments at events and activities.</a:t>
            </a:r>
          </a:p>
          <a:p>
            <a:endParaRPr lang="en-US" sz="2400" dirty="0">
              <a:latin typeface="Arial" panose="020B0604020202020204" pitchFamily="34" charset="0"/>
              <a:cs typeface="Arial" panose="020B0604020202020204" pitchFamily="34" charset="0"/>
            </a:endParaRPr>
          </a:p>
          <a:p>
            <a:r>
              <a:rPr lang="en-US" sz="2400" b="0" i="0" u="none" strike="noStrike" dirty="0">
                <a:solidFill>
                  <a:srgbClr val="212121"/>
                </a:solidFill>
                <a:effectLst/>
                <a:latin typeface="Aptos" panose="020B0004020202020204" pitchFamily="34" charset="0"/>
              </a:rPr>
              <a:t>Event planning on campus among faculty and departments has become impossible under the current contracts with Chartwell catering  and </a:t>
            </a:r>
            <a:r>
              <a:rPr lang="en-US" sz="2400" b="0" i="0" u="none" strike="noStrike" dirty="0" err="1">
                <a:solidFill>
                  <a:srgbClr val="212121"/>
                </a:solidFill>
                <a:effectLst/>
                <a:latin typeface="Aptos" panose="020B0004020202020204" pitchFamily="34" charset="0"/>
              </a:rPr>
              <a:t>UPark</a:t>
            </a:r>
            <a:r>
              <a:rPr lang="en-US" sz="2400" b="0" i="0" u="none" strike="noStrike" dirty="0">
                <a:solidFill>
                  <a:srgbClr val="212121"/>
                </a:solidFill>
                <a:effectLst/>
                <a:latin typeface="Aptos" panose="020B0004020202020204" pitchFamily="34" charset="0"/>
              </a:rPr>
              <a:t> Toledo. </a:t>
            </a:r>
            <a:r>
              <a:rPr lang="en-US" sz="2400" dirty="0">
                <a:solidFill>
                  <a:srgbClr val="212121"/>
                </a:solidFill>
                <a:latin typeface="Aptos" panose="020B0004020202020204" pitchFamily="34" charset="0"/>
              </a:rPr>
              <a:t>The Senate </a:t>
            </a:r>
            <a:r>
              <a:rPr lang="en-US" sz="2400" b="0" i="0" u="none" strike="noStrike" dirty="0">
                <a:solidFill>
                  <a:srgbClr val="212121"/>
                </a:solidFill>
                <a:effectLst/>
                <a:latin typeface="Aptos" panose="020B0004020202020204" pitchFamily="34" charset="0"/>
              </a:rPr>
              <a:t>will be looking into those contracts and requesting changes.”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565056"/>
      </p:ext>
    </p:extLst>
  </p:cSld>
  <p:clrMapOvr>
    <a:masterClrMapping/>
  </p:clrMapOvr>
</p:sld>
</file>

<file path=ppt/theme/theme1.xml><?xml version="1.0" encoding="utf-8"?>
<a:theme xmlns:a="http://schemas.openxmlformats.org/drawingml/2006/main" name="Office Theme">
  <a:themeElements>
    <a:clrScheme name="UToledo">
      <a:dk1>
        <a:srgbClr val="000000"/>
      </a:dk1>
      <a:lt1>
        <a:srgbClr val="FFFFFF"/>
      </a:lt1>
      <a:dk2>
        <a:srgbClr val="003D7E"/>
      </a:dk2>
      <a:lt2>
        <a:srgbClr val="FFFFFF"/>
      </a:lt2>
      <a:accent1>
        <a:srgbClr val="000E3D"/>
      </a:accent1>
      <a:accent2>
        <a:srgbClr val="102B5E"/>
      </a:accent2>
      <a:accent3>
        <a:srgbClr val="003D7E"/>
      </a:accent3>
      <a:accent4>
        <a:srgbClr val="009CE5"/>
      </a:accent4>
      <a:accent5>
        <a:srgbClr val="AED4E9"/>
      </a:accent5>
      <a:accent6>
        <a:srgbClr val="FFD200"/>
      </a:accent6>
      <a:hlink>
        <a:srgbClr val="A1047C"/>
      </a:hlink>
      <a:folHlink>
        <a:srgbClr val="A1047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oledo Presentation" id="{878472B2-5CB3-A84F-BF88-024C4E197E2A}" vid="{13CA13BF-2D47-8E49-8F59-CCE2B7E50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d6b1707-baa9-4a3d-a8f8-deabfb3d467b}" enabled="0" method="" siteId="{1d6b1707-baa9-4a3d-a8f8-deabfb3d467b}" removed="1"/>
</clbl:labelList>
</file>

<file path=docProps/app.xml><?xml version="1.0" encoding="utf-8"?>
<Properties xmlns="http://schemas.openxmlformats.org/officeDocument/2006/extended-properties" xmlns:vt="http://schemas.openxmlformats.org/officeDocument/2006/docPropsVTypes">
  <Template>utoledo-presentation (10)</Template>
  <TotalTime>265</TotalTime>
  <Words>605</Words>
  <Application>Microsoft Office PowerPoint</Application>
  <PresentationFormat>Widescreen</PresentationFormat>
  <Paragraphs>77</Paragraphs>
  <Slides>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Calibri</vt:lpstr>
      <vt:lpstr>Poppins ExtraBold</vt:lpstr>
      <vt:lpstr>Poppins Light</vt:lpstr>
      <vt:lpstr>Office Theme</vt:lpstr>
      <vt:lpstr>Faculty Senate Presentation</vt:lpstr>
      <vt:lpstr>Faculty Senate Executive Committee</vt:lpstr>
      <vt:lpstr>Meetings with the President and Provost</vt:lpstr>
      <vt:lpstr>Enrollment Crisis: Retention Is Not the Culprit</vt:lpstr>
      <vt:lpstr>Enrollment Crisis: Faculty Involvement in Recruitment Activities</vt:lpstr>
      <vt:lpstr>Enrollment Crisis:  Improving Coordination Between UToledo Units</vt:lpstr>
      <vt:lpstr>Enrollment Crisis:  Regaining Control Over Outsourced Operations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DeBenedictis, Katie</dc:creator>
  <cp:lastModifiedBy>Hubbard, Quinetta L.</cp:lastModifiedBy>
  <cp:revision>31</cp:revision>
  <dcterms:created xsi:type="dcterms:W3CDTF">2025-06-19T14:23:11Z</dcterms:created>
  <dcterms:modified xsi:type="dcterms:W3CDTF">2025-10-17T15:20:03Z</dcterms:modified>
</cp:coreProperties>
</file>