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</p:sldMasterIdLst>
  <p:notesMasterIdLst>
    <p:notesMasterId r:id="rId37"/>
  </p:notesMasterIdLst>
  <p:sldIdLst>
    <p:sldId id="256" r:id="rId2"/>
    <p:sldId id="586" r:id="rId3"/>
    <p:sldId id="273" r:id="rId4"/>
    <p:sldId id="611" r:id="rId5"/>
    <p:sldId id="590" r:id="rId6"/>
    <p:sldId id="593" r:id="rId7"/>
    <p:sldId id="603" r:id="rId8"/>
    <p:sldId id="602" r:id="rId9"/>
    <p:sldId id="278" r:id="rId10"/>
    <p:sldId id="588" r:id="rId11"/>
    <p:sldId id="589" r:id="rId12"/>
    <p:sldId id="591" r:id="rId13"/>
    <p:sldId id="597" r:id="rId14"/>
    <p:sldId id="605" r:id="rId15"/>
    <p:sldId id="607" r:id="rId16"/>
    <p:sldId id="274" r:id="rId17"/>
    <p:sldId id="592" r:id="rId18"/>
    <p:sldId id="293" r:id="rId19"/>
    <p:sldId id="587" r:id="rId20"/>
    <p:sldId id="604" r:id="rId21"/>
    <p:sldId id="570" r:id="rId22"/>
    <p:sldId id="569" r:id="rId23"/>
    <p:sldId id="596" r:id="rId24"/>
    <p:sldId id="595" r:id="rId25"/>
    <p:sldId id="608" r:id="rId26"/>
    <p:sldId id="583" r:id="rId27"/>
    <p:sldId id="585" r:id="rId28"/>
    <p:sldId id="598" r:id="rId29"/>
    <p:sldId id="599" r:id="rId30"/>
    <p:sldId id="600" r:id="rId31"/>
    <p:sldId id="567" r:id="rId32"/>
    <p:sldId id="601" r:id="rId33"/>
    <p:sldId id="609" r:id="rId34"/>
    <p:sldId id="610" r:id="rId35"/>
    <p:sldId id="61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7E"/>
    <a:srgbClr val="A2047D"/>
    <a:srgbClr val="000F3E"/>
    <a:srgbClr val="3BB2F1"/>
    <a:srgbClr val="FFE471"/>
    <a:srgbClr val="AFD5E9"/>
    <a:srgbClr val="FFD200"/>
    <a:srgbClr val="F0C8BF"/>
    <a:srgbClr val="D3C1AE"/>
    <a:srgbClr val="102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38691D-BE8F-4E71-B30F-5CAC1C3126EB}" v="123" dt="2025-11-18T17:17:36.6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558" autoAdjust="0"/>
  </p:normalViewPr>
  <p:slideViewPr>
    <p:cSldViewPr snapToGrid="0">
      <p:cViewPr varScale="1">
        <p:scale>
          <a:sx n="104" d="100"/>
          <a:sy n="104" d="100"/>
        </p:scale>
        <p:origin x="8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lammer2\Downloads\TopFedSponsors_FY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hall3\AppData\Local\Microsoft\Olk\Attachments\ooa-ca534d24-fdb1-447d-803b-0270364333d1\6ce1076f6b329bbab3772b0ca3c1b2e041140ee767f1423b2c265ac29f11455d\FY21-25%20by%20Source%20Typ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lammer2\Downloads\Copy%20of%20FTTT-and-Awards-By-Coll-Dept_FY_FY19-24-abridged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691424774099095E-2"/>
          <c:y val="0.25503958679463712"/>
          <c:w val="0.81388888888888888"/>
          <c:h val="0.66745953630796151"/>
        </c:manualLayout>
      </c:layout>
      <c:pie3DChart>
        <c:varyColors val="1"/>
        <c:ser>
          <c:idx val="0"/>
          <c:order val="0"/>
          <c:tx>
            <c:strRef>
              <c:f>'FundingSources_Fed-State-Other'!$B$21</c:f>
              <c:strCache>
                <c:ptCount val="1"/>
                <c:pt idx="0">
                  <c:v>FY2024</c:v>
                </c:pt>
              </c:strCache>
            </c:strRef>
          </c:tx>
          <c:dPt>
            <c:idx val="0"/>
            <c:bubble3D val="0"/>
            <c:explosion val="35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A40-4D47-B330-6560B492F4D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A40-4D47-B330-6560B492F4D6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A40-4D47-B330-6560B492F4D6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A40-4D47-B330-6560B492F4D6}"/>
              </c:ext>
            </c:extLst>
          </c:dPt>
          <c:dLbls>
            <c:dLbl>
              <c:idx val="0"/>
              <c:layout>
                <c:manualLayout>
                  <c:x val="-0.14014985103211988"/>
                  <c:y val="-0.20825650110436486"/>
                </c:manualLayout>
              </c:layout>
              <c:tx>
                <c:rich>
                  <a:bodyPr/>
                  <a:lstStyle/>
                  <a:p>
                    <a:fld id="{AD8359EC-0EC8-40CE-8222-9FC437F2E25E}" type="CATEGORYNAME">
                      <a:rPr lang="en-US" sz="2800" b="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sz="2800" baseline="0" dirty="0">
                        <a:solidFill>
                          <a:schemeClr val="bg1"/>
                        </a:solidFill>
                      </a:rPr>
                      <a:t>
</a:t>
                    </a:r>
                    <a:fld id="{4DFD76E5-CF1C-4270-9A82-A71857E7B76B}" type="PERCENTAGE">
                      <a:rPr lang="en-US" sz="2800" b="1" baseline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 sz="2800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A40-4D47-B330-6560B492F4D6}"/>
                </c:ext>
              </c:extLst>
            </c:dLbl>
            <c:dLbl>
              <c:idx val="1"/>
              <c:layout>
                <c:manualLayout>
                  <c:x val="-0.12347251867079503"/>
                  <c:y val="0.131972474697048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defRPr>
                    </a:pPr>
                    <a:fld id="{F73E5353-A8DB-47A8-922A-6F2A5E56BD5E}" type="CATEGORYNAME">
                      <a:rPr lang="en-US" sz="2800" dirty="0"/>
                      <a:pPr>
                        <a:defRPr sz="2800">
                          <a:latin typeface="Poppins" panose="00000500000000000000" pitchFamily="2" charset="0"/>
                          <a:cs typeface="Poppins" panose="00000500000000000000" pitchFamily="2" charset="0"/>
                        </a:defRPr>
                      </a:pPr>
                      <a:t>[CATEGORY NAME]</a:t>
                    </a:fld>
                    <a:r>
                      <a:rPr lang="en-US" sz="2800" baseline="0" dirty="0"/>
                      <a:t>
</a:t>
                    </a:r>
                    <a:fld id="{3D77BE1C-66C5-4590-9E5F-449853CEA8C7}" type="PERCENTAGE">
                      <a:rPr lang="en-US" sz="2800" b="1" baseline="0" dirty="0"/>
                      <a:pPr>
                        <a:defRPr sz="2800">
                          <a:latin typeface="Poppins" panose="00000500000000000000" pitchFamily="2" charset="0"/>
                          <a:cs typeface="Poppins" panose="00000500000000000000" pitchFamily="2" charset="0"/>
                        </a:defRPr>
                      </a:pPr>
                      <a:t>[PERCENTAGE]</a:t>
                    </a:fld>
                    <a:endParaRPr lang="en-US" sz="28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21873863660068"/>
                      <c:h val="0.373795832100652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A40-4D47-B330-6560B492F4D6}"/>
                </c:ext>
              </c:extLst>
            </c:dLbl>
            <c:dLbl>
              <c:idx val="2"/>
              <c:layout>
                <c:manualLayout>
                  <c:x val="-7.4175898644630284E-2"/>
                  <c:y val="-3.0450082743222282E-2"/>
                </c:manualLayout>
              </c:layout>
              <c:tx>
                <c:rich>
                  <a:bodyPr/>
                  <a:lstStyle/>
                  <a:p>
                    <a:fld id="{6A2FCCB9-3A5C-4ACB-AFB4-5D84CFB1D25A}" type="CATEGORYNAME">
                      <a:rPr lang="en-US" sz="2800"/>
                      <a:pPr/>
                      <a:t>[CATEGORY NAME]</a:t>
                    </a:fld>
                    <a:r>
                      <a:rPr lang="en-US" sz="2800" baseline="0" dirty="0"/>
                      <a:t>
</a:t>
                    </a:r>
                    <a:fld id="{E8F97043-8CCC-471B-A736-C85AFE75C5C3}" type="PERCENTAGE">
                      <a:rPr lang="en-US" sz="2800" b="1" baseline="0"/>
                      <a:pPr/>
                      <a:t>[PERCENTAGE]</a:t>
                    </a:fld>
                    <a:endParaRPr lang="en-US" sz="2800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A40-4D47-B330-6560B492F4D6}"/>
                </c:ext>
              </c:extLst>
            </c:dLbl>
            <c:dLbl>
              <c:idx val="3"/>
              <c:layout>
                <c:manualLayout>
                  <c:x val="0.34264992067246469"/>
                  <c:y val="9.1349286658228544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defRPr>
                    </a:pPr>
                    <a:fld id="{5B314DC9-14BD-4FE5-A181-5ADA8FF98371}" type="CATEGORYNAME">
                      <a:rPr lang="en-US" sz="2800"/>
                      <a:pPr>
                        <a:defRPr sz="2800">
                          <a:latin typeface="Poppins" panose="00000500000000000000" pitchFamily="2" charset="0"/>
                          <a:cs typeface="Poppins" panose="00000500000000000000" pitchFamily="2" charset="0"/>
                        </a:defRPr>
                      </a:pPr>
                      <a:t>[CATEGORY NAME]</a:t>
                    </a:fld>
                    <a:r>
                      <a:rPr lang="en-US" sz="2800" baseline="0" dirty="0"/>
                      <a:t>
</a:t>
                    </a:r>
                    <a:fld id="{AC134C67-794F-4EC5-85A0-850D677700E8}" type="PERCENTAGE">
                      <a:rPr lang="en-US" sz="2800" b="1" baseline="0"/>
                      <a:pPr>
                        <a:defRPr sz="2800">
                          <a:latin typeface="Poppins" panose="00000500000000000000" pitchFamily="2" charset="0"/>
                          <a:cs typeface="Poppins" panose="00000500000000000000" pitchFamily="2" charset="0"/>
                        </a:defRPr>
                      </a:pPr>
                      <a:t>[PERCENTAGE]</a:t>
                    </a:fld>
                    <a:endParaRPr lang="en-US" sz="28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046837535134015"/>
                      <c:h val="0.3469532448708977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A40-4D47-B330-6560B492F4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'FundingSources_Fed-State-Other'!$A$22:$A$25</c:f>
              <c:strCache>
                <c:ptCount val="4"/>
                <c:pt idx="0">
                  <c:v>Federal</c:v>
                </c:pt>
                <c:pt idx="1">
                  <c:v>State &amp; Local Government</c:v>
                </c:pt>
                <c:pt idx="2">
                  <c:v>Corporate</c:v>
                </c:pt>
                <c:pt idx="3">
                  <c:v>Educational Institutions &amp; Non-Profit</c:v>
                </c:pt>
              </c:strCache>
            </c:strRef>
          </c:cat>
          <c:val>
            <c:numRef>
              <c:f>'FundingSources_Fed-State-Other'!$B$22:$B$25</c:f>
              <c:numCache>
                <c:formatCode>_("$"* #,##0_);_("$"* \(#,##0\);_("$"* "-"??_);_(@_)</c:formatCode>
                <c:ptCount val="4"/>
                <c:pt idx="0">
                  <c:v>59455663.840000004</c:v>
                </c:pt>
                <c:pt idx="1">
                  <c:v>9397435.2400000002</c:v>
                </c:pt>
                <c:pt idx="2">
                  <c:v>1492020.5</c:v>
                </c:pt>
                <c:pt idx="3">
                  <c:v>2109117.7999999998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A40-4D47-B330-6560B492F4D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Funding by Source and FY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Federal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Sheet1!$B$2:$F$2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Sheet1!$B$3:$F$3</c:f>
              <c:numCache>
                <c:formatCode>_("$"* #,##0_);_("$"* \(#,##0\);_("$"* "-"??_);_(@_)</c:formatCode>
                <c:ptCount val="5"/>
                <c:pt idx="0">
                  <c:v>53895916</c:v>
                </c:pt>
                <c:pt idx="1">
                  <c:v>50730161</c:v>
                </c:pt>
                <c:pt idx="2">
                  <c:v>51709897</c:v>
                </c:pt>
                <c:pt idx="3">
                  <c:v>58974663.840000004</c:v>
                </c:pt>
                <c:pt idx="4">
                  <c:v>44954488.609999999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93-4AC9-B73E-BDD80B350922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Corporate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cat>
            <c:numRef>
              <c:f>Sheet1!$B$2:$F$2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Sheet1!$B$4:$F$4</c:f>
              <c:numCache>
                <c:formatCode>_("$"* #,##0_);_("$"* \(#,##0\);_("$"* "-"??_);_(@_)</c:formatCode>
                <c:ptCount val="5"/>
                <c:pt idx="0">
                  <c:v>3821123.94</c:v>
                </c:pt>
                <c:pt idx="1">
                  <c:v>3121163.56</c:v>
                </c:pt>
                <c:pt idx="2">
                  <c:v>3211369.93</c:v>
                </c:pt>
                <c:pt idx="3">
                  <c:v>1322556.03</c:v>
                </c:pt>
                <c:pt idx="4">
                  <c:v>1197502.81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93-4AC9-B73E-BDD80B350922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Educ. Inst.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cat>
            <c:numRef>
              <c:f>Sheet1!$B$2:$F$2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Sheet1!$B$5:$F$5</c:f>
              <c:numCache>
                <c:formatCode>_("$"* #,##0_);_("$"* \(#,##0\);_("$"* "-"??_);_(@_)</c:formatCode>
                <c:ptCount val="5"/>
                <c:pt idx="0">
                  <c:v>173311</c:v>
                </c:pt>
                <c:pt idx="1">
                  <c:v>218521</c:v>
                </c:pt>
                <c:pt idx="2">
                  <c:v>247949</c:v>
                </c:pt>
                <c:pt idx="3">
                  <c:v>273724.40000000002</c:v>
                </c:pt>
                <c:pt idx="4">
                  <c:v>40248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93-4AC9-B73E-BDD80B350922}"/>
            </c:ext>
          </c:extLst>
        </c:ser>
        <c:ser>
          <c:idx val="3"/>
          <c:order val="3"/>
          <c:tx>
            <c:strRef>
              <c:f>Sheet1!$A$6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Sheet1!$B$2:$F$2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Sheet1!$B$6:$F$6</c:f>
              <c:numCache>
                <c:formatCode>_("$"* #,##0_);_("$"* \(#,##0\);_("$"* "-"??_);_(@_)</c:formatCode>
                <c:ptCount val="5"/>
                <c:pt idx="0">
                  <c:v>1836060</c:v>
                </c:pt>
                <c:pt idx="1">
                  <c:v>2703180</c:v>
                </c:pt>
                <c:pt idx="2">
                  <c:v>1937024</c:v>
                </c:pt>
                <c:pt idx="3">
                  <c:v>1835393.4</c:v>
                </c:pt>
                <c:pt idx="4">
                  <c:v>1831737.43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93-4AC9-B73E-BDD80B350922}"/>
            </c:ext>
          </c:extLst>
        </c:ser>
        <c:ser>
          <c:idx val="4"/>
          <c:order val="4"/>
          <c:tx>
            <c:strRef>
              <c:f>Sheet1!$A$7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Sheet1!$B$2:$F$2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Sheet1!$B$7:$F$7</c:f>
              <c:numCache>
                <c:formatCode>_("$"* #,##0_);_("$"* \(#,##0\);_("$"* "-"??_);_(@_)</c:formatCode>
                <c:ptCount val="5"/>
                <c:pt idx="0">
                  <c:v>2743</c:v>
                </c:pt>
                <c:pt idx="1">
                  <c:v>9999</c:v>
                </c:pt>
                <c:pt idx="2">
                  <c:v>1834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93-4AC9-B73E-BDD80B350922}"/>
            </c:ext>
          </c:extLst>
        </c:ser>
        <c:ser>
          <c:idx val="5"/>
          <c:order val="5"/>
          <c:tx>
            <c:strRef>
              <c:f>Sheet1!$A$8</c:f>
              <c:strCache>
                <c:ptCount val="1"/>
                <c:pt idx="0">
                  <c:v>State &amp; Local Govt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Sheet1!$B$2:$F$2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Sheet1!$B$8:$F$8</c:f>
              <c:numCache>
                <c:formatCode>_("$"* #,##0_);_("$"* \(#,##0\);_("$"* "-"??_);_(@_)</c:formatCode>
                <c:ptCount val="5"/>
                <c:pt idx="0">
                  <c:v>5510971</c:v>
                </c:pt>
                <c:pt idx="1">
                  <c:v>5403552</c:v>
                </c:pt>
                <c:pt idx="2">
                  <c:v>4742495</c:v>
                </c:pt>
                <c:pt idx="3">
                  <c:v>9397434.2400000002</c:v>
                </c:pt>
                <c:pt idx="4">
                  <c:v>6860421.8099999996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93-4AC9-B73E-BDD80B3509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94909695"/>
        <c:axId val="1294901535"/>
      </c:barChart>
      <c:catAx>
        <c:axId val="1294909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901535"/>
        <c:crosses val="autoZero"/>
        <c:auto val="1"/>
        <c:lblAlgn val="ctr"/>
        <c:lblOffset val="100"/>
        <c:noMultiLvlLbl val="0"/>
      </c:catAx>
      <c:valAx>
        <c:axId val="1294901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909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FY2025 New Awards by Quarter</a:t>
            </a:r>
          </a:p>
        </c:rich>
      </c:tx>
      <c:layout>
        <c:manualLayout>
          <c:xMode val="edge"/>
          <c:yMode val="edge"/>
          <c:x val="0.3277744794264035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833013095091352E-2"/>
          <c:y val="7.8381876561505512E-2"/>
          <c:w val="0.79218126056472882"/>
          <c:h val="0.69945875725536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&quot;$&quot;#,###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26.6</c:v>
                </c:pt>
                <c:pt idx="1">
                  <c:v>5.2</c:v>
                </c:pt>
                <c:pt idx="2">
                  <c:v>16.8</c:v>
                </c:pt>
                <c:pt idx="3">
                  <c:v>23.9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A1-484F-BB84-9B893D55B7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&quot;$&quot;#,###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25.7</c:v>
                </c:pt>
                <c:pt idx="1">
                  <c:v>5.4</c:v>
                </c:pt>
                <c:pt idx="2">
                  <c:v>13.2</c:v>
                </c:pt>
                <c:pt idx="3">
                  <c:v>10.199999999999999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A1-484F-BB84-9B893D55B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99780751"/>
        <c:axId val="1199777871"/>
      </c:barChart>
      <c:catAx>
        <c:axId val="1199780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777871"/>
        <c:crosses val="autoZero"/>
        <c:auto val="1"/>
        <c:lblAlgn val="ctr"/>
        <c:lblOffset val="100"/>
        <c:noMultiLvlLbl val="0"/>
      </c:catAx>
      <c:valAx>
        <c:axId val="1199777871"/>
        <c:scaling>
          <c:orientation val="minMax"/>
        </c:scaling>
        <c:delete val="0"/>
        <c:axPos val="l"/>
        <c:numFmt formatCode="&quot;$&quot;##,###&quot;M&quot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780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154447956414514"/>
          <c:y val="0.17324975920771465"/>
          <c:w val="0.12361668394598611"/>
          <c:h val="0.17233731807956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33013095091352E-2"/>
          <c:y val="7.8381876561505512E-2"/>
          <c:w val="0.83876728196528294"/>
          <c:h val="0.6994587572553602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&quot;$&quot;#,###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53.2</c:v>
                </c:pt>
                <c:pt idx="1">
                  <c:v>64.7</c:v>
                </c:pt>
                <c:pt idx="2">
                  <c:v>67.599999999999994</c:v>
                </c:pt>
                <c:pt idx="3">
                  <c:v>73.2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7C-414A-B1B2-E0DDB0E0B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99780751"/>
        <c:axId val="1199777871"/>
      </c:barChart>
      <c:catAx>
        <c:axId val="1199780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777871"/>
        <c:crosses val="autoZero"/>
        <c:auto val="1"/>
        <c:lblAlgn val="ctr"/>
        <c:lblOffset val="100"/>
        <c:noMultiLvlLbl val="0"/>
      </c:catAx>
      <c:valAx>
        <c:axId val="1199777871"/>
        <c:scaling>
          <c:orientation val="minMax"/>
        </c:scaling>
        <c:delete val="1"/>
        <c:axPos val="l"/>
        <c:numFmt formatCode="&quot;$&quot;##,###&quot;M&quot;" sourceLinked="0"/>
        <c:majorTickMark val="none"/>
        <c:minorTickMark val="none"/>
        <c:tickLblPos val="nextTo"/>
        <c:crossAx val="1199780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33013095091352E-2"/>
          <c:y val="7.8381876561505512E-2"/>
          <c:w val="0.90532815009133327"/>
          <c:h val="0.69945875725536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Doctoral Research Degrees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114</c:v>
                </c:pt>
                <c:pt idx="1">
                  <c:v>118</c:v>
                </c:pt>
                <c:pt idx="2">
                  <c:v>116</c:v>
                </c:pt>
                <c:pt idx="3">
                  <c:v>120</c:v>
                </c:pt>
                <c:pt idx="4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AF-40F5-9A26-58A87F686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99780751"/>
        <c:axId val="1199777871"/>
      </c:barChart>
      <c:catAx>
        <c:axId val="1199780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777871"/>
        <c:crosses val="autoZero"/>
        <c:auto val="1"/>
        <c:lblAlgn val="ctr"/>
        <c:lblOffset val="100"/>
        <c:noMultiLvlLbl val="0"/>
      </c:catAx>
      <c:valAx>
        <c:axId val="1199777871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780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33013095091352E-2"/>
          <c:y val="7.8381876561505512E-2"/>
          <c:w val="0.83876728196528294"/>
          <c:h val="0.69945875725536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R&amp;D Expenditures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&quot;$&quot;#,###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65.099999999999994</c:v>
                </c:pt>
                <c:pt idx="1">
                  <c:v>62.3</c:v>
                </c:pt>
                <c:pt idx="2">
                  <c:v>61.9</c:v>
                </c:pt>
                <c:pt idx="3">
                  <c:v>72.5</c:v>
                </c:pt>
                <c:pt idx="4">
                  <c:v>54.6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7C-414A-B1B2-E0DDB0E0B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99780751"/>
        <c:axId val="1199777871"/>
      </c:barChart>
      <c:catAx>
        <c:axId val="1199780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777871"/>
        <c:crosses val="autoZero"/>
        <c:auto val="1"/>
        <c:lblAlgn val="ctr"/>
        <c:lblOffset val="100"/>
        <c:noMultiLvlLbl val="0"/>
      </c:catAx>
      <c:valAx>
        <c:axId val="1199777871"/>
        <c:scaling>
          <c:orientation val="minMax"/>
        </c:scaling>
        <c:delete val="1"/>
        <c:axPos val="l"/>
        <c:numFmt formatCode="&quot;$&quot;##,###&quot;M&quot;" sourceLinked="0"/>
        <c:majorTickMark val="none"/>
        <c:minorTickMark val="none"/>
        <c:tickLblPos val="nextTo"/>
        <c:crossAx val="1199780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33013095091352E-2"/>
          <c:y val="7.8381876561505512E-2"/>
          <c:w val="0.90532815009133327"/>
          <c:h val="0.69945875725536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Doctoral Research Degrees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94</c:v>
                </c:pt>
                <c:pt idx="1">
                  <c:v>102</c:v>
                </c:pt>
                <c:pt idx="2">
                  <c:v>121</c:v>
                </c:pt>
                <c:pt idx="3">
                  <c:v>107</c:v>
                </c:pt>
                <c:pt idx="4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AF-40F5-9A26-58A87F686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99780751"/>
        <c:axId val="1199777871"/>
      </c:barChart>
      <c:catAx>
        <c:axId val="1199780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777871"/>
        <c:crosses val="autoZero"/>
        <c:auto val="1"/>
        <c:lblAlgn val="ctr"/>
        <c:lblOffset val="100"/>
        <c:noMultiLvlLbl val="0"/>
      </c:catAx>
      <c:valAx>
        <c:axId val="1199777871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780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Award $</c:v>
                </c:pt>
              </c:strCache>
            </c:strRef>
          </c:tx>
          <c:spPr>
            <a:solidFill>
              <a:srgbClr val="003E7E"/>
            </a:solidFill>
            <a:ln>
              <a:noFill/>
            </a:ln>
            <a:effectLst/>
          </c:spPr>
          <c:invertIfNegative val="0"/>
          <c:cat>
            <c:strRef>
              <c:f>Sheet2!$A$2:$A$7</c:f>
              <c:strCache>
                <c:ptCount val="6"/>
                <c:pt idx="0">
                  <c:v> FY19 </c:v>
                </c:pt>
                <c:pt idx="1">
                  <c:v> FY20 </c:v>
                </c:pt>
                <c:pt idx="2">
                  <c:v> FY21 </c:v>
                </c:pt>
                <c:pt idx="3">
                  <c:v> FY22 </c:v>
                </c:pt>
                <c:pt idx="4">
                  <c:v> FY23 </c:v>
                </c:pt>
                <c:pt idx="5">
                  <c:v> FY24 </c:v>
                </c:pt>
              </c:strCache>
            </c:strRef>
          </c:cat>
          <c:val>
            <c:numRef>
              <c:f>Sheet2!$B$2:$B$7</c:f>
              <c:numCache>
                <c:formatCode>_("$"* #,##0_);_("$"* \(#,##0\);_("$"* "-"??_);_(@_)</c:formatCode>
                <c:ptCount val="6"/>
                <c:pt idx="0">
                  <c:v>46558228</c:v>
                </c:pt>
                <c:pt idx="1">
                  <c:v>56374747.080000006</c:v>
                </c:pt>
                <c:pt idx="2">
                  <c:v>65143857.07</c:v>
                </c:pt>
                <c:pt idx="3">
                  <c:v>62301111.679999992</c:v>
                </c:pt>
                <c:pt idx="4">
                  <c:v>61747787.959999993</c:v>
                </c:pt>
                <c:pt idx="5">
                  <c:v>72205368.480000004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F6-4C99-9B32-9EA9AC2054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1683376"/>
        <c:axId val="886382272"/>
      </c:barChart>
      <c:lineChart>
        <c:grouping val="standard"/>
        <c:varyColors val="0"/>
        <c:ser>
          <c:idx val="1"/>
          <c:order val="1"/>
          <c:tx>
            <c:strRef>
              <c:f>Sheet2!$C$1</c:f>
              <c:strCache>
                <c:ptCount val="1"/>
                <c:pt idx="0">
                  <c:v>FTTT</c:v>
                </c:pt>
              </c:strCache>
            </c:strRef>
          </c:tx>
          <c:spPr>
            <a:ln w="57150" cap="rnd">
              <a:solidFill>
                <a:srgbClr val="FFD2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CE5"/>
              </a:solidFill>
              <a:ln w="9525">
                <a:solidFill>
                  <a:srgbClr val="009CE5"/>
                </a:solidFill>
              </a:ln>
              <a:effectLst/>
            </c:spPr>
          </c:marker>
          <c:cat>
            <c:strRef>
              <c:f>Sheet2!$A$2:$A$7</c:f>
              <c:strCache>
                <c:ptCount val="6"/>
                <c:pt idx="0">
                  <c:v> FY19 </c:v>
                </c:pt>
                <c:pt idx="1">
                  <c:v> FY20 </c:v>
                </c:pt>
                <c:pt idx="2">
                  <c:v> FY21 </c:v>
                </c:pt>
                <c:pt idx="3">
                  <c:v> FY22 </c:v>
                </c:pt>
                <c:pt idx="4">
                  <c:v> FY23 </c:v>
                </c:pt>
                <c:pt idx="5">
                  <c:v> FY24 </c:v>
                </c:pt>
              </c:strCache>
            </c:strRef>
          </c:cat>
          <c:val>
            <c:numRef>
              <c:f>Sheet2!$C$2:$C$7</c:f>
              <c:numCache>
                <c:formatCode>General</c:formatCode>
                <c:ptCount val="6"/>
                <c:pt idx="0">
                  <c:v>560</c:v>
                </c:pt>
                <c:pt idx="1">
                  <c:v>575</c:v>
                </c:pt>
                <c:pt idx="2">
                  <c:v>536</c:v>
                </c:pt>
                <c:pt idx="3">
                  <c:v>530</c:v>
                </c:pt>
                <c:pt idx="4">
                  <c:v>517</c:v>
                </c:pt>
                <c:pt idx="5">
                  <c:v>484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F6-4C99-9B32-9EA9AC2054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6381312"/>
        <c:axId val="886380832"/>
      </c:lineChart>
      <c:catAx>
        <c:axId val="53168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886382272"/>
        <c:crosses val="autoZero"/>
        <c:auto val="1"/>
        <c:lblAlgn val="ctr"/>
        <c:lblOffset val="100"/>
        <c:noMultiLvlLbl val="0"/>
      </c:catAx>
      <c:valAx>
        <c:axId val="886382272"/>
        <c:scaling>
          <c:orientation val="minMax"/>
          <c:max val="70000000"/>
          <c:min val="4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531683376"/>
        <c:crosses val="autoZero"/>
        <c:crossBetween val="between"/>
      </c:valAx>
      <c:valAx>
        <c:axId val="88638083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886381312"/>
        <c:crosses val="max"/>
        <c:crossBetween val="between"/>
      </c:valAx>
      <c:catAx>
        <c:axId val="886381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863808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2400" b="0" i="0" u="none" strike="noStrike" kern="1200" baseline="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2023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'Data14_Awds By Coll YTD'!$A$2:$A$12</c:f>
              <c:strCache>
                <c:ptCount val="11"/>
                <c:pt idx="0">
                  <c:v>A&amp;L</c:v>
                </c:pt>
                <c:pt idx="1">
                  <c:v>Bus</c:v>
                </c:pt>
                <c:pt idx="2">
                  <c:v>Educ</c:v>
                </c:pt>
                <c:pt idx="3">
                  <c:v>Eng</c:v>
                </c:pt>
                <c:pt idx="4">
                  <c:v>HHS</c:v>
                </c:pt>
                <c:pt idx="5">
                  <c:v>Law</c:v>
                </c:pt>
                <c:pt idx="6">
                  <c:v>COMLS</c:v>
                </c:pt>
                <c:pt idx="7">
                  <c:v>NSM</c:v>
                </c:pt>
                <c:pt idx="8">
                  <c:v>Nurs</c:v>
                </c:pt>
                <c:pt idx="9">
                  <c:v>Pharm</c:v>
                </c:pt>
                <c:pt idx="10">
                  <c:v>Admin</c:v>
                </c:pt>
              </c:strCache>
            </c:strRef>
          </c:cat>
          <c:val>
            <c:numRef>
              <c:f>'Data14_Awds By Coll YTD'!$B$2:$B$12</c:f>
              <c:numCache>
                <c:formatCode>_("$"* #,##0_);_("$"* \(#,##0\);_("$"* "-"??_);_(@_)</c:formatCode>
                <c:ptCount val="11"/>
                <c:pt idx="0">
                  <c:v>3124378.1475343853</c:v>
                </c:pt>
                <c:pt idx="1">
                  <c:v>44400.000661611557</c:v>
                </c:pt>
                <c:pt idx="2">
                  <c:v>2466883.7725256458</c:v>
                </c:pt>
                <c:pt idx="3">
                  <c:v>8799484</c:v>
                </c:pt>
                <c:pt idx="4">
                  <c:v>1588679.9031159207</c:v>
                </c:pt>
                <c:pt idx="5">
                  <c:v>207500</c:v>
                </c:pt>
                <c:pt idx="6">
                  <c:v>22031856</c:v>
                </c:pt>
                <c:pt idx="7">
                  <c:v>16773398.48563382</c:v>
                </c:pt>
                <c:pt idx="8">
                  <c:v>100000</c:v>
                </c:pt>
                <c:pt idx="9">
                  <c:v>3331183.5264320001</c:v>
                </c:pt>
                <c:pt idx="10">
                  <c:v>3416121.0003573298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68-4883-AB33-43DC85D412FD}"/>
            </c:ext>
          </c:extLst>
        </c:ser>
        <c:ser>
          <c:idx val="1"/>
          <c:order val="1"/>
          <c:tx>
            <c:v>2024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'Data14_Awds By Coll YTD'!$A$2:$A$12</c:f>
              <c:strCache>
                <c:ptCount val="11"/>
                <c:pt idx="0">
                  <c:v>A&amp;L</c:v>
                </c:pt>
                <c:pt idx="1">
                  <c:v>Bus</c:v>
                </c:pt>
                <c:pt idx="2">
                  <c:v>Educ</c:v>
                </c:pt>
                <c:pt idx="3">
                  <c:v>Eng</c:v>
                </c:pt>
                <c:pt idx="4">
                  <c:v>HHS</c:v>
                </c:pt>
                <c:pt idx="5">
                  <c:v>Law</c:v>
                </c:pt>
                <c:pt idx="6">
                  <c:v>COMLS</c:v>
                </c:pt>
                <c:pt idx="7">
                  <c:v>NSM</c:v>
                </c:pt>
                <c:pt idx="8">
                  <c:v>Nurs</c:v>
                </c:pt>
                <c:pt idx="9">
                  <c:v>Pharm</c:v>
                </c:pt>
                <c:pt idx="10">
                  <c:v>Admin</c:v>
                </c:pt>
              </c:strCache>
            </c:strRef>
          </c:cat>
          <c:val>
            <c:numRef>
              <c:f>'Data14_Awds By Coll YTD'!$C$2:$C$12</c:f>
              <c:numCache>
                <c:formatCode>General</c:formatCode>
                <c:ptCount val="11"/>
                <c:pt idx="0" formatCode="_(&quot;$&quot;* #,##0_);_(&quot;$&quot;* \(#,##0\);_(&quot;$&quot;* &quot;-&quot;??_);_(@_)">
                  <c:v>3094864.5098357364</c:v>
                </c:pt>
                <c:pt idx="2" formatCode="_(&quot;$&quot;* #,##0_);_(&quot;$&quot;* \(#,##0\);_(&quot;$&quot;* &quot;-&quot;??_);_(@_)">
                  <c:v>3019497.222344243</c:v>
                </c:pt>
                <c:pt idx="3" formatCode="_(&quot;$&quot;* #,##0_);_(&quot;$&quot;* \(#,##0\);_(&quot;$&quot;* &quot;-&quot;??_);_(@_)">
                  <c:v>10615985</c:v>
                </c:pt>
                <c:pt idx="4" formatCode="_(&quot;$&quot;* #,##0_);_(&quot;$&quot;* \(#,##0\);_(&quot;$&quot;* &quot;-&quot;??_);_(@_)">
                  <c:v>3307445.2368721128</c:v>
                </c:pt>
                <c:pt idx="5" formatCode="_(&quot;$&quot;* #,##0_);_(&quot;$&quot;* \(#,##0\);_(&quot;$&quot;* &quot;-&quot;??_);_(@_)">
                  <c:v>1252770</c:v>
                </c:pt>
                <c:pt idx="6" formatCode="_(&quot;$&quot;* #,##0_);_(&quot;$&quot;* \(#,##0\);_(&quot;$&quot;* &quot;-&quot;??_);_(@_)">
                  <c:v>24411359</c:v>
                </c:pt>
                <c:pt idx="7" formatCode="_(&quot;$&quot;* #,##0_);_(&quot;$&quot;* \(#,##0\);_(&quot;$&quot;* &quot;-&quot;??_);_(@_)">
                  <c:v>20303844</c:v>
                </c:pt>
                <c:pt idx="9" formatCode="_(&quot;$&quot;* #,##0_);_(&quot;$&quot;* \(#,##0\);_(&quot;$&quot;* &quot;-&quot;??_);_(@_)">
                  <c:v>2668313</c:v>
                </c:pt>
                <c:pt idx="10" formatCode="_(&quot;$&quot;* #,##0_);_(&quot;$&quot;* \(#,##0\);_(&quot;$&quot;* &quot;-&quot;??_);_(@_)">
                  <c:v>3303737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68-4883-AB33-43DC85D412FD}"/>
            </c:ext>
          </c:extLst>
        </c:ser>
        <c:ser>
          <c:idx val="2"/>
          <c:order val="2"/>
          <c:tx>
            <c:v>2025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'Data14_Awds By Coll YTD'!$A$2:$A$12</c:f>
              <c:strCache>
                <c:ptCount val="11"/>
                <c:pt idx="0">
                  <c:v>A&amp;L</c:v>
                </c:pt>
                <c:pt idx="1">
                  <c:v>Bus</c:v>
                </c:pt>
                <c:pt idx="2">
                  <c:v>Educ</c:v>
                </c:pt>
                <c:pt idx="3">
                  <c:v>Eng</c:v>
                </c:pt>
                <c:pt idx="4">
                  <c:v>HHS</c:v>
                </c:pt>
                <c:pt idx="5">
                  <c:v>Law</c:v>
                </c:pt>
                <c:pt idx="6">
                  <c:v>COMLS</c:v>
                </c:pt>
                <c:pt idx="7">
                  <c:v>NSM</c:v>
                </c:pt>
                <c:pt idx="8">
                  <c:v>Nurs</c:v>
                </c:pt>
                <c:pt idx="9">
                  <c:v>Pharm</c:v>
                </c:pt>
                <c:pt idx="10">
                  <c:v>Admin</c:v>
                </c:pt>
              </c:strCache>
            </c:strRef>
          </c:cat>
          <c:val>
            <c:numRef>
              <c:f>'Data14_Awds By Coll YTD'!$D$2:$D$12</c:f>
              <c:numCache>
                <c:formatCode>General</c:formatCode>
                <c:ptCount val="11"/>
                <c:pt idx="0" formatCode="_(&quot;$&quot;* #,##0_);_(&quot;$&quot;* \(#,##0\);_(&quot;$&quot;* &quot;-&quot;??_);_(@_)">
                  <c:v>1709666</c:v>
                </c:pt>
                <c:pt idx="2" formatCode="_(&quot;$&quot;* #,##0_);_(&quot;$&quot;* \(#,##0\);_(&quot;$&quot;* &quot;-&quot;??_);_(@_)">
                  <c:v>1504837</c:v>
                </c:pt>
                <c:pt idx="3" formatCode="_(&quot;$&quot;* #,##0_);_(&quot;$&quot;* \(#,##0\);_(&quot;$&quot;* &quot;-&quot;??_);_(@_)">
                  <c:v>7332314</c:v>
                </c:pt>
                <c:pt idx="4" formatCode="_(&quot;$&quot;* #,##0_);_(&quot;$&quot;* \(#,##0\);_(&quot;$&quot;* &quot;-&quot;??_);_(@_)">
                  <c:v>2158470</c:v>
                </c:pt>
                <c:pt idx="5" formatCode="_(&quot;$&quot;* #,##0_);_(&quot;$&quot;* \(#,##0\);_(&quot;$&quot;* &quot;-&quot;??_);_(@_)">
                  <c:v>1248988</c:v>
                </c:pt>
                <c:pt idx="6" formatCode="_(&quot;$&quot;* #,##0_);_(&quot;$&quot;* \(#,##0\);_(&quot;$&quot;* &quot;-&quot;??_);_(@_)">
                  <c:v>20890638</c:v>
                </c:pt>
                <c:pt idx="7" formatCode="_(&quot;$&quot;* #,##0_);_(&quot;$&quot;* \(#,##0\);_(&quot;$&quot;* &quot;-&quot;??_);_(@_)">
                  <c:v>14450481</c:v>
                </c:pt>
                <c:pt idx="9" formatCode="_(&quot;$&quot;* #,##0_);_(&quot;$&quot;* \(#,##0\);_(&quot;$&quot;* &quot;-&quot;??_);_(@_)">
                  <c:v>2033683</c:v>
                </c:pt>
                <c:pt idx="10" formatCode="_(&quot;$&quot;* #,##0_);_(&quot;$&quot;* \(#,##0\);_(&quot;$&quot;* &quot;-&quot;??_);_(@_)">
                  <c:v>3446079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68-4883-AB33-43DC85D412FD}"/>
            </c:ext>
          </c:extLst>
        </c:ser>
        <c:ser>
          <c:idx val="3"/>
          <c:order val="3"/>
          <c:tx>
            <c:v>2026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'Data14_Awds By Coll YTD'!$A$2:$A$12</c:f>
              <c:strCache>
                <c:ptCount val="11"/>
                <c:pt idx="0">
                  <c:v>A&amp;L</c:v>
                </c:pt>
                <c:pt idx="1">
                  <c:v>Bus</c:v>
                </c:pt>
                <c:pt idx="2">
                  <c:v>Educ</c:v>
                </c:pt>
                <c:pt idx="3">
                  <c:v>Eng</c:v>
                </c:pt>
                <c:pt idx="4">
                  <c:v>HHS</c:v>
                </c:pt>
                <c:pt idx="5">
                  <c:v>Law</c:v>
                </c:pt>
                <c:pt idx="6">
                  <c:v>COMLS</c:v>
                </c:pt>
                <c:pt idx="7">
                  <c:v>NSM</c:v>
                </c:pt>
                <c:pt idx="8">
                  <c:v>Nurs</c:v>
                </c:pt>
                <c:pt idx="9">
                  <c:v>Pharm</c:v>
                </c:pt>
                <c:pt idx="10">
                  <c:v>Admin</c:v>
                </c:pt>
              </c:strCache>
            </c:strRef>
          </c:cat>
          <c:val>
            <c:numRef>
              <c:f>'Data14_Awds By Coll YTD'!$E$2:$E$12</c:f>
              <c:numCache>
                <c:formatCode>General</c:formatCode>
                <c:ptCount val="11"/>
                <c:pt idx="0" formatCode="_(&quot;$&quot;* #,##0_);_(&quot;$&quot;* \(#,##0\);_(&quot;$&quot;* &quot;-&quot;??_);_(@_)">
                  <c:v>147013</c:v>
                </c:pt>
                <c:pt idx="2" formatCode="_(&quot;$&quot;* #,##0_);_(&quot;$&quot;* \(#,##0\);_(&quot;$&quot;* &quot;-&quot;??_);_(@_)">
                  <c:v>565501</c:v>
                </c:pt>
                <c:pt idx="3" formatCode="_(&quot;$&quot;* #,##0_);_(&quot;$&quot;* \(#,##0\);_(&quot;$&quot;* &quot;-&quot;??_);_(@_)">
                  <c:v>2161719</c:v>
                </c:pt>
                <c:pt idx="4" formatCode="_(&quot;$&quot;* #,##0_);_(&quot;$&quot;* \(#,##0\);_(&quot;$&quot;* &quot;-&quot;??_);_(@_)">
                  <c:v>429963</c:v>
                </c:pt>
                <c:pt idx="5" formatCode="_(&quot;$&quot;* #,##0_);_(&quot;$&quot;* \(#,##0\);_(&quot;$&quot;* &quot;-&quot;??_);_(@_)">
                  <c:v>3000000</c:v>
                </c:pt>
                <c:pt idx="6" formatCode="_(&quot;$&quot;* #,##0_);_(&quot;$&quot;* \(#,##0\);_(&quot;$&quot;* &quot;-&quot;??_);_(@_)">
                  <c:v>7164239</c:v>
                </c:pt>
                <c:pt idx="7" formatCode="_(&quot;$&quot;* #,##0_);_(&quot;$&quot;* \(#,##0\);_(&quot;$&quot;* &quot;-&quot;??_);_(@_)">
                  <c:v>4894767</c:v>
                </c:pt>
                <c:pt idx="9" formatCode="_(&quot;$&quot;* #,##0_);_(&quot;$&quot;* \(#,##0\);_(&quot;$&quot;* &quot;-&quot;??_);_(@_)">
                  <c:v>842107</c:v>
                </c:pt>
                <c:pt idx="10" formatCode="_(&quot;$&quot;* #,##0_);_(&quot;$&quot;* \(#,##0\);_(&quot;$&quot;* &quot;-&quot;??_);_(@_)">
                  <c:v>1020367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68-4883-AB33-43DC85D412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60638816"/>
        <c:axId val="960649376"/>
      </c:barChart>
      <c:catAx>
        <c:axId val="960638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0649376"/>
        <c:crosses val="autoZero"/>
        <c:auto val="1"/>
        <c:lblAlgn val="ctr"/>
        <c:lblOffset val="100"/>
        <c:noMultiLvlLbl val="0"/>
      </c:catAx>
      <c:valAx>
        <c:axId val="960649376"/>
        <c:scaling>
          <c:orientation val="minMax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960638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00DABD-9151-4CF2-BF0B-751311E93D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B606C5-5F3F-45A0-949E-8295EA4A3A54}">
      <dgm:prSet custT="1"/>
      <dgm:spPr/>
      <dgm:t>
        <a:bodyPr/>
        <a:lstStyle/>
        <a:p>
          <a:r>
            <a:rPr lang="en-US" sz="1600" i="1" u="sng" dirty="0"/>
            <a:t>Situation</a:t>
          </a:r>
          <a:r>
            <a:rPr lang="en-US" sz="1600" dirty="0"/>
            <a:t>: The current uncertainty with federal funding seems to be leading to increased numbers of submissions, including increased submissions to non-federal sources</a:t>
          </a:r>
        </a:p>
      </dgm:t>
    </dgm:pt>
    <dgm:pt modelId="{78F2D27C-8894-4C0E-9E5D-0517462CDDBD}" type="parTrans" cxnId="{65596095-86C1-432D-AD17-D8E952A9610E}">
      <dgm:prSet/>
      <dgm:spPr/>
      <dgm:t>
        <a:bodyPr/>
        <a:lstStyle/>
        <a:p>
          <a:endParaRPr lang="en-US" sz="4800"/>
        </a:p>
      </dgm:t>
    </dgm:pt>
    <dgm:pt modelId="{AC0422BC-4EC5-4621-8452-D4E07D5EC1A1}" type="sibTrans" cxnId="{65596095-86C1-432D-AD17-D8E952A9610E}">
      <dgm:prSet/>
      <dgm:spPr/>
      <dgm:t>
        <a:bodyPr/>
        <a:lstStyle/>
        <a:p>
          <a:endParaRPr lang="en-US" sz="4800"/>
        </a:p>
      </dgm:t>
    </dgm:pt>
    <dgm:pt modelId="{463DC088-21EF-4EC3-820E-F55EC17C7AF8}">
      <dgm:prSet custT="1"/>
      <dgm:spPr/>
      <dgm:t>
        <a:bodyPr/>
        <a:lstStyle/>
        <a:p>
          <a:r>
            <a:rPr lang="en-US" sz="1600" i="1" u="sng"/>
            <a:t>Normal Deadlines</a:t>
          </a:r>
          <a:r>
            <a:rPr lang="en-US" sz="1600"/>
            <a:t>:</a:t>
          </a:r>
        </a:p>
      </dgm:t>
    </dgm:pt>
    <dgm:pt modelId="{C41AAD4A-F282-454A-8AAB-DB23B8E8261A}" type="parTrans" cxnId="{62759F54-47D0-4162-B5B1-53707EA9732A}">
      <dgm:prSet/>
      <dgm:spPr/>
      <dgm:t>
        <a:bodyPr/>
        <a:lstStyle/>
        <a:p>
          <a:endParaRPr lang="en-US" sz="4800"/>
        </a:p>
      </dgm:t>
    </dgm:pt>
    <dgm:pt modelId="{F21A3A5C-D5FB-4E1E-9F4F-848A84555D55}" type="sibTrans" cxnId="{62759F54-47D0-4162-B5B1-53707EA9732A}">
      <dgm:prSet/>
      <dgm:spPr/>
      <dgm:t>
        <a:bodyPr/>
        <a:lstStyle/>
        <a:p>
          <a:endParaRPr lang="en-US" sz="4800"/>
        </a:p>
      </dgm:t>
    </dgm:pt>
    <dgm:pt modelId="{BFB02B23-4EBC-4FFB-9AF0-2B4B1A84832E}">
      <dgm:prSet custT="1"/>
      <dgm:spPr/>
      <dgm:t>
        <a:bodyPr/>
        <a:lstStyle/>
        <a:p>
          <a:r>
            <a:rPr lang="en-US" sz="1600" i="1" u="sng"/>
            <a:t>No Sub-Awards</a:t>
          </a:r>
          <a:r>
            <a:rPr lang="en-US" sz="1600"/>
            <a:t>: Final Budget and Endorsement steps must be completed </a:t>
          </a:r>
          <a:r>
            <a:rPr lang="en-US" sz="1600" u="sng"/>
            <a:t>5 business days</a:t>
          </a:r>
          <a:r>
            <a:rPr lang="en-US" sz="1600"/>
            <a:t> prior to submission date.</a:t>
          </a:r>
        </a:p>
      </dgm:t>
    </dgm:pt>
    <dgm:pt modelId="{77E5C25B-7618-4551-ACB4-C38D25E6EE17}" type="parTrans" cxnId="{DA3724EF-035D-47AB-BCB8-D30A3F8AD5E8}">
      <dgm:prSet/>
      <dgm:spPr/>
      <dgm:t>
        <a:bodyPr/>
        <a:lstStyle/>
        <a:p>
          <a:endParaRPr lang="en-US" sz="4800"/>
        </a:p>
      </dgm:t>
    </dgm:pt>
    <dgm:pt modelId="{A49C40B4-4FED-4CCE-87E0-ED07EC59F7AC}" type="sibTrans" cxnId="{DA3724EF-035D-47AB-BCB8-D30A3F8AD5E8}">
      <dgm:prSet/>
      <dgm:spPr/>
      <dgm:t>
        <a:bodyPr/>
        <a:lstStyle/>
        <a:p>
          <a:endParaRPr lang="en-US" sz="4800"/>
        </a:p>
      </dgm:t>
    </dgm:pt>
    <dgm:pt modelId="{4E783B6E-4238-47F7-8483-8F0C8C4F20F8}">
      <dgm:prSet custT="1"/>
      <dgm:spPr/>
      <dgm:t>
        <a:bodyPr/>
        <a:lstStyle/>
        <a:p>
          <a:r>
            <a:rPr lang="en-US" sz="1600" i="1" u="sng"/>
            <a:t>With Sub-Awards</a:t>
          </a:r>
          <a:r>
            <a:rPr lang="en-US" sz="1600"/>
            <a:t>: Final Budget and Endorsement steps must be completed </a:t>
          </a:r>
          <a:r>
            <a:rPr lang="en-US" sz="1600" u="sng"/>
            <a:t>10 business days</a:t>
          </a:r>
          <a:r>
            <a:rPr lang="en-US" sz="1600"/>
            <a:t> prior to submission date.</a:t>
          </a:r>
        </a:p>
      </dgm:t>
    </dgm:pt>
    <dgm:pt modelId="{EEB21779-8073-4CCA-8147-3E9C58427A17}" type="parTrans" cxnId="{24061CC3-5D38-4F7E-B5B6-4087A3D58D8B}">
      <dgm:prSet/>
      <dgm:spPr/>
      <dgm:t>
        <a:bodyPr/>
        <a:lstStyle/>
        <a:p>
          <a:endParaRPr lang="en-US" sz="4800"/>
        </a:p>
      </dgm:t>
    </dgm:pt>
    <dgm:pt modelId="{83445688-2814-482A-9C0E-FCCB8AE4B85B}" type="sibTrans" cxnId="{24061CC3-5D38-4F7E-B5B6-4087A3D58D8B}">
      <dgm:prSet/>
      <dgm:spPr/>
      <dgm:t>
        <a:bodyPr/>
        <a:lstStyle/>
        <a:p>
          <a:endParaRPr lang="en-US" sz="4800"/>
        </a:p>
      </dgm:t>
    </dgm:pt>
    <dgm:pt modelId="{AB4C9921-5DF9-4389-85CE-4BACDCBBAC6D}">
      <dgm:prSet custT="1"/>
      <dgm:spPr/>
      <dgm:t>
        <a:bodyPr/>
        <a:lstStyle/>
        <a:p>
          <a:r>
            <a:rPr lang="en-US" sz="1600" i="1" u="sng"/>
            <a:t>New circumstances that may require more time</a:t>
          </a:r>
          <a:r>
            <a:rPr lang="en-US" sz="1600"/>
            <a:t>:</a:t>
          </a:r>
        </a:p>
      </dgm:t>
    </dgm:pt>
    <dgm:pt modelId="{68EB877C-A731-4A79-A503-2D3F80703B1D}" type="parTrans" cxnId="{42A18822-8AED-4620-8488-F6C33D91429B}">
      <dgm:prSet/>
      <dgm:spPr/>
      <dgm:t>
        <a:bodyPr/>
        <a:lstStyle/>
        <a:p>
          <a:endParaRPr lang="en-US" sz="4800"/>
        </a:p>
      </dgm:t>
    </dgm:pt>
    <dgm:pt modelId="{06DE7309-56F2-48A9-BBC4-8A8F460A20EA}" type="sibTrans" cxnId="{42A18822-8AED-4620-8488-F6C33D91429B}">
      <dgm:prSet/>
      <dgm:spPr/>
      <dgm:t>
        <a:bodyPr/>
        <a:lstStyle/>
        <a:p>
          <a:endParaRPr lang="en-US" sz="4800"/>
        </a:p>
      </dgm:t>
    </dgm:pt>
    <dgm:pt modelId="{64A323F8-510B-4E1F-8A68-F9C94F1DC449}">
      <dgm:prSet custT="1"/>
      <dgm:spPr/>
      <dgm:t>
        <a:bodyPr/>
        <a:lstStyle/>
        <a:p>
          <a:r>
            <a:rPr lang="en-US" sz="1600" dirty="0"/>
            <a:t>New sponsor</a:t>
          </a:r>
        </a:p>
      </dgm:t>
    </dgm:pt>
    <dgm:pt modelId="{C07A0105-E145-46D8-BDAA-BD7613F7C040}" type="parTrans" cxnId="{F05DD4EC-8904-4EC0-A9AF-3CFC2FED8196}">
      <dgm:prSet/>
      <dgm:spPr/>
      <dgm:t>
        <a:bodyPr/>
        <a:lstStyle/>
        <a:p>
          <a:endParaRPr lang="en-US" sz="4800"/>
        </a:p>
      </dgm:t>
    </dgm:pt>
    <dgm:pt modelId="{082878D6-8CE2-405E-ACD6-139E126ECE57}" type="sibTrans" cxnId="{F05DD4EC-8904-4EC0-A9AF-3CFC2FED8196}">
      <dgm:prSet/>
      <dgm:spPr/>
      <dgm:t>
        <a:bodyPr/>
        <a:lstStyle/>
        <a:p>
          <a:endParaRPr lang="en-US" sz="4800"/>
        </a:p>
      </dgm:t>
    </dgm:pt>
    <dgm:pt modelId="{13231643-7EA9-4FEC-BEF9-0565A1F37554}">
      <dgm:prSet custT="1"/>
      <dgm:spPr/>
      <dgm:t>
        <a:bodyPr/>
        <a:lstStyle/>
        <a:p>
          <a:r>
            <a:rPr lang="en-US" sz="1600" dirty="0"/>
            <a:t>New mechanism</a:t>
          </a:r>
        </a:p>
      </dgm:t>
    </dgm:pt>
    <dgm:pt modelId="{DA32480B-AAA2-431F-B647-489D906127A5}" type="parTrans" cxnId="{3BBB1DC4-3816-4E53-85F3-35F2CFD9DAA8}">
      <dgm:prSet/>
      <dgm:spPr/>
      <dgm:t>
        <a:bodyPr/>
        <a:lstStyle/>
        <a:p>
          <a:endParaRPr lang="en-US" sz="4800"/>
        </a:p>
      </dgm:t>
    </dgm:pt>
    <dgm:pt modelId="{0C61636B-23C9-40C1-B81C-9034B51D2B7C}" type="sibTrans" cxnId="{3BBB1DC4-3816-4E53-85F3-35F2CFD9DAA8}">
      <dgm:prSet/>
      <dgm:spPr/>
      <dgm:t>
        <a:bodyPr/>
        <a:lstStyle/>
        <a:p>
          <a:endParaRPr lang="en-US" sz="4800"/>
        </a:p>
      </dgm:t>
    </dgm:pt>
    <dgm:pt modelId="{CC0EFF1D-F6DD-4F1B-AAAA-3E36F7A49EE1}">
      <dgm:prSet custT="1"/>
      <dgm:spPr/>
      <dgm:t>
        <a:bodyPr/>
        <a:lstStyle/>
        <a:p>
          <a:r>
            <a:rPr lang="en-US" sz="1600" dirty="0"/>
            <a:t>Limited Submission: Contact ORSP as soon as possible, limited submissions must be opened to all investigators per policy</a:t>
          </a:r>
        </a:p>
      </dgm:t>
    </dgm:pt>
    <dgm:pt modelId="{75DA659E-403E-45AC-9403-1DC90F449AB1}" type="parTrans" cxnId="{103E6062-734E-49D4-A60C-E9B08260D75F}">
      <dgm:prSet/>
      <dgm:spPr/>
      <dgm:t>
        <a:bodyPr/>
        <a:lstStyle/>
        <a:p>
          <a:endParaRPr lang="en-US"/>
        </a:p>
      </dgm:t>
    </dgm:pt>
    <dgm:pt modelId="{56F32D02-7244-4500-A2C4-7BF6C6E18D0B}" type="sibTrans" cxnId="{103E6062-734E-49D4-A60C-E9B08260D75F}">
      <dgm:prSet/>
      <dgm:spPr/>
      <dgm:t>
        <a:bodyPr/>
        <a:lstStyle/>
        <a:p>
          <a:endParaRPr lang="en-US"/>
        </a:p>
      </dgm:t>
    </dgm:pt>
    <dgm:pt modelId="{C3C49FB7-5004-4548-9F3C-0BD9B22AD524}" type="pres">
      <dgm:prSet presAssocID="{4100DABD-9151-4CF2-BF0B-751311E93D4E}" presName="linear" presStyleCnt="0">
        <dgm:presLayoutVars>
          <dgm:dir/>
          <dgm:animLvl val="lvl"/>
          <dgm:resizeHandles val="exact"/>
        </dgm:presLayoutVars>
      </dgm:prSet>
      <dgm:spPr/>
    </dgm:pt>
    <dgm:pt modelId="{74B051BC-0030-4833-8978-9F447A199398}" type="pres">
      <dgm:prSet presAssocID="{5FB606C5-5F3F-45A0-949E-8295EA4A3A54}" presName="parentLin" presStyleCnt="0"/>
      <dgm:spPr/>
    </dgm:pt>
    <dgm:pt modelId="{072390CD-F8F1-471F-9651-D63985448176}" type="pres">
      <dgm:prSet presAssocID="{5FB606C5-5F3F-45A0-949E-8295EA4A3A54}" presName="parentLeftMargin" presStyleLbl="node1" presStyleIdx="0" presStyleCnt="3"/>
      <dgm:spPr/>
    </dgm:pt>
    <dgm:pt modelId="{39BF27CA-4047-4478-ADAA-88BCBDD2FE1A}" type="pres">
      <dgm:prSet presAssocID="{5FB606C5-5F3F-45A0-949E-8295EA4A3A5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1320F5D-C0C1-4ECB-A1B0-659E47BEF0A9}" type="pres">
      <dgm:prSet presAssocID="{5FB606C5-5F3F-45A0-949E-8295EA4A3A54}" presName="negativeSpace" presStyleCnt="0"/>
      <dgm:spPr/>
    </dgm:pt>
    <dgm:pt modelId="{2892E679-8638-456C-91F1-14D1082E6AA4}" type="pres">
      <dgm:prSet presAssocID="{5FB606C5-5F3F-45A0-949E-8295EA4A3A54}" presName="childText" presStyleLbl="conFgAcc1" presStyleIdx="0" presStyleCnt="3">
        <dgm:presLayoutVars>
          <dgm:bulletEnabled val="1"/>
        </dgm:presLayoutVars>
      </dgm:prSet>
      <dgm:spPr/>
    </dgm:pt>
    <dgm:pt modelId="{2430973F-7622-4CC6-8286-2ACA982EE434}" type="pres">
      <dgm:prSet presAssocID="{AC0422BC-4EC5-4621-8452-D4E07D5EC1A1}" presName="spaceBetweenRectangles" presStyleCnt="0"/>
      <dgm:spPr/>
    </dgm:pt>
    <dgm:pt modelId="{A126907B-2F7B-4A8A-96A4-E101A7DAD0B1}" type="pres">
      <dgm:prSet presAssocID="{463DC088-21EF-4EC3-820E-F55EC17C7AF8}" presName="parentLin" presStyleCnt="0"/>
      <dgm:spPr/>
    </dgm:pt>
    <dgm:pt modelId="{F4C297E6-CCB2-48E0-AD3A-60AA77051680}" type="pres">
      <dgm:prSet presAssocID="{463DC088-21EF-4EC3-820E-F55EC17C7AF8}" presName="parentLeftMargin" presStyleLbl="node1" presStyleIdx="0" presStyleCnt="3"/>
      <dgm:spPr/>
    </dgm:pt>
    <dgm:pt modelId="{CA35F04C-AD1E-44A5-B90A-F7A63E595D63}" type="pres">
      <dgm:prSet presAssocID="{463DC088-21EF-4EC3-820E-F55EC17C7A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CE17781-D7D6-42EE-B168-549765C9039E}" type="pres">
      <dgm:prSet presAssocID="{463DC088-21EF-4EC3-820E-F55EC17C7AF8}" presName="negativeSpace" presStyleCnt="0"/>
      <dgm:spPr/>
    </dgm:pt>
    <dgm:pt modelId="{B1C7FC92-E8AB-4E23-960E-F5A9FF86C3B6}" type="pres">
      <dgm:prSet presAssocID="{463DC088-21EF-4EC3-820E-F55EC17C7AF8}" presName="childText" presStyleLbl="conFgAcc1" presStyleIdx="1" presStyleCnt="3">
        <dgm:presLayoutVars>
          <dgm:bulletEnabled val="1"/>
        </dgm:presLayoutVars>
      </dgm:prSet>
      <dgm:spPr/>
    </dgm:pt>
    <dgm:pt modelId="{4F19CA2C-9015-485F-8646-B373E029F6F5}" type="pres">
      <dgm:prSet presAssocID="{F21A3A5C-D5FB-4E1E-9F4F-848A84555D55}" presName="spaceBetweenRectangles" presStyleCnt="0"/>
      <dgm:spPr/>
    </dgm:pt>
    <dgm:pt modelId="{5E910E08-F9EF-4028-B9E8-9F1F547525DF}" type="pres">
      <dgm:prSet presAssocID="{AB4C9921-5DF9-4389-85CE-4BACDCBBAC6D}" presName="parentLin" presStyleCnt="0"/>
      <dgm:spPr/>
    </dgm:pt>
    <dgm:pt modelId="{C228E230-C11B-4D95-8CB6-DCA0C515858B}" type="pres">
      <dgm:prSet presAssocID="{AB4C9921-5DF9-4389-85CE-4BACDCBBAC6D}" presName="parentLeftMargin" presStyleLbl="node1" presStyleIdx="1" presStyleCnt="3"/>
      <dgm:spPr/>
    </dgm:pt>
    <dgm:pt modelId="{71D24842-75E4-42E1-9500-35E6E5C77351}" type="pres">
      <dgm:prSet presAssocID="{AB4C9921-5DF9-4389-85CE-4BACDCBBAC6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ACC1D7E-D2E2-4A09-83C9-34EF55FE93FD}" type="pres">
      <dgm:prSet presAssocID="{AB4C9921-5DF9-4389-85CE-4BACDCBBAC6D}" presName="negativeSpace" presStyleCnt="0"/>
      <dgm:spPr/>
    </dgm:pt>
    <dgm:pt modelId="{CA303F48-FEE2-448C-A5EA-A318DBDC6189}" type="pres">
      <dgm:prSet presAssocID="{AB4C9921-5DF9-4389-85CE-4BACDCBBAC6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5539304-DC50-48E9-BE16-E046641C783A}" type="presOf" srcId="{64A323F8-510B-4E1F-8A68-F9C94F1DC449}" destId="{CA303F48-FEE2-448C-A5EA-A318DBDC6189}" srcOrd="0" destOrd="0" presId="urn:microsoft.com/office/officeart/2005/8/layout/list1"/>
    <dgm:cxn modelId="{7F5DCA19-2098-4388-BFFA-6BF3D33E7DD9}" type="presOf" srcId="{4100DABD-9151-4CF2-BF0B-751311E93D4E}" destId="{C3C49FB7-5004-4548-9F3C-0BD9B22AD524}" srcOrd="0" destOrd="0" presId="urn:microsoft.com/office/officeart/2005/8/layout/list1"/>
    <dgm:cxn modelId="{42A18822-8AED-4620-8488-F6C33D91429B}" srcId="{4100DABD-9151-4CF2-BF0B-751311E93D4E}" destId="{AB4C9921-5DF9-4389-85CE-4BACDCBBAC6D}" srcOrd="2" destOrd="0" parTransId="{68EB877C-A731-4A79-A503-2D3F80703B1D}" sibTransId="{06DE7309-56F2-48A9-BBC4-8A8F460A20EA}"/>
    <dgm:cxn modelId="{85DFB92E-CDF0-4511-9733-A9721DDCC75C}" type="presOf" srcId="{4E783B6E-4238-47F7-8483-8F0C8C4F20F8}" destId="{B1C7FC92-E8AB-4E23-960E-F5A9FF86C3B6}" srcOrd="0" destOrd="1" presId="urn:microsoft.com/office/officeart/2005/8/layout/list1"/>
    <dgm:cxn modelId="{0D212A5B-B7D6-4581-8781-A3F7695DAB3E}" type="presOf" srcId="{AB4C9921-5DF9-4389-85CE-4BACDCBBAC6D}" destId="{71D24842-75E4-42E1-9500-35E6E5C77351}" srcOrd="1" destOrd="0" presId="urn:microsoft.com/office/officeart/2005/8/layout/list1"/>
    <dgm:cxn modelId="{103E6062-734E-49D4-A60C-E9B08260D75F}" srcId="{AB4C9921-5DF9-4389-85CE-4BACDCBBAC6D}" destId="{CC0EFF1D-F6DD-4F1B-AAAA-3E36F7A49EE1}" srcOrd="2" destOrd="0" parTransId="{75DA659E-403E-45AC-9403-1DC90F449AB1}" sibTransId="{56F32D02-7244-4500-A2C4-7BF6C6E18D0B}"/>
    <dgm:cxn modelId="{45E1F444-F925-4F1C-BA0E-D4FD98AB206B}" type="presOf" srcId="{463DC088-21EF-4EC3-820E-F55EC17C7AF8}" destId="{F4C297E6-CCB2-48E0-AD3A-60AA77051680}" srcOrd="0" destOrd="0" presId="urn:microsoft.com/office/officeart/2005/8/layout/list1"/>
    <dgm:cxn modelId="{62759F54-47D0-4162-B5B1-53707EA9732A}" srcId="{4100DABD-9151-4CF2-BF0B-751311E93D4E}" destId="{463DC088-21EF-4EC3-820E-F55EC17C7AF8}" srcOrd="1" destOrd="0" parTransId="{C41AAD4A-F282-454A-8AAB-DB23B8E8261A}" sibTransId="{F21A3A5C-D5FB-4E1E-9F4F-848A84555D55}"/>
    <dgm:cxn modelId="{E0EDC55A-4FFD-4483-A88D-FFCD02552348}" type="presOf" srcId="{BFB02B23-4EBC-4FFB-9AF0-2B4B1A84832E}" destId="{B1C7FC92-E8AB-4E23-960E-F5A9FF86C3B6}" srcOrd="0" destOrd="0" presId="urn:microsoft.com/office/officeart/2005/8/layout/list1"/>
    <dgm:cxn modelId="{65596095-86C1-432D-AD17-D8E952A9610E}" srcId="{4100DABD-9151-4CF2-BF0B-751311E93D4E}" destId="{5FB606C5-5F3F-45A0-949E-8295EA4A3A54}" srcOrd="0" destOrd="0" parTransId="{78F2D27C-8894-4C0E-9E5D-0517462CDDBD}" sibTransId="{AC0422BC-4EC5-4621-8452-D4E07D5EC1A1}"/>
    <dgm:cxn modelId="{8D57EF99-E2C0-4085-A6A8-14BF035E8150}" type="presOf" srcId="{5FB606C5-5F3F-45A0-949E-8295EA4A3A54}" destId="{39BF27CA-4047-4478-ADAA-88BCBDD2FE1A}" srcOrd="1" destOrd="0" presId="urn:microsoft.com/office/officeart/2005/8/layout/list1"/>
    <dgm:cxn modelId="{D49648A9-70D2-4FAB-B602-7EFFFA913470}" type="presOf" srcId="{AB4C9921-5DF9-4389-85CE-4BACDCBBAC6D}" destId="{C228E230-C11B-4D95-8CB6-DCA0C515858B}" srcOrd="0" destOrd="0" presId="urn:microsoft.com/office/officeart/2005/8/layout/list1"/>
    <dgm:cxn modelId="{907D4FA9-4930-49E7-88EC-BDAFACA912D3}" type="presOf" srcId="{CC0EFF1D-F6DD-4F1B-AAAA-3E36F7A49EE1}" destId="{CA303F48-FEE2-448C-A5EA-A318DBDC6189}" srcOrd="0" destOrd="2" presId="urn:microsoft.com/office/officeart/2005/8/layout/list1"/>
    <dgm:cxn modelId="{24061CC3-5D38-4F7E-B5B6-4087A3D58D8B}" srcId="{463DC088-21EF-4EC3-820E-F55EC17C7AF8}" destId="{4E783B6E-4238-47F7-8483-8F0C8C4F20F8}" srcOrd="1" destOrd="0" parTransId="{EEB21779-8073-4CCA-8147-3E9C58427A17}" sibTransId="{83445688-2814-482A-9C0E-FCCB8AE4B85B}"/>
    <dgm:cxn modelId="{3BBB1DC4-3816-4E53-85F3-35F2CFD9DAA8}" srcId="{AB4C9921-5DF9-4389-85CE-4BACDCBBAC6D}" destId="{13231643-7EA9-4FEC-BEF9-0565A1F37554}" srcOrd="1" destOrd="0" parTransId="{DA32480B-AAA2-431F-B647-489D906127A5}" sibTransId="{0C61636B-23C9-40C1-B81C-9034B51D2B7C}"/>
    <dgm:cxn modelId="{E0F1ADC6-89C2-4709-871F-7F01C491031B}" type="presOf" srcId="{13231643-7EA9-4FEC-BEF9-0565A1F37554}" destId="{CA303F48-FEE2-448C-A5EA-A318DBDC6189}" srcOrd="0" destOrd="1" presId="urn:microsoft.com/office/officeart/2005/8/layout/list1"/>
    <dgm:cxn modelId="{F05DD4EC-8904-4EC0-A9AF-3CFC2FED8196}" srcId="{AB4C9921-5DF9-4389-85CE-4BACDCBBAC6D}" destId="{64A323F8-510B-4E1F-8A68-F9C94F1DC449}" srcOrd="0" destOrd="0" parTransId="{C07A0105-E145-46D8-BDAA-BD7613F7C040}" sibTransId="{082878D6-8CE2-405E-ACD6-139E126ECE57}"/>
    <dgm:cxn modelId="{DA3724EF-035D-47AB-BCB8-D30A3F8AD5E8}" srcId="{463DC088-21EF-4EC3-820E-F55EC17C7AF8}" destId="{BFB02B23-4EBC-4FFB-9AF0-2B4B1A84832E}" srcOrd="0" destOrd="0" parTransId="{77E5C25B-7618-4551-ACB4-C38D25E6EE17}" sibTransId="{A49C40B4-4FED-4CCE-87E0-ED07EC59F7AC}"/>
    <dgm:cxn modelId="{51338FF1-BFEA-4756-8E1E-78105F525291}" type="presOf" srcId="{463DC088-21EF-4EC3-820E-F55EC17C7AF8}" destId="{CA35F04C-AD1E-44A5-B90A-F7A63E595D63}" srcOrd="1" destOrd="0" presId="urn:microsoft.com/office/officeart/2005/8/layout/list1"/>
    <dgm:cxn modelId="{690EEDFF-4B5E-4592-A9CB-84071A230514}" type="presOf" srcId="{5FB606C5-5F3F-45A0-949E-8295EA4A3A54}" destId="{072390CD-F8F1-471F-9651-D63985448176}" srcOrd="0" destOrd="0" presId="urn:microsoft.com/office/officeart/2005/8/layout/list1"/>
    <dgm:cxn modelId="{27715EBC-2D25-4980-90AA-5BA4FE01307A}" type="presParOf" srcId="{C3C49FB7-5004-4548-9F3C-0BD9B22AD524}" destId="{74B051BC-0030-4833-8978-9F447A199398}" srcOrd="0" destOrd="0" presId="urn:microsoft.com/office/officeart/2005/8/layout/list1"/>
    <dgm:cxn modelId="{BB9228B6-E524-4665-AD5B-C091313FB25B}" type="presParOf" srcId="{74B051BC-0030-4833-8978-9F447A199398}" destId="{072390CD-F8F1-471F-9651-D63985448176}" srcOrd="0" destOrd="0" presId="urn:microsoft.com/office/officeart/2005/8/layout/list1"/>
    <dgm:cxn modelId="{E485BD59-1BE0-4DF7-A73B-35E65890AC08}" type="presParOf" srcId="{74B051BC-0030-4833-8978-9F447A199398}" destId="{39BF27CA-4047-4478-ADAA-88BCBDD2FE1A}" srcOrd="1" destOrd="0" presId="urn:microsoft.com/office/officeart/2005/8/layout/list1"/>
    <dgm:cxn modelId="{22B233FB-FDCD-474F-ABB0-19DDFB0650E3}" type="presParOf" srcId="{C3C49FB7-5004-4548-9F3C-0BD9B22AD524}" destId="{61320F5D-C0C1-4ECB-A1B0-659E47BEF0A9}" srcOrd="1" destOrd="0" presId="urn:microsoft.com/office/officeart/2005/8/layout/list1"/>
    <dgm:cxn modelId="{AE278EEC-35B4-4B92-BED9-B3DFE85F8E70}" type="presParOf" srcId="{C3C49FB7-5004-4548-9F3C-0BD9B22AD524}" destId="{2892E679-8638-456C-91F1-14D1082E6AA4}" srcOrd="2" destOrd="0" presId="urn:microsoft.com/office/officeart/2005/8/layout/list1"/>
    <dgm:cxn modelId="{F18A9F53-BB90-4BDF-806E-B6F10DB23FDF}" type="presParOf" srcId="{C3C49FB7-5004-4548-9F3C-0BD9B22AD524}" destId="{2430973F-7622-4CC6-8286-2ACA982EE434}" srcOrd="3" destOrd="0" presId="urn:microsoft.com/office/officeart/2005/8/layout/list1"/>
    <dgm:cxn modelId="{DC4C49B0-0C10-4782-9266-40F93284CFFF}" type="presParOf" srcId="{C3C49FB7-5004-4548-9F3C-0BD9B22AD524}" destId="{A126907B-2F7B-4A8A-96A4-E101A7DAD0B1}" srcOrd="4" destOrd="0" presId="urn:microsoft.com/office/officeart/2005/8/layout/list1"/>
    <dgm:cxn modelId="{CD67B218-B60F-47F9-B405-B2344FA84E9B}" type="presParOf" srcId="{A126907B-2F7B-4A8A-96A4-E101A7DAD0B1}" destId="{F4C297E6-CCB2-48E0-AD3A-60AA77051680}" srcOrd="0" destOrd="0" presId="urn:microsoft.com/office/officeart/2005/8/layout/list1"/>
    <dgm:cxn modelId="{68842F01-033C-45C2-9BDC-9530BD9D6BEC}" type="presParOf" srcId="{A126907B-2F7B-4A8A-96A4-E101A7DAD0B1}" destId="{CA35F04C-AD1E-44A5-B90A-F7A63E595D63}" srcOrd="1" destOrd="0" presId="urn:microsoft.com/office/officeart/2005/8/layout/list1"/>
    <dgm:cxn modelId="{E127FA68-2ADA-4783-8D75-F82CAD3BF860}" type="presParOf" srcId="{C3C49FB7-5004-4548-9F3C-0BD9B22AD524}" destId="{5CE17781-D7D6-42EE-B168-549765C9039E}" srcOrd="5" destOrd="0" presId="urn:microsoft.com/office/officeart/2005/8/layout/list1"/>
    <dgm:cxn modelId="{2B6B40FA-CF82-4E1C-B7A6-54701340BFBA}" type="presParOf" srcId="{C3C49FB7-5004-4548-9F3C-0BD9B22AD524}" destId="{B1C7FC92-E8AB-4E23-960E-F5A9FF86C3B6}" srcOrd="6" destOrd="0" presId="urn:microsoft.com/office/officeart/2005/8/layout/list1"/>
    <dgm:cxn modelId="{E2F23F6B-1B43-4FAA-9986-8699752C31AB}" type="presParOf" srcId="{C3C49FB7-5004-4548-9F3C-0BD9B22AD524}" destId="{4F19CA2C-9015-485F-8646-B373E029F6F5}" srcOrd="7" destOrd="0" presId="urn:microsoft.com/office/officeart/2005/8/layout/list1"/>
    <dgm:cxn modelId="{1F27CDAC-B1DA-4867-A52A-4BED82EBF090}" type="presParOf" srcId="{C3C49FB7-5004-4548-9F3C-0BD9B22AD524}" destId="{5E910E08-F9EF-4028-B9E8-9F1F547525DF}" srcOrd="8" destOrd="0" presId="urn:microsoft.com/office/officeart/2005/8/layout/list1"/>
    <dgm:cxn modelId="{786D887F-D9A3-45F8-8910-BE00BCF32F1D}" type="presParOf" srcId="{5E910E08-F9EF-4028-B9E8-9F1F547525DF}" destId="{C228E230-C11B-4D95-8CB6-DCA0C515858B}" srcOrd="0" destOrd="0" presId="urn:microsoft.com/office/officeart/2005/8/layout/list1"/>
    <dgm:cxn modelId="{30EA0573-C521-47B1-B4F1-E6690D8E33D9}" type="presParOf" srcId="{5E910E08-F9EF-4028-B9E8-9F1F547525DF}" destId="{71D24842-75E4-42E1-9500-35E6E5C77351}" srcOrd="1" destOrd="0" presId="urn:microsoft.com/office/officeart/2005/8/layout/list1"/>
    <dgm:cxn modelId="{90580CE7-7B0A-4803-AA25-1C70C9023CEE}" type="presParOf" srcId="{C3C49FB7-5004-4548-9F3C-0BD9B22AD524}" destId="{9ACC1D7E-D2E2-4A09-83C9-34EF55FE93FD}" srcOrd="9" destOrd="0" presId="urn:microsoft.com/office/officeart/2005/8/layout/list1"/>
    <dgm:cxn modelId="{6A5551C6-3267-40AC-88C7-2E46206CEF46}" type="presParOf" srcId="{C3C49FB7-5004-4548-9F3C-0BD9B22AD524}" destId="{CA303F48-FEE2-448C-A5EA-A318DBDC618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2E679-8638-456C-91F1-14D1082E6AA4}">
      <dsp:nvSpPr>
        <dsp:cNvPr id="0" name=""/>
        <dsp:cNvSpPr/>
      </dsp:nvSpPr>
      <dsp:spPr>
        <a:xfrm>
          <a:off x="0" y="402516"/>
          <a:ext cx="9725025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F27CA-4047-4478-ADAA-88BCBDD2FE1A}">
      <dsp:nvSpPr>
        <dsp:cNvPr id="0" name=""/>
        <dsp:cNvSpPr/>
      </dsp:nvSpPr>
      <dsp:spPr>
        <a:xfrm>
          <a:off x="486251" y="48276"/>
          <a:ext cx="6807517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308" tIns="0" rIns="2573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u="sng" kern="1200" dirty="0"/>
            <a:t>Situation</a:t>
          </a:r>
          <a:r>
            <a:rPr lang="en-US" sz="1600" kern="1200" dirty="0"/>
            <a:t>: The current uncertainty with federal funding seems to be leading to increased numbers of submissions, including increased submissions to non-federal sources</a:t>
          </a:r>
        </a:p>
      </dsp:txBody>
      <dsp:txXfrm>
        <a:off x="520836" y="82861"/>
        <a:ext cx="6738347" cy="639310"/>
      </dsp:txXfrm>
    </dsp:sp>
    <dsp:sp modelId="{B1C7FC92-E8AB-4E23-960E-F5A9FF86C3B6}">
      <dsp:nvSpPr>
        <dsp:cNvPr id="0" name=""/>
        <dsp:cNvSpPr/>
      </dsp:nvSpPr>
      <dsp:spPr>
        <a:xfrm>
          <a:off x="0" y="1491156"/>
          <a:ext cx="9725025" cy="1549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770" tIns="499872" rIns="75477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1" u="sng" kern="1200"/>
            <a:t>No Sub-Awards</a:t>
          </a:r>
          <a:r>
            <a:rPr lang="en-US" sz="1600" kern="1200"/>
            <a:t>: Final Budget and Endorsement steps must be completed </a:t>
          </a:r>
          <a:r>
            <a:rPr lang="en-US" sz="1600" u="sng" kern="1200"/>
            <a:t>5 business days</a:t>
          </a:r>
          <a:r>
            <a:rPr lang="en-US" sz="1600" kern="1200"/>
            <a:t> prior to submission date.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1" u="sng" kern="1200"/>
            <a:t>With Sub-Awards</a:t>
          </a:r>
          <a:r>
            <a:rPr lang="en-US" sz="1600" kern="1200"/>
            <a:t>: Final Budget and Endorsement steps must be completed </a:t>
          </a:r>
          <a:r>
            <a:rPr lang="en-US" sz="1600" u="sng" kern="1200"/>
            <a:t>10 business days</a:t>
          </a:r>
          <a:r>
            <a:rPr lang="en-US" sz="1600" kern="1200"/>
            <a:t> prior to submission date.</a:t>
          </a:r>
        </a:p>
      </dsp:txBody>
      <dsp:txXfrm>
        <a:off x="0" y="1491156"/>
        <a:ext cx="9725025" cy="1549800"/>
      </dsp:txXfrm>
    </dsp:sp>
    <dsp:sp modelId="{CA35F04C-AD1E-44A5-B90A-F7A63E595D63}">
      <dsp:nvSpPr>
        <dsp:cNvPr id="0" name=""/>
        <dsp:cNvSpPr/>
      </dsp:nvSpPr>
      <dsp:spPr>
        <a:xfrm>
          <a:off x="486251" y="1136916"/>
          <a:ext cx="6807517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308" tIns="0" rIns="2573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u="sng" kern="1200"/>
            <a:t>Normal Deadlines</a:t>
          </a:r>
          <a:r>
            <a:rPr lang="en-US" sz="1600" kern="1200"/>
            <a:t>:</a:t>
          </a:r>
        </a:p>
      </dsp:txBody>
      <dsp:txXfrm>
        <a:off x="520836" y="1171501"/>
        <a:ext cx="6738347" cy="639310"/>
      </dsp:txXfrm>
    </dsp:sp>
    <dsp:sp modelId="{CA303F48-FEE2-448C-A5EA-A318DBDC6189}">
      <dsp:nvSpPr>
        <dsp:cNvPr id="0" name=""/>
        <dsp:cNvSpPr/>
      </dsp:nvSpPr>
      <dsp:spPr>
        <a:xfrm>
          <a:off x="0" y="3524796"/>
          <a:ext cx="9725025" cy="15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770" tIns="499872" rIns="75477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New sponsor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New mechanism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Limited Submission: Contact ORSP as soon as possible, limited submissions must be opened to all investigators per policy</a:t>
          </a:r>
        </a:p>
      </dsp:txBody>
      <dsp:txXfrm>
        <a:off x="0" y="3524796"/>
        <a:ext cx="9725025" cy="1587600"/>
      </dsp:txXfrm>
    </dsp:sp>
    <dsp:sp modelId="{71D24842-75E4-42E1-9500-35E6E5C77351}">
      <dsp:nvSpPr>
        <dsp:cNvPr id="0" name=""/>
        <dsp:cNvSpPr/>
      </dsp:nvSpPr>
      <dsp:spPr>
        <a:xfrm>
          <a:off x="486251" y="3170556"/>
          <a:ext cx="6807517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308" tIns="0" rIns="2573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u="sng" kern="1200"/>
            <a:t>New circumstances that may require more time</a:t>
          </a:r>
          <a:r>
            <a:rPr lang="en-US" sz="1600" kern="1200"/>
            <a:t>:</a:t>
          </a:r>
        </a:p>
      </dsp:txBody>
      <dsp:txXfrm>
        <a:off x="520836" y="3205141"/>
        <a:ext cx="6738347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A1128-8ACD-413D-BFA8-D5999412BDF5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E4EBA-03AD-469F-9028-688CBBAA0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85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E4EBA-03AD-469F-9028-688CBBAA07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57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2383D-A0E2-491C-A410-D4F4157A09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43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717B1-8F24-5AF0-94ED-396D77816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E26C5D-DF1E-1114-5E10-0BF471DD9D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6C2C38-206E-56B8-B06E-DF54B540C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EC392-EED5-F895-C4ED-D2DA7C0B10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2383D-A0E2-491C-A410-D4F4157A09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63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expenditures are from NSF HERD data and include both sponsored research (</a:t>
            </a:r>
            <a:r>
              <a:rPr lang="en-US" dirty="0" err="1"/>
              <a:t>i.e</a:t>
            </a:r>
            <a:r>
              <a:rPr lang="en-US" dirty="0"/>
              <a:t> from NIH, DOE, DOD, state agencies, industry) and internal UToledo support (varies between X and Y). Internal support over all institutions ~25% - about ½ is federal (need to check this)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C3D69-8BA2-F342-8E80-88A32D164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Related Strategies:</a:t>
            </a:r>
          </a:p>
          <a:p>
            <a:r>
              <a:rPr lang="en-US" dirty="0"/>
              <a:t>Strategy 2: Invest in and support research and innovation.</a:t>
            </a:r>
          </a:p>
          <a:p>
            <a:pPr defTabSz="474720"/>
            <a:r>
              <a:rPr lang="en-US" dirty="0"/>
              <a:t>	Action Steps: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Explore faculty development and internal grant review programs that will enhance funding of science, sustainability, and engineering projects.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Increase the funding of non-science and non-engineering University Research Funding Opportunity (URFO) research projects.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Increase funding for new faculty hires and graduate assistantships in the humanities and social sciences to grow enrollment of those doctoral research students.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Continue to invest in nationally recognized areas of research excellence (e.g., Astronomy and Astrophysics, Solar Energy, Water Quality and Sustainable Technologies, and Cell Architecture and Dynamics).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Leverage university discoveries into technology transfer licenses, startup companies, and multi-institutional collaborations with transformative impacts for the region, nation, and world.</a:t>
            </a:r>
          </a:p>
          <a:p>
            <a:endParaRPr lang="en-US" dirty="0"/>
          </a:p>
          <a:p>
            <a:r>
              <a:rPr lang="en-US" dirty="0"/>
              <a:t>Strategy 3: Continue upward trajectory in national rankings.</a:t>
            </a:r>
          </a:p>
          <a:p>
            <a:pPr defTabSz="474720"/>
            <a:r>
              <a:rPr lang="en-US" dirty="0"/>
              <a:t>	Action Steps: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Develop program-specific strategies, based on best practices, to increase rankings, as a part of college/unit plans.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Coordinate ranking survey participation to ensure data accuracy, consistency, and completeness.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Ensure that all eligible programs participate in national ranking surveys.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3D69-8BA2-F342-8E80-88A32D164B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0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B5719-ED85-0F58-5169-582D30528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9FFE86-E334-FD15-5810-418141E71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837E8-27E3-1481-7F5C-ECE036900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Related Strategies:</a:t>
            </a:r>
          </a:p>
          <a:p>
            <a:r>
              <a:rPr lang="en-US" dirty="0"/>
              <a:t>Strategy 2: Invest in and support research and innovation.</a:t>
            </a:r>
          </a:p>
          <a:p>
            <a:pPr defTabSz="474720"/>
            <a:r>
              <a:rPr lang="en-US" dirty="0"/>
              <a:t>	Action Steps: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Explore faculty development and internal grant review programs that will enhance funding of science, sustainability, and engineering projects.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Increase the funding of non-science and non-engineering University Research Funding Opportunity (URFO) research projects.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Increase funding for new faculty hires and graduate assistantships in the humanities and social sciences to grow enrollment of those doctoral research students.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Continue to invest in nationally recognized areas of research excellence (e.g., Astronomy and Astrophysics, Solar Energy, Water Quality and Sustainable Technologies, and Cell Architecture and Dynamics).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Leverage university discoveries into technology transfer licenses, startup companies, and multi-institutional collaborations with transformative impacts for the region, nation, and world.</a:t>
            </a:r>
          </a:p>
          <a:p>
            <a:endParaRPr lang="en-US" dirty="0"/>
          </a:p>
          <a:p>
            <a:r>
              <a:rPr lang="en-US" dirty="0"/>
              <a:t>Strategy 3: Continue upward trajectory in national rankings.</a:t>
            </a:r>
          </a:p>
          <a:p>
            <a:pPr defTabSz="474720"/>
            <a:r>
              <a:rPr lang="en-US" dirty="0"/>
              <a:t>	Action Steps: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Develop program-specific strategies, based on best practices, to increase rankings, as a part of college/unit plans.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Coordinate ranking survey participation to ensure data accuracy, consistency, and completeness.</a:t>
            </a:r>
          </a:p>
          <a:p>
            <a:pPr marL="641600" lvl="1" indent="-174982" defTabSz="474720">
              <a:buFont typeface="Arial" panose="020B0604020202020204" pitchFamily="34" charset="0"/>
              <a:buChar char="•"/>
            </a:pPr>
            <a:r>
              <a:rPr lang="en-US" dirty="0"/>
              <a:t>Ensure that all eligible programs participate in national ranking surveys.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9CEC5-EC10-D106-7A6C-31D84AFA20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C3D69-8BA2-F342-8E80-88A32D164B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46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B66BC-AEE9-D516-2303-C72305FD1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93B5C9-917B-0F56-9ABB-88645BE1C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E0F7DB-D06D-823E-21E9-099B9F1DD8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A17AE-F57C-EE13-1F1E-EE49B3BAE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E4EBA-03AD-469F-9028-688CBBAA07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34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E4EBA-03AD-469F-9028-688CBBAA07C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98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3" y="697042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 cap="none" baseline="0">
                <a:solidFill>
                  <a:srgbClr val="FFD200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F5E823-4EE1-8427-1523-66B3ED2CF2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77070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23797169-C76F-7898-2E30-399BB8F0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6B095E97-FA67-F376-44FC-DAC9313472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96938-5A6D-2CCA-DB7A-7F12B7033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4905"/>
            <a:ext cx="9733656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6EC88-067F-CB23-26B0-0DF59DA3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063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5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0EDAB516-8E62-D687-2CDA-3DFFB3EB3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F485FA97-F4D3-AC3E-577C-DA626BCB1D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7DA706-9BE6-ED24-6C7B-492CBC594A32}"/>
              </a:ext>
            </a:extLst>
          </p:cNvPr>
          <p:cNvCxnSpPr>
            <a:cxnSpLocks/>
          </p:cNvCxnSpPr>
          <p:nvPr userDrawn="1"/>
        </p:nvCxnSpPr>
        <p:spPr>
          <a:xfrm>
            <a:off x="6558988" y="1788150"/>
            <a:ext cx="0" cy="4126513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4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A60A6E46-9C77-5DCE-5481-F596C01B9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5" name="Picture 4" descr="The University of Toledo">
            <a:extLst>
              <a:ext uri="{FF2B5EF4-FFF2-40B4-BE49-F238E27FC236}">
                <a16:creationId xmlns:a16="http://schemas.microsoft.com/office/drawing/2014/main" id="{CC3B2B30-1D63-26D1-1992-43F4CC241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9"/>
            <a:ext cx="9736574" cy="4028396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7987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18E2F320-F726-340B-C542-E95BB4C49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12" name="Picture 11" descr="The University of Toledo">
            <a:extLst>
              <a:ext uri="{FF2B5EF4-FFF2-40B4-BE49-F238E27FC236}">
                <a16:creationId xmlns:a16="http://schemas.microsoft.com/office/drawing/2014/main" id="{F787356A-FBED-7280-0CB5-A3CE4A62DF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1250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97040"/>
            <a:ext cx="0" cy="5206049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13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&#10;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85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9A456-9DC3-3F8C-CB7E-2E8F1A8C5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5789580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5789580 w 12272683"/>
              <a:gd name="connsiteY3" fmla="*/ 37539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5727140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4458779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5789580"/>
              <a:gd name="connsiteY0" fmla="*/ 0 h 6929752"/>
              <a:gd name="connsiteX1" fmla="*/ 1808415 w 5789580"/>
              <a:gd name="connsiteY1" fmla="*/ 24907 h 6929752"/>
              <a:gd name="connsiteX2" fmla="*/ 3321851 w 5789580"/>
              <a:gd name="connsiteY2" fmla="*/ 27195 h 6929752"/>
              <a:gd name="connsiteX3" fmla="*/ 5789580 w 5789580"/>
              <a:gd name="connsiteY3" fmla="*/ 37539 h 6929752"/>
              <a:gd name="connsiteX4" fmla="*/ 5780212 w 5789580"/>
              <a:gd name="connsiteY4" fmla="*/ 3229687 h 6929752"/>
              <a:gd name="connsiteX5" fmla="*/ 5783393 w 5789580"/>
              <a:gd name="connsiteY5" fmla="*/ 6929752 h 6929752"/>
              <a:gd name="connsiteX6" fmla="*/ 4458779 w 5789580"/>
              <a:gd name="connsiteY6" fmla="*/ 6920788 h 6929752"/>
              <a:gd name="connsiteX7" fmla="*/ 3163494 w 5789580"/>
              <a:gd name="connsiteY7" fmla="*/ 6910841 h 6929752"/>
              <a:gd name="connsiteX8" fmla="*/ 11778 w 5789580"/>
              <a:gd name="connsiteY8" fmla="*/ 3302389 h 6929752"/>
              <a:gd name="connsiteX9" fmla="*/ 0 w 5789580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89580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3321851" y="27195"/>
                </a:lnTo>
                <a:cubicBezTo>
                  <a:pt x="3312160" y="38452"/>
                  <a:pt x="5311474" y="34011"/>
                  <a:pt x="5789580" y="37539"/>
                </a:cubicBezTo>
                <a:cubicBezTo>
                  <a:pt x="5786457" y="1101588"/>
                  <a:pt x="5783335" y="2165638"/>
                  <a:pt x="5780212" y="3229687"/>
                </a:cubicBezTo>
                <a:cubicBezTo>
                  <a:pt x="5786188" y="5524926"/>
                  <a:pt x="5777417" y="4634513"/>
                  <a:pt x="5783393" y="6929752"/>
                </a:cubicBezTo>
                <a:lnTo>
                  <a:pt x="4458779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34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86301E-DCD6-089E-7BAC-987F7CFAAC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12272683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72683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10519064" y="56692"/>
                </a:lnTo>
                <a:cubicBezTo>
                  <a:pt x="10509373" y="67949"/>
                  <a:pt x="11756519" y="48760"/>
                  <a:pt x="12234625" y="52288"/>
                </a:cubicBezTo>
                <a:lnTo>
                  <a:pt x="12254754" y="44036"/>
                </a:lnTo>
                <a:cubicBezTo>
                  <a:pt x="12260730" y="2339275"/>
                  <a:pt x="12266707" y="4634513"/>
                  <a:pt x="12272683" y="6929752"/>
                </a:cubicBezTo>
                <a:lnTo>
                  <a:pt x="5727140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19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3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ogo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47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797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02"/>
            <a:ext cx="12195914" cy="686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1" y="704538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FFD20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763079"/>
            <a:ext cx="1940716" cy="179143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EA29C74-FD27-1030-4968-D68816572C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subhead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D53881C-896A-B256-D16C-A94E4D1D51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251895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og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57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1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6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ibb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he Power To Do">
            <a:extLst>
              <a:ext uri="{FF2B5EF4-FFF2-40B4-BE49-F238E27FC236}">
                <a16:creationId xmlns:a16="http://schemas.microsoft.com/office/drawing/2014/main" id="{97598E61-3590-017E-6B16-A5854620F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7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25E9749D-4B91-92E4-E723-275CCB34F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9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ibbon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he Power To Do">
            <a:extLst>
              <a:ext uri="{FF2B5EF4-FFF2-40B4-BE49-F238E27FC236}">
                <a16:creationId xmlns:a16="http://schemas.microsoft.com/office/drawing/2014/main" id="{3A36892B-B7CD-8405-47CC-112DE9219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4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179C6BBE-BEB4-BE22-3486-1319E010C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5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ibb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B9BF702D-809E-6101-23D2-92BC43152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74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ackgroun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482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of a colorful sunset over The University of Toledo">
            <a:extLst>
              <a:ext uri="{FF2B5EF4-FFF2-40B4-BE49-F238E27FC236}">
                <a16:creationId xmlns:a16="http://schemas.microsoft.com/office/drawing/2014/main" id="{C6086AC2-6CBC-08BB-D74C-DE47A0D4E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41" b="2147"/>
          <a:stretch/>
        </p:blipFill>
        <p:spPr>
          <a:xfrm>
            <a:off x="776" y="-1"/>
            <a:ext cx="12191224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F17AE-868A-0D51-8409-0336CE93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380" y="2038349"/>
            <a:ext cx="4756056" cy="27813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276A-CC74-713F-673B-FE112F76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0D78-6004-64E4-5038-341C937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08537-6ED8-6D2E-8E33-A44BE17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blue and yellow logo with a black background&#10;&#10;Description automatically generated">
            <a:extLst>
              <a:ext uri="{FF2B5EF4-FFF2-40B4-BE49-F238E27FC236}">
                <a16:creationId xmlns:a16="http://schemas.microsoft.com/office/drawing/2014/main" id="{BC26EF39-F156-5E94-F634-29956483C2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379" y="5597525"/>
            <a:ext cx="1157758" cy="10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0" t="34224" r="31198"/>
          <a:stretch/>
        </p:blipFill>
        <p:spPr>
          <a:xfrm>
            <a:off x="-1" y="0"/>
            <a:ext cx="12192001" cy="6671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5291" y="704537"/>
            <a:ext cx="8227541" cy="2741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E81B6D7-9BA0-ECB2-79E4-7FD38D7094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65291" y="3535109"/>
            <a:ext cx="8227541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9BCB1F-804A-36EB-0C16-D95E6878EE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6093" y="4018205"/>
            <a:ext cx="4851699" cy="747433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81832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0CEBF344-41C9-3982-9971-0DEB34FF4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FE1169-B6AF-2ABA-881B-F94D8B7CEF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3732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7B2D73-B584-7A49-9474-044266B7FE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4948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38EB782B-EF9D-C9AB-4F8E-CDFB6E68F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94" t="-109" r="57145" b="109"/>
          <a:stretch/>
        </p:blipFill>
        <p:spPr>
          <a:xfrm>
            <a:off x="-47298" y="-13695"/>
            <a:ext cx="5289332" cy="6879189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6C5E97-2864-7130-F99F-CD9DBC7CC2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A2047D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2622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16EEAA-CB20-2191-AE22-DF1B43851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9307" y="1595051"/>
            <a:ext cx="8819532" cy="18414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9304" y="3617028"/>
            <a:ext cx="8819532" cy="16459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141B89-39C6-0C8D-1CD5-414A86550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205" t="6816"/>
          <a:stretch/>
        </p:blipFill>
        <p:spPr>
          <a:xfrm flipH="1">
            <a:off x="8880458" y="0"/>
            <a:ext cx="331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6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68CD42-F1E0-2E62-6E73-A41749999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7DB24AE4-099A-BF1E-4432-BC1241567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2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The University of Toledo">
            <a:extLst>
              <a:ext uri="{FF2B5EF4-FFF2-40B4-BE49-F238E27FC236}">
                <a16:creationId xmlns:a16="http://schemas.microsoft.com/office/drawing/2014/main" id="{98DE5316-F0C1-AAD2-56F1-268DBA349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786474-E478-B2F5-8B58-E0B515B27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71046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E5E83D91-28D2-3897-E6AF-43BC8C419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7A13AC-1609-350E-DE4B-E361CB7C0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10" y="699987"/>
            <a:ext cx="5120640" cy="5445980"/>
          </a:xfrm>
        </p:spPr>
        <p:txBody>
          <a:bodyPr>
            <a:noAutofit/>
          </a:bodyPr>
          <a:lstStyle>
            <a:lvl1pPr>
              <a:defRPr>
                <a:solidFill>
                  <a:srgbClr val="000F3E"/>
                </a:solidFill>
              </a:defRPr>
            </a:lvl1pPr>
            <a:lvl2pPr>
              <a:defRPr>
                <a:solidFill>
                  <a:srgbClr val="000F3E"/>
                </a:solidFill>
              </a:defRPr>
            </a:lvl2pPr>
            <a:lvl3pPr>
              <a:defRPr>
                <a:solidFill>
                  <a:srgbClr val="000F3E"/>
                </a:solidFill>
              </a:defRPr>
            </a:lvl3pPr>
            <a:lvl4pPr>
              <a:defRPr>
                <a:solidFill>
                  <a:srgbClr val="000F3E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810C9C-0050-B251-E9B7-A65DA2A53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pic>
        <p:nvPicPr>
          <p:cNvPr id="11" name="Picture 10" descr="The University of Toledo">
            <a:extLst>
              <a:ext uri="{FF2B5EF4-FFF2-40B4-BE49-F238E27FC236}">
                <a16:creationId xmlns:a16="http://schemas.microsoft.com/office/drawing/2014/main" id="{0BFE3BE3-8DC4-0B29-5338-0F1A115C2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5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32D1F-81D7-74F8-87FE-4A6666FEB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3739" y="1731363"/>
            <a:ext cx="9726161" cy="438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FFFCA-C8CB-272F-B538-746A43FAC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54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3341A9B-34AA-9E84-CA14-DF2237B0FD7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259321" y="5601250"/>
            <a:ext cx="1157758" cy="1069078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27FE511-B415-5459-98B1-42D81875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8" y="365125"/>
            <a:ext cx="95000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F59D13-216C-26BD-A380-5150F88D4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4D6D74-8F2E-09D6-71C6-FD7F78117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3738" y="6356350"/>
            <a:ext cx="1727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68EDB-6DB2-C140-8D58-EAA2634F7B0F}" type="datetimeFigureOut">
              <a:rPr lang="en-US" smtClean="0"/>
              <a:t>1/7/2026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19" r:id="rId2"/>
    <p:sldLayoutId id="2147483688" r:id="rId3"/>
    <p:sldLayoutId id="2147483680" r:id="rId4"/>
    <p:sldLayoutId id="2147483717" r:id="rId5"/>
    <p:sldLayoutId id="2147483714" r:id="rId6"/>
    <p:sldLayoutId id="2147483704" r:id="rId7"/>
    <p:sldLayoutId id="2147483720" r:id="rId8"/>
    <p:sldLayoutId id="2147483678" r:id="rId9"/>
    <p:sldLayoutId id="2147483718" r:id="rId10"/>
    <p:sldLayoutId id="2147483689" r:id="rId11"/>
    <p:sldLayoutId id="2147483690" r:id="rId12"/>
    <p:sldLayoutId id="2147483691" r:id="rId13"/>
    <p:sldLayoutId id="2147483724" r:id="rId14"/>
    <p:sldLayoutId id="2147483706" r:id="rId15"/>
    <p:sldLayoutId id="2147483695" r:id="rId16"/>
    <p:sldLayoutId id="2147483693" r:id="rId17"/>
    <p:sldLayoutId id="2147483721" r:id="rId18"/>
    <p:sldLayoutId id="2147483716" r:id="rId19"/>
    <p:sldLayoutId id="2147483723" r:id="rId20"/>
    <p:sldLayoutId id="2147483707" r:id="rId21"/>
    <p:sldLayoutId id="2147483722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3E7E"/>
          </a:solidFill>
          <a:latin typeface="Poppins ExtraBold" pitchFamily="2" charset="77"/>
          <a:ea typeface="+mj-ea"/>
          <a:cs typeface="Poppins Extra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4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grants.nih.gov/grants/guide/notice-files/NOT-OD-25-132.html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ps.org/apsnews/2025/06/trumps-budget-slashes-science-funding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42C6-287E-3306-9CBF-F8A2A024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2262"/>
            <a:ext cx="5238750" cy="9574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  <a:cs typeface="Poppins Light" panose="00000400000000000000" pitchFamily="2" charset="0"/>
              </a:rPr>
              <a:t>Research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6A648-EAF6-3D11-1F84-AF4D6E0AF49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2954362"/>
            <a:ext cx="9144000" cy="10525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l">
              <a:buNone/>
            </a:pPr>
            <a:r>
              <a:rPr lang="en-US" dirty="0">
                <a:latin typeface="+mn-lt"/>
                <a:cs typeface="Poppins Light" panose="00000400000000000000" pitchFamily="2" charset="0"/>
              </a:rPr>
              <a:t>F. Scott Hall </a:t>
            </a:r>
          </a:p>
          <a:p>
            <a:pPr marL="0" indent="0" algn="l">
              <a:buNone/>
            </a:pPr>
            <a:r>
              <a:rPr lang="en-US" dirty="0">
                <a:latin typeface="+mn-lt"/>
                <a:cs typeface="Poppins Light" panose="00000400000000000000" pitchFamily="2" charset="0"/>
              </a:rPr>
              <a:t>Interim VP for Research</a:t>
            </a:r>
          </a:p>
          <a:p>
            <a:pPr marL="0" indent="0" algn="l">
              <a:buNone/>
            </a:pPr>
            <a:r>
              <a:rPr lang="en-US" dirty="0">
                <a:latin typeface="+mn-lt"/>
                <a:cs typeface="Poppins Light" panose="00000400000000000000" pitchFamily="2" charset="0"/>
              </a:rPr>
              <a:t>Office of Research &amp; Sponsored </a:t>
            </a:r>
          </a:p>
          <a:p>
            <a:pPr marL="0" indent="0" algn="l">
              <a:buNone/>
            </a:pPr>
            <a:r>
              <a:rPr lang="en-US" dirty="0">
                <a:latin typeface="+mn-lt"/>
                <a:cs typeface="Poppins Light" panose="00000400000000000000" pitchFamily="2" charset="0"/>
              </a:rPr>
              <a:t>	Programs (ORSP)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69A0-B1D8-8F39-1D76-748A1ED3D2A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52625" y="6192374"/>
            <a:ext cx="5238750" cy="511175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latin typeface="+mn-lt"/>
                <a:cs typeface="Poppins Light" panose="00000400000000000000" pitchFamily="2" charset="0"/>
              </a:rPr>
              <a:t>November 18, 2025</a:t>
            </a:r>
          </a:p>
        </p:txBody>
      </p:sp>
    </p:spTree>
    <p:extLst>
      <p:ext uri="{BB962C8B-B14F-4D97-AF65-F5344CB8AC3E}">
        <p14:creationId xmlns:p14="http://schemas.microsoft.com/office/powerpoint/2010/main" val="164986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147D4-B618-0F6F-CFD7-68E02FE69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34787D-E90B-8FF4-D5C5-F080A8E386C4}"/>
              </a:ext>
            </a:extLst>
          </p:cNvPr>
          <p:cNvSpPr txBox="1"/>
          <p:nvPr/>
        </p:nvSpPr>
        <p:spPr>
          <a:xfrm>
            <a:off x="6458010" y="246184"/>
            <a:ext cx="5120640" cy="635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dirty="0">
                <a:cs typeface="Poppins Light" panose="00000400000000000000" pitchFamily="2" charset="0"/>
              </a:rPr>
              <a:t> Applies to H-1B holders </a:t>
            </a:r>
            <a:r>
              <a:rPr lang="en-US" altLang="en-US" sz="2000" b="1" i="1" u="sng" dirty="0">
                <a:cs typeface="Poppins Light" panose="00000400000000000000" pitchFamily="2" charset="0"/>
              </a:rPr>
              <a:t>currently outside </a:t>
            </a:r>
            <a:r>
              <a:rPr lang="en-US" altLang="en-US" sz="2000" b="1" dirty="0">
                <a:cs typeface="Poppins Light" panose="00000400000000000000" pitchFamily="2" charset="0"/>
              </a:rPr>
              <a:t>of the U.S.</a:t>
            </a:r>
            <a:r>
              <a:rPr lang="en-US" altLang="en-US" sz="2000" dirty="0">
                <a:cs typeface="Poppins Light" panose="00000400000000000000" pitchFamily="2" charset="0"/>
              </a:rPr>
              <a:t> Entry restricted unless sponsoring employer pays $100,000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000" dirty="0">
              <a:cs typeface="Poppins Light" panose="00000400000000000000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dirty="0">
                <a:cs typeface="Poppins Light" panose="00000400000000000000" pitchFamily="2" charset="0"/>
              </a:rPr>
              <a:t> Effective :</a:t>
            </a:r>
            <a:r>
              <a:rPr lang="en-US" altLang="en-US" sz="2000" dirty="0">
                <a:cs typeface="Poppins Light" panose="00000400000000000000" pitchFamily="2" charset="0"/>
              </a:rPr>
              <a:t> </a:t>
            </a:r>
            <a:r>
              <a:rPr lang="en-US" altLang="en-US" sz="2000" b="1" dirty="0">
                <a:cs typeface="Poppins Light" panose="00000400000000000000" pitchFamily="2" charset="0"/>
              </a:rPr>
              <a:t>September 21, 2025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cs typeface="Poppins Light" panose="00000400000000000000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cs typeface="Poppins Light" panose="00000400000000000000" pitchFamily="2" charset="0"/>
              </a:rPr>
              <a:t> Clarification, fee does not apply to: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cs typeface="Poppins Light" panose="00000400000000000000" pitchFamily="2" charset="0"/>
              </a:rPr>
              <a:t>Recent international college graduates</a:t>
            </a:r>
            <a:r>
              <a:rPr lang="en-US" sz="2000" dirty="0">
                <a:cs typeface="Poppins Light" panose="00000400000000000000" pitchFamily="2" charset="0"/>
              </a:rPr>
              <a:t> on F-1 status changing to H-1B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cs typeface="Poppins Light" panose="00000400000000000000" pitchFamily="2" charset="0"/>
              </a:rPr>
              <a:t>Current H-1B holders</a:t>
            </a:r>
            <a:r>
              <a:rPr lang="en-US" sz="2000" dirty="0">
                <a:cs typeface="Poppins Light" panose="00000400000000000000" pitchFamily="2" charset="0"/>
              </a:rPr>
              <a:t> seeking amendments, extensions, or change of status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cs typeface="Poppins Light" panose="00000400000000000000" pitchFamily="2" charset="0"/>
              </a:rPr>
              <a:t>Current H-1B holders</a:t>
            </a:r>
            <a:r>
              <a:rPr lang="en-US" sz="2000" dirty="0">
                <a:cs typeface="Poppins Light" panose="00000400000000000000" pitchFamily="2" charset="0"/>
              </a:rPr>
              <a:t> traveling internationally and returning to US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cs typeface="Poppins Light" panose="00000400000000000000" pitchFamily="2" charset="0"/>
              </a:rPr>
              <a:t>Exceptions</a:t>
            </a:r>
            <a:r>
              <a:rPr lang="en-US" sz="2000" dirty="0">
                <a:cs typeface="Poppins Light" panose="00000400000000000000" pitchFamily="2" charset="0"/>
              </a:rPr>
              <a:t>: no US worker available; or in National Interest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cs typeface="Poppins Light" panose="00000400000000000000" pitchFamily="2" charset="0"/>
            </a:endParaRPr>
          </a:p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cs typeface="Poppins Light" panose="00000400000000000000" pitchFamily="2" charset="0"/>
              </a:rPr>
              <a:t> A consequence of this appears to be that graduating from a US Institution of Higher Education  is a </a:t>
            </a:r>
            <a:r>
              <a:rPr lang="en-US" altLang="en-US" sz="2000" i="1" dirty="0">
                <a:cs typeface="Poppins Light" panose="00000400000000000000" pitchFamily="2" charset="0"/>
              </a:rPr>
              <a:t>path to H-1B status </a:t>
            </a:r>
            <a:r>
              <a:rPr lang="en-US" altLang="en-US" sz="2000" dirty="0">
                <a:cs typeface="Poppins Light" panose="00000400000000000000" pitchFamily="2" charset="0"/>
              </a:rPr>
              <a:t>that avoids the fee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C0E8D-C479-D941-5C97-37F3BEC1A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4255911" cy="50422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dirty="0">
                <a:latin typeface="+mn-lt"/>
                <a:cs typeface="Poppins Light" panose="00000400000000000000" pitchFamily="2" charset="0"/>
              </a:rPr>
              <a:t>Challenges: </a:t>
            </a:r>
            <a:br>
              <a:rPr lang="en-US" b="1" i="0" kern="1200" dirty="0">
                <a:latin typeface="+mn-lt"/>
                <a:cs typeface="Poppins Light" panose="00000400000000000000" pitchFamily="2" charset="0"/>
              </a:rPr>
            </a:br>
            <a:r>
              <a:rPr lang="en-US" b="1" i="0" kern="1200" dirty="0">
                <a:latin typeface="+mn-lt"/>
                <a:cs typeface="Poppins Light" panose="00000400000000000000" pitchFamily="2" charset="0"/>
              </a:rPr>
              <a:t>H1B Executive Order</a:t>
            </a:r>
          </a:p>
        </p:txBody>
      </p:sp>
    </p:spTree>
    <p:extLst>
      <p:ext uri="{BB962C8B-B14F-4D97-AF65-F5344CB8AC3E}">
        <p14:creationId xmlns:p14="http://schemas.microsoft.com/office/powerpoint/2010/main" val="1549602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3961A-9B16-0BE2-FA21-60FCFB4BF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17AFAD-3A75-EB8C-E426-001721492F14}"/>
              </a:ext>
            </a:extLst>
          </p:cNvPr>
          <p:cNvSpPr txBox="1"/>
          <p:nvPr/>
        </p:nvSpPr>
        <p:spPr>
          <a:xfrm>
            <a:off x="6415806" y="665425"/>
            <a:ext cx="5501761" cy="6037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 dirty="0">
                <a:cs typeface="Times New Roman" panose="02020603050405020304" pitchFamily="18" charset="0"/>
              </a:rPr>
              <a:t> Dates: </a:t>
            </a:r>
            <a:r>
              <a:rPr lang="en-US" altLang="en-US" sz="2400" dirty="0">
                <a:cs typeface="Times New Roman" panose="02020603050405020304" pitchFamily="18" charset="0"/>
              </a:rPr>
              <a:t>Oct 1 to Nov 12 (longest in US History)</a:t>
            </a:r>
            <a:endParaRPr lang="en-US" altLang="en-US" sz="2400" b="1" dirty="0"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dirty="0"/>
              <a:t> </a:t>
            </a:r>
            <a:r>
              <a:rPr lang="en-US" altLang="en-US" sz="2400" b="1" dirty="0"/>
              <a:t>Financial Consequences to UToledo</a:t>
            </a:r>
            <a:r>
              <a:rPr lang="en-US" altLang="en-US" sz="2400" dirty="0"/>
              <a:t>: few immediate impacts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dirty="0"/>
              <a:t> </a:t>
            </a:r>
            <a:r>
              <a:rPr lang="en-US" altLang="en-US" sz="2400" b="1" dirty="0"/>
              <a:t>Delays in Grant Reviews and other sponsoring agency actions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 dirty="0"/>
              <a:t> Ongoing Consequences: </a:t>
            </a:r>
            <a:r>
              <a:rPr lang="en-US" altLang="en-US" sz="2400" dirty="0"/>
              <a:t>May take agencies some time to return to normal operations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dirty="0"/>
              <a:t> Is this really over? Not really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dirty="0"/>
              <a:t> Most federal agencies only funded until Jan 30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dirty="0"/>
              <a:t> Dept Agriculture, FDA funded for year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20E90-E11E-AC43-39B8-CBDE6CE97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4255911" cy="50422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Challenges: </a:t>
            </a:r>
            <a:br>
              <a:rPr lang="en-US" b="1" i="0" kern="1200" dirty="0">
                <a:latin typeface="+mn-lt"/>
                <a:ea typeface="+mj-ea"/>
                <a:cs typeface="Poppins ExtraBold" pitchFamily="2" charset="77"/>
              </a:rPr>
            </a:br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Federal Government Shutdown</a:t>
            </a:r>
          </a:p>
        </p:txBody>
      </p:sp>
    </p:spTree>
    <p:extLst>
      <p:ext uri="{BB962C8B-B14F-4D97-AF65-F5344CB8AC3E}">
        <p14:creationId xmlns:p14="http://schemas.microsoft.com/office/powerpoint/2010/main" val="1007760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38E53-74F3-1D82-9822-40F31B8C4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112EE4-8909-9D25-537C-7EB27A21EC40}"/>
              </a:ext>
            </a:extLst>
          </p:cNvPr>
          <p:cNvSpPr txBox="1"/>
          <p:nvPr/>
        </p:nvSpPr>
        <p:spPr>
          <a:xfrm>
            <a:off x="6415806" y="130853"/>
            <a:ext cx="5501761" cy="3625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 dirty="0">
                <a:cs typeface="Times New Roman" panose="02020603050405020304" pitchFamily="18" charset="0"/>
              </a:rPr>
              <a:t> Ongoing effects: </a:t>
            </a:r>
            <a:r>
              <a:rPr lang="en-US" altLang="en-US" sz="2400" dirty="0">
                <a:cs typeface="Times New Roman" panose="02020603050405020304" pitchFamily="18" charset="0"/>
              </a:rPr>
              <a:t>Agencies recovering from furloughs</a:t>
            </a:r>
            <a:endParaRPr lang="en-US" altLang="en-US" sz="2400" b="1" dirty="0"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dirty="0"/>
              <a:t> </a:t>
            </a:r>
            <a:r>
              <a:rPr lang="en-US" altLang="en-US" sz="2400" b="1" dirty="0"/>
              <a:t>Backlog</a:t>
            </a:r>
            <a:r>
              <a:rPr lang="en-US" altLang="en-US" sz="2400" dirty="0"/>
              <a:t>: Backlog of actions, delays in study sections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dirty="0"/>
              <a:t> </a:t>
            </a:r>
            <a:r>
              <a:rPr lang="en-US" altLang="en-US" sz="2400" b="1" dirty="0"/>
              <a:t>Layoffs</a:t>
            </a:r>
            <a:r>
              <a:rPr lang="en-US" altLang="en-US" sz="2400" dirty="0"/>
              <a:t>: some agencies experiences RIFs, although part of deal was rehiring employees</a:t>
            </a:r>
            <a:endParaRPr lang="en-US" altLang="en-US" sz="2400" b="1" dirty="0"/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 dirty="0"/>
              <a:t> Ongoing Consequences: </a:t>
            </a:r>
            <a:r>
              <a:rPr lang="en-US" altLang="en-US" sz="2400" dirty="0"/>
              <a:t>May be similar to chaos of spring: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0B0676-A283-8B54-B8E5-EABD8F75F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4255911" cy="50422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Challenges: </a:t>
            </a:r>
            <a:br>
              <a:rPr lang="en-US" b="1" i="0" kern="1200" dirty="0">
                <a:latin typeface="+mn-lt"/>
                <a:ea typeface="+mj-ea"/>
                <a:cs typeface="Poppins ExtraBold" pitchFamily="2" charset="77"/>
              </a:rPr>
            </a:br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Federal Government Shutdown residual effects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A5E97EE-9576-FE4E-7EA2-54991DF9CB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9289768"/>
              </p:ext>
            </p:extLst>
          </p:nvPr>
        </p:nvGraphicFramePr>
        <p:xfrm>
          <a:off x="6293310" y="4071613"/>
          <a:ext cx="5624257" cy="3016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4642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909CA-AEF1-5DB0-21A2-450E66463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id="{F9C3DDAF-CF05-33BD-0E59-25BB8C887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10" y="365125"/>
            <a:ext cx="5120640" cy="5780842"/>
          </a:xfrm>
        </p:spPr>
        <p:txBody>
          <a:bodyPr vert="horz" lIns="0" tIns="0" rIns="0" bIns="0" rtlCol="0">
            <a:normAutofit/>
          </a:bodyPr>
          <a:lstStyle/>
          <a:p>
            <a:pPr marL="462280">
              <a:buClr>
                <a:srgbClr val="003E7E"/>
              </a:buClr>
            </a:pPr>
            <a:r>
              <a:rPr lang="en-US" sz="1800" i="1" u="sng" dirty="0"/>
              <a:t>Situation</a:t>
            </a:r>
            <a:r>
              <a:rPr lang="en-US" sz="1800" dirty="0"/>
              <a:t>: Changes in Federal policies are leading to new grant terms and conditions</a:t>
            </a:r>
          </a:p>
          <a:p>
            <a:pPr marL="462280">
              <a:buClr>
                <a:srgbClr val="003E7E"/>
              </a:buClr>
            </a:pPr>
            <a:endParaRPr lang="en-US" sz="1800" dirty="0"/>
          </a:p>
          <a:p>
            <a:pPr marL="462280">
              <a:buClr>
                <a:srgbClr val="003E7E"/>
              </a:buClr>
            </a:pPr>
            <a:r>
              <a:rPr lang="en-US" sz="1800" i="1" u="sng" dirty="0"/>
              <a:t>Examples</a:t>
            </a:r>
            <a:r>
              <a:rPr lang="en-US" sz="1800" dirty="0"/>
              <a:t>:</a:t>
            </a:r>
          </a:p>
          <a:p>
            <a:pPr marL="919480" lvl="1">
              <a:buClr>
                <a:srgbClr val="003E7E"/>
              </a:buClr>
            </a:pPr>
            <a:r>
              <a:rPr lang="en-US" sz="1800" dirty="0"/>
              <a:t>Approval of media statements by sponsor (including social media)</a:t>
            </a:r>
          </a:p>
          <a:p>
            <a:pPr marL="919480" lvl="1">
              <a:buClr>
                <a:srgbClr val="003E7E"/>
              </a:buClr>
            </a:pPr>
            <a:r>
              <a:rPr lang="en-US" sz="1800" dirty="0"/>
              <a:t>Additional security requirements</a:t>
            </a:r>
          </a:p>
          <a:p>
            <a:pPr marL="919480" lvl="1">
              <a:buClr>
                <a:srgbClr val="003E7E"/>
              </a:buClr>
            </a:pPr>
            <a:r>
              <a:rPr lang="en-US" sz="1800" dirty="0"/>
              <a:t>Additional export control requirements</a:t>
            </a:r>
          </a:p>
          <a:p>
            <a:pPr marL="919480" lvl="1">
              <a:buClr>
                <a:srgbClr val="003E7E"/>
              </a:buClr>
            </a:pPr>
            <a:r>
              <a:rPr lang="en-US" sz="1800" dirty="0"/>
              <a:t>Travel and foreign collaboration limitations</a:t>
            </a:r>
          </a:p>
          <a:p>
            <a:pPr marL="919480" lvl="1">
              <a:buClr>
                <a:srgbClr val="003E7E"/>
              </a:buClr>
            </a:pPr>
            <a:r>
              <a:rPr lang="en-US" sz="1800" dirty="0"/>
              <a:t>Limitations (or prior approval) on use of agency logos</a:t>
            </a:r>
          </a:p>
          <a:p>
            <a:pPr marL="919480" lvl="1">
              <a:buClr>
                <a:srgbClr val="003E7E"/>
              </a:buClr>
            </a:pPr>
            <a:endParaRPr lang="en-US" sz="1800" dirty="0"/>
          </a:p>
          <a:p>
            <a:pPr marL="462280">
              <a:buClr>
                <a:srgbClr val="003E7E"/>
              </a:buClr>
            </a:pPr>
            <a:r>
              <a:rPr lang="en-US" sz="1800" i="1" u="sng" dirty="0"/>
              <a:t>Action</a:t>
            </a:r>
            <a:r>
              <a:rPr lang="en-US" sz="1800" dirty="0"/>
              <a:t>: All senior (and non-senior) personnel need to read the grant terms and conditions </a:t>
            </a:r>
            <a:r>
              <a:rPr lang="en-US" sz="1800"/>
              <a:t>and contracts </a:t>
            </a:r>
            <a:r>
              <a:rPr lang="en-US" sz="1800" dirty="0"/>
              <a:t>to make sure that they are abiding by any new terms or conditions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CFFBD-3A03-A6C9-872A-976287B9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324" y="365125"/>
            <a:ext cx="4129787" cy="504225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Challenges: New Grant Award Terms and Conditions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E011B3EE-D217-D4DB-4CB9-872F1E1C2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9ECB115-8CA2-4A1E-8E99-BC0DC9CD23DB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1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56C10-0FBB-D1AC-1893-12777418B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94D26-A576-44D8-5506-8CC65A542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4255911" cy="50422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Challenges: </a:t>
            </a:r>
            <a:br>
              <a:rPr lang="en-US" b="1" i="0" kern="1200" dirty="0">
                <a:latin typeface="+mn-lt"/>
                <a:ea typeface="+mj-ea"/>
                <a:cs typeface="Poppins ExtraBold" pitchFamily="2" charset="77"/>
              </a:rPr>
            </a:br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AI in grant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0DE7F7-FADE-8AF4-5B60-AF6999F72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365125"/>
            <a:ext cx="5726450" cy="6256392"/>
          </a:xfrm>
        </p:spPr>
        <p:txBody>
          <a:bodyPr vert="horz" lIns="0" tIns="0" rIns="0" bIns="0" rtlCol="0" anchor="t">
            <a:noAutofit/>
          </a:bodyPr>
          <a:lstStyle/>
          <a:p>
            <a:pPr marL="462280"/>
            <a:r>
              <a:rPr lang="en-US" sz="1800" b="1" i="1" u="sng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AI generated grants</a:t>
            </a:r>
            <a:r>
              <a:rPr lang="en-US" sz="18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: NIH found single PI had submitted more than 40 unique submissions in a single round using AI</a:t>
            </a:r>
            <a:endParaRPr lang="en-US" sz="2400" dirty="0">
              <a:solidFill>
                <a:srgbClr val="2E2E2D"/>
              </a:solidFill>
              <a:latin typeface="Source Sans Pro" panose="020B0503030403020204" pitchFamily="34" charset="0"/>
              <a:ea typeface="Source Sans Pro"/>
              <a:cs typeface="Poppins Light" panose="00000400000000000000" pitchFamily="2" charset="0"/>
            </a:endParaRPr>
          </a:p>
          <a:p>
            <a:pPr marL="462280"/>
            <a:r>
              <a:rPr lang="en-US" sz="18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Policy released in response: </a:t>
            </a:r>
            <a:r>
              <a:rPr lang="en-US" sz="1800" dirty="0">
                <a:hlinkClick r:id="rId2"/>
              </a:rPr>
              <a:t>NOT-OD-25-132: Supporting Fairness and Originality in NIH Research Applications</a:t>
            </a:r>
            <a:endParaRPr lang="en-US" sz="1800" dirty="0">
              <a:solidFill>
                <a:srgbClr val="2E2E2D"/>
              </a:solidFill>
              <a:latin typeface="Poppins Light" panose="00000400000000000000" pitchFamily="2" charset="0"/>
              <a:ea typeface="Source Sans Pro"/>
              <a:cs typeface="Poppins Light" panose="00000400000000000000" pitchFamily="2" charset="0"/>
            </a:endParaRPr>
          </a:p>
          <a:p>
            <a:pPr marL="919480" lvl="1"/>
            <a:r>
              <a:rPr lang="en-US" sz="1800" b="1" i="1" u="sng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No AI use in grant submissions</a:t>
            </a:r>
            <a:r>
              <a:rPr lang="en-US" sz="18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: NIH will use AI detection software</a:t>
            </a:r>
          </a:p>
          <a:p>
            <a:pPr marL="919480" lvl="1"/>
            <a:r>
              <a:rPr lang="en-US" sz="1800" b="1" i="1" u="sng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Limit of 6 submissions as PI per year</a:t>
            </a:r>
          </a:p>
          <a:p>
            <a:pPr marL="919480" lvl="1"/>
            <a:endParaRPr lang="en-US" sz="1600" dirty="0">
              <a:solidFill>
                <a:srgbClr val="2E2E2D"/>
              </a:solidFill>
              <a:latin typeface="Poppins Light" panose="00000400000000000000" pitchFamily="2" charset="0"/>
              <a:ea typeface="Source Sans Pro"/>
              <a:cs typeface="Poppins Light" panose="00000400000000000000" pitchFamily="2" charset="0"/>
            </a:endParaRPr>
          </a:p>
          <a:p>
            <a:pPr marL="919480" lvl="1"/>
            <a:r>
              <a:rPr lang="en-US" sz="18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Violations could result in severe punitive actions: “</a:t>
            </a:r>
            <a:r>
              <a:rPr lang="en-US" sz="1800" dirty="0"/>
              <a:t>If the detection of AI is identified post award, NIH may refer the matter to the </a:t>
            </a:r>
            <a:r>
              <a:rPr lang="en-US" sz="1800" i="1" u="sng" dirty="0"/>
              <a:t>Office of Research Integrity </a:t>
            </a:r>
            <a:r>
              <a:rPr lang="en-US" sz="1800" dirty="0"/>
              <a:t>to determine whether there is research misconduct while simultaneously taking enforcement actions including but not limited to </a:t>
            </a:r>
            <a:r>
              <a:rPr lang="en-US" sz="1800" i="1" u="sng" dirty="0"/>
              <a:t>disallowing costs, withholding future awards, wholly or in part suspending the grant, and possible termination</a:t>
            </a:r>
            <a:r>
              <a:rPr lang="en-US" sz="1800" dirty="0"/>
              <a:t>.” (emphasis added)</a:t>
            </a:r>
            <a:endParaRPr lang="en-US" sz="1800" dirty="0">
              <a:solidFill>
                <a:srgbClr val="2E2E2D"/>
              </a:solidFill>
              <a:latin typeface="Poppins Light" panose="00000400000000000000" pitchFamily="2" charset="0"/>
              <a:ea typeface="Source Sans Pro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197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87DE5-952B-D122-155D-D3FE03A15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AA88CE-FF12-D1FE-A84B-4DBA85F524B4}"/>
              </a:ext>
            </a:extLst>
          </p:cNvPr>
          <p:cNvSpPr txBox="1"/>
          <p:nvPr/>
        </p:nvSpPr>
        <p:spPr>
          <a:xfrm>
            <a:off x="6458009" y="595086"/>
            <a:ext cx="5501761" cy="6037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 dirty="0">
                <a:cs typeface="Times New Roman" panose="02020603050405020304" pitchFamily="18" charset="0"/>
              </a:rPr>
              <a:t> Other Support Disclosure Training</a:t>
            </a:r>
            <a:r>
              <a:rPr lang="en-US" altLang="en-US" sz="2400" dirty="0">
                <a:cs typeface="Times New Roman" panose="02020603050405020304" pitchFamily="18" charset="0"/>
              </a:rPr>
              <a:t>: covered by research security training</a:t>
            </a:r>
            <a:endParaRPr lang="en-US" altLang="en-US" sz="2400" b="1" dirty="0"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 dirty="0">
                <a:cs typeface="Times New Roman" panose="02020603050405020304" pitchFamily="18" charset="0"/>
              </a:rPr>
              <a:t> Research Security Training</a:t>
            </a:r>
            <a:r>
              <a:rPr lang="en-US" altLang="en-US" sz="2400" dirty="0">
                <a:cs typeface="Times New Roman" panose="02020603050405020304" pitchFamily="18" charset="0"/>
              </a:rPr>
              <a:t>: All funding agencies moving to require this, so will be required of all researchers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cs typeface="Times New Roman" panose="02020603050405020304" pitchFamily="18" charset="0"/>
              </a:rPr>
              <a:t>Export Control</a:t>
            </a:r>
            <a:r>
              <a:rPr lang="en-US" altLang="en-US" sz="2400" dirty="0">
                <a:cs typeface="Times New Roman" panose="02020603050405020304" pitchFamily="18" charset="0"/>
              </a:rPr>
              <a:t>: Increased scrutiny, UToledo just hired an Export Control Officer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cs typeface="Times New Roman" panose="02020603050405020304" pitchFamily="18" charset="0"/>
              </a:rPr>
              <a:t>Responsible Conduct of Research</a:t>
            </a:r>
            <a:r>
              <a:rPr lang="en-US" altLang="en-US" sz="2400" dirty="0">
                <a:cs typeface="Times New Roman" panose="02020603050405020304" pitchFamily="18" charset="0"/>
              </a:rPr>
              <a:t>: more agencies requiring “in-person” training</a:t>
            </a:r>
            <a:endParaRPr lang="en-US" alt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B3B95-F4EA-C82B-DA36-208D31C6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4255911" cy="50422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Challenges: </a:t>
            </a:r>
            <a:br>
              <a:rPr lang="en-US" b="1" i="0" kern="1200" dirty="0">
                <a:latin typeface="+mn-lt"/>
                <a:ea typeface="+mj-ea"/>
                <a:cs typeface="Poppins ExtraBold" pitchFamily="2" charset="77"/>
              </a:rPr>
            </a:br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New and increased Requirements</a:t>
            </a:r>
          </a:p>
        </p:txBody>
      </p:sp>
    </p:spTree>
    <p:extLst>
      <p:ext uri="{BB962C8B-B14F-4D97-AF65-F5344CB8AC3E}">
        <p14:creationId xmlns:p14="http://schemas.microsoft.com/office/powerpoint/2010/main" val="64773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23D64-CB62-6649-EC67-3C591E4CD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Research Numbers</a:t>
            </a:r>
          </a:p>
        </p:txBody>
      </p:sp>
    </p:spTree>
    <p:extLst>
      <p:ext uri="{BB962C8B-B14F-4D97-AF65-F5344CB8AC3E}">
        <p14:creationId xmlns:p14="http://schemas.microsoft.com/office/powerpoint/2010/main" val="1175832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n in a factory talking to a person&#10;&#10;AI-generated content may be incorrect.">
            <a:extLst>
              <a:ext uri="{FF2B5EF4-FFF2-40B4-BE49-F238E27FC236}">
                <a16:creationId xmlns:a16="http://schemas.microsoft.com/office/drawing/2014/main" id="{97AA179C-5D38-EBC3-489A-9AF7BE6B8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6" r="4261"/>
          <a:stretch>
            <a:fillRect/>
          </a:stretch>
        </p:blipFill>
        <p:spPr bwMode="auto">
          <a:xfrm>
            <a:off x="-17926" y="-44825"/>
            <a:ext cx="5789580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5789580 w 12272683"/>
              <a:gd name="connsiteY3" fmla="*/ 37539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5727140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4458779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5789580"/>
              <a:gd name="connsiteY0" fmla="*/ 0 h 6929752"/>
              <a:gd name="connsiteX1" fmla="*/ 1808415 w 5789580"/>
              <a:gd name="connsiteY1" fmla="*/ 24907 h 6929752"/>
              <a:gd name="connsiteX2" fmla="*/ 3321851 w 5789580"/>
              <a:gd name="connsiteY2" fmla="*/ 27195 h 6929752"/>
              <a:gd name="connsiteX3" fmla="*/ 5789580 w 5789580"/>
              <a:gd name="connsiteY3" fmla="*/ 37539 h 6929752"/>
              <a:gd name="connsiteX4" fmla="*/ 5780212 w 5789580"/>
              <a:gd name="connsiteY4" fmla="*/ 3229687 h 6929752"/>
              <a:gd name="connsiteX5" fmla="*/ 5783393 w 5789580"/>
              <a:gd name="connsiteY5" fmla="*/ 6929752 h 6929752"/>
              <a:gd name="connsiteX6" fmla="*/ 4458779 w 5789580"/>
              <a:gd name="connsiteY6" fmla="*/ 6920788 h 6929752"/>
              <a:gd name="connsiteX7" fmla="*/ 3163494 w 5789580"/>
              <a:gd name="connsiteY7" fmla="*/ 6910841 h 6929752"/>
              <a:gd name="connsiteX8" fmla="*/ 11778 w 5789580"/>
              <a:gd name="connsiteY8" fmla="*/ 3302389 h 6929752"/>
              <a:gd name="connsiteX9" fmla="*/ 0 w 5789580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89580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3321851" y="27195"/>
                </a:lnTo>
                <a:cubicBezTo>
                  <a:pt x="3312160" y="38452"/>
                  <a:pt x="5311474" y="34011"/>
                  <a:pt x="5789580" y="37539"/>
                </a:cubicBezTo>
                <a:cubicBezTo>
                  <a:pt x="5786457" y="1101588"/>
                  <a:pt x="5783335" y="2165638"/>
                  <a:pt x="5780212" y="3229687"/>
                </a:cubicBezTo>
                <a:cubicBezTo>
                  <a:pt x="5786188" y="5524926"/>
                  <a:pt x="5777417" y="4634513"/>
                  <a:pt x="5783393" y="6929752"/>
                </a:cubicBezTo>
                <a:lnTo>
                  <a:pt x="4458779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6A74822-F0B8-A44F-2EB7-703C552E309A}"/>
              </a:ext>
            </a:extLst>
          </p:cNvPr>
          <p:cNvSpPr txBox="1">
            <a:spLocks/>
          </p:cNvSpPr>
          <p:nvPr/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0" cap="all" spc="0" baseline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  <a:cs typeface="+mj-cs"/>
              </a:defRPr>
            </a:lvl1pPr>
          </a:lstStyle>
          <a:p>
            <a:pPr marL="0" marR="0" lvl="0" indent="0" fontAlgn="b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all" spc="0" normalizeH="0" baseline="0" noProof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Poppins ExtraBold" pitchFamily="2" charset="77"/>
                <a:ea typeface="+mj-ea"/>
                <a:cs typeface="Poppins ExtraBold" pitchFamily="2" charset="77"/>
              </a:rPr>
              <a:t>University of Toledo achieves R1 Status !!!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58884-8333-AF3E-F92F-46D198E77889}"/>
              </a:ext>
            </a:extLst>
          </p:cNvPr>
          <p:cNvSpPr txBox="1"/>
          <p:nvPr/>
        </p:nvSpPr>
        <p:spPr>
          <a:xfrm>
            <a:off x="6223462" y="1979406"/>
            <a:ext cx="5355187" cy="38426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cap="none" spc="0" normalizeH="0" baseline="0" noProof="0" dirty="0">
                <a:ln>
                  <a:noFill/>
                </a:ln>
                <a:solidFill>
                  <a:srgbClr val="000F3E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Newly designated as </a:t>
            </a:r>
            <a:r>
              <a:rPr kumimoji="0" lang="en-US" sz="2400" u="sng" strike="noStrike" cap="none" spc="0" normalizeH="0" baseline="0" noProof="0" dirty="0">
                <a:ln>
                  <a:noFill/>
                </a:ln>
                <a:solidFill>
                  <a:srgbClr val="000F3E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R1</a:t>
            </a:r>
            <a:r>
              <a:rPr kumimoji="0" lang="en-US" sz="2400" u="none" strike="noStrike" cap="none" spc="0" normalizeH="0" baseline="0" noProof="0" dirty="0">
                <a:ln>
                  <a:noFill/>
                </a:ln>
                <a:solidFill>
                  <a:srgbClr val="000F3E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 in February 2025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cap="none" spc="0" normalizeH="0" baseline="0" noProof="0" dirty="0">
                <a:ln>
                  <a:noFill/>
                </a:ln>
                <a:solidFill>
                  <a:srgbClr val="000F3E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Based on FY2021 – FY2023 numbers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cap="none" spc="0" normalizeH="0" baseline="0" noProof="0" dirty="0">
                <a:ln>
                  <a:noFill/>
                </a:ln>
                <a:solidFill>
                  <a:srgbClr val="000F3E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Average 3-year annual research expenditures &gt;$50M threshold @ </a:t>
            </a:r>
            <a:r>
              <a:rPr kumimoji="0" lang="en-US" sz="2400" u="sng" strike="noStrike" cap="none" spc="0" normalizeH="0" baseline="0" noProof="0" dirty="0">
                <a:ln>
                  <a:noFill/>
                </a:ln>
                <a:solidFill>
                  <a:srgbClr val="000F3E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$61,826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cap="none" spc="0" normalizeH="0" baseline="0" noProof="0" dirty="0">
                <a:ln>
                  <a:noFill/>
                </a:ln>
                <a:solidFill>
                  <a:srgbClr val="000F3E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Average 3-year doctoral research degrees awarded &gt;70 @ </a:t>
            </a:r>
            <a:r>
              <a:rPr kumimoji="0" lang="en-US" sz="2400" u="sng" strike="noStrike" cap="none" spc="0" normalizeH="0" baseline="0" noProof="0" dirty="0">
                <a:ln>
                  <a:noFill/>
                </a:ln>
                <a:solidFill>
                  <a:srgbClr val="000F3E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116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cap="none" spc="0" normalizeH="0" baseline="0" noProof="0" dirty="0">
                <a:ln>
                  <a:noFill/>
                </a:ln>
                <a:solidFill>
                  <a:srgbClr val="000F3E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Next classification in 2028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000F3E"/>
              </a:solidFill>
              <a:effectLst/>
              <a:uLnTx/>
              <a:uFillTx/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A132C12C-56F0-4B0C-7292-24E52F356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D30A8A5-6F3B-1B4D-8CD6-DEC5D6F8A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98852-9C34-A38E-4649-405B94E4C1A8}"/>
              </a:ext>
            </a:extLst>
          </p:cNvPr>
          <p:cNvSpPr txBox="1"/>
          <p:nvPr/>
        </p:nvSpPr>
        <p:spPr>
          <a:xfrm>
            <a:off x="6002744" y="6281094"/>
            <a:ext cx="4906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u="none" strike="noStrike" cap="none" spc="0" normalizeH="0" baseline="0" noProof="0" dirty="0">
                <a:ln>
                  <a:noFill/>
                </a:ln>
                <a:solidFill>
                  <a:srgbClr val="000F3E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Photo from Toledo Blade, April 9,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665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5B7B6699-CAE0-E16F-A534-DB5C666D26FA}"/>
              </a:ext>
            </a:extLst>
          </p:cNvPr>
          <p:cNvSpPr txBox="1">
            <a:spLocks/>
          </p:cNvSpPr>
          <p:nvPr/>
        </p:nvSpPr>
        <p:spPr>
          <a:xfrm>
            <a:off x="0" y="38537"/>
            <a:ext cx="12191999" cy="88810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0" cap="all" spc="0" baseline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all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Poppins ExtraBold" panose="00000900000000000000" pitchFamily="2" charset="0"/>
                <a:ea typeface="Source Sans Pro Black" panose="020B0503030403020204" pitchFamily="34" charset="0"/>
                <a:cs typeface="Poppins ExtraBold" panose="00000900000000000000" pitchFamily="2" charset="0"/>
              </a:rPr>
              <a:t>Research Expenditures and doctoral degrees</a:t>
            </a:r>
          </a:p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Poppins" panose="00000500000000000000" pitchFamily="2" charset="0"/>
                <a:ea typeface="Source Sans Pro Black" panose="020B0503030403020204" pitchFamily="34" charset="0"/>
                <a:cs typeface="Poppins ExtraBold" panose="00000900000000000000" pitchFamily="2" charset="0"/>
              </a:rPr>
              <a:t>(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Poppins" panose="00000500000000000000" pitchFamily="2" charset="0"/>
                <a:ea typeface="Source Sans Pro Black" panose="020B0503030403020204" pitchFamily="34" charset="0"/>
                <a:cs typeface="Poppins ExtraBold" panose="00000900000000000000" pitchFamily="2" charset="0"/>
              </a:rPr>
              <a:t>Key metrics of Carnegie R1 classification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Poppins" panose="00000500000000000000" pitchFamily="2" charset="0"/>
                <a:ea typeface="Source Sans Pro Black" panose="020B0503030403020204" pitchFamily="34" charset="0"/>
                <a:cs typeface="Poppins ExtraBold" panose="00000900000000000000" pitchFamily="2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452E25-E442-8455-5FC0-2BB2DBF2DBC1}"/>
              </a:ext>
            </a:extLst>
          </p:cNvPr>
          <p:cNvSpPr txBox="1"/>
          <p:nvPr/>
        </p:nvSpPr>
        <p:spPr>
          <a:xfrm>
            <a:off x="2429568" y="5306715"/>
            <a:ext cx="929183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Newly designated as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Feb 2025; achieving Metric 6 of 5-yr plan 3 years early</a:t>
            </a:r>
          </a:p>
          <a:p>
            <a:pPr marL="290513" marR="0" lvl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Next classification in 2028 based on FY24, FY25, &amp; FY26</a:t>
            </a:r>
          </a:p>
          <a:p>
            <a:pPr marL="290513" marR="0" lvl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Expenditures: External &amp; Internal Grant Expenditures + Cost Share + Unrecovered IDC</a:t>
            </a:r>
          </a:p>
          <a:p>
            <a:pPr marL="290513" marR="0" lvl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Y25 Expenditures will not be available until the end of February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3E7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949B38A-3BDD-5ED2-8FFA-5C38A0F5D0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7680557"/>
              </p:ext>
            </p:extLst>
          </p:nvPr>
        </p:nvGraphicFramePr>
        <p:xfrm>
          <a:off x="704334" y="1373035"/>
          <a:ext cx="5849291" cy="421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729FE2-A979-C5F5-6E25-20E1A0D7813C}"/>
              </a:ext>
            </a:extLst>
          </p:cNvPr>
          <p:cNvCxnSpPr>
            <a:cxnSpLocks/>
          </p:cNvCxnSpPr>
          <p:nvPr/>
        </p:nvCxnSpPr>
        <p:spPr>
          <a:xfrm>
            <a:off x="113386" y="2817333"/>
            <a:ext cx="5703605" cy="0"/>
          </a:xfrm>
          <a:prstGeom prst="line">
            <a:avLst/>
          </a:prstGeom>
          <a:ln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D694EDF-661D-58D1-774A-F1091D8E05FA}"/>
              </a:ext>
            </a:extLst>
          </p:cNvPr>
          <p:cNvSpPr txBox="1"/>
          <p:nvPr/>
        </p:nvSpPr>
        <p:spPr>
          <a:xfrm>
            <a:off x="704334" y="1480877"/>
            <a:ext cx="392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3-Year Average = $61.8M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95D37C-78BC-4D68-9339-FE8D955B480F}"/>
              </a:ext>
            </a:extLst>
          </p:cNvPr>
          <p:cNvSpPr txBox="1"/>
          <p:nvPr/>
        </p:nvSpPr>
        <p:spPr>
          <a:xfrm>
            <a:off x="0" y="2494168"/>
            <a:ext cx="119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2047D"/>
                </a:solidFill>
              </a:rPr>
              <a:t>Threshold </a:t>
            </a:r>
            <a:r>
              <a:rPr lang="en-US" b="1" u="sng" dirty="0">
                <a:solidFill>
                  <a:srgbClr val="A2047D"/>
                </a:solidFill>
              </a:rPr>
              <a:t>&gt;</a:t>
            </a:r>
            <a:r>
              <a:rPr lang="en-US" b="1" dirty="0">
                <a:solidFill>
                  <a:srgbClr val="A2047D"/>
                </a:solidFill>
              </a:rPr>
              <a:t> $50M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DC3608-FF7F-096B-138A-57D1779416FC}"/>
              </a:ext>
            </a:extLst>
          </p:cNvPr>
          <p:cNvSpPr txBox="1"/>
          <p:nvPr/>
        </p:nvSpPr>
        <p:spPr>
          <a:xfrm>
            <a:off x="213507" y="1057624"/>
            <a:ext cx="566830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Research &amp; Development Expenditures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EC08BC1-4244-1A01-76CB-D5E703DD8344}"/>
              </a:ext>
            </a:extLst>
          </p:cNvPr>
          <p:cNvSpPr/>
          <p:nvPr/>
        </p:nvSpPr>
        <p:spPr>
          <a:xfrm>
            <a:off x="1093405" y="1480877"/>
            <a:ext cx="3564283" cy="362798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4F5B7454-EDFF-3FE9-363E-BB54968CF1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7536649"/>
              </p:ext>
            </p:extLst>
          </p:nvPr>
        </p:nvGraphicFramePr>
        <p:xfrm>
          <a:off x="6403677" y="1401497"/>
          <a:ext cx="5724088" cy="421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FE2F40C-2F11-7C0B-A575-383E8922C15E}"/>
              </a:ext>
            </a:extLst>
          </p:cNvPr>
          <p:cNvCxnSpPr>
            <a:cxnSpLocks/>
          </p:cNvCxnSpPr>
          <p:nvPr/>
        </p:nvCxnSpPr>
        <p:spPr>
          <a:xfrm>
            <a:off x="6833484" y="3205039"/>
            <a:ext cx="5020098" cy="0"/>
          </a:xfrm>
          <a:prstGeom prst="line">
            <a:avLst/>
          </a:prstGeom>
          <a:ln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CED8178-7233-376C-F031-865E4B6A53E0}"/>
              </a:ext>
            </a:extLst>
          </p:cNvPr>
          <p:cNvSpPr txBox="1"/>
          <p:nvPr/>
        </p:nvSpPr>
        <p:spPr>
          <a:xfrm>
            <a:off x="7144573" y="1494782"/>
            <a:ext cx="291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3-Year Average=116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AD6D06-3569-D75A-448E-73CB6809F351}"/>
              </a:ext>
            </a:extLst>
          </p:cNvPr>
          <p:cNvSpPr txBox="1"/>
          <p:nvPr/>
        </p:nvSpPr>
        <p:spPr>
          <a:xfrm>
            <a:off x="6892476" y="2922062"/>
            <a:ext cx="1592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2047D"/>
                </a:solidFill>
              </a:rPr>
              <a:t>Threshold </a:t>
            </a:r>
            <a:r>
              <a:rPr lang="en-US" sz="1600" b="1" u="sng" dirty="0">
                <a:solidFill>
                  <a:srgbClr val="A2047D"/>
                </a:solidFill>
              </a:rPr>
              <a:t>&gt;</a:t>
            </a:r>
            <a:r>
              <a:rPr lang="en-US" sz="1600" b="1" dirty="0">
                <a:solidFill>
                  <a:srgbClr val="A2047D"/>
                </a:solidFill>
              </a:rPr>
              <a:t> 70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9FD75F-2E2A-228D-8E1B-53240446423D}"/>
              </a:ext>
            </a:extLst>
          </p:cNvPr>
          <p:cNvSpPr txBox="1"/>
          <p:nvPr/>
        </p:nvSpPr>
        <p:spPr>
          <a:xfrm>
            <a:off x="6309507" y="1057624"/>
            <a:ext cx="566830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Doctoral Research Degrees Granted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DAC2399-9C9B-A140-D610-8DB0749BE576}"/>
              </a:ext>
            </a:extLst>
          </p:cNvPr>
          <p:cNvSpPr/>
          <p:nvPr/>
        </p:nvSpPr>
        <p:spPr>
          <a:xfrm>
            <a:off x="6833484" y="1480877"/>
            <a:ext cx="3023210" cy="362798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11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9109D-1F7D-D5DF-16B2-87ABDB438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AE3D567D-BEDC-51C8-E93D-95F88479C046}"/>
              </a:ext>
            </a:extLst>
          </p:cNvPr>
          <p:cNvSpPr txBox="1">
            <a:spLocks/>
          </p:cNvSpPr>
          <p:nvPr/>
        </p:nvSpPr>
        <p:spPr>
          <a:xfrm>
            <a:off x="0" y="38537"/>
            <a:ext cx="12191999" cy="88810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0" cap="all" spc="0" baseline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all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Poppins ExtraBold" panose="00000900000000000000" pitchFamily="2" charset="0"/>
                <a:ea typeface="Source Sans Pro Black" panose="020B0503030403020204" pitchFamily="34" charset="0"/>
                <a:cs typeface="Poppins ExtraBold" panose="00000900000000000000" pitchFamily="2" charset="0"/>
              </a:rPr>
              <a:t>New research awards and NEW PhD student numbers</a:t>
            </a:r>
          </a:p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Poppins" panose="00000500000000000000" pitchFamily="2" charset="0"/>
                <a:ea typeface="Source Sans Pro Black" panose="020B0503030403020204" pitchFamily="34" charset="0"/>
                <a:cs typeface="Poppins ExtraBold" panose="00000900000000000000" pitchFamily="2" charset="0"/>
              </a:rPr>
              <a:t>(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Poppins" panose="00000500000000000000" pitchFamily="2" charset="0"/>
                <a:ea typeface="Source Sans Pro Black" panose="020B0503030403020204" pitchFamily="34" charset="0"/>
                <a:cs typeface="Poppins ExtraBold" panose="00000900000000000000" pitchFamily="2" charset="0"/>
              </a:rPr>
              <a:t>Key indicators of future research output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Poppins" panose="00000500000000000000" pitchFamily="2" charset="0"/>
                <a:ea typeface="Source Sans Pro Black" panose="020B0503030403020204" pitchFamily="34" charset="0"/>
                <a:cs typeface="Poppins ExtraBold" panose="00000900000000000000" pitchFamily="2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A06384-C851-EFCB-4BBE-3CACA7CC1ED8}"/>
              </a:ext>
            </a:extLst>
          </p:cNvPr>
          <p:cNvSpPr txBox="1"/>
          <p:nvPr/>
        </p:nvSpPr>
        <p:spPr>
          <a:xfrm>
            <a:off x="2627460" y="5583715"/>
            <a:ext cx="929183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Award Dollars were reduced by 50% in Q3 and Q4 of FY2025 vs FY2024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$31M in </a:t>
            </a:r>
            <a:r>
              <a:rPr lang="en-US" dirty="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and Q2 of 2025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3E7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1618EC5-F698-C592-DFB3-EA4BB1D610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616023"/>
              </p:ext>
            </p:extLst>
          </p:nvPr>
        </p:nvGraphicFramePr>
        <p:xfrm>
          <a:off x="704334" y="1373035"/>
          <a:ext cx="5849291" cy="421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BB60C9B0-830E-574C-FD0F-F5C007F87FB9}"/>
              </a:ext>
            </a:extLst>
          </p:cNvPr>
          <p:cNvSpPr txBox="1"/>
          <p:nvPr/>
        </p:nvSpPr>
        <p:spPr>
          <a:xfrm>
            <a:off x="213507" y="1057624"/>
            <a:ext cx="566830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New Research Awards</a:t>
            </a: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2541BCE8-A2A9-E4DD-70DE-71ABA10D20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070153"/>
              </p:ext>
            </p:extLst>
          </p:nvPr>
        </p:nvGraphicFramePr>
        <p:xfrm>
          <a:off x="6403677" y="1401497"/>
          <a:ext cx="5724088" cy="421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01790B68-672F-19E7-961B-214FF599616C}"/>
              </a:ext>
            </a:extLst>
          </p:cNvPr>
          <p:cNvSpPr txBox="1"/>
          <p:nvPr/>
        </p:nvSpPr>
        <p:spPr>
          <a:xfrm>
            <a:off x="6309507" y="1057624"/>
            <a:ext cx="566830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Total Number of PhD Students</a:t>
            </a:r>
          </a:p>
        </p:txBody>
      </p:sp>
    </p:spTree>
    <p:extLst>
      <p:ext uri="{BB962C8B-B14F-4D97-AF65-F5344CB8AC3E}">
        <p14:creationId xmlns:p14="http://schemas.microsoft.com/office/powerpoint/2010/main" val="2169616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68A0E-01D3-F1B7-5962-CB723DD0E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EBCD-A81C-5F7B-F6F9-048F4B793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9" y="697040"/>
            <a:ext cx="4114800" cy="10044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1" i="0" kern="1200">
                <a:latin typeface="Poppins ExtraBold" pitchFamily="2" charset="77"/>
                <a:ea typeface="+mj-ea"/>
                <a:cs typeface="Poppins ExtraBold" pitchFamily="2" charset="77"/>
              </a:rPr>
              <a:t>It has been a challenging year . . .</a:t>
            </a:r>
          </a:p>
        </p:txBody>
      </p:sp>
      <p:pic>
        <p:nvPicPr>
          <p:cNvPr id="2050" name="Picture 2" descr="when life gives you lemons, make lemonade. but what if it gives you too ...">
            <a:extLst>
              <a:ext uri="{FF2B5EF4-FFF2-40B4-BE49-F238E27FC236}">
                <a16:creationId xmlns:a16="http://schemas.microsoft.com/office/drawing/2014/main" id="{76E9FF68-7FF8-7D66-4B37-EF2F2EF60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r="-2" b="-2"/>
          <a:stretch>
            <a:fillRect/>
          </a:stretch>
        </p:blipFill>
        <p:spPr bwMode="auto">
          <a:xfrm>
            <a:off x="6223462" y="697040"/>
            <a:ext cx="535518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EBCC1E-13C3-9BA9-C3B8-2187BA46472D}"/>
              </a:ext>
            </a:extLst>
          </p:cNvPr>
          <p:cNvSpPr txBox="1"/>
          <p:nvPr/>
        </p:nvSpPr>
        <p:spPr>
          <a:xfrm>
            <a:off x="1853739" y="1979271"/>
            <a:ext cx="4114800" cy="4195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</a:pPr>
            <a:r>
              <a:rPr kumimoji="0" lang="en-US" altLang="en-US" sz="2000" b="0" i="0" u="none" strike="noStrike" kern="1200" cap="none" normalizeH="0" baseline="0">
                <a:ln>
                  <a:noFill/>
                </a:ln>
                <a:solidFill>
                  <a:srgbClr val="000F3E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rPr>
              <a:t>Federal Executive Orders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</a:pPr>
            <a:r>
              <a:rPr lang="en-US" sz="2000" b="0" i="0" kern="1200">
                <a:solidFill>
                  <a:srgbClr val="000F3E"/>
                </a:solidFill>
                <a:latin typeface="Poppins Light" pitchFamily="2" charset="77"/>
                <a:ea typeface="+mn-ea"/>
                <a:cs typeface="Poppins Light" pitchFamily="2" charset="77"/>
              </a:rPr>
              <a:t>Threatened cuts to federal funding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</a:pPr>
            <a:r>
              <a:rPr lang="en-US" sz="2000" b="0" i="0" kern="1200">
                <a:solidFill>
                  <a:srgbClr val="000F3E"/>
                </a:solidFill>
                <a:latin typeface="Poppins Light" pitchFamily="2" charset="77"/>
                <a:ea typeface="+mn-ea"/>
                <a:cs typeface="Poppins Light" pitchFamily="2" charset="77"/>
              </a:rPr>
              <a:t>Threatened cuts to indirect cost recovery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</a:pPr>
            <a:r>
              <a:rPr lang="en-US" sz="2000" b="0" i="0" kern="1200">
                <a:solidFill>
                  <a:srgbClr val="000F3E"/>
                </a:solidFill>
                <a:latin typeface="Poppins Light" pitchFamily="2" charset="77"/>
                <a:ea typeface="+mn-ea"/>
                <a:cs typeface="Poppins Light" pitchFamily="2" charset="77"/>
              </a:rPr>
              <a:t>Grant review and funding delays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</a:pPr>
            <a:r>
              <a:rPr lang="en-US" sz="2000" b="0" i="0" kern="1200">
                <a:solidFill>
                  <a:srgbClr val="000F3E"/>
                </a:solidFill>
                <a:latin typeface="Poppins Light" pitchFamily="2" charset="77"/>
                <a:ea typeface="+mn-ea"/>
                <a:cs typeface="Poppins Light" pitchFamily="2" charset="77"/>
              </a:rPr>
              <a:t>Longest federal government shutdown in US history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</a:pPr>
            <a:r>
              <a:rPr lang="en-US" sz="2000" b="0" i="0" kern="1200">
                <a:solidFill>
                  <a:srgbClr val="000F3E"/>
                </a:solidFill>
                <a:latin typeface="Poppins Light" pitchFamily="2" charset="77"/>
                <a:ea typeface="+mn-ea"/>
                <a:cs typeface="Poppins Light" pitchFamily="2" charset="77"/>
              </a:rPr>
              <a:t>Changing grant requirements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</a:pPr>
            <a:r>
              <a:rPr lang="en-US" sz="2000" b="0" i="0" kern="1200">
                <a:solidFill>
                  <a:srgbClr val="000F3E"/>
                </a:solidFill>
                <a:latin typeface="Poppins Light" pitchFamily="2" charset="77"/>
                <a:ea typeface="+mn-ea"/>
                <a:cs typeface="Poppins Light" pitchFamily="2" charset="77"/>
              </a:rPr>
              <a:t>Increased regulatory requirements</a:t>
            </a:r>
          </a:p>
        </p:txBody>
      </p:sp>
    </p:spTree>
    <p:extLst>
      <p:ext uri="{BB962C8B-B14F-4D97-AF65-F5344CB8AC3E}">
        <p14:creationId xmlns:p14="http://schemas.microsoft.com/office/powerpoint/2010/main" val="4249984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23D64-CB62-6649-EC67-3C591E4C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422" y="674588"/>
            <a:ext cx="9736575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New Research Awards by FTTT</a:t>
            </a:r>
          </a:p>
        </p:txBody>
      </p:sp>
      <p:graphicFrame>
        <p:nvGraphicFramePr>
          <p:cNvPr id="6" name="Chart Placeholder 5">
            <a:extLst>
              <a:ext uri="{FF2B5EF4-FFF2-40B4-BE49-F238E27FC236}">
                <a16:creationId xmlns:a16="http://schemas.microsoft.com/office/drawing/2014/main" id="{3A1A3FB8-1F1D-47EA-A212-642F1757A564}"/>
              </a:ext>
            </a:extLst>
          </p:cNvPr>
          <p:cNvGraphicFramePr>
            <a:graphicFrameLocks noGrp="1"/>
          </p:cNvGraphicFramePr>
          <p:nvPr>
            <p:ph type="chart" sz="quarter" idx="13"/>
          </p:nvPr>
        </p:nvGraphicFramePr>
        <p:xfrm>
          <a:off x="1436288" y="1787189"/>
          <a:ext cx="9736574" cy="4028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567ADAC-EFE9-24AF-2505-F3F3242F5ADD}"/>
              </a:ext>
            </a:extLst>
          </p:cNvPr>
          <p:cNvSpPr txBox="1"/>
          <p:nvPr/>
        </p:nvSpPr>
        <p:spPr>
          <a:xfrm rot="16200000">
            <a:off x="10753682" y="3346170"/>
            <a:ext cx="1361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FTTT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C4804-6CC2-BE41-56B5-86B28AF4391E}"/>
              </a:ext>
            </a:extLst>
          </p:cNvPr>
          <p:cNvSpPr txBox="1"/>
          <p:nvPr/>
        </p:nvSpPr>
        <p:spPr>
          <a:xfrm rot="16200000">
            <a:off x="380242" y="3167390"/>
            <a:ext cx="171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Awards</a:t>
            </a:r>
          </a:p>
        </p:txBody>
      </p:sp>
    </p:spTree>
    <p:extLst>
      <p:ext uri="{BB962C8B-B14F-4D97-AF65-F5344CB8AC3E}">
        <p14:creationId xmlns:p14="http://schemas.microsoft.com/office/powerpoint/2010/main" val="2132361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C7AA8-190E-B31C-8D1A-06B0A29FC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AA702-EA58-FCC9-3CB0-88BA80B13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800" kern="1200" dirty="0">
                <a:latin typeface="Poppins Black" panose="00000A00000000000000" pitchFamily="2" charset="0"/>
                <a:cs typeface="Poppins Black" panose="00000A00000000000000" pitchFamily="2" charset="0"/>
              </a:rPr>
              <a:t>RESEARCH NUMBERS Year-to-Date Comparison: FY 2025 vs FY 2026</a:t>
            </a:r>
            <a:br>
              <a:rPr lang="en-US" sz="2800" kern="1200" dirty="0">
                <a:latin typeface="Poppins Black" panose="00000A00000000000000" pitchFamily="2" charset="0"/>
                <a:cs typeface="Poppins Black" panose="00000A00000000000000" pitchFamily="2" charset="0"/>
              </a:rPr>
            </a:br>
            <a:endParaRPr lang="en-US" sz="2800" kern="1200" dirty="0"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AB26B-CD54-9990-D20E-23BBAAF1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E0E7D85-594F-0A4B-B30D-4DE05AFCF638}" type="slidenum">
              <a:rPr lang="en-US">
                <a:solidFill>
                  <a:srgbClr val="898989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21</a:t>
            </a:fld>
            <a:endParaRPr lang="en-US" dirty="0">
              <a:solidFill>
                <a:srgbClr val="898989"/>
              </a:solidFill>
              <a:latin typeface="+mn-lt"/>
              <a:ea typeface="+mn-ea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84F3C59-1FE6-1BB7-0B99-A2E057343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80618"/>
              </p:ext>
            </p:extLst>
          </p:nvPr>
        </p:nvGraphicFramePr>
        <p:xfrm>
          <a:off x="737888" y="1738407"/>
          <a:ext cx="10873448" cy="2773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9415">
                  <a:extLst>
                    <a:ext uri="{9D8B030D-6E8A-4147-A177-3AD203B41FA5}">
                      <a16:colId xmlns:a16="http://schemas.microsoft.com/office/drawing/2014/main" val="1028462089"/>
                    </a:ext>
                  </a:extLst>
                </a:gridCol>
                <a:gridCol w="3552015">
                  <a:extLst>
                    <a:ext uri="{9D8B030D-6E8A-4147-A177-3AD203B41FA5}">
                      <a16:colId xmlns:a16="http://schemas.microsoft.com/office/drawing/2014/main" val="3843418061"/>
                    </a:ext>
                  </a:extLst>
                </a:gridCol>
                <a:gridCol w="3552018">
                  <a:extLst>
                    <a:ext uri="{9D8B030D-6E8A-4147-A177-3AD203B41FA5}">
                      <a16:colId xmlns:a16="http://schemas.microsoft.com/office/drawing/2014/main" val="597033908"/>
                    </a:ext>
                  </a:extLst>
                </a:gridCol>
              </a:tblGrid>
              <a:tr h="678506">
                <a:tc>
                  <a:txBody>
                    <a:bodyPr/>
                    <a:lstStyle/>
                    <a:p>
                      <a:pPr algn="l" fontAlgn="b"/>
                      <a:endParaRPr 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27312" marR="27312" marT="2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Poppins" panose="00000500000000000000" pitchFamily="2" charset="0"/>
                          <a:ea typeface="Source Sans Pro"/>
                          <a:cs typeface="Poppins" panose="00000500000000000000" pitchFamily="2" charset="0"/>
                        </a:rPr>
                        <a:t>FY 26</a:t>
                      </a:r>
                      <a:endParaRPr 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Source Sans Pro"/>
                        <a:cs typeface="Poppins" panose="00000500000000000000" pitchFamily="2" charset="0"/>
                      </a:endParaRPr>
                    </a:p>
                  </a:txBody>
                  <a:tcPr marL="27312" marR="27312" marT="27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Poppins" panose="00000500000000000000" pitchFamily="2" charset="0"/>
                          <a:ea typeface="Source Sans Pro"/>
                          <a:cs typeface="Poppins" panose="00000500000000000000" pitchFamily="2" charset="0"/>
                        </a:rPr>
                        <a:t>FY 25 </a:t>
                      </a:r>
                      <a:endParaRPr 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Source Sans Pro" panose="020B0503030403020204" pitchFamily="34" charset="0"/>
                        <a:cs typeface="Poppins" panose="00000500000000000000" pitchFamily="2" charset="0"/>
                      </a:endParaRPr>
                    </a:p>
                  </a:txBody>
                  <a:tcPr marL="27312" marR="27312" marT="27312" marB="0" anchor="ctr"/>
                </a:tc>
                <a:extLst>
                  <a:ext uri="{0D108BD9-81ED-4DB2-BD59-A6C34878D82A}">
                    <a16:rowId xmlns:a16="http://schemas.microsoft.com/office/drawing/2014/main" val="64539238"/>
                  </a:ext>
                </a:extLst>
              </a:tr>
              <a:tr h="1047248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27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Source Sans Pro"/>
                          <a:cs typeface="Poppins" panose="00000500000000000000" pitchFamily="2" charset="0"/>
                        </a:rPr>
                        <a:t> </a:t>
                      </a:r>
                      <a:r>
                        <a:rPr kumimoji="0" lang="en-US" sz="27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Source Sans Pro"/>
                          <a:cs typeface="Poppins" panose="00000500000000000000" pitchFamily="2" charset="0"/>
                        </a:rPr>
                        <a:t>Award Dollars</a:t>
                      </a:r>
                    </a:p>
                  </a:txBody>
                  <a:tcPr marL="27312" marR="27312" marT="27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ea typeface="Source Sans Pro"/>
                          <a:cs typeface="Poppins" panose="00000500000000000000" pitchFamily="2" charset="0"/>
                        </a:rPr>
                        <a:t>$19,597,041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Source Sans Pro" panose="020B0503030403020204" pitchFamily="34" charset="0"/>
                        <a:cs typeface="Poppins" panose="00000500000000000000" pitchFamily="2" charset="0"/>
                      </a:endParaRPr>
                    </a:p>
                  </a:txBody>
                  <a:tcPr marL="27312" marR="27312" marT="27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ea typeface="Source Sans Pro"/>
                          <a:cs typeface="Poppins" panose="00000500000000000000" pitchFamily="2" charset="0"/>
                        </a:rPr>
                        <a:t>$29,142,470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Source Sans Pro" panose="020B0503030403020204" pitchFamily="34" charset="0"/>
                        <a:cs typeface="Poppins" panose="00000500000000000000" pitchFamily="2" charset="0"/>
                      </a:endParaRPr>
                    </a:p>
                  </a:txBody>
                  <a:tcPr marL="27312" marR="27312" marT="27312" marB="0" anchor="ctr"/>
                </a:tc>
                <a:extLst>
                  <a:ext uri="{0D108BD9-81ED-4DB2-BD59-A6C34878D82A}">
                    <a16:rowId xmlns:a16="http://schemas.microsoft.com/office/drawing/2014/main" val="2493263980"/>
                  </a:ext>
                </a:extLst>
              </a:tr>
              <a:tr h="1047248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27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3D7E"/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Source Sans Pro"/>
                          <a:cs typeface="Poppins" panose="00000500000000000000" pitchFamily="2" charset="0"/>
                        </a:rPr>
                        <a:t>Submissions</a:t>
                      </a:r>
                    </a:p>
                  </a:txBody>
                  <a:tcPr marL="27312" marR="27312" marT="27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ea typeface="Source Sans Pro" panose="020B0503030403020204" pitchFamily="34" charset="0"/>
                          <a:cs typeface="Poppins" panose="00000500000000000000" pitchFamily="2" charset="0"/>
                        </a:rPr>
                        <a:t>166</a:t>
                      </a:r>
                    </a:p>
                  </a:txBody>
                  <a:tcPr marL="27312" marR="27312" marT="27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ea typeface="Source Sans Pro" panose="020B0503030403020204" pitchFamily="34" charset="0"/>
                          <a:cs typeface="Poppins" panose="00000500000000000000" pitchFamily="2" charset="0"/>
                        </a:rPr>
                        <a:t>190</a:t>
                      </a:r>
                    </a:p>
                  </a:txBody>
                  <a:tcPr marL="27312" marR="27312" marT="27312" marB="0" anchor="ctr"/>
                </a:tc>
                <a:extLst>
                  <a:ext uri="{0D108BD9-81ED-4DB2-BD59-A6C34878D82A}">
                    <a16:rowId xmlns:a16="http://schemas.microsoft.com/office/drawing/2014/main" val="1161846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6596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514F5C-A436-1551-CFF4-E8D898CEC363}"/>
              </a:ext>
            </a:extLst>
          </p:cNvPr>
          <p:cNvSpPr txBox="1"/>
          <p:nvPr/>
        </p:nvSpPr>
        <p:spPr>
          <a:xfrm>
            <a:off x="998289" y="257773"/>
            <a:ext cx="10444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cap="all" dirty="0">
                <a:solidFill>
                  <a:srgbClr val="003D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awards –  total FY 2023, FY 2024, FY 2025, and FY2026 YTD</a:t>
            </a:r>
            <a:endParaRPr lang="en-US" sz="2400" b="1" cap="al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2CE2015-38F3-F8CE-2A3F-4CA947A67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1337417"/>
              </p:ext>
            </p:extLst>
          </p:nvPr>
        </p:nvGraphicFramePr>
        <p:xfrm>
          <a:off x="2284534" y="901212"/>
          <a:ext cx="9068093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3123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F924C-D487-0979-DF1E-BFA251813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EAAD7-3C28-66F6-0958-18A76D851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0029" y="986420"/>
            <a:ext cx="9122978" cy="1828801"/>
          </a:xfrm>
        </p:spPr>
        <p:txBody>
          <a:bodyPr anchor="ctr">
            <a:normAutofit/>
          </a:bodyPr>
          <a:lstStyle/>
          <a:p>
            <a:r>
              <a:rPr lang="en-US" sz="5100" dirty="0"/>
              <a:t>May I draw your attention to . . .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3E1B6672-BA21-C56F-1BD7-7AE3D47353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545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9ECB115-8CA2-4A1E-8E99-BC0DC9CD23DB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8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F8052-DD65-704F-D3AA-0FE9AF0A4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58B00DB2-3A76-5B3B-1EB3-9F3C191F8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9ECB115-8CA2-4A1E-8E99-BC0DC9CD23DB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DB9ABD-0AE6-7F60-2A9D-243A77BE58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61510" y="258907"/>
            <a:ext cx="9732962" cy="914400"/>
          </a:xfrm>
        </p:spPr>
        <p:txBody>
          <a:bodyPr anchor="ctr">
            <a:normAutofit/>
          </a:bodyPr>
          <a:lstStyle/>
          <a:p>
            <a:r>
              <a:rPr lang="en-US" sz="3700"/>
              <a:t>Grant Submissions: Leave extra time</a:t>
            </a:r>
          </a:p>
        </p:txBody>
      </p:sp>
      <p:graphicFrame>
        <p:nvGraphicFramePr>
          <p:cNvPr id="7" name="Subtitle 2">
            <a:extLst>
              <a:ext uri="{FF2B5EF4-FFF2-40B4-BE49-F238E27FC236}">
                <a16:creationId xmlns:a16="http://schemas.microsoft.com/office/drawing/2014/main" id="{A3FBF308-A238-A288-C5EB-DED853E20EBC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587211" y="1274762"/>
          <a:ext cx="9725025" cy="5160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9579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5B036-1746-CD2D-7AD0-E0E34A17A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1C582665-EDF0-8D94-0D14-9E246C200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10" y="699987"/>
            <a:ext cx="5120640" cy="5445980"/>
          </a:xfrm>
        </p:spPr>
        <p:txBody>
          <a:bodyPr vert="horz" lIns="0" tIns="0" rIns="0" bIns="0" rtlCol="0">
            <a:normAutofit/>
          </a:bodyPr>
          <a:lstStyle/>
          <a:p>
            <a:pPr marL="462280">
              <a:buClr>
                <a:srgbClr val="003E7E"/>
              </a:buClr>
            </a:pPr>
            <a:r>
              <a:rPr lang="en-US" sz="1500" u="sng"/>
              <a:t>Problem</a:t>
            </a:r>
            <a:r>
              <a:rPr lang="en-US" sz="1500"/>
              <a:t>: ORSP has recently received requests for limited submissions at the last minute</a:t>
            </a:r>
          </a:p>
          <a:p>
            <a:pPr marL="462280">
              <a:buClr>
                <a:srgbClr val="003E7E"/>
              </a:buClr>
            </a:pPr>
            <a:r>
              <a:rPr lang="en-US" sz="1500" i="1" u="sng"/>
              <a:t>Limited Submission Procedure</a:t>
            </a:r>
            <a:r>
              <a:rPr lang="en-US" sz="1500"/>
              <a:t>: announcement sent to PIs requesting proposals, the proposals are reviewed, and one is chosen</a:t>
            </a:r>
          </a:p>
          <a:p>
            <a:pPr marL="462280">
              <a:buClr>
                <a:srgbClr val="003E7E"/>
              </a:buClr>
            </a:pPr>
            <a:r>
              <a:rPr lang="en-US" sz="1500" i="1" u="sng"/>
              <a:t>Well-known grant mechanisms</a:t>
            </a:r>
            <a:r>
              <a:rPr lang="en-US" sz="1500"/>
              <a:t>: announcements are sent for major grant mechanisms or grants that have been commonly applied for in the past</a:t>
            </a:r>
          </a:p>
          <a:p>
            <a:pPr marL="462280">
              <a:buClr>
                <a:srgbClr val="003E7E"/>
              </a:buClr>
            </a:pPr>
            <a:r>
              <a:rPr lang="en-US" sz="1500" i="1" u="sng"/>
              <a:t>New (or new to us) grant mechanisms</a:t>
            </a:r>
            <a:r>
              <a:rPr lang="en-US" sz="1500"/>
              <a:t>: We receive dozens of funding announcements every day, so we cannot send out announcements for all of them</a:t>
            </a:r>
          </a:p>
          <a:p>
            <a:pPr marL="462280">
              <a:buClr>
                <a:srgbClr val="003E7E"/>
              </a:buClr>
            </a:pPr>
            <a:endParaRPr lang="en-US" sz="1500"/>
          </a:p>
          <a:p>
            <a:pPr marL="462280">
              <a:buClr>
                <a:srgbClr val="003E7E"/>
              </a:buClr>
            </a:pPr>
            <a:r>
              <a:rPr lang="en-US" sz="1500" i="1" u="sng"/>
              <a:t>Request</a:t>
            </a:r>
            <a:r>
              <a:rPr lang="en-US" sz="1500"/>
              <a:t>: for new limited submission mechanisms, please give us more lead time so we can follow the standard process</a:t>
            </a:r>
          </a:p>
          <a:p>
            <a:pPr marL="919480" lvl="1">
              <a:buClr>
                <a:srgbClr val="003E7E"/>
              </a:buClr>
            </a:pPr>
            <a:r>
              <a:rPr lang="en-US" sz="1500"/>
              <a:t>We need to investigate the rules and the process – sometimes we can submit to if one can come from each campus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36B9D-676E-F1B2-F562-4E872D07A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9" y="365125"/>
            <a:ext cx="3621372" cy="5042253"/>
          </a:xfrm>
        </p:spPr>
        <p:txBody>
          <a:bodyPr anchor="ctr">
            <a:normAutofit/>
          </a:bodyPr>
          <a:lstStyle/>
          <a:p>
            <a:r>
              <a:rPr lang="en-US"/>
              <a:t>Limited Submission Proposals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8B439D2E-583F-6AEF-35FE-F47D20F9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9ECB115-8CA2-4A1E-8E99-BC0DC9CD23DB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30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F8052-DD65-704F-D3AA-0FE9AF0A4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89A2009-0697-D917-F8A9-FBC0E98F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628" y="415969"/>
            <a:ext cx="5120640" cy="5783940"/>
          </a:xfrm>
        </p:spPr>
        <p:txBody>
          <a:bodyPr vert="horz" lIns="0" tIns="0" rIns="0" bIns="0" rtlCol="0">
            <a:normAutofit/>
          </a:bodyPr>
          <a:lstStyle/>
          <a:p>
            <a:pPr marL="462280">
              <a:buClr>
                <a:srgbClr val="003E7E"/>
              </a:buClr>
            </a:pPr>
            <a:r>
              <a:rPr lang="en-US" sz="1800" i="1" u="sng" dirty="0"/>
              <a:t>Situation</a:t>
            </a:r>
            <a:r>
              <a:rPr lang="en-US" sz="1800" dirty="0"/>
              <a:t>: The current uncertainty with federal funding seems to be leading to increased numbers of submissions, including increased submissions to non-federal sources</a:t>
            </a:r>
          </a:p>
          <a:p>
            <a:pPr marL="462280">
              <a:buClr>
                <a:srgbClr val="003E7E"/>
              </a:buClr>
            </a:pPr>
            <a:endParaRPr lang="en-US" sz="1800" dirty="0"/>
          </a:p>
          <a:p>
            <a:pPr marL="462280">
              <a:buClr>
                <a:srgbClr val="003E7E"/>
              </a:buClr>
            </a:pPr>
            <a:r>
              <a:rPr lang="en-US" sz="1800" i="1" u="sng" dirty="0"/>
              <a:t>Normal Deadlines</a:t>
            </a:r>
            <a:r>
              <a:rPr lang="en-US" sz="1800" dirty="0"/>
              <a:t>:</a:t>
            </a:r>
          </a:p>
          <a:p>
            <a:pPr marL="919480" lvl="1">
              <a:buClr>
                <a:srgbClr val="003E7E"/>
              </a:buClr>
            </a:pPr>
            <a:r>
              <a:rPr lang="en-US" sz="1800" i="1" u="sng" dirty="0"/>
              <a:t>No Sub-Awards</a:t>
            </a:r>
            <a:r>
              <a:rPr lang="en-US" sz="1800" dirty="0"/>
              <a:t>: Final Budget and Endorsement steps must be completed </a:t>
            </a:r>
            <a:r>
              <a:rPr lang="en-US" sz="1800" u="sng" dirty="0"/>
              <a:t>5 business days</a:t>
            </a:r>
            <a:r>
              <a:rPr lang="en-US" sz="1800" dirty="0"/>
              <a:t> prior to submission date.</a:t>
            </a:r>
          </a:p>
          <a:p>
            <a:pPr marL="919480" lvl="1">
              <a:buClr>
                <a:srgbClr val="003E7E"/>
              </a:buClr>
            </a:pPr>
            <a:r>
              <a:rPr lang="en-US" sz="1800" i="1" u="sng" dirty="0"/>
              <a:t>With Sub-Awards</a:t>
            </a:r>
            <a:r>
              <a:rPr lang="en-US" sz="1800" dirty="0"/>
              <a:t>: Final Budget and Endorsement steps must be completed </a:t>
            </a:r>
            <a:r>
              <a:rPr lang="en-US" sz="1800" u="sng" dirty="0"/>
              <a:t>10 business days</a:t>
            </a:r>
            <a:r>
              <a:rPr lang="en-US" sz="1800" dirty="0"/>
              <a:t> prior to submission date.</a:t>
            </a:r>
          </a:p>
          <a:p>
            <a:pPr marL="919480" lvl="1">
              <a:buClr>
                <a:srgbClr val="003E7E"/>
              </a:buClr>
            </a:pPr>
            <a:endParaRPr lang="en-US" sz="1800" dirty="0"/>
          </a:p>
          <a:p>
            <a:pPr marL="462280">
              <a:buClr>
                <a:srgbClr val="003E7E"/>
              </a:buClr>
            </a:pPr>
            <a:r>
              <a:rPr lang="en-US" sz="1800" i="1" u="sng" dirty="0"/>
              <a:t>New circumstances that may require more time</a:t>
            </a:r>
            <a:r>
              <a:rPr lang="en-US" sz="1800" dirty="0"/>
              <a:t>:</a:t>
            </a:r>
          </a:p>
          <a:p>
            <a:pPr marL="919480" lvl="1">
              <a:buClr>
                <a:srgbClr val="003E7E"/>
              </a:buClr>
            </a:pPr>
            <a:r>
              <a:rPr lang="en-US" sz="1800" dirty="0"/>
              <a:t>New sponsor</a:t>
            </a:r>
          </a:p>
          <a:p>
            <a:pPr marL="919480" lvl="1">
              <a:buClr>
                <a:srgbClr val="003E7E"/>
              </a:buClr>
            </a:pPr>
            <a:r>
              <a:rPr lang="en-US" sz="1800" dirty="0"/>
              <a:t>New mechanism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DB9ABD-0AE6-7F60-2A9D-243A77BE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9" y="365125"/>
            <a:ext cx="3621372" cy="5042253"/>
          </a:xfrm>
        </p:spPr>
        <p:txBody>
          <a:bodyPr anchor="ctr">
            <a:normAutofit/>
          </a:bodyPr>
          <a:lstStyle/>
          <a:p>
            <a:r>
              <a:rPr lang="en-US" sz="3700"/>
              <a:t>Grant Submissions: Leave extra time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58B00DB2-3A76-5B3B-1EB3-9F3C191F8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9ECB115-8CA2-4A1E-8E99-BC0DC9CD23DB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18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909CA-AEF1-5DB0-21A2-450E66463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9C3DDAF-CF05-33BD-0E59-25BB8C887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10" y="699987"/>
            <a:ext cx="5120640" cy="5445980"/>
          </a:xfrm>
        </p:spPr>
        <p:txBody>
          <a:bodyPr vert="horz" lIns="0" tIns="0" rIns="0" bIns="0" rtlCol="0">
            <a:normAutofit lnSpcReduction="10000"/>
          </a:bodyPr>
          <a:lstStyle/>
          <a:p>
            <a:pPr marL="462280">
              <a:buClr>
                <a:srgbClr val="003E7E"/>
              </a:buClr>
            </a:pPr>
            <a:r>
              <a:rPr lang="en-US" sz="1800" i="1" u="sng" dirty="0"/>
              <a:t>Situation</a:t>
            </a:r>
            <a:r>
              <a:rPr lang="en-US" sz="1800" dirty="0"/>
              <a:t>: Changes in Federal policies are leading to new grant terms and conditions</a:t>
            </a:r>
          </a:p>
          <a:p>
            <a:pPr marL="462280">
              <a:buClr>
                <a:srgbClr val="003E7E"/>
              </a:buClr>
            </a:pPr>
            <a:endParaRPr lang="en-US" sz="1800" dirty="0"/>
          </a:p>
          <a:p>
            <a:pPr marL="462280">
              <a:buClr>
                <a:srgbClr val="003E7E"/>
              </a:buClr>
            </a:pPr>
            <a:r>
              <a:rPr lang="en-US" sz="1800" i="1" u="sng" dirty="0"/>
              <a:t>Examples</a:t>
            </a:r>
            <a:r>
              <a:rPr lang="en-US" sz="1800" dirty="0"/>
              <a:t>:</a:t>
            </a:r>
          </a:p>
          <a:p>
            <a:pPr marL="919480" lvl="1">
              <a:buClr>
                <a:srgbClr val="003E7E"/>
              </a:buClr>
            </a:pPr>
            <a:r>
              <a:rPr lang="en-US" sz="1800" dirty="0"/>
              <a:t>Approval of media statements by sponsor (including social media)</a:t>
            </a:r>
          </a:p>
          <a:p>
            <a:pPr marL="919480" lvl="1">
              <a:buClr>
                <a:srgbClr val="003E7E"/>
              </a:buClr>
            </a:pPr>
            <a:r>
              <a:rPr lang="en-US" sz="1800" dirty="0"/>
              <a:t>Additional security requirements</a:t>
            </a:r>
          </a:p>
          <a:p>
            <a:pPr marL="919480" lvl="1">
              <a:buClr>
                <a:srgbClr val="003E7E"/>
              </a:buClr>
            </a:pPr>
            <a:r>
              <a:rPr lang="en-US" sz="1800" dirty="0"/>
              <a:t>Additional export control requirements</a:t>
            </a:r>
          </a:p>
          <a:p>
            <a:pPr marL="919480" lvl="1">
              <a:buClr>
                <a:srgbClr val="003E7E"/>
              </a:buClr>
            </a:pPr>
            <a:r>
              <a:rPr lang="en-US" sz="1800" dirty="0"/>
              <a:t>Travel and foreign collaboration limitations</a:t>
            </a:r>
          </a:p>
          <a:p>
            <a:pPr marL="919480" lvl="1">
              <a:buClr>
                <a:srgbClr val="003E7E"/>
              </a:buClr>
            </a:pPr>
            <a:r>
              <a:rPr lang="en-US" sz="1800" dirty="0"/>
              <a:t>Limitations (or prior approval) on use of agency logos</a:t>
            </a:r>
          </a:p>
          <a:p>
            <a:pPr marL="919480" lvl="1">
              <a:buClr>
                <a:srgbClr val="003E7E"/>
              </a:buClr>
            </a:pPr>
            <a:endParaRPr lang="en-US" sz="1800" dirty="0"/>
          </a:p>
          <a:p>
            <a:pPr marL="462280">
              <a:buClr>
                <a:srgbClr val="003E7E"/>
              </a:buClr>
            </a:pPr>
            <a:r>
              <a:rPr lang="en-US" sz="1800" i="1" u="sng" dirty="0"/>
              <a:t>Action</a:t>
            </a:r>
            <a:r>
              <a:rPr lang="en-US" sz="1800" dirty="0"/>
              <a:t>: All senior (and non-senior) personnel need to read the actual grant terms and conditions, and any contracts to make sure that they are abiding by any new terms or conditions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CFFBD-3A03-A6C9-872A-976287B9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9" y="365125"/>
            <a:ext cx="3621372" cy="5042253"/>
          </a:xfrm>
        </p:spPr>
        <p:txBody>
          <a:bodyPr anchor="ctr">
            <a:normAutofit/>
          </a:bodyPr>
          <a:lstStyle/>
          <a:p>
            <a:r>
              <a:rPr lang="en-US"/>
              <a:t>Read the Terms and Conditions of Grants and Contracts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E011B3EE-D217-D4DB-4CB9-872F1E1C2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9ECB115-8CA2-4A1E-8E99-BC0DC9CD23DB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28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A3788-5078-E2FC-1BE0-E40074ACD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8D8B7-F291-6D61-4054-E775C83E8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614" y="1617041"/>
            <a:ext cx="8227541" cy="1828801"/>
          </a:xfrm>
        </p:spPr>
        <p:txBody>
          <a:bodyPr anchor="ctr">
            <a:normAutofit/>
          </a:bodyPr>
          <a:lstStyle/>
          <a:p>
            <a:r>
              <a:rPr lang="en-US" sz="5100" dirty="0"/>
              <a:t>Search Update: Director of Sponsored Programs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D9AC08-D8BB-C348-D04C-337B3DE8C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2259" y="3685721"/>
            <a:ext cx="8248896" cy="13771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497170C1-2FBE-EAF5-2DFC-D4A67451CA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545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9ECB115-8CA2-4A1E-8E99-BC0DC9CD23DB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37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8E70B0-7878-B16F-7DF4-696C30CD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91" y="0"/>
            <a:ext cx="4706184" cy="5042253"/>
          </a:xfrm>
        </p:spPr>
        <p:txBody>
          <a:bodyPr/>
          <a:lstStyle/>
          <a:p>
            <a:r>
              <a:rPr lang="en-US" dirty="0"/>
              <a:t>New Director of Sponsored Programs: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Michelle Shipman-Stolar</a:t>
            </a:r>
          </a:p>
        </p:txBody>
      </p:sp>
      <p:pic>
        <p:nvPicPr>
          <p:cNvPr id="1026" name="Picture 2" descr="Image of Michelle Shipman-Stolar, Sponsored Progrms Managment Specialist">
            <a:extLst>
              <a:ext uri="{FF2B5EF4-FFF2-40B4-BE49-F238E27FC236}">
                <a16:creationId xmlns:a16="http://schemas.microsoft.com/office/drawing/2014/main" id="{99E5B56D-11E4-488F-E798-4991275B0FC7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7398326" y="1184564"/>
            <a:ext cx="3602183" cy="40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86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C5D2-6DF8-4CF4-A5EE-1356403B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878" y="376866"/>
            <a:ext cx="8543889" cy="75154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FY2024 Funding Sources</a:t>
            </a:r>
          </a:p>
        </p:txBody>
      </p:sp>
      <p:graphicFrame>
        <p:nvGraphicFramePr>
          <p:cNvPr id="4" name="Chart Placeholder 3">
            <a:extLst>
              <a:ext uri="{FF2B5EF4-FFF2-40B4-BE49-F238E27FC236}">
                <a16:creationId xmlns:a16="http://schemas.microsoft.com/office/drawing/2014/main" id="{4BB4E61D-E12F-AEA9-7E49-79FDFB1E2378}"/>
              </a:ext>
            </a:extLst>
          </p:cNvPr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4131534441"/>
              </p:ext>
            </p:extLst>
          </p:nvPr>
        </p:nvGraphicFramePr>
        <p:xfrm>
          <a:off x="463335" y="1799950"/>
          <a:ext cx="12560707" cy="489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2042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391F9-B3AB-C3B0-FD5C-C15BC1FBE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EFDDA-BB92-C969-038A-BB872F26D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614" y="1617041"/>
            <a:ext cx="8227541" cy="1828801"/>
          </a:xfrm>
        </p:spPr>
        <p:txBody>
          <a:bodyPr anchor="ctr">
            <a:normAutofit/>
          </a:bodyPr>
          <a:lstStyle/>
          <a:p>
            <a:r>
              <a:rPr lang="en-US" sz="5100" dirty="0"/>
              <a:t>ORSP Announcements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99D4797-1C3F-8D69-7BAD-55F2CCD30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2259" y="3685721"/>
            <a:ext cx="8248896" cy="13771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FCA1AD2C-AF4D-CDAE-7CA7-3B796928DE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545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9ECB115-8CA2-4A1E-8E99-BC0DC9CD23DB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54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94927-0C4D-6F55-D422-E0072D5F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paper with text&#10;&#10;AI-generated content may be incorrect.">
            <a:extLst>
              <a:ext uri="{FF2B5EF4-FFF2-40B4-BE49-F238E27FC236}">
                <a16:creationId xmlns:a16="http://schemas.microsoft.com/office/drawing/2014/main" id="{7514FCA0-5D1D-0A40-700B-9F6D8D2F2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988" y="210883"/>
            <a:ext cx="5058382" cy="654806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B4027-6417-ECA1-3FDB-978274A6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9" y="365125"/>
            <a:ext cx="3621372" cy="5042253"/>
          </a:xfrm>
        </p:spPr>
        <p:txBody>
          <a:bodyPr anchor="ctr">
            <a:normAutofit/>
          </a:bodyPr>
          <a:lstStyle/>
          <a:p>
            <a:r>
              <a:rPr lang="en-US" dirty="0"/>
              <a:t>ORSP Research Mixers</a:t>
            </a:r>
          </a:p>
        </p:txBody>
      </p:sp>
    </p:spTree>
    <p:extLst>
      <p:ext uri="{BB962C8B-B14F-4D97-AF65-F5344CB8AC3E}">
        <p14:creationId xmlns:p14="http://schemas.microsoft.com/office/powerpoint/2010/main" val="3185256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94927-0C4D-6F55-D422-E0072D5F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4027-6417-ECA1-3FDB-978274A6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9" y="365125"/>
            <a:ext cx="3621372" cy="5042253"/>
          </a:xfrm>
        </p:spPr>
        <p:txBody>
          <a:bodyPr anchor="ctr">
            <a:normAutofit/>
          </a:bodyPr>
          <a:lstStyle/>
          <a:p>
            <a:r>
              <a:rPr lang="en-US" dirty="0"/>
              <a:t>Next ORSP Research Mixer is on January</a:t>
            </a:r>
          </a:p>
        </p:txBody>
      </p:sp>
      <p:pic>
        <p:nvPicPr>
          <p:cNvPr id="5" name="Picture 4" descr="A close-up of a flyer&#10;&#10;AI-generated content may be incorrect.">
            <a:extLst>
              <a:ext uri="{FF2B5EF4-FFF2-40B4-BE49-F238E27FC236}">
                <a16:creationId xmlns:a16="http://schemas.microsoft.com/office/drawing/2014/main" id="{9C6AA0FC-2155-77F1-EDA6-8AB5A5313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05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F7603-6A9C-4206-E8C0-C8474558A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9A48-4C83-0DB8-44D4-070A1B541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0029" y="986420"/>
            <a:ext cx="9122978" cy="1828801"/>
          </a:xfrm>
        </p:spPr>
        <p:txBody>
          <a:bodyPr anchor="ctr">
            <a:normAutofit/>
          </a:bodyPr>
          <a:lstStyle/>
          <a:p>
            <a:r>
              <a:rPr lang="en-US" sz="5100" dirty="0"/>
              <a:t>How should UToledo research move forward?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EA4E08B1-B4C3-538A-5920-5ED82DF4B8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545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9ECB115-8CA2-4A1E-8E99-BC0DC9CD23DB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93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7E782-C830-C6DA-89A7-924F5D93A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22C89-BC51-9959-550B-16AC68C5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B115-8CA2-4A1E-8E99-BC0DC9CD23DB}" type="slidenum">
              <a:rPr lang="en-US" smtClean="0"/>
              <a:t>34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76101-FECB-AFCA-0682-C46A1A6E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129" y="209874"/>
            <a:ext cx="11080377" cy="80538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Poppins" panose="00000500000000000000" pitchFamily="2" charset="0"/>
                <a:ea typeface="Source Sans Pro Black"/>
                <a:cs typeface="Poppins" panose="00000500000000000000" pitchFamily="2" charset="0"/>
              </a:rPr>
              <a:t>Growing the Research Program</a:t>
            </a:r>
            <a:endParaRPr lang="en-US" sz="3200" dirty="0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7F8EDB-8238-5B92-CBBF-B176ACEE5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856" y="1015254"/>
            <a:ext cx="10435650" cy="4821840"/>
          </a:xfrm>
        </p:spPr>
        <p:txBody>
          <a:bodyPr vert="horz" lIns="0" tIns="0" rIns="0" bIns="0" rtlCol="0" anchor="t">
            <a:noAutofit/>
          </a:bodyPr>
          <a:lstStyle/>
          <a:p>
            <a:pPr marL="462280">
              <a:buClr>
                <a:srgbClr val="003E7E"/>
              </a:buClr>
            </a:pPr>
            <a:r>
              <a:rPr lang="en-US" sz="2000" i="1" u="sng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Challenges</a:t>
            </a:r>
            <a:r>
              <a:rPr lang="en-US" sz="20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: </a:t>
            </a:r>
          </a:p>
          <a:p>
            <a:pPr marL="919480" lvl="1">
              <a:buClr>
                <a:srgbClr val="003E7E"/>
              </a:buClr>
            </a:pPr>
            <a:r>
              <a:rPr lang="en-US" sz="20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Declining number of faculty (particularly tenure track faculty)</a:t>
            </a:r>
          </a:p>
          <a:p>
            <a:pPr marL="919480" lvl="1">
              <a:buClr>
                <a:srgbClr val="003E7E"/>
              </a:buClr>
            </a:pPr>
            <a:r>
              <a:rPr lang="en-US" sz="20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Support for Core Instrumentation Facilities and other centers</a:t>
            </a:r>
          </a:p>
          <a:p>
            <a:pPr marL="919480" lvl="1">
              <a:buClr>
                <a:srgbClr val="003E7E"/>
              </a:buClr>
            </a:pPr>
            <a:r>
              <a:rPr lang="en-US" sz="20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Maintaining or increasing the numbers of PhD students</a:t>
            </a:r>
          </a:p>
          <a:p>
            <a:pPr marL="690880" lvl="1" indent="0">
              <a:buClr>
                <a:srgbClr val="003E7E"/>
              </a:buClr>
              <a:buNone/>
            </a:pPr>
            <a:endParaRPr lang="en-US" sz="2000" dirty="0">
              <a:solidFill>
                <a:srgbClr val="2E2E2D"/>
              </a:solidFill>
              <a:latin typeface="Poppins Light" panose="00000400000000000000" pitchFamily="2" charset="0"/>
              <a:ea typeface="Source Sans Pro"/>
              <a:cs typeface="Poppins Light" panose="00000400000000000000" pitchFamily="2" charset="0"/>
            </a:endParaRPr>
          </a:p>
          <a:p>
            <a:pPr marL="462280">
              <a:buClr>
                <a:srgbClr val="003E7E"/>
              </a:buClr>
            </a:pPr>
            <a:r>
              <a:rPr lang="en-US" sz="2000" i="1" u="sng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Moving to a higher level</a:t>
            </a:r>
            <a:r>
              <a:rPr lang="en-US" sz="20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:</a:t>
            </a:r>
          </a:p>
          <a:p>
            <a:pPr marL="919480" lvl="1">
              <a:buClr>
                <a:srgbClr val="003E7E"/>
              </a:buClr>
            </a:pPr>
            <a:r>
              <a:rPr lang="en-US" sz="20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Training Grants</a:t>
            </a:r>
          </a:p>
          <a:p>
            <a:pPr marL="919480" lvl="1">
              <a:buClr>
                <a:srgbClr val="003E7E"/>
              </a:buClr>
            </a:pPr>
            <a:r>
              <a:rPr lang="en-US" sz="20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Center and Project Grants</a:t>
            </a:r>
          </a:p>
          <a:p>
            <a:pPr marL="919480" lvl="1">
              <a:buClr>
                <a:srgbClr val="003E7E"/>
              </a:buClr>
            </a:pPr>
            <a:r>
              <a:rPr lang="en-US" sz="20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Industry supported centers and increased relationship to industry</a:t>
            </a:r>
          </a:p>
          <a:p>
            <a:pPr marL="919480" lvl="1">
              <a:buClr>
                <a:srgbClr val="003E7E"/>
              </a:buClr>
            </a:pPr>
            <a:r>
              <a:rPr lang="en-US" sz="20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Increased clinical research</a:t>
            </a:r>
          </a:p>
          <a:p>
            <a:pPr marL="919480" lvl="1">
              <a:buClr>
                <a:srgbClr val="003E7E"/>
              </a:buClr>
            </a:pPr>
            <a:endParaRPr lang="en-US" sz="2000" dirty="0">
              <a:solidFill>
                <a:srgbClr val="2E2E2D"/>
              </a:solidFill>
              <a:latin typeface="Poppins Light" panose="00000400000000000000" pitchFamily="2" charset="0"/>
              <a:ea typeface="Source Sans Pro"/>
              <a:cs typeface="Poppins Light" panose="00000400000000000000" pitchFamily="2" charset="0"/>
            </a:endParaRPr>
          </a:p>
          <a:p>
            <a:pPr marL="462280">
              <a:buClr>
                <a:srgbClr val="003E7E"/>
              </a:buClr>
            </a:pPr>
            <a:r>
              <a:rPr lang="en-US" sz="2000" i="1" u="sng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Faculty Demands</a:t>
            </a:r>
            <a:r>
              <a:rPr lang="en-US" sz="20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: </a:t>
            </a:r>
          </a:p>
          <a:p>
            <a:pPr marL="919480" lvl="1">
              <a:buClr>
                <a:srgbClr val="003E7E"/>
              </a:buClr>
            </a:pPr>
            <a:r>
              <a:rPr lang="en-US" sz="20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Faculty need time for research and scholarship</a:t>
            </a:r>
          </a:p>
          <a:p>
            <a:pPr marL="919480" lvl="1">
              <a:buClr>
                <a:srgbClr val="003E7E"/>
              </a:buClr>
            </a:pPr>
            <a:r>
              <a:rPr lang="en-US" sz="2000" dirty="0">
                <a:solidFill>
                  <a:srgbClr val="2E2E2D"/>
                </a:solidFill>
                <a:latin typeface="Poppins Light" panose="00000400000000000000" pitchFamily="2" charset="0"/>
                <a:ea typeface="Source Sans Pro"/>
                <a:cs typeface="Poppins Light" panose="00000400000000000000" pitchFamily="2" charset="0"/>
              </a:rPr>
              <a:t>Administrative support for research – streamlining processes</a:t>
            </a:r>
          </a:p>
        </p:txBody>
      </p:sp>
    </p:spTree>
    <p:extLst>
      <p:ext uri="{BB962C8B-B14F-4D97-AF65-F5344CB8AC3E}">
        <p14:creationId xmlns:p14="http://schemas.microsoft.com/office/powerpoint/2010/main" val="2657106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314EC-5D66-7EAA-8A9F-32040223B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4621E-7EBE-4D55-78ED-7DC7AC793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80" y="2038349"/>
            <a:ext cx="4756056" cy="2781300"/>
          </a:xfrm>
        </p:spPr>
        <p:txBody>
          <a:bodyPr anchor="b">
            <a:normAutofit/>
          </a:bodyPr>
          <a:lstStyle/>
          <a:p>
            <a:r>
              <a:rPr lang="en-US"/>
              <a:t>Questions?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3D77011B-3D2F-0056-7236-15F0354308F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545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9ECB115-8CA2-4A1E-8E99-BC0DC9CD23DB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8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91403-655D-96D2-68F2-7B11C5E1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F825-1F8F-5867-E85D-E04B7C4E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46" y="266619"/>
            <a:ext cx="11332484" cy="115361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Federal funding is consistently the majority of our research funding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1410E71-D7A4-F84A-44B0-FADE11691E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7544460"/>
              </p:ext>
            </p:extLst>
          </p:nvPr>
        </p:nvGraphicFramePr>
        <p:xfrm>
          <a:off x="2679989" y="1757362"/>
          <a:ext cx="8853920" cy="4470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70739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F3743-A2E0-8D88-DF01-538C71D8F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C86D8-F09E-75AE-422D-7169D903445B}"/>
              </a:ext>
            </a:extLst>
          </p:cNvPr>
          <p:cNvSpPr txBox="1"/>
          <p:nvPr/>
        </p:nvSpPr>
        <p:spPr>
          <a:xfrm>
            <a:off x="6458009" y="595087"/>
            <a:ext cx="5501761" cy="5042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 dirty="0">
                <a:cs typeface="Times New Roman" panose="02020603050405020304" pitchFamily="18" charset="0"/>
              </a:rPr>
              <a:t> Threatened cuts </a:t>
            </a:r>
            <a:r>
              <a:rPr lang="en-US" altLang="en-US" sz="2400" dirty="0">
                <a:cs typeface="Times New Roman" panose="02020603050405020304" pitchFamily="18" charset="0"/>
              </a:rPr>
              <a:t>(from debate around Big Beautiful Bill):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 dirty="0">
                <a:cs typeface="Times New Roman" panose="02020603050405020304" pitchFamily="18" charset="0"/>
              </a:rPr>
              <a:t> NSF - 57%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 dirty="0">
                <a:cs typeface="Times New Roman" panose="02020603050405020304" pitchFamily="18" charset="0"/>
              </a:rPr>
              <a:t> NIH – 40% </a:t>
            </a:r>
            <a:r>
              <a:rPr lang="en-US" altLang="en-US" sz="2400" dirty="0">
                <a:cs typeface="Times New Roman" panose="02020603050405020304" pitchFamily="18" charset="0"/>
              </a:rPr>
              <a:t>(and reorganization of institutes to just 8)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 dirty="0">
                <a:cs typeface="Times New Roman" panose="02020603050405020304" pitchFamily="18" charset="0"/>
              </a:rPr>
              <a:t> NASA – 47%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 dirty="0">
                <a:cs typeface="Times New Roman" panose="02020603050405020304" pitchFamily="18" charset="0"/>
              </a:rPr>
              <a:t> DOE OS - 14%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 dirty="0">
                <a:cs typeface="Times New Roman" panose="02020603050405020304" pitchFamily="18" charset="0"/>
              </a:rPr>
              <a:t> NIST 28%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 dirty="0">
                <a:cs typeface="Times New Roman" panose="02020603050405020304" pitchFamily="18" charset="0"/>
              </a:rPr>
              <a:t> Did not materialize in budget bills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b="1" dirty="0">
                <a:cs typeface="Times New Roman" panose="02020603050405020304" pitchFamily="18" charset="0"/>
              </a:rPr>
              <a:t> However, what happens Jan 30?</a:t>
            </a:r>
            <a:endParaRPr lang="en-US" alt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B02BB-CA22-5CFB-1C5C-3EBD70B2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4255911" cy="50422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Challenges: </a:t>
            </a:r>
            <a:br>
              <a:rPr lang="en-US" b="1" i="0" kern="1200" dirty="0">
                <a:latin typeface="+mn-lt"/>
                <a:ea typeface="+mj-ea"/>
                <a:cs typeface="Poppins ExtraBold" pitchFamily="2" charset="77"/>
              </a:rPr>
            </a:br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Threatened cuts to Federal Funding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3362D-F0E1-0110-9F1C-561373D81F6B}"/>
              </a:ext>
            </a:extLst>
          </p:cNvPr>
          <p:cNvSpPr txBox="1"/>
          <p:nvPr/>
        </p:nvSpPr>
        <p:spPr>
          <a:xfrm>
            <a:off x="6160889" y="606186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Numbers from: Trump's budget proposal slashes science funding, threatening the US research enterprise | American Physical Society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30990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59BA3-41AB-1CD4-4F3B-CA7219D78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790709-0D64-1043-FC75-7697B9BA6008}"/>
              </a:ext>
            </a:extLst>
          </p:cNvPr>
          <p:cNvSpPr txBox="1"/>
          <p:nvPr/>
        </p:nvSpPr>
        <p:spPr>
          <a:xfrm>
            <a:off x="6458009" y="595086"/>
            <a:ext cx="5501761" cy="1896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dirty="0"/>
              <a:t> Grants Reviewed to see if they matched Administration “priorities”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dirty="0"/>
              <a:t> “Diversity, Equity, and Inclusion”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US" sz="2400" dirty="0"/>
              <a:t> Green Energy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F3A91-32D4-6DD9-F52A-869C5486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4255911" cy="50422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Challenges: </a:t>
            </a:r>
            <a:br>
              <a:rPr lang="en-US" b="1" i="0" kern="1200" dirty="0">
                <a:latin typeface="+mn-lt"/>
                <a:ea typeface="+mj-ea"/>
                <a:cs typeface="Poppins ExtraBold" pitchFamily="2" charset="77"/>
              </a:rPr>
            </a:br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Funding Delays due to Executive Orders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B6586F-4C03-5B6C-4AFE-ACBCD371DD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08"/>
          <a:stretch/>
        </p:blipFill>
        <p:spPr>
          <a:xfrm>
            <a:off x="6458009" y="3194312"/>
            <a:ext cx="5137786" cy="2806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75235A-BA95-3042-4046-E10CE09E30E3}"/>
              </a:ext>
            </a:extLst>
          </p:cNvPr>
          <p:cNvSpPr txBox="1"/>
          <p:nvPr/>
        </p:nvSpPr>
        <p:spPr>
          <a:xfrm>
            <a:off x="6334077" y="6151811"/>
            <a:ext cx="5501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Nature, Revealed: NIH research grants still frozen despite lawsuits challenging Trump order, Feb 20, 2025</a:t>
            </a:r>
          </a:p>
        </p:txBody>
      </p:sp>
    </p:spTree>
    <p:extLst>
      <p:ext uri="{BB962C8B-B14F-4D97-AF65-F5344CB8AC3E}">
        <p14:creationId xmlns:p14="http://schemas.microsoft.com/office/powerpoint/2010/main" val="113974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B8492-34E3-4B70-941D-8155596FA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3EC1A-2B06-7084-545A-C8FCF560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4255911" cy="50422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Challenges: </a:t>
            </a:r>
            <a:br>
              <a:rPr lang="en-US" b="1" i="0" kern="1200" dirty="0">
                <a:latin typeface="+mn-lt"/>
                <a:ea typeface="+mj-ea"/>
                <a:cs typeface="Poppins ExtraBold" pitchFamily="2" charset="77"/>
              </a:rPr>
            </a:br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Grant Cancellations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C0A5A-8A24-9D1E-1D67-168336778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891" y="531823"/>
            <a:ext cx="4714981" cy="5763874"/>
          </a:xfrm>
        </p:spPr>
        <p:txBody>
          <a:bodyPr vert="horz" lIns="0" tIns="0" rIns="0" bIns="0" rtlCol="0" anchor="t">
            <a:noAutofit/>
          </a:bodyPr>
          <a:lstStyle/>
          <a:p>
            <a:pPr marL="462280">
              <a:buClr>
                <a:schemeClr val="accent2">
                  <a:lumMod val="50000"/>
                </a:schemeClr>
              </a:buClr>
            </a:pPr>
            <a:r>
              <a:rPr lang="en-US" sz="2400" b="1" i="1" dirty="0">
                <a:solidFill>
                  <a:srgbClr val="2E2E2D"/>
                </a:solidFill>
                <a:latin typeface="Source Sans Pro"/>
                <a:ea typeface="Source Sans Pro"/>
              </a:rPr>
              <a:t>Only 4 grants at UToledo cancelled</a:t>
            </a:r>
          </a:p>
          <a:p>
            <a:pPr marL="462280"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rgbClr val="2E2E2D"/>
                </a:solidFill>
                <a:latin typeface="Source Sans Pro"/>
                <a:ea typeface="Source Sans Pro"/>
              </a:rPr>
              <a:t>NIH T32 training grant</a:t>
            </a:r>
          </a:p>
          <a:p>
            <a:pPr marL="462280"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rgbClr val="2E2E2D"/>
                </a:solidFill>
                <a:latin typeface="Source Sans Pro"/>
                <a:ea typeface="Source Sans Pro"/>
              </a:rPr>
              <a:t>Appealed to NIH</a:t>
            </a:r>
          </a:p>
          <a:p>
            <a:pPr marL="462280"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rgbClr val="2E2E2D"/>
                </a:solidFill>
                <a:latin typeface="Source Sans Pro"/>
                <a:ea typeface="Source Sans Pro"/>
              </a:rPr>
              <a:t>Grounds: According to NIH rules, grants can only be cancelled under two conditions</a:t>
            </a:r>
          </a:p>
          <a:p>
            <a:pPr marL="919480" lvl="1">
              <a:buClr>
                <a:schemeClr val="accent2">
                  <a:lumMod val="50000"/>
                </a:schemeClr>
              </a:buClr>
            </a:pPr>
            <a:r>
              <a:rPr lang="en-US" sz="2000" dirty="0">
                <a:solidFill>
                  <a:srgbClr val="2E2E2D"/>
                </a:solidFill>
                <a:latin typeface="Source Sans Pro"/>
                <a:ea typeface="Source Sans Pro"/>
              </a:rPr>
              <a:t>Violations of terms/conditions</a:t>
            </a:r>
          </a:p>
          <a:p>
            <a:pPr marL="919480" lvl="1">
              <a:buClr>
                <a:schemeClr val="accent2">
                  <a:lumMod val="50000"/>
                </a:schemeClr>
              </a:buClr>
            </a:pPr>
            <a:r>
              <a:rPr lang="en-US" sz="2000" dirty="0">
                <a:solidFill>
                  <a:srgbClr val="2E2E2D"/>
                </a:solidFill>
                <a:latin typeface="Source Sans Pro"/>
                <a:ea typeface="Source Sans Pro"/>
              </a:rPr>
              <a:t>No longer meet agency priorities</a:t>
            </a:r>
          </a:p>
          <a:p>
            <a:pPr marL="462280"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rgbClr val="2E2E2D"/>
                </a:solidFill>
                <a:latin typeface="Source Sans Pro"/>
                <a:ea typeface="Source Sans Pro"/>
              </a:rPr>
              <a:t>Appeal comes from IO (VPR) since grants officially awarded to the University</a:t>
            </a:r>
          </a:p>
          <a:p>
            <a:pPr marL="462280"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rgbClr val="2E2E2D"/>
                </a:solidFill>
                <a:latin typeface="Source Sans Pro"/>
                <a:ea typeface="Source Sans Pro"/>
              </a:rPr>
              <a:t>Appeal denied</a:t>
            </a:r>
          </a:p>
          <a:p>
            <a:pPr marL="462280"/>
            <a:endParaRPr lang="en-US" sz="2400" dirty="0">
              <a:solidFill>
                <a:srgbClr val="2E2E2D"/>
              </a:solidFill>
              <a:latin typeface="Source Sans Pro"/>
              <a:ea typeface="Source Sans Pro"/>
            </a:endParaRPr>
          </a:p>
          <a:p>
            <a:pPr marL="462280"/>
            <a:endParaRPr lang="en-US" sz="2400" dirty="0">
              <a:solidFill>
                <a:srgbClr val="2E2E2D"/>
              </a:solidFill>
              <a:latin typeface="Source Sans Pro"/>
              <a:ea typeface="Source Sans Pro"/>
            </a:endParaRPr>
          </a:p>
          <a:p>
            <a:pPr marL="462280"/>
            <a:endParaRPr lang="en-US" sz="2400" dirty="0">
              <a:solidFill>
                <a:srgbClr val="2E2E2D"/>
              </a:solidFill>
              <a:latin typeface="Source Sans Pro"/>
              <a:ea typeface="Source Sans Pro"/>
            </a:endParaRPr>
          </a:p>
          <a:p>
            <a:pPr marL="0" lvl="1" algn="l"/>
            <a:endParaRPr lang="en-US" b="0" i="0" dirty="0">
              <a:solidFill>
                <a:srgbClr val="2E2E2D"/>
              </a:solidFill>
              <a:effectLst/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2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22D04-DFAE-0C01-C034-50C033926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3F90DA-A642-7CAA-D88D-269B6BB9D691}"/>
              </a:ext>
            </a:extLst>
          </p:cNvPr>
          <p:cNvSpPr txBox="1"/>
          <p:nvPr/>
        </p:nvSpPr>
        <p:spPr>
          <a:xfrm>
            <a:off x="6211615" y="365125"/>
            <a:ext cx="5748156" cy="62679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Funding agencies announcing 15% Rate Caps</a:t>
            </a:r>
            <a:r>
              <a:rPr lang="en-US" sz="2400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rgbClr val="000F3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63600" indent="-406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NIH/HHS</a:t>
            </a:r>
            <a:r>
              <a:rPr lang="en-US" sz="2400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TRO, PI, hearings ongoing</a:t>
            </a:r>
          </a:p>
          <a:p>
            <a:pPr marL="863600" indent="-406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DOE</a:t>
            </a:r>
            <a:r>
              <a:rPr lang="en-US" sz="2400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TRO, PI, hearings ongoing (stay during shutdown</a:t>
            </a:r>
          </a:p>
          <a:p>
            <a:pPr marL="863600" indent="-406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NSF</a:t>
            </a:r>
            <a:r>
              <a:rPr lang="en-US" sz="2400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Permanently Vacated</a:t>
            </a:r>
          </a:p>
          <a:p>
            <a:pPr marL="863600" indent="-406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DOD</a:t>
            </a:r>
            <a:r>
              <a:rPr lang="en-US" sz="2400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Vacated, appeal due Dec 15</a:t>
            </a:r>
          </a:p>
          <a:p>
            <a:pPr marL="863600" indent="-406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F3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Potential Legislation (FAIR model)</a:t>
            </a:r>
            <a:r>
              <a:rPr lang="en-US" sz="2400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rgbClr val="000F3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001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Joint Associations Group</a:t>
            </a:r>
          </a:p>
          <a:p>
            <a:pPr marL="8001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Elements</a:t>
            </a:r>
            <a:r>
              <a:rPr lang="en-US" sz="2400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</a:p>
          <a:p>
            <a:pPr marL="12573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 costs</a:t>
            </a:r>
          </a:p>
          <a:p>
            <a:pPr marL="12573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Essential Research Support (IDC moved into direct costs)</a:t>
            </a:r>
          </a:p>
          <a:p>
            <a:pPr marL="12573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General Research Operations (IDC)</a:t>
            </a:r>
          </a:p>
          <a:p>
            <a:pPr marL="8001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</a:t>
            </a:r>
            <a:r>
              <a:rPr lang="en-US" sz="2400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</a:p>
          <a:p>
            <a:pPr marL="12573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Reduced overall IDC</a:t>
            </a:r>
          </a:p>
          <a:p>
            <a:pPr marL="12573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F3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Reduced research money</a:t>
            </a:r>
          </a:p>
          <a:p>
            <a:pPr marL="863600" indent="-406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F3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endParaRPr lang="en-US" alt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7FE75-E002-031F-92E1-A10FCB07A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4255911" cy="50422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Challenges: </a:t>
            </a:r>
            <a:br>
              <a:rPr lang="en-US" b="1" i="0" kern="1200" dirty="0">
                <a:latin typeface="+mn-lt"/>
                <a:ea typeface="+mj-ea"/>
                <a:cs typeface="Poppins ExtraBold" pitchFamily="2" charset="77"/>
              </a:rPr>
            </a:br>
            <a:r>
              <a:rPr lang="en-US" b="1" i="0" kern="1200" dirty="0">
                <a:latin typeface="+mn-lt"/>
                <a:ea typeface="+mj-ea"/>
                <a:cs typeface="Poppins ExtraBold" pitchFamily="2" charset="77"/>
              </a:rPr>
              <a:t>Indirect Rate Caps</a:t>
            </a:r>
          </a:p>
        </p:txBody>
      </p:sp>
    </p:spTree>
    <p:extLst>
      <p:ext uri="{BB962C8B-B14F-4D97-AF65-F5344CB8AC3E}">
        <p14:creationId xmlns:p14="http://schemas.microsoft.com/office/powerpoint/2010/main" val="2196977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31896-EA62-6BD0-A26E-14C8311B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47" y="372683"/>
            <a:ext cx="9733656" cy="646820"/>
          </a:xfrm>
        </p:spPr>
        <p:txBody>
          <a:bodyPr/>
          <a:lstStyle/>
          <a:p>
            <a:r>
              <a:rPr lang="en-US" dirty="0"/>
              <a:t>Federal Limit of 15% F&amp;A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185F9-C0B0-82FA-DFC5-1AD892B47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826" y="1019503"/>
            <a:ext cx="9726161" cy="4063795"/>
          </a:xfrm>
        </p:spPr>
        <p:txBody>
          <a:bodyPr/>
          <a:lstStyle/>
          <a:p>
            <a:r>
              <a:rPr lang="en-US" sz="2400" dirty="0"/>
              <a:t>UToledo current rates—52.5% main campus and 56% HSC</a:t>
            </a:r>
          </a:p>
          <a:p>
            <a:pPr lvl="1"/>
            <a:r>
              <a:rPr lang="en-US" sz="2000" dirty="0"/>
              <a:t>Not applied to equipment purchases, most subcontracts, and participant costs</a:t>
            </a:r>
          </a:p>
          <a:p>
            <a:pPr lvl="1"/>
            <a:r>
              <a:rPr lang="en-US" sz="2000" dirty="0"/>
              <a:t>UToledo Total F&amp;A reimbursed FY 24 -- $10,943,321 </a:t>
            </a:r>
          </a:p>
          <a:p>
            <a:pPr lvl="1"/>
            <a:r>
              <a:rPr lang="en-US" sz="2000" dirty="0"/>
              <a:t>Estimate reimbursement @ 15% F&amp;A -- $3,551,232 </a:t>
            </a:r>
          </a:p>
          <a:p>
            <a:pPr lvl="1"/>
            <a:r>
              <a:rPr lang="en-US" sz="2000" b="1" dirty="0"/>
              <a:t>Estimated FY24 F&amp;A total loss -- $7,392,089</a:t>
            </a:r>
          </a:p>
          <a:p>
            <a:r>
              <a:rPr lang="en-US" sz="2400" dirty="0"/>
              <a:t>If F&amp;A 15% UToledo would need to reconsider support to research projects</a:t>
            </a:r>
          </a:p>
          <a:p>
            <a:r>
              <a:rPr lang="en-US" sz="2400" dirty="0"/>
              <a:t>Joint Association Group (led by </a:t>
            </a:r>
            <a:br>
              <a:rPr lang="en-US" sz="2400" dirty="0"/>
            </a:br>
            <a:r>
              <a:rPr lang="en-US" sz="2400" dirty="0"/>
              <a:t>former OSTP director) proposed </a:t>
            </a:r>
            <a:br>
              <a:rPr lang="en-US" sz="2400" dirty="0"/>
            </a:br>
            <a:r>
              <a:rPr lang="en-US" sz="2400" dirty="0"/>
              <a:t>  new F&amp;A models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Medium shot of men wearing lab coats&#10;&#10;AI-generated content may be incorrect.">
            <a:extLst>
              <a:ext uri="{FF2B5EF4-FFF2-40B4-BE49-F238E27FC236}">
                <a16:creationId xmlns:a16="http://schemas.microsoft.com/office/drawing/2014/main" id="{B0508B78-0634-8D85-8570-63A6C3425C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9136" t="5037" r="8667" b="36963"/>
          <a:stretch>
            <a:fillRect/>
          </a:stretch>
        </p:blipFill>
        <p:spPr>
          <a:xfrm>
            <a:off x="6582374" y="4062776"/>
            <a:ext cx="4749800" cy="254383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985137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oledo">
      <a:dk1>
        <a:srgbClr val="000000"/>
      </a:dk1>
      <a:lt1>
        <a:srgbClr val="FFFFFF"/>
      </a:lt1>
      <a:dk2>
        <a:srgbClr val="003D7E"/>
      </a:dk2>
      <a:lt2>
        <a:srgbClr val="FFFFFF"/>
      </a:lt2>
      <a:accent1>
        <a:srgbClr val="000E3D"/>
      </a:accent1>
      <a:accent2>
        <a:srgbClr val="102B5E"/>
      </a:accent2>
      <a:accent3>
        <a:srgbClr val="003D7E"/>
      </a:accent3>
      <a:accent4>
        <a:srgbClr val="009CE5"/>
      </a:accent4>
      <a:accent5>
        <a:srgbClr val="AED4E9"/>
      </a:accent5>
      <a:accent6>
        <a:srgbClr val="FFD200"/>
      </a:accent6>
      <a:hlink>
        <a:srgbClr val="A1047C"/>
      </a:hlink>
      <a:folHlink>
        <a:srgbClr val="A104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oledo Presentation" id="{878472B2-5CB3-A84F-BF88-024C4E197E2A}" vid="{13CA13BF-2D47-8E49-8F59-CCE2B7E506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utoledo-presentation (4)</Template>
  <TotalTime>7170</TotalTime>
  <Words>2267</Words>
  <Application>Microsoft Office PowerPoint</Application>
  <PresentationFormat>Widescreen</PresentationFormat>
  <Paragraphs>272</Paragraphs>
  <Slides>35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Aptos</vt:lpstr>
      <vt:lpstr>Arial</vt:lpstr>
      <vt:lpstr>Calibri</vt:lpstr>
      <vt:lpstr>Courier New</vt:lpstr>
      <vt:lpstr>Poppins</vt:lpstr>
      <vt:lpstr>Poppins Black</vt:lpstr>
      <vt:lpstr>Poppins ExtraBold</vt:lpstr>
      <vt:lpstr>Poppins Light</vt:lpstr>
      <vt:lpstr>Source Sans Pro</vt:lpstr>
      <vt:lpstr>Times New Roman</vt:lpstr>
      <vt:lpstr>Office Theme</vt:lpstr>
      <vt:lpstr>Research Update</vt:lpstr>
      <vt:lpstr>It has been a challenging year . . .</vt:lpstr>
      <vt:lpstr>FY2024 Funding Sources</vt:lpstr>
      <vt:lpstr>Federal funding is consistently the majority of our research funding</vt:lpstr>
      <vt:lpstr>Challenges:  Threatened cuts to Federal Funding</vt:lpstr>
      <vt:lpstr>Challenges:  Funding Delays due to Executive Orders</vt:lpstr>
      <vt:lpstr>Challenges:  Grant Cancellations</vt:lpstr>
      <vt:lpstr>Challenges:  Indirect Rate Caps</vt:lpstr>
      <vt:lpstr>Federal Limit of 15% F&amp;A Impacts</vt:lpstr>
      <vt:lpstr>Challenges:  H1B Executive Order</vt:lpstr>
      <vt:lpstr>Challenges:  Federal Government Shutdown</vt:lpstr>
      <vt:lpstr>Challenges:  Federal Government Shutdown residual effects</vt:lpstr>
      <vt:lpstr>Challenges: New Grant Award Terms and Conditions</vt:lpstr>
      <vt:lpstr>Challenges:  AI in grant applications</vt:lpstr>
      <vt:lpstr>Challenges:  New and increased Requirements</vt:lpstr>
      <vt:lpstr>Research Numbers</vt:lpstr>
      <vt:lpstr>PowerPoint Presentation</vt:lpstr>
      <vt:lpstr>PowerPoint Presentation</vt:lpstr>
      <vt:lpstr>PowerPoint Presentation</vt:lpstr>
      <vt:lpstr>New Research Awards by FTTT</vt:lpstr>
      <vt:lpstr>RESEARCH NUMBERS Year-to-Date Comparison: FY 2025 vs FY 2026 </vt:lpstr>
      <vt:lpstr>PowerPoint Presentation</vt:lpstr>
      <vt:lpstr>May I draw your attention to . . .</vt:lpstr>
      <vt:lpstr>Grant Submissions: Leave extra time</vt:lpstr>
      <vt:lpstr>Limited Submission Proposals</vt:lpstr>
      <vt:lpstr>Grant Submissions: Leave extra time</vt:lpstr>
      <vt:lpstr>Read the Terms and Conditions of Grants and Contracts</vt:lpstr>
      <vt:lpstr>Search Update: Director of Sponsored Programs</vt:lpstr>
      <vt:lpstr>New Director of Sponsored Programs:  Michelle Shipman-Stolar</vt:lpstr>
      <vt:lpstr>ORSP Announcements</vt:lpstr>
      <vt:lpstr>ORSP Research Mixers</vt:lpstr>
      <vt:lpstr>Next ORSP Research Mixer is on January</vt:lpstr>
      <vt:lpstr>How should UToledo research move forward?</vt:lpstr>
      <vt:lpstr>Growing the Research Program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Graduate Council Meeting Vice President for Research Report</dc:title>
  <dc:creator>Miller, Dawn</dc:creator>
  <cp:lastModifiedBy>Hubbard, Quinetta L.</cp:lastModifiedBy>
  <cp:revision>117</cp:revision>
  <dcterms:created xsi:type="dcterms:W3CDTF">2024-08-29T12:26:12Z</dcterms:created>
  <dcterms:modified xsi:type="dcterms:W3CDTF">2026-01-07T16:13:00Z</dcterms:modified>
</cp:coreProperties>
</file>