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4" r:id="rId3"/>
    <p:sldId id="257" r:id="rId4"/>
    <p:sldId id="285" r:id="rId5"/>
    <p:sldId id="286" r:id="rId6"/>
    <p:sldId id="289" r:id="rId7"/>
    <p:sldId id="290" r:id="rId8"/>
    <p:sldId id="287" r:id="rId9"/>
    <p:sldId id="293" r:id="rId10"/>
    <p:sldId id="288" r:id="rId11"/>
    <p:sldId id="291" r:id="rId12"/>
    <p:sldId id="292" r:id="rId13"/>
    <p:sldId id="294" r:id="rId14"/>
    <p:sldId id="28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200"/>
    <a:srgbClr val="A2047D"/>
    <a:srgbClr val="000F3E"/>
    <a:srgbClr val="003E7E"/>
    <a:srgbClr val="3BB2F1"/>
    <a:srgbClr val="FFE471"/>
    <a:srgbClr val="AFD5E9"/>
    <a:srgbClr val="F0C8BF"/>
    <a:srgbClr val="D3C1AE"/>
    <a:srgbClr val="102B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4DE417-66AC-4D77-85B4-80137F3A5B7A}" v="62" dt="2025-04-04T20:25:58.7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35"/>
    <p:restoredTop sz="94798"/>
  </p:normalViewPr>
  <p:slideViewPr>
    <p:cSldViewPr snapToGrid="0">
      <p:cViewPr varScale="1">
        <p:scale>
          <a:sx n="62" d="100"/>
          <a:sy n="62" d="100"/>
        </p:scale>
        <p:origin x="72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11" name="Picture 10" descr="A blue and black background&#10;&#10;Description automatically generated">
            <a:extLst>
              <a:ext uri="{FF2B5EF4-FFF2-40B4-BE49-F238E27FC236}">
                <a16:creationId xmlns:a16="http://schemas.microsoft.com/office/drawing/2014/main" id="{0741DFC3-7F52-3262-80F8-3872703B4C1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8525B2B-2513-FE36-A477-7C7F1500E23C}"/>
              </a:ext>
            </a:extLst>
          </p:cNvPr>
          <p:cNvSpPr>
            <a:spLocks noGrp="1"/>
          </p:cNvSpPr>
          <p:nvPr>
            <p:ph type="ctrTitle" hasCustomPrompt="1"/>
          </p:nvPr>
        </p:nvSpPr>
        <p:spPr>
          <a:xfrm>
            <a:off x="2450893" y="697042"/>
            <a:ext cx="9144000" cy="2743200"/>
          </a:xfrm>
          <a:prstGeom prst="rect">
            <a:avLst/>
          </a:prstGeom>
        </p:spPr>
        <p:txBody>
          <a:bodyPr anchor="ctr">
            <a:normAutofit/>
          </a:bodyPr>
          <a:lstStyle>
            <a:lvl1pPr algn="ctr">
              <a:defRPr sz="6000" b="1" i="0" cap="none" baseline="0">
                <a:solidFill>
                  <a:srgbClr val="FFD200"/>
                </a:solidFill>
                <a:latin typeface="Poppins ExtraBold" pitchFamily="2" charset="77"/>
                <a:cs typeface="Poppins ExtraBold" pitchFamily="2" charset="77"/>
              </a:defRPr>
            </a:lvl1pPr>
          </a:lstStyle>
          <a:p>
            <a:r>
              <a:rPr lang="en-US" dirty="0"/>
              <a:t>Click to add title</a:t>
            </a:r>
          </a:p>
        </p:txBody>
      </p:sp>
      <p:sp>
        <p:nvSpPr>
          <p:cNvPr id="3" name="Subtitle 2">
            <a:extLst>
              <a:ext uri="{FF2B5EF4-FFF2-40B4-BE49-F238E27FC236}">
                <a16:creationId xmlns:a16="http://schemas.microsoft.com/office/drawing/2014/main" id="{07E4A83A-ED12-C6E9-1704-D1656C8451B7}"/>
              </a:ext>
            </a:extLst>
          </p:cNvPr>
          <p:cNvSpPr>
            <a:spLocks noGrp="1"/>
          </p:cNvSpPr>
          <p:nvPr>
            <p:ph type="subTitle" idx="1" hasCustomPrompt="1"/>
          </p:nvPr>
        </p:nvSpPr>
        <p:spPr>
          <a:xfrm>
            <a:off x="2450891" y="3879354"/>
            <a:ext cx="9144000" cy="48273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3" name="Picture 12" descr="The University of Toledo">
            <a:extLst>
              <a:ext uri="{FF2B5EF4-FFF2-40B4-BE49-F238E27FC236}">
                <a16:creationId xmlns:a16="http://schemas.microsoft.com/office/drawing/2014/main" id="{7A15B486-7F0A-CCD9-5C1B-CD87E609BD62}"/>
              </a:ext>
            </a:extLst>
          </p:cNvPr>
          <p:cNvPicPr>
            <a:picLocks noChangeAspect="1"/>
          </p:cNvPicPr>
          <p:nvPr userDrawn="1"/>
        </p:nvPicPr>
        <p:blipFill>
          <a:blip r:embed="rId3"/>
          <a:stretch>
            <a:fillRect/>
          </a:stretch>
        </p:blipFill>
        <p:spPr>
          <a:xfrm>
            <a:off x="304311" y="4362085"/>
            <a:ext cx="1940716" cy="1791430"/>
          </a:xfrm>
          <a:prstGeom prst="rect">
            <a:avLst/>
          </a:prstGeom>
        </p:spPr>
      </p:pic>
      <p:pic>
        <p:nvPicPr>
          <p:cNvPr id="5" name="Picture 4" descr="The Power To Do">
            <a:extLst>
              <a:ext uri="{FF2B5EF4-FFF2-40B4-BE49-F238E27FC236}">
                <a16:creationId xmlns:a16="http://schemas.microsoft.com/office/drawing/2014/main" id="{FB70371D-95EC-591D-8CC4-AA2E78E5B5C4}"/>
              </a:ext>
            </a:extLst>
          </p:cNvPr>
          <p:cNvPicPr>
            <a:picLocks noChangeAspect="1"/>
          </p:cNvPicPr>
          <p:nvPr userDrawn="1"/>
        </p:nvPicPr>
        <p:blipFill>
          <a:blip r:embed="rId4"/>
          <a:stretch>
            <a:fillRect/>
          </a:stretch>
        </p:blipFill>
        <p:spPr>
          <a:xfrm>
            <a:off x="0" y="6328835"/>
            <a:ext cx="12192000" cy="529165"/>
          </a:xfrm>
          <a:prstGeom prst="rect">
            <a:avLst/>
          </a:prstGeom>
        </p:spPr>
      </p:pic>
      <p:sp>
        <p:nvSpPr>
          <p:cNvPr id="7" name="Text Placeholder 6">
            <a:extLst>
              <a:ext uri="{FF2B5EF4-FFF2-40B4-BE49-F238E27FC236}">
                <a16:creationId xmlns:a16="http://schemas.microsoft.com/office/drawing/2014/main" id="{8CF5E823-4EE1-8427-1523-66B3ED2CF21B}"/>
              </a:ext>
            </a:extLst>
          </p:cNvPr>
          <p:cNvSpPr>
            <a:spLocks noGrp="1"/>
          </p:cNvSpPr>
          <p:nvPr>
            <p:ph type="body" sz="quarter" idx="10" hasCustomPrompt="1"/>
          </p:nvPr>
        </p:nvSpPr>
        <p:spPr>
          <a:xfrm>
            <a:off x="4432300" y="4362450"/>
            <a:ext cx="5238750" cy="511175"/>
          </a:xfrm>
        </p:spPr>
        <p:txBody>
          <a:bodyPr/>
          <a:lstStyle>
            <a:lvl1pPr marL="0" indent="0" algn="ctr">
              <a:buFontTx/>
              <a:buNone/>
              <a:defRPr sz="1800">
                <a:solidFill>
                  <a:schemeClr val="bg1"/>
                </a:solidFill>
              </a:defRPr>
            </a:lvl1pPr>
          </a:lstStyle>
          <a:p>
            <a:pPr lvl="0"/>
            <a:r>
              <a:rPr lang="en-US" dirty="0"/>
              <a:t>Click to add presenter and date</a:t>
            </a:r>
          </a:p>
        </p:txBody>
      </p:sp>
    </p:spTree>
    <p:extLst>
      <p:ext uri="{BB962C8B-B14F-4D97-AF65-F5344CB8AC3E}">
        <p14:creationId xmlns:p14="http://schemas.microsoft.com/office/powerpoint/2010/main" val="3770708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A blue and black background&#10;&#10;Description automatically generated">
            <a:extLst>
              <a:ext uri="{FF2B5EF4-FFF2-40B4-BE49-F238E27FC236}">
                <a16:creationId xmlns:a16="http://schemas.microsoft.com/office/drawing/2014/main" id="{23797169-C76F-7898-2E30-399BB8F0D3F9}"/>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9" name="Picture 8" descr="The University of Toledo">
            <a:extLst>
              <a:ext uri="{FF2B5EF4-FFF2-40B4-BE49-F238E27FC236}">
                <a16:creationId xmlns:a16="http://schemas.microsoft.com/office/drawing/2014/main" id="{6B095E97-FA67-F376-44FC-DAC9313472BF}"/>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2" name="Title 1">
            <a:extLst>
              <a:ext uri="{FF2B5EF4-FFF2-40B4-BE49-F238E27FC236}">
                <a16:creationId xmlns:a16="http://schemas.microsoft.com/office/drawing/2014/main" id="{28796938-5A6D-2CCA-DB7A-7F12B70336B7}"/>
              </a:ext>
            </a:extLst>
          </p:cNvPr>
          <p:cNvSpPr>
            <a:spLocks noGrp="1"/>
          </p:cNvSpPr>
          <p:nvPr>
            <p:ph type="title" hasCustomPrompt="1"/>
          </p:nvPr>
        </p:nvSpPr>
        <p:spPr>
          <a:xfrm>
            <a:off x="1853739" y="694905"/>
            <a:ext cx="9733656" cy="914400"/>
          </a:xfrm>
          <a:prstGeom prst="rect">
            <a:avLst/>
          </a:prstGeom>
        </p:spPr>
        <p:txBody>
          <a:bodyPr/>
          <a:lstStyle/>
          <a:p>
            <a:r>
              <a:rPr lang="en-US" dirty="0"/>
              <a:t>Click to edit headline</a:t>
            </a:r>
          </a:p>
        </p:txBody>
      </p:sp>
      <p:sp>
        <p:nvSpPr>
          <p:cNvPr id="3" name="Content Placeholder 2">
            <a:extLst>
              <a:ext uri="{FF2B5EF4-FFF2-40B4-BE49-F238E27FC236}">
                <a16:creationId xmlns:a16="http://schemas.microsoft.com/office/drawing/2014/main" id="{6D06EC88-067F-CB23-26B0-0DF59DA344F9}"/>
              </a:ext>
            </a:extLst>
          </p:cNvPr>
          <p:cNvSpPr>
            <a:spLocks noGrp="1"/>
          </p:cNvSpPr>
          <p:nvPr>
            <p:ph idx="1"/>
          </p:nvPr>
        </p:nvSpPr>
        <p:spPr>
          <a:xfrm>
            <a:off x="1853739" y="1731363"/>
            <a:ext cx="9726161" cy="4063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94C201-27F7-ACBA-81BC-E8400DE5AFCA}"/>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4/22/2025</a:t>
            </a:fld>
            <a:endParaRPr lang="en-US" dirty="0"/>
          </a:p>
        </p:txBody>
      </p:sp>
      <p:sp>
        <p:nvSpPr>
          <p:cNvPr id="5" name="Footer Placeholder 4">
            <a:extLst>
              <a:ext uri="{FF2B5EF4-FFF2-40B4-BE49-F238E27FC236}">
                <a16:creationId xmlns:a16="http://schemas.microsoft.com/office/drawing/2014/main" id="{3DBB9803-5B6E-17AE-BEA4-F24785AE3A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C81CBE-FB8D-DF6F-8183-7CFDED1240B2}"/>
              </a:ext>
            </a:extLst>
          </p:cNvPr>
          <p:cNvSpPr>
            <a:spLocks noGrp="1"/>
          </p:cNvSpPr>
          <p:nvPr>
            <p:ph type="sldNum" sz="quarter" idx="12"/>
          </p:nvPr>
        </p:nvSpPr>
        <p:spPr/>
        <p:txBody>
          <a:bodyPr/>
          <a:lstStyle/>
          <a:p>
            <a:fld id="{F3139184-86B0-0442-97BF-1F00A1A10E1F}" type="slidenum">
              <a:rPr lang="en-US" smtClean="0"/>
              <a:t>‹#›</a:t>
            </a:fld>
            <a:endParaRPr lang="en-US"/>
          </a:p>
        </p:txBody>
      </p:sp>
    </p:spTree>
    <p:extLst>
      <p:ext uri="{BB962C8B-B14F-4D97-AF65-F5344CB8AC3E}">
        <p14:creationId xmlns:p14="http://schemas.microsoft.com/office/powerpoint/2010/main" val="2302758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A blue and black background&#10;&#10;Description automatically generated">
            <a:extLst>
              <a:ext uri="{FF2B5EF4-FFF2-40B4-BE49-F238E27FC236}">
                <a16:creationId xmlns:a16="http://schemas.microsoft.com/office/drawing/2014/main" id="{0EDAB516-8E62-D687-2CDA-3DFFB3EB33D9}"/>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9" name="Picture 8" descr="The University of Toledo">
            <a:extLst>
              <a:ext uri="{FF2B5EF4-FFF2-40B4-BE49-F238E27FC236}">
                <a16:creationId xmlns:a16="http://schemas.microsoft.com/office/drawing/2014/main" id="{F485FA97-F4D3-AC3E-577C-DA626BCB1D7D}"/>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2" name="Title 1">
            <a:extLst>
              <a:ext uri="{FF2B5EF4-FFF2-40B4-BE49-F238E27FC236}">
                <a16:creationId xmlns:a16="http://schemas.microsoft.com/office/drawing/2014/main" id="{E3BF301E-F204-B8FC-9863-E0D386B254D1}"/>
              </a:ext>
            </a:extLst>
          </p:cNvPr>
          <p:cNvSpPr>
            <a:spLocks noGrp="1"/>
          </p:cNvSpPr>
          <p:nvPr>
            <p:ph type="title" hasCustomPrompt="1"/>
          </p:nvPr>
        </p:nvSpPr>
        <p:spPr>
          <a:xfrm>
            <a:off x="1853738" y="694905"/>
            <a:ext cx="9733658" cy="914400"/>
          </a:xfrm>
          <a:prstGeom prst="rect">
            <a:avLst/>
          </a:prstGeom>
        </p:spPr>
        <p:txBody>
          <a:bodyPr/>
          <a:lstStyle/>
          <a:p>
            <a:r>
              <a:rPr lang="en-US" dirty="0"/>
              <a:t>Click to edit headline</a:t>
            </a:r>
          </a:p>
        </p:txBody>
      </p:sp>
      <p:sp>
        <p:nvSpPr>
          <p:cNvPr id="3" name="Content Placeholder 2">
            <a:extLst>
              <a:ext uri="{FF2B5EF4-FFF2-40B4-BE49-F238E27FC236}">
                <a16:creationId xmlns:a16="http://schemas.microsoft.com/office/drawing/2014/main" id="{1A443429-35BF-61AF-A620-7344DFE2FBED}"/>
              </a:ext>
            </a:extLst>
          </p:cNvPr>
          <p:cNvSpPr>
            <a:spLocks noGrp="1"/>
          </p:cNvSpPr>
          <p:nvPr>
            <p:ph sz="half" idx="1"/>
          </p:nvPr>
        </p:nvSpPr>
        <p:spPr>
          <a:xfrm>
            <a:off x="1853738" y="1788150"/>
            <a:ext cx="4432593" cy="4126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383EAD0-C58D-ADC9-781F-0550BE391BAB}"/>
              </a:ext>
            </a:extLst>
          </p:cNvPr>
          <p:cNvSpPr>
            <a:spLocks noGrp="1"/>
          </p:cNvSpPr>
          <p:nvPr>
            <p:ph sz="half" idx="2"/>
          </p:nvPr>
        </p:nvSpPr>
        <p:spPr>
          <a:xfrm>
            <a:off x="6822910" y="1788150"/>
            <a:ext cx="4754880" cy="4126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CE0EAC7-764E-6FD3-9816-F2E89EC652B3}"/>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4/22/2025</a:t>
            </a:fld>
            <a:endParaRPr lang="en-US"/>
          </a:p>
        </p:txBody>
      </p:sp>
      <p:sp>
        <p:nvSpPr>
          <p:cNvPr id="6" name="Footer Placeholder 5">
            <a:extLst>
              <a:ext uri="{FF2B5EF4-FFF2-40B4-BE49-F238E27FC236}">
                <a16:creationId xmlns:a16="http://schemas.microsoft.com/office/drawing/2014/main" id="{BD039222-845E-967A-54A2-526A831E77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E150B-F029-125F-5A26-8EF4596F8E99}"/>
              </a:ext>
            </a:extLst>
          </p:cNvPr>
          <p:cNvSpPr>
            <a:spLocks noGrp="1"/>
          </p:cNvSpPr>
          <p:nvPr>
            <p:ph type="sldNum" sz="quarter" idx="12"/>
          </p:nvPr>
        </p:nvSpPr>
        <p:spPr/>
        <p:txBody>
          <a:bodyPr/>
          <a:lstStyle/>
          <a:p>
            <a:fld id="{F3139184-86B0-0442-97BF-1F00A1A10E1F}" type="slidenum">
              <a:rPr lang="en-US" smtClean="0"/>
              <a:t>‹#›</a:t>
            </a:fld>
            <a:endParaRPr lang="en-US"/>
          </a:p>
        </p:txBody>
      </p:sp>
      <p:cxnSp>
        <p:nvCxnSpPr>
          <p:cNvPr id="10" name="Straight Connector 9">
            <a:extLst>
              <a:ext uri="{FF2B5EF4-FFF2-40B4-BE49-F238E27FC236}">
                <a16:creationId xmlns:a16="http://schemas.microsoft.com/office/drawing/2014/main" id="{CE7DA706-9BE6-ED24-6C7B-492CBC594A32}"/>
              </a:ext>
            </a:extLst>
          </p:cNvPr>
          <p:cNvCxnSpPr>
            <a:cxnSpLocks/>
          </p:cNvCxnSpPr>
          <p:nvPr userDrawn="1"/>
        </p:nvCxnSpPr>
        <p:spPr>
          <a:xfrm>
            <a:off x="6558988" y="1788150"/>
            <a:ext cx="0" cy="4126513"/>
          </a:xfrm>
          <a:prstGeom prst="line">
            <a:avLst/>
          </a:prstGeom>
          <a:ln w="15875">
            <a:solidFill>
              <a:srgbClr val="A204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8545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4" name="Picture 3" descr="A blue and black background&#10;&#10;Description automatically generated">
            <a:extLst>
              <a:ext uri="{FF2B5EF4-FFF2-40B4-BE49-F238E27FC236}">
                <a16:creationId xmlns:a16="http://schemas.microsoft.com/office/drawing/2014/main" id="{A60A6E46-9C77-5DCE-5481-F596C01B993C}"/>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5" name="Picture 4" descr="The University of Toledo">
            <a:extLst>
              <a:ext uri="{FF2B5EF4-FFF2-40B4-BE49-F238E27FC236}">
                <a16:creationId xmlns:a16="http://schemas.microsoft.com/office/drawing/2014/main" id="{CC3B2B30-1D63-26D1-1992-43F4CC24127C}"/>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11" name="Title 10">
            <a:extLst>
              <a:ext uri="{FF2B5EF4-FFF2-40B4-BE49-F238E27FC236}">
                <a16:creationId xmlns:a16="http://schemas.microsoft.com/office/drawing/2014/main" id="{997C7678-65F8-659A-CBE8-66824541B744}"/>
              </a:ext>
            </a:extLst>
          </p:cNvPr>
          <p:cNvSpPr>
            <a:spLocks noGrp="1"/>
          </p:cNvSpPr>
          <p:nvPr>
            <p:ph type="title" hasCustomPrompt="1"/>
          </p:nvPr>
        </p:nvSpPr>
        <p:spPr>
          <a:xfrm>
            <a:off x="1849569" y="694908"/>
            <a:ext cx="9736575" cy="914400"/>
          </a:xfrm>
          <a:prstGeom prst="rect">
            <a:avLst/>
          </a:prstGeom>
        </p:spPr>
        <p:txBody>
          <a:bodyPr/>
          <a:lstStyle/>
          <a:p>
            <a:r>
              <a:rPr lang="en-US" dirty="0"/>
              <a:t>Click to edit headline</a:t>
            </a:r>
          </a:p>
        </p:txBody>
      </p:sp>
      <p:sp>
        <p:nvSpPr>
          <p:cNvPr id="12" name="Date Placeholder 11">
            <a:extLst>
              <a:ext uri="{FF2B5EF4-FFF2-40B4-BE49-F238E27FC236}">
                <a16:creationId xmlns:a16="http://schemas.microsoft.com/office/drawing/2014/main" id="{8B287D44-E640-24CB-9C26-2E67CE5046D5}"/>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4/22/2025</a:t>
            </a:fld>
            <a:endParaRPr lang="en-US" dirty="0"/>
          </a:p>
        </p:txBody>
      </p:sp>
      <p:sp>
        <p:nvSpPr>
          <p:cNvPr id="13" name="Footer Placeholder 12">
            <a:extLst>
              <a:ext uri="{FF2B5EF4-FFF2-40B4-BE49-F238E27FC236}">
                <a16:creationId xmlns:a16="http://schemas.microsoft.com/office/drawing/2014/main" id="{C2926DE1-6A52-18B1-F132-45FDAE9A339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14" name="Slide Number Placeholder 13">
            <a:extLst>
              <a:ext uri="{FF2B5EF4-FFF2-40B4-BE49-F238E27FC236}">
                <a16:creationId xmlns:a16="http://schemas.microsoft.com/office/drawing/2014/main" id="{A5B2B2D4-D432-4C25-2774-03CBF60BC591}"/>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6" name="Chart Placeholder 15">
            <a:extLst>
              <a:ext uri="{FF2B5EF4-FFF2-40B4-BE49-F238E27FC236}">
                <a16:creationId xmlns:a16="http://schemas.microsoft.com/office/drawing/2014/main" id="{DB6DF9FE-E772-E0ED-D0D4-74C69797AE88}"/>
              </a:ext>
            </a:extLst>
          </p:cNvPr>
          <p:cNvSpPr>
            <a:spLocks noGrp="1"/>
          </p:cNvSpPr>
          <p:nvPr>
            <p:ph type="chart" sz="quarter" idx="13"/>
          </p:nvPr>
        </p:nvSpPr>
        <p:spPr>
          <a:xfrm>
            <a:off x="1853739" y="1787189"/>
            <a:ext cx="9736574" cy="4028396"/>
          </a:xfrm>
        </p:spPr>
        <p:txBody>
          <a:bodyPr/>
          <a:lstStyle/>
          <a:p>
            <a:r>
              <a:rPr lang="en-US"/>
              <a:t>Click icon to add chart</a:t>
            </a:r>
          </a:p>
        </p:txBody>
      </p:sp>
    </p:spTree>
    <p:extLst>
      <p:ext uri="{BB962C8B-B14F-4D97-AF65-F5344CB8AC3E}">
        <p14:creationId xmlns:p14="http://schemas.microsoft.com/office/powerpoint/2010/main" val="2379876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A blue and black background&#10;&#10;Description automatically generated">
            <a:extLst>
              <a:ext uri="{FF2B5EF4-FFF2-40B4-BE49-F238E27FC236}">
                <a16:creationId xmlns:a16="http://schemas.microsoft.com/office/drawing/2014/main" id="{18E2F320-F726-340B-C542-E95BB4C4908D}"/>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12" name="Picture 11" descr="The University of Toledo">
            <a:extLst>
              <a:ext uri="{FF2B5EF4-FFF2-40B4-BE49-F238E27FC236}">
                <a16:creationId xmlns:a16="http://schemas.microsoft.com/office/drawing/2014/main" id="{F787356A-FBED-7280-0CB5-A3CE4A62DFE4}"/>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2" name="Title 1">
            <a:extLst>
              <a:ext uri="{FF2B5EF4-FFF2-40B4-BE49-F238E27FC236}">
                <a16:creationId xmlns:a16="http://schemas.microsoft.com/office/drawing/2014/main" id="{AE29AA2E-3516-E31D-D239-6A54061FC60A}"/>
              </a:ext>
            </a:extLst>
          </p:cNvPr>
          <p:cNvSpPr>
            <a:spLocks noGrp="1"/>
          </p:cNvSpPr>
          <p:nvPr>
            <p:ph type="title" hasCustomPrompt="1"/>
          </p:nvPr>
        </p:nvSpPr>
        <p:spPr>
          <a:xfrm>
            <a:off x="1853739" y="697040"/>
            <a:ext cx="4114800" cy="1004438"/>
          </a:xfrm>
          <a:prstGeom prst="rect">
            <a:avLst/>
          </a:prstGeom>
        </p:spPr>
        <p:txBody>
          <a:bodyPr anchor="b">
            <a:noAutofit/>
          </a:bodyPr>
          <a:lstStyle>
            <a:lvl1pPr>
              <a:defRPr sz="3200"/>
            </a:lvl1pPr>
          </a:lstStyle>
          <a:p>
            <a:r>
              <a:rPr lang="en-US" dirty="0"/>
              <a:t>Click to edit headline</a:t>
            </a:r>
          </a:p>
        </p:txBody>
      </p:sp>
      <p:sp>
        <p:nvSpPr>
          <p:cNvPr id="3" name="Content Placeholder 2">
            <a:extLst>
              <a:ext uri="{FF2B5EF4-FFF2-40B4-BE49-F238E27FC236}">
                <a16:creationId xmlns:a16="http://schemas.microsoft.com/office/drawing/2014/main" id="{E4D9FF02-1F7D-C32A-1D21-0EC41686D32A}"/>
              </a:ext>
            </a:extLst>
          </p:cNvPr>
          <p:cNvSpPr>
            <a:spLocks noGrp="1"/>
          </p:cNvSpPr>
          <p:nvPr>
            <p:ph idx="1"/>
          </p:nvPr>
        </p:nvSpPr>
        <p:spPr>
          <a:xfrm>
            <a:off x="6223462" y="697040"/>
            <a:ext cx="5355187" cy="512502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6E11D97-49DD-F43F-34D7-8E07F5363222}"/>
              </a:ext>
            </a:extLst>
          </p:cNvPr>
          <p:cNvSpPr>
            <a:spLocks noGrp="1"/>
          </p:cNvSpPr>
          <p:nvPr>
            <p:ph type="body" sz="half" idx="2"/>
          </p:nvPr>
        </p:nvSpPr>
        <p:spPr>
          <a:xfrm>
            <a:off x="1853739" y="1979271"/>
            <a:ext cx="4114800" cy="3842795"/>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72C9C3-5F0E-25D0-3559-4DDAA997235A}"/>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4/22/2025</a:t>
            </a:fld>
            <a:endParaRPr lang="en-US"/>
          </a:p>
        </p:txBody>
      </p:sp>
      <p:sp>
        <p:nvSpPr>
          <p:cNvPr id="6" name="Footer Placeholder 5">
            <a:extLst>
              <a:ext uri="{FF2B5EF4-FFF2-40B4-BE49-F238E27FC236}">
                <a16:creationId xmlns:a16="http://schemas.microsoft.com/office/drawing/2014/main" id="{4C4F3B8B-4154-6A2A-D8F8-CC3FD677FF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CEB735D-B1F6-200E-BC5F-8EDD7C090096}"/>
              </a:ext>
            </a:extLst>
          </p:cNvPr>
          <p:cNvSpPr>
            <a:spLocks noGrp="1"/>
          </p:cNvSpPr>
          <p:nvPr>
            <p:ph type="sldNum" sz="quarter" idx="12"/>
          </p:nvPr>
        </p:nvSpPr>
        <p:spPr/>
        <p:txBody>
          <a:bodyPr/>
          <a:lstStyle/>
          <a:p>
            <a:fld id="{F3139184-86B0-0442-97BF-1F00A1A10E1F}" type="slidenum">
              <a:rPr lang="en-US" smtClean="0"/>
              <a:t>‹#›</a:t>
            </a:fld>
            <a:endParaRPr lang="en-US"/>
          </a:p>
        </p:txBody>
      </p:sp>
      <p:cxnSp>
        <p:nvCxnSpPr>
          <p:cNvPr id="9" name="Straight Connector 8">
            <a:extLst>
              <a:ext uri="{FF2B5EF4-FFF2-40B4-BE49-F238E27FC236}">
                <a16:creationId xmlns:a16="http://schemas.microsoft.com/office/drawing/2014/main" id="{B5C32E31-307B-88E9-6105-28BFDB7C78A5}"/>
              </a:ext>
            </a:extLst>
          </p:cNvPr>
          <p:cNvCxnSpPr>
            <a:cxnSpLocks/>
          </p:cNvCxnSpPr>
          <p:nvPr userDrawn="1"/>
        </p:nvCxnSpPr>
        <p:spPr>
          <a:xfrm>
            <a:off x="6096000" y="697040"/>
            <a:ext cx="0" cy="5206049"/>
          </a:xfrm>
          <a:prstGeom prst="line">
            <a:avLst/>
          </a:prstGeom>
          <a:ln w="15875">
            <a:solidFill>
              <a:srgbClr val="A204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8713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Right with Caption">
    <p:spTree>
      <p:nvGrpSpPr>
        <p:cNvPr id="1" name=""/>
        <p:cNvGrpSpPr/>
        <p:nvPr/>
      </p:nvGrpSpPr>
      <p:grpSpPr>
        <a:xfrm>
          <a:off x="0" y="0"/>
          <a:ext cx="0" cy="0"/>
          <a:chOff x="0" y="0"/>
          <a:chExt cx="0" cy="0"/>
        </a:xfrm>
      </p:grpSpPr>
      <p:pic>
        <p:nvPicPr>
          <p:cNvPr id="8" name="Picture 7" descr="A blue and black background&#10;&#10;Description automatically generated">
            <a:extLst>
              <a:ext uri="{FF2B5EF4-FFF2-40B4-BE49-F238E27FC236}">
                <a16:creationId xmlns:a16="http://schemas.microsoft.com/office/drawing/2014/main" id="{F530C9D1-7688-3195-F955-19D082A517DD}"/>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9" name="Picture 8" descr="The University of Toledo&#10;">
            <a:extLst>
              <a:ext uri="{FF2B5EF4-FFF2-40B4-BE49-F238E27FC236}">
                <a16:creationId xmlns:a16="http://schemas.microsoft.com/office/drawing/2014/main" id="{E950932F-C5D9-FAE6-567F-CE622C804FF8}"/>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3" name="Picture Placeholder 2">
            <a:extLst>
              <a:ext uri="{FF2B5EF4-FFF2-40B4-BE49-F238E27FC236}">
                <a16:creationId xmlns:a16="http://schemas.microsoft.com/office/drawing/2014/main" id="{2675764C-ADAD-C280-87AE-DAE4423A8A73}"/>
              </a:ext>
            </a:extLst>
          </p:cNvPr>
          <p:cNvSpPr>
            <a:spLocks noGrp="1"/>
          </p:cNvSpPr>
          <p:nvPr>
            <p:ph type="pic" idx="1"/>
          </p:nvPr>
        </p:nvSpPr>
        <p:spPr>
          <a:xfrm>
            <a:off x="6223462" y="693295"/>
            <a:ext cx="5355187" cy="51056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a:extLst>
              <a:ext uri="{FF2B5EF4-FFF2-40B4-BE49-F238E27FC236}">
                <a16:creationId xmlns:a16="http://schemas.microsoft.com/office/drawing/2014/main" id="{4D545BEF-B7C4-5F03-9D36-ECD56F0B1D29}"/>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4/22/2025</a:t>
            </a:fld>
            <a:endParaRPr lang="en-US"/>
          </a:p>
        </p:txBody>
      </p:sp>
      <p:sp>
        <p:nvSpPr>
          <p:cNvPr id="6" name="Footer Placeholder 5">
            <a:extLst>
              <a:ext uri="{FF2B5EF4-FFF2-40B4-BE49-F238E27FC236}">
                <a16:creationId xmlns:a16="http://schemas.microsoft.com/office/drawing/2014/main" id="{2E4C6B08-D966-2F43-3B4E-AAB685EEB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541B06-073A-1E2D-CE22-01BBB23F6F56}"/>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2" name="Title 1">
            <a:extLst>
              <a:ext uri="{FF2B5EF4-FFF2-40B4-BE49-F238E27FC236}">
                <a16:creationId xmlns:a16="http://schemas.microsoft.com/office/drawing/2014/main" id="{B8E7F772-DB50-9738-498C-436F33008190}"/>
              </a:ext>
            </a:extLst>
          </p:cNvPr>
          <p:cNvSpPr>
            <a:spLocks noGrp="1"/>
          </p:cNvSpPr>
          <p:nvPr>
            <p:ph type="title" hasCustomPrompt="1"/>
          </p:nvPr>
        </p:nvSpPr>
        <p:spPr>
          <a:xfrm>
            <a:off x="1853739" y="697040"/>
            <a:ext cx="4114800" cy="1004438"/>
          </a:xfrm>
          <a:prstGeom prst="rect">
            <a:avLst/>
          </a:prstGeom>
        </p:spPr>
        <p:txBody>
          <a:bodyPr anchor="b">
            <a:noAutofit/>
          </a:bodyPr>
          <a:lstStyle>
            <a:lvl1pPr>
              <a:defRPr sz="3200"/>
            </a:lvl1pPr>
          </a:lstStyle>
          <a:p>
            <a:r>
              <a:rPr lang="en-US" dirty="0"/>
              <a:t>Click to edit headline</a:t>
            </a:r>
          </a:p>
        </p:txBody>
      </p:sp>
      <p:sp>
        <p:nvSpPr>
          <p:cNvPr id="13" name="Text Placeholder 3">
            <a:extLst>
              <a:ext uri="{FF2B5EF4-FFF2-40B4-BE49-F238E27FC236}">
                <a16:creationId xmlns:a16="http://schemas.microsoft.com/office/drawing/2014/main" id="{1B084FFC-D44D-4AA2-A87E-6F187AD469DF}"/>
              </a:ext>
            </a:extLst>
          </p:cNvPr>
          <p:cNvSpPr>
            <a:spLocks noGrp="1"/>
          </p:cNvSpPr>
          <p:nvPr>
            <p:ph type="body" sz="half" idx="2"/>
          </p:nvPr>
        </p:nvSpPr>
        <p:spPr>
          <a:xfrm>
            <a:off x="1853739" y="1979271"/>
            <a:ext cx="4114800" cy="3842795"/>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37850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Left with Caption">
    <p:spTree>
      <p:nvGrpSpPr>
        <p:cNvPr id="1" name=""/>
        <p:cNvGrpSpPr/>
        <p:nvPr/>
      </p:nvGrpSpPr>
      <p:grpSpPr>
        <a:xfrm>
          <a:off x="0" y="0"/>
          <a:ext cx="0" cy="0"/>
          <a:chOff x="0" y="0"/>
          <a:chExt cx="0" cy="0"/>
        </a:xfrm>
      </p:grpSpPr>
      <p:pic>
        <p:nvPicPr>
          <p:cNvPr id="8" name="Picture 7" descr="A blue and black background&#10;&#10;Description automatically generated">
            <a:extLst>
              <a:ext uri="{FF2B5EF4-FFF2-40B4-BE49-F238E27FC236}">
                <a16:creationId xmlns:a16="http://schemas.microsoft.com/office/drawing/2014/main" id="{F530C9D1-7688-3195-F955-19D082A517DD}"/>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9" name="Picture 8" descr="The University of Toledo">
            <a:extLst>
              <a:ext uri="{FF2B5EF4-FFF2-40B4-BE49-F238E27FC236}">
                <a16:creationId xmlns:a16="http://schemas.microsoft.com/office/drawing/2014/main" id="{E950932F-C5D9-FAE6-567F-CE622C804FF8}"/>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5" name="Date Placeholder 4">
            <a:extLst>
              <a:ext uri="{FF2B5EF4-FFF2-40B4-BE49-F238E27FC236}">
                <a16:creationId xmlns:a16="http://schemas.microsoft.com/office/drawing/2014/main" id="{4D545BEF-B7C4-5F03-9D36-ECD56F0B1D29}"/>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4/22/2025</a:t>
            </a:fld>
            <a:endParaRPr lang="en-US"/>
          </a:p>
        </p:txBody>
      </p:sp>
      <p:sp>
        <p:nvSpPr>
          <p:cNvPr id="6" name="Footer Placeholder 5">
            <a:extLst>
              <a:ext uri="{FF2B5EF4-FFF2-40B4-BE49-F238E27FC236}">
                <a16:creationId xmlns:a16="http://schemas.microsoft.com/office/drawing/2014/main" id="{2E4C6B08-D966-2F43-3B4E-AAB685EEB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541B06-073A-1E2D-CE22-01BBB23F6F56}"/>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0" name="Picture Placeholder 9">
            <a:extLst>
              <a:ext uri="{FF2B5EF4-FFF2-40B4-BE49-F238E27FC236}">
                <a16:creationId xmlns:a16="http://schemas.microsoft.com/office/drawing/2014/main" id="{C3A9A456-9DC3-3F8C-CB7E-2E8F1A8C5837}"/>
              </a:ext>
            </a:extLst>
          </p:cNvPr>
          <p:cNvSpPr>
            <a:spLocks noGrp="1"/>
          </p:cNvSpPr>
          <p:nvPr>
            <p:ph type="pic" sz="quarter" idx="13"/>
          </p:nvPr>
        </p:nvSpPr>
        <p:spPr>
          <a:xfrm>
            <a:off x="-17926" y="-44825"/>
            <a:ext cx="5789580" cy="6929752"/>
          </a:xfrm>
          <a:custGeom>
            <a:avLst/>
            <a:gdLst>
              <a:gd name="connsiteX0" fmla="*/ 0 w 12344400"/>
              <a:gd name="connsiteY0" fmla="*/ 0 h 6875964"/>
              <a:gd name="connsiteX1" fmla="*/ 1907026 w 12344400"/>
              <a:gd name="connsiteY1" fmla="*/ 15942 h 6875964"/>
              <a:gd name="connsiteX2" fmla="*/ 10510099 w 12344400"/>
              <a:gd name="connsiteY2" fmla="*/ 29797 h 6875964"/>
              <a:gd name="connsiteX3" fmla="*/ 12252554 w 12344400"/>
              <a:gd name="connsiteY3" fmla="*/ 52288 h 6875964"/>
              <a:gd name="connsiteX4" fmla="*/ 12344400 w 12344400"/>
              <a:gd name="connsiteY4" fmla="*/ 53001 h 6875964"/>
              <a:gd name="connsiteX5" fmla="*/ 12344400 w 12344400"/>
              <a:gd name="connsiteY5" fmla="*/ 6875964 h 6875964"/>
              <a:gd name="connsiteX6" fmla="*/ 5718175 w 12344400"/>
              <a:gd name="connsiteY6" fmla="*/ 6875964 h 6875964"/>
              <a:gd name="connsiteX7" fmla="*/ 3154529 w 12344400"/>
              <a:gd name="connsiteY7" fmla="*/ 6866017 h 6875964"/>
              <a:gd name="connsiteX8" fmla="*/ 2813 w 12344400"/>
              <a:gd name="connsiteY8" fmla="*/ 3257565 h 6875964"/>
              <a:gd name="connsiteX9" fmla="*/ 0 w 12344400"/>
              <a:gd name="connsiteY9" fmla="*/ 0 h 6875964"/>
              <a:gd name="connsiteX0" fmla="*/ 0 w 12344400"/>
              <a:gd name="connsiteY0" fmla="*/ 19917 h 6895881"/>
              <a:gd name="connsiteX1" fmla="*/ 1799450 w 12344400"/>
              <a:gd name="connsiteY1" fmla="*/ 0 h 6895881"/>
              <a:gd name="connsiteX2" fmla="*/ 10510099 w 12344400"/>
              <a:gd name="connsiteY2" fmla="*/ 49714 h 6895881"/>
              <a:gd name="connsiteX3" fmla="*/ 12252554 w 12344400"/>
              <a:gd name="connsiteY3" fmla="*/ 72205 h 6895881"/>
              <a:gd name="connsiteX4" fmla="*/ 12344400 w 12344400"/>
              <a:gd name="connsiteY4" fmla="*/ 72918 h 6895881"/>
              <a:gd name="connsiteX5" fmla="*/ 12344400 w 12344400"/>
              <a:gd name="connsiteY5" fmla="*/ 6895881 h 6895881"/>
              <a:gd name="connsiteX6" fmla="*/ 5718175 w 12344400"/>
              <a:gd name="connsiteY6" fmla="*/ 6895881 h 6895881"/>
              <a:gd name="connsiteX7" fmla="*/ 3154529 w 12344400"/>
              <a:gd name="connsiteY7" fmla="*/ 6885934 h 6895881"/>
              <a:gd name="connsiteX8" fmla="*/ 2813 w 12344400"/>
              <a:gd name="connsiteY8" fmla="*/ 3277482 h 6895881"/>
              <a:gd name="connsiteX9" fmla="*/ 0 w 12344400"/>
              <a:gd name="connsiteY9" fmla="*/ 19917 h 6895881"/>
              <a:gd name="connsiteX0" fmla="*/ 0 w 12353365"/>
              <a:gd name="connsiteY0" fmla="*/ 1987 h 6895881"/>
              <a:gd name="connsiteX1" fmla="*/ 1808415 w 12353365"/>
              <a:gd name="connsiteY1" fmla="*/ 0 h 6895881"/>
              <a:gd name="connsiteX2" fmla="*/ 10519064 w 12353365"/>
              <a:gd name="connsiteY2" fmla="*/ 49714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34625 w 12353365"/>
              <a:gd name="connsiteY3" fmla="*/ 27381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34625 w 12353365"/>
              <a:gd name="connsiteY3" fmla="*/ 27381 h 6895881"/>
              <a:gd name="connsiteX4" fmla="*/ 12254754 w 12353365"/>
              <a:gd name="connsiteY4" fmla="*/ 19129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272683"/>
              <a:gd name="connsiteY0" fmla="*/ 1987 h 6904845"/>
              <a:gd name="connsiteX1" fmla="*/ 1808415 w 12272683"/>
              <a:gd name="connsiteY1" fmla="*/ 0 h 6904845"/>
              <a:gd name="connsiteX2" fmla="*/ 10519064 w 12272683"/>
              <a:gd name="connsiteY2" fmla="*/ 31785 h 6904845"/>
              <a:gd name="connsiteX3" fmla="*/ 12234625 w 12272683"/>
              <a:gd name="connsiteY3" fmla="*/ 27381 h 6904845"/>
              <a:gd name="connsiteX4" fmla="*/ 12254754 w 12272683"/>
              <a:gd name="connsiteY4" fmla="*/ 19129 h 6904845"/>
              <a:gd name="connsiteX5" fmla="*/ 12272683 w 12272683"/>
              <a:gd name="connsiteY5" fmla="*/ 6904845 h 6904845"/>
              <a:gd name="connsiteX6" fmla="*/ 5727140 w 12272683"/>
              <a:gd name="connsiteY6" fmla="*/ 6895881 h 6904845"/>
              <a:gd name="connsiteX7" fmla="*/ 3163494 w 12272683"/>
              <a:gd name="connsiteY7" fmla="*/ 6885934 h 6904845"/>
              <a:gd name="connsiteX8" fmla="*/ 11778 w 12272683"/>
              <a:gd name="connsiteY8" fmla="*/ 3277482 h 6904845"/>
              <a:gd name="connsiteX9" fmla="*/ 0 w 12272683"/>
              <a:gd name="connsiteY9" fmla="*/ 1987 h 6904845"/>
              <a:gd name="connsiteX0" fmla="*/ 0 w 12272683"/>
              <a:gd name="connsiteY0" fmla="*/ 0 h 6929752"/>
              <a:gd name="connsiteX1" fmla="*/ 1808415 w 12272683"/>
              <a:gd name="connsiteY1" fmla="*/ 24907 h 6929752"/>
              <a:gd name="connsiteX2" fmla="*/ 10519064 w 12272683"/>
              <a:gd name="connsiteY2" fmla="*/ 56692 h 6929752"/>
              <a:gd name="connsiteX3" fmla="*/ 12234625 w 12272683"/>
              <a:gd name="connsiteY3" fmla="*/ 52288 h 6929752"/>
              <a:gd name="connsiteX4" fmla="*/ 12254754 w 12272683"/>
              <a:gd name="connsiteY4" fmla="*/ 44036 h 6929752"/>
              <a:gd name="connsiteX5" fmla="*/ 12272683 w 12272683"/>
              <a:gd name="connsiteY5" fmla="*/ 6929752 h 6929752"/>
              <a:gd name="connsiteX6" fmla="*/ 5727140 w 12272683"/>
              <a:gd name="connsiteY6" fmla="*/ 6920788 h 6929752"/>
              <a:gd name="connsiteX7" fmla="*/ 3163494 w 12272683"/>
              <a:gd name="connsiteY7" fmla="*/ 6910841 h 6929752"/>
              <a:gd name="connsiteX8" fmla="*/ 11778 w 12272683"/>
              <a:gd name="connsiteY8" fmla="*/ 3302389 h 6929752"/>
              <a:gd name="connsiteX9" fmla="*/ 0 w 12272683"/>
              <a:gd name="connsiteY9" fmla="*/ 0 h 6929752"/>
              <a:gd name="connsiteX0" fmla="*/ 0 w 12272683"/>
              <a:gd name="connsiteY0" fmla="*/ 0 h 6929752"/>
              <a:gd name="connsiteX1" fmla="*/ 1808415 w 12272683"/>
              <a:gd name="connsiteY1" fmla="*/ 24907 h 6929752"/>
              <a:gd name="connsiteX2" fmla="*/ 3321851 w 12272683"/>
              <a:gd name="connsiteY2" fmla="*/ 27195 h 6929752"/>
              <a:gd name="connsiteX3" fmla="*/ 12234625 w 12272683"/>
              <a:gd name="connsiteY3" fmla="*/ 52288 h 6929752"/>
              <a:gd name="connsiteX4" fmla="*/ 12254754 w 12272683"/>
              <a:gd name="connsiteY4" fmla="*/ 44036 h 6929752"/>
              <a:gd name="connsiteX5" fmla="*/ 12272683 w 12272683"/>
              <a:gd name="connsiteY5" fmla="*/ 6929752 h 6929752"/>
              <a:gd name="connsiteX6" fmla="*/ 5727140 w 12272683"/>
              <a:gd name="connsiteY6" fmla="*/ 6920788 h 6929752"/>
              <a:gd name="connsiteX7" fmla="*/ 3163494 w 12272683"/>
              <a:gd name="connsiteY7" fmla="*/ 6910841 h 6929752"/>
              <a:gd name="connsiteX8" fmla="*/ 11778 w 12272683"/>
              <a:gd name="connsiteY8" fmla="*/ 3302389 h 6929752"/>
              <a:gd name="connsiteX9" fmla="*/ 0 w 12272683"/>
              <a:gd name="connsiteY9" fmla="*/ 0 h 6929752"/>
              <a:gd name="connsiteX0" fmla="*/ 0 w 12272683"/>
              <a:gd name="connsiteY0" fmla="*/ 0 h 6929752"/>
              <a:gd name="connsiteX1" fmla="*/ 1808415 w 12272683"/>
              <a:gd name="connsiteY1" fmla="*/ 24907 h 6929752"/>
              <a:gd name="connsiteX2" fmla="*/ 3321851 w 12272683"/>
              <a:gd name="connsiteY2" fmla="*/ 27195 h 6929752"/>
              <a:gd name="connsiteX3" fmla="*/ 12234625 w 12272683"/>
              <a:gd name="connsiteY3" fmla="*/ 52288 h 6929752"/>
              <a:gd name="connsiteX4" fmla="*/ 5780212 w 12272683"/>
              <a:gd name="connsiteY4" fmla="*/ 3229687 h 6929752"/>
              <a:gd name="connsiteX5" fmla="*/ 12272683 w 12272683"/>
              <a:gd name="connsiteY5" fmla="*/ 6929752 h 6929752"/>
              <a:gd name="connsiteX6" fmla="*/ 5727140 w 12272683"/>
              <a:gd name="connsiteY6" fmla="*/ 6920788 h 6929752"/>
              <a:gd name="connsiteX7" fmla="*/ 3163494 w 12272683"/>
              <a:gd name="connsiteY7" fmla="*/ 6910841 h 6929752"/>
              <a:gd name="connsiteX8" fmla="*/ 11778 w 12272683"/>
              <a:gd name="connsiteY8" fmla="*/ 3302389 h 6929752"/>
              <a:gd name="connsiteX9" fmla="*/ 0 w 12272683"/>
              <a:gd name="connsiteY9" fmla="*/ 0 h 6929752"/>
              <a:gd name="connsiteX0" fmla="*/ 0 w 12272683"/>
              <a:gd name="connsiteY0" fmla="*/ 0 h 6929752"/>
              <a:gd name="connsiteX1" fmla="*/ 1808415 w 12272683"/>
              <a:gd name="connsiteY1" fmla="*/ 24907 h 6929752"/>
              <a:gd name="connsiteX2" fmla="*/ 3321851 w 12272683"/>
              <a:gd name="connsiteY2" fmla="*/ 27195 h 6929752"/>
              <a:gd name="connsiteX3" fmla="*/ 5789580 w 12272683"/>
              <a:gd name="connsiteY3" fmla="*/ 37539 h 6929752"/>
              <a:gd name="connsiteX4" fmla="*/ 5780212 w 12272683"/>
              <a:gd name="connsiteY4" fmla="*/ 3229687 h 6929752"/>
              <a:gd name="connsiteX5" fmla="*/ 12272683 w 12272683"/>
              <a:gd name="connsiteY5" fmla="*/ 6929752 h 6929752"/>
              <a:gd name="connsiteX6" fmla="*/ 5727140 w 12272683"/>
              <a:gd name="connsiteY6" fmla="*/ 6920788 h 6929752"/>
              <a:gd name="connsiteX7" fmla="*/ 3163494 w 12272683"/>
              <a:gd name="connsiteY7" fmla="*/ 6910841 h 6929752"/>
              <a:gd name="connsiteX8" fmla="*/ 11778 w 12272683"/>
              <a:gd name="connsiteY8" fmla="*/ 3302389 h 6929752"/>
              <a:gd name="connsiteX9" fmla="*/ 0 w 12272683"/>
              <a:gd name="connsiteY9" fmla="*/ 0 h 6929752"/>
              <a:gd name="connsiteX0" fmla="*/ 0 w 6181599"/>
              <a:gd name="connsiteY0" fmla="*/ 0 h 7047739"/>
              <a:gd name="connsiteX1" fmla="*/ 1808415 w 6181599"/>
              <a:gd name="connsiteY1" fmla="*/ 24907 h 7047739"/>
              <a:gd name="connsiteX2" fmla="*/ 3321851 w 6181599"/>
              <a:gd name="connsiteY2" fmla="*/ 27195 h 7047739"/>
              <a:gd name="connsiteX3" fmla="*/ 5789580 w 6181599"/>
              <a:gd name="connsiteY3" fmla="*/ 37539 h 7047739"/>
              <a:gd name="connsiteX4" fmla="*/ 5780212 w 6181599"/>
              <a:gd name="connsiteY4" fmla="*/ 3229687 h 7047739"/>
              <a:gd name="connsiteX5" fmla="*/ 6181599 w 6181599"/>
              <a:gd name="connsiteY5" fmla="*/ 7047739 h 7047739"/>
              <a:gd name="connsiteX6" fmla="*/ 5727140 w 6181599"/>
              <a:gd name="connsiteY6" fmla="*/ 6920788 h 7047739"/>
              <a:gd name="connsiteX7" fmla="*/ 3163494 w 6181599"/>
              <a:gd name="connsiteY7" fmla="*/ 6910841 h 7047739"/>
              <a:gd name="connsiteX8" fmla="*/ 11778 w 6181599"/>
              <a:gd name="connsiteY8" fmla="*/ 3302389 h 7047739"/>
              <a:gd name="connsiteX9" fmla="*/ 0 w 6181599"/>
              <a:gd name="connsiteY9" fmla="*/ 0 h 7047739"/>
              <a:gd name="connsiteX0" fmla="*/ 0 w 6181599"/>
              <a:gd name="connsiteY0" fmla="*/ 0 h 7047739"/>
              <a:gd name="connsiteX1" fmla="*/ 1808415 w 6181599"/>
              <a:gd name="connsiteY1" fmla="*/ 24907 h 7047739"/>
              <a:gd name="connsiteX2" fmla="*/ 3321851 w 6181599"/>
              <a:gd name="connsiteY2" fmla="*/ 27195 h 7047739"/>
              <a:gd name="connsiteX3" fmla="*/ 5789580 w 6181599"/>
              <a:gd name="connsiteY3" fmla="*/ 37539 h 7047739"/>
              <a:gd name="connsiteX4" fmla="*/ 5780212 w 6181599"/>
              <a:gd name="connsiteY4" fmla="*/ 3229687 h 7047739"/>
              <a:gd name="connsiteX5" fmla="*/ 6181599 w 6181599"/>
              <a:gd name="connsiteY5" fmla="*/ 7047739 h 7047739"/>
              <a:gd name="connsiteX6" fmla="*/ 4458779 w 6181599"/>
              <a:gd name="connsiteY6" fmla="*/ 6920788 h 7047739"/>
              <a:gd name="connsiteX7" fmla="*/ 3163494 w 6181599"/>
              <a:gd name="connsiteY7" fmla="*/ 6910841 h 7047739"/>
              <a:gd name="connsiteX8" fmla="*/ 11778 w 6181599"/>
              <a:gd name="connsiteY8" fmla="*/ 3302389 h 7047739"/>
              <a:gd name="connsiteX9" fmla="*/ 0 w 6181599"/>
              <a:gd name="connsiteY9" fmla="*/ 0 h 7047739"/>
              <a:gd name="connsiteX0" fmla="*/ 0 w 5789580"/>
              <a:gd name="connsiteY0" fmla="*/ 0 h 6929752"/>
              <a:gd name="connsiteX1" fmla="*/ 1808415 w 5789580"/>
              <a:gd name="connsiteY1" fmla="*/ 24907 h 6929752"/>
              <a:gd name="connsiteX2" fmla="*/ 3321851 w 5789580"/>
              <a:gd name="connsiteY2" fmla="*/ 27195 h 6929752"/>
              <a:gd name="connsiteX3" fmla="*/ 5789580 w 5789580"/>
              <a:gd name="connsiteY3" fmla="*/ 37539 h 6929752"/>
              <a:gd name="connsiteX4" fmla="*/ 5780212 w 5789580"/>
              <a:gd name="connsiteY4" fmla="*/ 3229687 h 6929752"/>
              <a:gd name="connsiteX5" fmla="*/ 5783393 w 5789580"/>
              <a:gd name="connsiteY5" fmla="*/ 6929752 h 6929752"/>
              <a:gd name="connsiteX6" fmla="*/ 4458779 w 5789580"/>
              <a:gd name="connsiteY6" fmla="*/ 6920788 h 6929752"/>
              <a:gd name="connsiteX7" fmla="*/ 3163494 w 5789580"/>
              <a:gd name="connsiteY7" fmla="*/ 6910841 h 6929752"/>
              <a:gd name="connsiteX8" fmla="*/ 11778 w 5789580"/>
              <a:gd name="connsiteY8" fmla="*/ 3302389 h 6929752"/>
              <a:gd name="connsiteX9" fmla="*/ 0 w 5789580"/>
              <a:gd name="connsiteY9" fmla="*/ 0 h 692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9580" h="6929752">
                <a:moveTo>
                  <a:pt x="0" y="0"/>
                </a:moveTo>
                <a:cubicBezTo>
                  <a:pt x="13855" y="39636"/>
                  <a:pt x="1183033" y="24907"/>
                  <a:pt x="1808415" y="24907"/>
                </a:cubicBezTo>
                <a:lnTo>
                  <a:pt x="3321851" y="27195"/>
                </a:lnTo>
                <a:cubicBezTo>
                  <a:pt x="3312160" y="38452"/>
                  <a:pt x="5311474" y="34011"/>
                  <a:pt x="5789580" y="37539"/>
                </a:cubicBezTo>
                <a:cubicBezTo>
                  <a:pt x="5786457" y="1101588"/>
                  <a:pt x="5783335" y="2165638"/>
                  <a:pt x="5780212" y="3229687"/>
                </a:cubicBezTo>
                <a:cubicBezTo>
                  <a:pt x="5786188" y="5524926"/>
                  <a:pt x="5777417" y="4634513"/>
                  <a:pt x="5783393" y="6929752"/>
                </a:cubicBezTo>
                <a:lnTo>
                  <a:pt x="4458779" y="6920788"/>
                </a:lnTo>
                <a:lnTo>
                  <a:pt x="3163494" y="6910841"/>
                </a:lnTo>
                <a:cubicBezTo>
                  <a:pt x="2531868" y="6917310"/>
                  <a:pt x="13903" y="4136365"/>
                  <a:pt x="11778" y="3302389"/>
                </a:cubicBezTo>
                <a:cubicBezTo>
                  <a:pt x="11778" y="1792628"/>
                  <a:pt x="0" y="1509761"/>
                  <a:pt x="0" y="0"/>
                </a:cubicBezTo>
                <a:close/>
              </a:path>
            </a:pathLst>
          </a:custGeom>
        </p:spPr>
        <p:txBody>
          <a:bodyPr wrap="square">
            <a:noAutofit/>
          </a:bodyPr>
          <a:lstStyle/>
          <a:p>
            <a:r>
              <a:rPr lang="en-US"/>
              <a:t>Click icon to add picture</a:t>
            </a:r>
            <a:endParaRPr lang="en-US" dirty="0"/>
          </a:p>
        </p:txBody>
      </p:sp>
      <p:sp>
        <p:nvSpPr>
          <p:cNvPr id="11" name="Title 1">
            <a:extLst>
              <a:ext uri="{FF2B5EF4-FFF2-40B4-BE49-F238E27FC236}">
                <a16:creationId xmlns:a16="http://schemas.microsoft.com/office/drawing/2014/main" id="{0826B8DD-A176-E6ED-FD28-216D27295E5F}"/>
              </a:ext>
            </a:extLst>
          </p:cNvPr>
          <p:cNvSpPr>
            <a:spLocks noGrp="1"/>
          </p:cNvSpPr>
          <p:nvPr>
            <p:ph type="title" hasCustomPrompt="1"/>
          </p:nvPr>
        </p:nvSpPr>
        <p:spPr>
          <a:xfrm>
            <a:off x="6223461" y="697040"/>
            <a:ext cx="5355187" cy="1004438"/>
          </a:xfrm>
          <a:prstGeom prst="rect">
            <a:avLst/>
          </a:prstGeom>
        </p:spPr>
        <p:txBody>
          <a:bodyPr anchor="b">
            <a:noAutofit/>
          </a:bodyPr>
          <a:lstStyle>
            <a:lvl1pPr>
              <a:defRPr sz="3200"/>
            </a:lvl1pPr>
          </a:lstStyle>
          <a:p>
            <a:r>
              <a:rPr lang="en-US" dirty="0"/>
              <a:t>Click to edit headline</a:t>
            </a:r>
          </a:p>
        </p:txBody>
      </p:sp>
      <p:sp>
        <p:nvSpPr>
          <p:cNvPr id="12" name="Content Placeholder 2">
            <a:extLst>
              <a:ext uri="{FF2B5EF4-FFF2-40B4-BE49-F238E27FC236}">
                <a16:creationId xmlns:a16="http://schemas.microsoft.com/office/drawing/2014/main" id="{34F56066-46A4-5C46-29AA-A21DCE37E062}"/>
              </a:ext>
            </a:extLst>
          </p:cNvPr>
          <p:cNvSpPr>
            <a:spLocks noGrp="1"/>
          </p:cNvSpPr>
          <p:nvPr>
            <p:ph idx="1"/>
          </p:nvPr>
        </p:nvSpPr>
        <p:spPr>
          <a:xfrm>
            <a:off x="6223462" y="1979406"/>
            <a:ext cx="5355187" cy="384265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5834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pic>
        <p:nvPicPr>
          <p:cNvPr id="7" name="Picture 6" descr="A blue and black background&#10;&#10;Description automatically generated">
            <a:extLst>
              <a:ext uri="{FF2B5EF4-FFF2-40B4-BE49-F238E27FC236}">
                <a16:creationId xmlns:a16="http://schemas.microsoft.com/office/drawing/2014/main" id="{93B309CC-018D-3ED5-4B7E-C4F694CB2BDD}"/>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8" name="Picture 7" descr="The University of Toledo">
            <a:extLst>
              <a:ext uri="{FF2B5EF4-FFF2-40B4-BE49-F238E27FC236}">
                <a16:creationId xmlns:a16="http://schemas.microsoft.com/office/drawing/2014/main" id="{270A6DD7-E344-343B-69D3-3A56F52508CD}"/>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3" name="Date Placeholder 2">
            <a:extLst>
              <a:ext uri="{FF2B5EF4-FFF2-40B4-BE49-F238E27FC236}">
                <a16:creationId xmlns:a16="http://schemas.microsoft.com/office/drawing/2014/main" id="{A579F779-B84F-24E1-2364-E3956EFADE63}"/>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4/22/2025</a:t>
            </a:fld>
            <a:endParaRPr lang="en-US" dirty="0"/>
          </a:p>
        </p:txBody>
      </p:sp>
      <p:sp>
        <p:nvSpPr>
          <p:cNvPr id="4" name="Footer Placeholder 3">
            <a:extLst>
              <a:ext uri="{FF2B5EF4-FFF2-40B4-BE49-F238E27FC236}">
                <a16:creationId xmlns:a16="http://schemas.microsoft.com/office/drawing/2014/main" id="{C55858EE-BE12-8316-425B-55154A3D01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E40AD90-2D80-8D14-91E1-3AA42618A5C6}"/>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2" name="Picture Placeholder 1">
            <a:extLst>
              <a:ext uri="{FF2B5EF4-FFF2-40B4-BE49-F238E27FC236}">
                <a16:creationId xmlns:a16="http://schemas.microsoft.com/office/drawing/2014/main" id="{9686301E-DCD6-089E-7BAC-987F7CFAACBA}"/>
              </a:ext>
            </a:extLst>
          </p:cNvPr>
          <p:cNvSpPr>
            <a:spLocks noGrp="1"/>
          </p:cNvSpPr>
          <p:nvPr>
            <p:ph type="pic" sz="quarter" idx="13"/>
          </p:nvPr>
        </p:nvSpPr>
        <p:spPr>
          <a:xfrm>
            <a:off x="-17926" y="-44825"/>
            <a:ext cx="12272683" cy="6929752"/>
          </a:xfrm>
          <a:custGeom>
            <a:avLst/>
            <a:gdLst>
              <a:gd name="connsiteX0" fmla="*/ 0 w 12344400"/>
              <a:gd name="connsiteY0" fmla="*/ 0 h 6875964"/>
              <a:gd name="connsiteX1" fmla="*/ 1907026 w 12344400"/>
              <a:gd name="connsiteY1" fmla="*/ 15942 h 6875964"/>
              <a:gd name="connsiteX2" fmla="*/ 10510099 w 12344400"/>
              <a:gd name="connsiteY2" fmla="*/ 29797 h 6875964"/>
              <a:gd name="connsiteX3" fmla="*/ 12252554 w 12344400"/>
              <a:gd name="connsiteY3" fmla="*/ 52288 h 6875964"/>
              <a:gd name="connsiteX4" fmla="*/ 12344400 w 12344400"/>
              <a:gd name="connsiteY4" fmla="*/ 53001 h 6875964"/>
              <a:gd name="connsiteX5" fmla="*/ 12344400 w 12344400"/>
              <a:gd name="connsiteY5" fmla="*/ 6875964 h 6875964"/>
              <a:gd name="connsiteX6" fmla="*/ 5718175 w 12344400"/>
              <a:gd name="connsiteY6" fmla="*/ 6875964 h 6875964"/>
              <a:gd name="connsiteX7" fmla="*/ 3154529 w 12344400"/>
              <a:gd name="connsiteY7" fmla="*/ 6866017 h 6875964"/>
              <a:gd name="connsiteX8" fmla="*/ 2813 w 12344400"/>
              <a:gd name="connsiteY8" fmla="*/ 3257565 h 6875964"/>
              <a:gd name="connsiteX9" fmla="*/ 0 w 12344400"/>
              <a:gd name="connsiteY9" fmla="*/ 0 h 6875964"/>
              <a:gd name="connsiteX0" fmla="*/ 0 w 12344400"/>
              <a:gd name="connsiteY0" fmla="*/ 19917 h 6895881"/>
              <a:gd name="connsiteX1" fmla="*/ 1799450 w 12344400"/>
              <a:gd name="connsiteY1" fmla="*/ 0 h 6895881"/>
              <a:gd name="connsiteX2" fmla="*/ 10510099 w 12344400"/>
              <a:gd name="connsiteY2" fmla="*/ 49714 h 6895881"/>
              <a:gd name="connsiteX3" fmla="*/ 12252554 w 12344400"/>
              <a:gd name="connsiteY3" fmla="*/ 72205 h 6895881"/>
              <a:gd name="connsiteX4" fmla="*/ 12344400 w 12344400"/>
              <a:gd name="connsiteY4" fmla="*/ 72918 h 6895881"/>
              <a:gd name="connsiteX5" fmla="*/ 12344400 w 12344400"/>
              <a:gd name="connsiteY5" fmla="*/ 6895881 h 6895881"/>
              <a:gd name="connsiteX6" fmla="*/ 5718175 w 12344400"/>
              <a:gd name="connsiteY6" fmla="*/ 6895881 h 6895881"/>
              <a:gd name="connsiteX7" fmla="*/ 3154529 w 12344400"/>
              <a:gd name="connsiteY7" fmla="*/ 6885934 h 6895881"/>
              <a:gd name="connsiteX8" fmla="*/ 2813 w 12344400"/>
              <a:gd name="connsiteY8" fmla="*/ 3277482 h 6895881"/>
              <a:gd name="connsiteX9" fmla="*/ 0 w 12344400"/>
              <a:gd name="connsiteY9" fmla="*/ 19917 h 6895881"/>
              <a:gd name="connsiteX0" fmla="*/ 0 w 12353365"/>
              <a:gd name="connsiteY0" fmla="*/ 1987 h 6895881"/>
              <a:gd name="connsiteX1" fmla="*/ 1808415 w 12353365"/>
              <a:gd name="connsiteY1" fmla="*/ 0 h 6895881"/>
              <a:gd name="connsiteX2" fmla="*/ 10519064 w 12353365"/>
              <a:gd name="connsiteY2" fmla="*/ 49714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34625 w 12353365"/>
              <a:gd name="connsiteY3" fmla="*/ 27381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34625 w 12353365"/>
              <a:gd name="connsiteY3" fmla="*/ 27381 h 6895881"/>
              <a:gd name="connsiteX4" fmla="*/ 12254754 w 12353365"/>
              <a:gd name="connsiteY4" fmla="*/ 19129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272683"/>
              <a:gd name="connsiteY0" fmla="*/ 1987 h 6904845"/>
              <a:gd name="connsiteX1" fmla="*/ 1808415 w 12272683"/>
              <a:gd name="connsiteY1" fmla="*/ 0 h 6904845"/>
              <a:gd name="connsiteX2" fmla="*/ 10519064 w 12272683"/>
              <a:gd name="connsiteY2" fmla="*/ 31785 h 6904845"/>
              <a:gd name="connsiteX3" fmla="*/ 12234625 w 12272683"/>
              <a:gd name="connsiteY3" fmla="*/ 27381 h 6904845"/>
              <a:gd name="connsiteX4" fmla="*/ 12254754 w 12272683"/>
              <a:gd name="connsiteY4" fmla="*/ 19129 h 6904845"/>
              <a:gd name="connsiteX5" fmla="*/ 12272683 w 12272683"/>
              <a:gd name="connsiteY5" fmla="*/ 6904845 h 6904845"/>
              <a:gd name="connsiteX6" fmla="*/ 5727140 w 12272683"/>
              <a:gd name="connsiteY6" fmla="*/ 6895881 h 6904845"/>
              <a:gd name="connsiteX7" fmla="*/ 3163494 w 12272683"/>
              <a:gd name="connsiteY7" fmla="*/ 6885934 h 6904845"/>
              <a:gd name="connsiteX8" fmla="*/ 11778 w 12272683"/>
              <a:gd name="connsiteY8" fmla="*/ 3277482 h 6904845"/>
              <a:gd name="connsiteX9" fmla="*/ 0 w 12272683"/>
              <a:gd name="connsiteY9" fmla="*/ 1987 h 6904845"/>
              <a:gd name="connsiteX0" fmla="*/ 0 w 12272683"/>
              <a:gd name="connsiteY0" fmla="*/ 0 h 6929752"/>
              <a:gd name="connsiteX1" fmla="*/ 1808415 w 12272683"/>
              <a:gd name="connsiteY1" fmla="*/ 24907 h 6929752"/>
              <a:gd name="connsiteX2" fmla="*/ 10519064 w 12272683"/>
              <a:gd name="connsiteY2" fmla="*/ 56692 h 6929752"/>
              <a:gd name="connsiteX3" fmla="*/ 12234625 w 12272683"/>
              <a:gd name="connsiteY3" fmla="*/ 52288 h 6929752"/>
              <a:gd name="connsiteX4" fmla="*/ 12254754 w 12272683"/>
              <a:gd name="connsiteY4" fmla="*/ 44036 h 6929752"/>
              <a:gd name="connsiteX5" fmla="*/ 12272683 w 12272683"/>
              <a:gd name="connsiteY5" fmla="*/ 6929752 h 6929752"/>
              <a:gd name="connsiteX6" fmla="*/ 5727140 w 12272683"/>
              <a:gd name="connsiteY6" fmla="*/ 6920788 h 6929752"/>
              <a:gd name="connsiteX7" fmla="*/ 3163494 w 12272683"/>
              <a:gd name="connsiteY7" fmla="*/ 6910841 h 6929752"/>
              <a:gd name="connsiteX8" fmla="*/ 11778 w 12272683"/>
              <a:gd name="connsiteY8" fmla="*/ 3302389 h 6929752"/>
              <a:gd name="connsiteX9" fmla="*/ 0 w 12272683"/>
              <a:gd name="connsiteY9" fmla="*/ 0 h 692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72683" h="6929752">
                <a:moveTo>
                  <a:pt x="0" y="0"/>
                </a:moveTo>
                <a:cubicBezTo>
                  <a:pt x="13855" y="39636"/>
                  <a:pt x="1183033" y="24907"/>
                  <a:pt x="1808415" y="24907"/>
                </a:cubicBezTo>
                <a:lnTo>
                  <a:pt x="10519064" y="56692"/>
                </a:lnTo>
                <a:cubicBezTo>
                  <a:pt x="10509373" y="67949"/>
                  <a:pt x="11756519" y="48760"/>
                  <a:pt x="12234625" y="52288"/>
                </a:cubicBezTo>
                <a:lnTo>
                  <a:pt x="12254754" y="44036"/>
                </a:lnTo>
                <a:cubicBezTo>
                  <a:pt x="12260730" y="2339275"/>
                  <a:pt x="12266707" y="4634513"/>
                  <a:pt x="12272683" y="6929752"/>
                </a:cubicBezTo>
                <a:lnTo>
                  <a:pt x="5727140" y="6920788"/>
                </a:lnTo>
                <a:lnTo>
                  <a:pt x="3163494" y="6910841"/>
                </a:lnTo>
                <a:cubicBezTo>
                  <a:pt x="2531868" y="6917310"/>
                  <a:pt x="13903" y="4136365"/>
                  <a:pt x="11778" y="3302389"/>
                </a:cubicBezTo>
                <a:cubicBezTo>
                  <a:pt x="11778" y="1792628"/>
                  <a:pt x="0" y="1509761"/>
                  <a:pt x="0" y="0"/>
                </a:cubicBezTo>
                <a:close/>
              </a:path>
            </a:pathLst>
          </a:custGeom>
        </p:spPr>
        <p:txBody>
          <a:bodyPr wrap="square">
            <a:noAutofit/>
          </a:bodyPr>
          <a:lstStyle/>
          <a:p>
            <a:r>
              <a:rPr lang="en-US"/>
              <a:t>Click icon to add picture</a:t>
            </a:r>
            <a:endParaRPr lang="en-US" dirty="0"/>
          </a:p>
        </p:txBody>
      </p:sp>
    </p:spTree>
    <p:extLst>
      <p:ext uri="{BB962C8B-B14F-4D97-AF65-F5344CB8AC3E}">
        <p14:creationId xmlns:p14="http://schemas.microsoft.com/office/powerpoint/2010/main" val="4136419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7" name="Picture 6" descr="A blue and black background&#10;&#10;Description automatically generated">
            <a:extLst>
              <a:ext uri="{FF2B5EF4-FFF2-40B4-BE49-F238E27FC236}">
                <a16:creationId xmlns:a16="http://schemas.microsoft.com/office/drawing/2014/main" id="{93B309CC-018D-3ED5-4B7E-C4F694CB2BDD}"/>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8" name="Picture 7" descr="The University of Toledo">
            <a:extLst>
              <a:ext uri="{FF2B5EF4-FFF2-40B4-BE49-F238E27FC236}">
                <a16:creationId xmlns:a16="http://schemas.microsoft.com/office/drawing/2014/main" id="{270A6DD7-E344-343B-69D3-3A56F52508CD}"/>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3" name="Date Placeholder 2">
            <a:extLst>
              <a:ext uri="{FF2B5EF4-FFF2-40B4-BE49-F238E27FC236}">
                <a16:creationId xmlns:a16="http://schemas.microsoft.com/office/drawing/2014/main" id="{A579F779-B84F-24E1-2364-E3956EFADE63}"/>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4/22/2025</a:t>
            </a:fld>
            <a:endParaRPr lang="en-US"/>
          </a:p>
        </p:txBody>
      </p:sp>
      <p:sp>
        <p:nvSpPr>
          <p:cNvPr id="4" name="Footer Placeholder 3">
            <a:extLst>
              <a:ext uri="{FF2B5EF4-FFF2-40B4-BE49-F238E27FC236}">
                <a16:creationId xmlns:a16="http://schemas.microsoft.com/office/drawing/2014/main" id="{C55858EE-BE12-8316-425B-55154A3D01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E40AD90-2D80-8D14-91E1-3AA42618A5C6}"/>
              </a:ext>
            </a:extLst>
          </p:cNvPr>
          <p:cNvSpPr>
            <a:spLocks noGrp="1"/>
          </p:cNvSpPr>
          <p:nvPr>
            <p:ph type="sldNum" sz="quarter" idx="12"/>
          </p:nvPr>
        </p:nvSpPr>
        <p:spPr/>
        <p:txBody>
          <a:bodyPr/>
          <a:lstStyle/>
          <a:p>
            <a:fld id="{F3139184-86B0-0442-97BF-1F00A1A10E1F}" type="slidenum">
              <a:rPr lang="en-US" smtClean="0"/>
              <a:t>‹#›</a:t>
            </a:fld>
            <a:endParaRPr lang="en-US"/>
          </a:p>
        </p:txBody>
      </p:sp>
    </p:spTree>
    <p:extLst>
      <p:ext uri="{BB962C8B-B14F-4D97-AF65-F5344CB8AC3E}">
        <p14:creationId xmlns:p14="http://schemas.microsoft.com/office/powerpoint/2010/main" val="232533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Logo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F301E-F204-B8FC-9863-E0D386B254D1}"/>
              </a:ext>
            </a:extLst>
          </p:cNvPr>
          <p:cNvSpPr>
            <a:spLocks noGrp="1"/>
          </p:cNvSpPr>
          <p:nvPr>
            <p:ph type="title" hasCustomPrompt="1"/>
          </p:nvPr>
        </p:nvSpPr>
        <p:spPr>
          <a:xfrm>
            <a:off x="1853738" y="694905"/>
            <a:ext cx="9733658" cy="914400"/>
          </a:xfrm>
          <a:prstGeom prst="rect">
            <a:avLst/>
          </a:prstGeom>
        </p:spPr>
        <p:txBody>
          <a:bodyPr/>
          <a:lstStyle/>
          <a:p>
            <a:r>
              <a:rPr lang="en-US" dirty="0"/>
              <a:t>Click to edit headline</a:t>
            </a:r>
          </a:p>
        </p:txBody>
      </p:sp>
      <p:sp>
        <p:nvSpPr>
          <p:cNvPr id="3" name="Content Placeholder 2">
            <a:extLst>
              <a:ext uri="{FF2B5EF4-FFF2-40B4-BE49-F238E27FC236}">
                <a16:creationId xmlns:a16="http://schemas.microsoft.com/office/drawing/2014/main" id="{1A443429-35BF-61AF-A620-7344DFE2FBED}"/>
              </a:ext>
            </a:extLst>
          </p:cNvPr>
          <p:cNvSpPr>
            <a:spLocks noGrp="1"/>
          </p:cNvSpPr>
          <p:nvPr>
            <p:ph sz="half" idx="1"/>
          </p:nvPr>
        </p:nvSpPr>
        <p:spPr>
          <a:xfrm>
            <a:off x="1853738" y="1788150"/>
            <a:ext cx="4432593"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383EAD0-C58D-ADC9-781F-0550BE391BAB}"/>
              </a:ext>
            </a:extLst>
          </p:cNvPr>
          <p:cNvSpPr>
            <a:spLocks noGrp="1"/>
          </p:cNvSpPr>
          <p:nvPr>
            <p:ph sz="half" idx="2"/>
          </p:nvPr>
        </p:nvSpPr>
        <p:spPr>
          <a:xfrm>
            <a:off x="6822910" y="1788150"/>
            <a:ext cx="4754880"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CE0EAC7-764E-6FD3-9816-F2E89EC652B3}"/>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4/22/2025</a:t>
            </a:fld>
            <a:endParaRPr lang="en-US"/>
          </a:p>
        </p:txBody>
      </p:sp>
      <p:sp>
        <p:nvSpPr>
          <p:cNvPr id="6" name="Footer Placeholder 5">
            <a:extLst>
              <a:ext uri="{FF2B5EF4-FFF2-40B4-BE49-F238E27FC236}">
                <a16:creationId xmlns:a16="http://schemas.microsoft.com/office/drawing/2014/main" id="{BD039222-845E-967A-54A2-526A831E77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E150B-F029-125F-5A26-8EF4596F8E99}"/>
              </a:ext>
            </a:extLst>
          </p:cNvPr>
          <p:cNvSpPr>
            <a:spLocks noGrp="1"/>
          </p:cNvSpPr>
          <p:nvPr>
            <p:ph type="sldNum" sz="quarter" idx="12"/>
          </p:nvPr>
        </p:nvSpPr>
        <p:spPr/>
        <p:txBody>
          <a:bodyPr/>
          <a:lstStyle/>
          <a:p>
            <a:fld id="{F3139184-86B0-0442-97BF-1F00A1A10E1F}" type="slidenum">
              <a:rPr lang="en-US" smtClean="0"/>
              <a:t>‹#›</a:t>
            </a:fld>
            <a:endParaRPr lang="en-US"/>
          </a:p>
        </p:txBody>
      </p:sp>
      <p:cxnSp>
        <p:nvCxnSpPr>
          <p:cNvPr id="8" name="Straight Connector 7">
            <a:extLst>
              <a:ext uri="{FF2B5EF4-FFF2-40B4-BE49-F238E27FC236}">
                <a16:creationId xmlns:a16="http://schemas.microsoft.com/office/drawing/2014/main" id="{9E1A39F7-D28B-D85C-A2D2-48D6489BF254}"/>
              </a:ext>
            </a:extLst>
          </p:cNvPr>
          <p:cNvCxnSpPr>
            <a:cxnSpLocks/>
          </p:cNvCxnSpPr>
          <p:nvPr userDrawn="1"/>
        </p:nvCxnSpPr>
        <p:spPr>
          <a:xfrm>
            <a:off x="6547413" y="1788150"/>
            <a:ext cx="0" cy="4389120"/>
          </a:xfrm>
          <a:prstGeom prst="line">
            <a:avLst/>
          </a:prstGeom>
          <a:ln w="15875">
            <a:solidFill>
              <a:srgbClr val="A204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47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go Chart">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97C7678-65F8-659A-CBE8-66824541B744}"/>
              </a:ext>
            </a:extLst>
          </p:cNvPr>
          <p:cNvSpPr>
            <a:spLocks noGrp="1"/>
          </p:cNvSpPr>
          <p:nvPr>
            <p:ph type="title" hasCustomPrompt="1"/>
          </p:nvPr>
        </p:nvSpPr>
        <p:spPr>
          <a:xfrm>
            <a:off x="1849569" y="694908"/>
            <a:ext cx="9736575" cy="914400"/>
          </a:xfrm>
          <a:prstGeom prst="rect">
            <a:avLst/>
          </a:prstGeom>
        </p:spPr>
        <p:txBody>
          <a:bodyPr/>
          <a:lstStyle/>
          <a:p>
            <a:r>
              <a:rPr lang="en-US" dirty="0"/>
              <a:t>Click to edit headline</a:t>
            </a:r>
          </a:p>
        </p:txBody>
      </p:sp>
      <p:sp>
        <p:nvSpPr>
          <p:cNvPr id="12" name="Date Placeholder 11">
            <a:extLst>
              <a:ext uri="{FF2B5EF4-FFF2-40B4-BE49-F238E27FC236}">
                <a16:creationId xmlns:a16="http://schemas.microsoft.com/office/drawing/2014/main" id="{8B287D44-E640-24CB-9C26-2E67CE5046D5}"/>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4/22/2025</a:t>
            </a:fld>
            <a:endParaRPr lang="en-US" dirty="0"/>
          </a:p>
        </p:txBody>
      </p:sp>
      <p:sp>
        <p:nvSpPr>
          <p:cNvPr id="13" name="Footer Placeholder 12">
            <a:extLst>
              <a:ext uri="{FF2B5EF4-FFF2-40B4-BE49-F238E27FC236}">
                <a16:creationId xmlns:a16="http://schemas.microsoft.com/office/drawing/2014/main" id="{C2926DE1-6A52-18B1-F132-45FDAE9A339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14" name="Slide Number Placeholder 13">
            <a:extLst>
              <a:ext uri="{FF2B5EF4-FFF2-40B4-BE49-F238E27FC236}">
                <a16:creationId xmlns:a16="http://schemas.microsoft.com/office/drawing/2014/main" id="{A5B2B2D4-D432-4C25-2774-03CBF60BC591}"/>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6" name="Chart Placeholder 15">
            <a:extLst>
              <a:ext uri="{FF2B5EF4-FFF2-40B4-BE49-F238E27FC236}">
                <a16:creationId xmlns:a16="http://schemas.microsoft.com/office/drawing/2014/main" id="{DB6DF9FE-E772-E0ED-D0D4-74C69797AE88}"/>
              </a:ext>
            </a:extLst>
          </p:cNvPr>
          <p:cNvSpPr>
            <a:spLocks noGrp="1"/>
          </p:cNvSpPr>
          <p:nvPr>
            <p:ph type="chart" sz="quarter" idx="13"/>
          </p:nvPr>
        </p:nvSpPr>
        <p:spPr>
          <a:xfrm>
            <a:off x="1853739" y="1787188"/>
            <a:ext cx="9736574" cy="4389120"/>
          </a:xfrm>
        </p:spPr>
        <p:txBody>
          <a:bodyPr/>
          <a:lstStyle/>
          <a:p>
            <a:r>
              <a:rPr lang="en-US"/>
              <a:t>Click icon to add chart</a:t>
            </a:r>
          </a:p>
        </p:txBody>
      </p:sp>
    </p:spTree>
    <p:extLst>
      <p:ext uri="{BB962C8B-B14F-4D97-AF65-F5344CB8AC3E}">
        <p14:creationId xmlns:p14="http://schemas.microsoft.com/office/powerpoint/2010/main" val="297973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1" name="Picture 10" descr="A blue and black background&#10;&#10;Description automatically generated">
            <a:extLst>
              <a:ext uri="{FF2B5EF4-FFF2-40B4-BE49-F238E27FC236}">
                <a16:creationId xmlns:a16="http://schemas.microsoft.com/office/drawing/2014/main" id="{0741DFC3-7F52-3262-80F8-3872703B4C15}"/>
              </a:ext>
            </a:extLst>
          </p:cNvPr>
          <p:cNvPicPr>
            <a:picLocks noChangeAspect="1"/>
          </p:cNvPicPr>
          <p:nvPr userDrawn="1"/>
        </p:nvPicPr>
        <p:blipFill>
          <a:blip r:embed="rId2"/>
          <a:stretch>
            <a:fillRect/>
          </a:stretch>
        </p:blipFill>
        <p:spPr>
          <a:xfrm>
            <a:off x="0" y="-2202"/>
            <a:ext cx="12195914" cy="6860202"/>
          </a:xfrm>
          <a:prstGeom prst="rect">
            <a:avLst/>
          </a:prstGeom>
        </p:spPr>
      </p:pic>
      <p:sp>
        <p:nvSpPr>
          <p:cNvPr id="2" name="Title 1">
            <a:extLst>
              <a:ext uri="{FF2B5EF4-FFF2-40B4-BE49-F238E27FC236}">
                <a16:creationId xmlns:a16="http://schemas.microsoft.com/office/drawing/2014/main" id="{98525B2B-2513-FE36-A477-7C7F1500E23C}"/>
              </a:ext>
            </a:extLst>
          </p:cNvPr>
          <p:cNvSpPr>
            <a:spLocks noGrp="1"/>
          </p:cNvSpPr>
          <p:nvPr>
            <p:ph type="ctrTitle" hasCustomPrompt="1"/>
          </p:nvPr>
        </p:nvSpPr>
        <p:spPr>
          <a:xfrm>
            <a:off x="2450891" y="704538"/>
            <a:ext cx="9144000" cy="2743200"/>
          </a:xfrm>
          <a:prstGeom prst="rect">
            <a:avLst/>
          </a:prstGeom>
        </p:spPr>
        <p:txBody>
          <a:bodyPr anchor="ctr">
            <a:normAutofit/>
          </a:bodyPr>
          <a:lstStyle>
            <a:lvl1pPr algn="ctr">
              <a:defRPr sz="6000">
                <a:solidFill>
                  <a:srgbClr val="FFD200"/>
                </a:solidFill>
              </a:defRPr>
            </a:lvl1pPr>
          </a:lstStyle>
          <a:p>
            <a:r>
              <a:rPr lang="en-US" dirty="0"/>
              <a:t>Click to add title</a:t>
            </a:r>
          </a:p>
        </p:txBody>
      </p:sp>
      <p:pic>
        <p:nvPicPr>
          <p:cNvPr id="13" name="Picture 12" descr="The University of Toledo">
            <a:extLst>
              <a:ext uri="{FF2B5EF4-FFF2-40B4-BE49-F238E27FC236}">
                <a16:creationId xmlns:a16="http://schemas.microsoft.com/office/drawing/2014/main" id="{7A15B486-7F0A-CCD9-5C1B-CD87E609BD62}"/>
              </a:ext>
            </a:extLst>
          </p:cNvPr>
          <p:cNvPicPr>
            <a:picLocks noChangeAspect="1"/>
          </p:cNvPicPr>
          <p:nvPr userDrawn="1"/>
        </p:nvPicPr>
        <p:blipFill>
          <a:blip r:embed="rId3"/>
          <a:stretch>
            <a:fillRect/>
          </a:stretch>
        </p:blipFill>
        <p:spPr>
          <a:xfrm>
            <a:off x="304311" y="4763079"/>
            <a:ext cx="1940716" cy="1791430"/>
          </a:xfrm>
          <a:prstGeom prst="rect">
            <a:avLst/>
          </a:prstGeom>
        </p:spPr>
      </p:pic>
      <p:sp>
        <p:nvSpPr>
          <p:cNvPr id="4" name="Subtitle 2">
            <a:extLst>
              <a:ext uri="{FF2B5EF4-FFF2-40B4-BE49-F238E27FC236}">
                <a16:creationId xmlns:a16="http://schemas.microsoft.com/office/drawing/2014/main" id="{EEA29C74-FD27-1030-4968-D68816572CC9}"/>
              </a:ext>
            </a:extLst>
          </p:cNvPr>
          <p:cNvSpPr>
            <a:spLocks noGrp="1"/>
          </p:cNvSpPr>
          <p:nvPr>
            <p:ph type="subTitle" idx="1" hasCustomPrompt="1"/>
          </p:nvPr>
        </p:nvSpPr>
        <p:spPr>
          <a:xfrm>
            <a:off x="2450891" y="3879354"/>
            <a:ext cx="9144000" cy="48273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a:t>
            </a:r>
          </a:p>
        </p:txBody>
      </p:sp>
      <p:sp>
        <p:nvSpPr>
          <p:cNvPr id="5" name="Text Placeholder 6">
            <a:extLst>
              <a:ext uri="{FF2B5EF4-FFF2-40B4-BE49-F238E27FC236}">
                <a16:creationId xmlns:a16="http://schemas.microsoft.com/office/drawing/2014/main" id="{CD53881C-896A-B256-D16C-A94E4D1D51C1}"/>
              </a:ext>
            </a:extLst>
          </p:cNvPr>
          <p:cNvSpPr>
            <a:spLocks noGrp="1"/>
          </p:cNvSpPr>
          <p:nvPr>
            <p:ph type="body" sz="quarter" idx="10" hasCustomPrompt="1"/>
          </p:nvPr>
        </p:nvSpPr>
        <p:spPr>
          <a:xfrm>
            <a:off x="4432300" y="4362450"/>
            <a:ext cx="5238750" cy="511175"/>
          </a:xfrm>
        </p:spPr>
        <p:txBody>
          <a:bodyPr/>
          <a:lstStyle>
            <a:lvl1pPr marL="0" indent="0" algn="ctr">
              <a:buFontTx/>
              <a:buNone/>
              <a:defRPr sz="1800">
                <a:solidFill>
                  <a:schemeClr val="bg1"/>
                </a:solidFill>
              </a:defRPr>
            </a:lvl1pPr>
          </a:lstStyle>
          <a:p>
            <a:pPr lvl="0"/>
            <a:r>
              <a:rPr lang="en-US" dirty="0"/>
              <a:t>Click to add presenter and date</a:t>
            </a:r>
          </a:p>
        </p:txBody>
      </p:sp>
    </p:spTree>
    <p:extLst>
      <p:ext uri="{BB962C8B-B14F-4D97-AF65-F5344CB8AC3E}">
        <p14:creationId xmlns:p14="http://schemas.microsoft.com/office/powerpoint/2010/main" val="25189558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Logo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AA2E-3516-E31D-D239-6A54061FC60A}"/>
              </a:ext>
            </a:extLst>
          </p:cNvPr>
          <p:cNvSpPr>
            <a:spLocks noGrp="1"/>
          </p:cNvSpPr>
          <p:nvPr>
            <p:ph type="title" hasCustomPrompt="1"/>
          </p:nvPr>
        </p:nvSpPr>
        <p:spPr>
          <a:xfrm>
            <a:off x="1853739" y="697040"/>
            <a:ext cx="4114800" cy="1004438"/>
          </a:xfrm>
          <a:prstGeom prst="rect">
            <a:avLst/>
          </a:prstGeom>
        </p:spPr>
        <p:txBody>
          <a:bodyPr anchor="b">
            <a:noAutofit/>
          </a:bodyPr>
          <a:lstStyle>
            <a:lvl1pPr>
              <a:defRPr sz="3200"/>
            </a:lvl1pPr>
          </a:lstStyle>
          <a:p>
            <a:r>
              <a:rPr lang="en-US" dirty="0"/>
              <a:t>Click to edit headline</a:t>
            </a:r>
          </a:p>
        </p:txBody>
      </p:sp>
      <p:sp>
        <p:nvSpPr>
          <p:cNvPr id="3" name="Content Placeholder 2">
            <a:extLst>
              <a:ext uri="{FF2B5EF4-FFF2-40B4-BE49-F238E27FC236}">
                <a16:creationId xmlns:a16="http://schemas.microsoft.com/office/drawing/2014/main" id="{E4D9FF02-1F7D-C32A-1D21-0EC41686D32A}"/>
              </a:ext>
            </a:extLst>
          </p:cNvPr>
          <p:cNvSpPr>
            <a:spLocks noGrp="1"/>
          </p:cNvSpPr>
          <p:nvPr>
            <p:ph idx="1"/>
          </p:nvPr>
        </p:nvSpPr>
        <p:spPr>
          <a:xfrm>
            <a:off x="6223462" y="697040"/>
            <a:ext cx="5355187" cy="5486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6E11D97-49DD-F43F-34D7-8E07F5363222}"/>
              </a:ext>
            </a:extLst>
          </p:cNvPr>
          <p:cNvSpPr>
            <a:spLocks noGrp="1"/>
          </p:cNvSpPr>
          <p:nvPr>
            <p:ph type="body" sz="half" idx="2"/>
          </p:nvPr>
        </p:nvSpPr>
        <p:spPr>
          <a:xfrm>
            <a:off x="1853739" y="1979271"/>
            <a:ext cx="4114800" cy="4195924"/>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72C9C3-5F0E-25D0-3559-4DDAA997235A}"/>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4/22/2025</a:t>
            </a:fld>
            <a:endParaRPr lang="en-US"/>
          </a:p>
        </p:txBody>
      </p:sp>
      <p:sp>
        <p:nvSpPr>
          <p:cNvPr id="6" name="Footer Placeholder 5">
            <a:extLst>
              <a:ext uri="{FF2B5EF4-FFF2-40B4-BE49-F238E27FC236}">
                <a16:creationId xmlns:a16="http://schemas.microsoft.com/office/drawing/2014/main" id="{4C4F3B8B-4154-6A2A-D8F8-CC3FD677FF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CEB735D-B1F6-200E-BC5F-8EDD7C090096}"/>
              </a:ext>
            </a:extLst>
          </p:cNvPr>
          <p:cNvSpPr>
            <a:spLocks noGrp="1"/>
          </p:cNvSpPr>
          <p:nvPr>
            <p:ph type="sldNum" sz="quarter" idx="12"/>
          </p:nvPr>
        </p:nvSpPr>
        <p:spPr/>
        <p:txBody>
          <a:bodyPr/>
          <a:lstStyle/>
          <a:p>
            <a:fld id="{F3139184-86B0-0442-97BF-1F00A1A10E1F}" type="slidenum">
              <a:rPr lang="en-US" smtClean="0"/>
              <a:t>‹#›</a:t>
            </a:fld>
            <a:endParaRPr lang="en-US"/>
          </a:p>
        </p:txBody>
      </p:sp>
      <p:cxnSp>
        <p:nvCxnSpPr>
          <p:cNvPr id="9" name="Straight Connector 8">
            <a:extLst>
              <a:ext uri="{FF2B5EF4-FFF2-40B4-BE49-F238E27FC236}">
                <a16:creationId xmlns:a16="http://schemas.microsoft.com/office/drawing/2014/main" id="{B5C32E31-307B-88E9-6105-28BFDB7C78A5}"/>
              </a:ext>
            </a:extLst>
          </p:cNvPr>
          <p:cNvCxnSpPr/>
          <p:nvPr userDrawn="1"/>
        </p:nvCxnSpPr>
        <p:spPr>
          <a:xfrm>
            <a:off x="6096000" y="697040"/>
            <a:ext cx="0" cy="5486400"/>
          </a:xfrm>
          <a:prstGeom prst="line">
            <a:avLst/>
          </a:prstGeom>
          <a:ln w="15875">
            <a:solidFill>
              <a:srgbClr val="A204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1757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go Photo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675764C-ADAD-C280-87AE-DAE4423A8A73}"/>
              </a:ext>
            </a:extLst>
          </p:cNvPr>
          <p:cNvSpPr>
            <a:spLocks noGrp="1"/>
          </p:cNvSpPr>
          <p:nvPr>
            <p:ph type="pic" idx="1"/>
          </p:nvPr>
        </p:nvSpPr>
        <p:spPr>
          <a:xfrm>
            <a:off x="6223462" y="693295"/>
            <a:ext cx="5355187" cy="51056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a:extLst>
              <a:ext uri="{FF2B5EF4-FFF2-40B4-BE49-F238E27FC236}">
                <a16:creationId xmlns:a16="http://schemas.microsoft.com/office/drawing/2014/main" id="{4D545BEF-B7C4-5F03-9D36-ECD56F0B1D29}"/>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4/22/2025</a:t>
            </a:fld>
            <a:endParaRPr lang="en-US"/>
          </a:p>
        </p:txBody>
      </p:sp>
      <p:sp>
        <p:nvSpPr>
          <p:cNvPr id="6" name="Footer Placeholder 5">
            <a:extLst>
              <a:ext uri="{FF2B5EF4-FFF2-40B4-BE49-F238E27FC236}">
                <a16:creationId xmlns:a16="http://schemas.microsoft.com/office/drawing/2014/main" id="{2E4C6B08-D966-2F43-3B4E-AAB685EEB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541B06-073A-1E2D-CE22-01BBB23F6F56}"/>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2" name="Title 1">
            <a:extLst>
              <a:ext uri="{FF2B5EF4-FFF2-40B4-BE49-F238E27FC236}">
                <a16:creationId xmlns:a16="http://schemas.microsoft.com/office/drawing/2014/main" id="{B8E7F772-DB50-9738-498C-436F33008190}"/>
              </a:ext>
            </a:extLst>
          </p:cNvPr>
          <p:cNvSpPr>
            <a:spLocks noGrp="1"/>
          </p:cNvSpPr>
          <p:nvPr>
            <p:ph type="title" hasCustomPrompt="1"/>
          </p:nvPr>
        </p:nvSpPr>
        <p:spPr>
          <a:xfrm>
            <a:off x="1853739" y="697040"/>
            <a:ext cx="4114800" cy="1004438"/>
          </a:xfrm>
          <a:prstGeom prst="rect">
            <a:avLst/>
          </a:prstGeom>
        </p:spPr>
        <p:txBody>
          <a:bodyPr anchor="b">
            <a:noAutofit/>
          </a:bodyPr>
          <a:lstStyle>
            <a:lvl1pPr>
              <a:defRPr sz="3200"/>
            </a:lvl1pPr>
          </a:lstStyle>
          <a:p>
            <a:r>
              <a:rPr lang="en-US" dirty="0"/>
              <a:t>Click to edit headline</a:t>
            </a:r>
          </a:p>
        </p:txBody>
      </p:sp>
      <p:sp>
        <p:nvSpPr>
          <p:cNvPr id="13" name="Text Placeholder 3">
            <a:extLst>
              <a:ext uri="{FF2B5EF4-FFF2-40B4-BE49-F238E27FC236}">
                <a16:creationId xmlns:a16="http://schemas.microsoft.com/office/drawing/2014/main" id="{1B084FFC-D44D-4AA2-A87E-6F187AD469DF}"/>
              </a:ext>
            </a:extLst>
          </p:cNvPr>
          <p:cNvSpPr>
            <a:spLocks noGrp="1"/>
          </p:cNvSpPr>
          <p:nvPr>
            <p:ph type="body" sz="half" idx="2"/>
          </p:nvPr>
        </p:nvSpPr>
        <p:spPr>
          <a:xfrm>
            <a:off x="1853739" y="1979271"/>
            <a:ext cx="4114800" cy="3842795"/>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9419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ogo 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0DFBA4-A58F-CCA0-009E-5DFB70413EC4}"/>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4/22/2025</a:t>
            </a:fld>
            <a:endParaRPr lang="en-US"/>
          </a:p>
        </p:txBody>
      </p:sp>
      <p:sp>
        <p:nvSpPr>
          <p:cNvPr id="3" name="Footer Placeholder 2">
            <a:extLst>
              <a:ext uri="{FF2B5EF4-FFF2-40B4-BE49-F238E27FC236}">
                <a16:creationId xmlns:a16="http://schemas.microsoft.com/office/drawing/2014/main" id="{4D0855CD-A58A-A789-7FBB-3D97A420C8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B2B275F-6E70-2FDD-184C-68D21372BC50}"/>
              </a:ext>
            </a:extLst>
          </p:cNvPr>
          <p:cNvSpPr>
            <a:spLocks noGrp="1"/>
          </p:cNvSpPr>
          <p:nvPr>
            <p:ph type="sldNum" sz="quarter" idx="12"/>
          </p:nvPr>
        </p:nvSpPr>
        <p:spPr/>
        <p:txBody>
          <a:bodyPr/>
          <a:lstStyle/>
          <a:p>
            <a:fld id="{F3139184-86B0-0442-97BF-1F00A1A10E1F}" type="slidenum">
              <a:rPr lang="en-US" smtClean="0"/>
              <a:t>‹#›</a:t>
            </a:fld>
            <a:endParaRPr lang="en-US"/>
          </a:p>
        </p:txBody>
      </p:sp>
    </p:spTree>
    <p:extLst>
      <p:ext uri="{BB962C8B-B14F-4D97-AF65-F5344CB8AC3E}">
        <p14:creationId xmlns:p14="http://schemas.microsoft.com/office/powerpoint/2010/main" val="2212776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Ribbon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F301E-F204-B8FC-9863-E0D386B254D1}"/>
              </a:ext>
            </a:extLst>
          </p:cNvPr>
          <p:cNvSpPr>
            <a:spLocks noGrp="1"/>
          </p:cNvSpPr>
          <p:nvPr>
            <p:ph type="title" hasCustomPrompt="1"/>
          </p:nvPr>
        </p:nvSpPr>
        <p:spPr>
          <a:xfrm>
            <a:off x="1853738" y="694905"/>
            <a:ext cx="9733658" cy="914400"/>
          </a:xfrm>
          <a:prstGeom prst="rect">
            <a:avLst/>
          </a:prstGeom>
        </p:spPr>
        <p:txBody>
          <a:bodyPr/>
          <a:lstStyle/>
          <a:p>
            <a:r>
              <a:rPr lang="en-US" dirty="0"/>
              <a:t>Click to edit headline</a:t>
            </a:r>
          </a:p>
        </p:txBody>
      </p:sp>
      <p:sp>
        <p:nvSpPr>
          <p:cNvPr id="3" name="Content Placeholder 2">
            <a:extLst>
              <a:ext uri="{FF2B5EF4-FFF2-40B4-BE49-F238E27FC236}">
                <a16:creationId xmlns:a16="http://schemas.microsoft.com/office/drawing/2014/main" id="{1A443429-35BF-61AF-A620-7344DFE2FBED}"/>
              </a:ext>
            </a:extLst>
          </p:cNvPr>
          <p:cNvSpPr>
            <a:spLocks noGrp="1"/>
          </p:cNvSpPr>
          <p:nvPr>
            <p:ph sz="half" idx="1"/>
          </p:nvPr>
        </p:nvSpPr>
        <p:spPr>
          <a:xfrm>
            <a:off x="1853738" y="1788150"/>
            <a:ext cx="4432593"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383EAD0-C58D-ADC9-781F-0550BE391BAB}"/>
              </a:ext>
            </a:extLst>
          </p:cNvPr>
          <p:cNvSpPr>
            <a:spLocks noGrp="1"/>
          </p:cNvSpPr>
          <p:nvPr>
            <p:ph sz="half" idx="2"/>
          </p:nvPr>
        </p:nvSpPr>
        <p:spPr>
          <a:xfrm>
            <a:off x="6822910" y="1788150"/>
            <a:ext cx="4754880"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CE0EAC7-764E-6FD3-9816-F2E89EC652B3}"/>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4/22/2025</a:t>
            </a:fld>
            <a:endParaRPr lang="en-US"/>
          </a:p>
        </p:txBody>
      </p:sp>
      <p:sp>
        <p:nvSpPr>
          <p:cNvPr id="6" name="Footer Placeholder 5">
            <a:extLst>
              <a:ext uri="{FF2B5EF4-FFF2-40B4-BE49-F238E27FC236}">
                <a16:creationId xmlns:a16="http://schemas.microsoft.com/office/drawing/2014/main" id="{BD039222-845E-967A-54A2-526A831E77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E150B-F029-125F-5A26-8EF4596F8E99}"/>
              </a:ext>
            </a:extLst>
          </p:cNvPr>
          <p:cNvSpPr>
            <a:spLocks noGrp="1"/>
          </p:cNvSpPr>
          <p:nvPr>
            <p:ph type="sldNum" sz="quarter" idx="12"/>
          </p:nvPr>
        </p:nvSpPr>
        <p:spPr/>
        <p:txBody>
          <a:bodyPr/>
          <a:lstStyle/>
          <a:p>
            <a:fld id="{F3139184-86B0-0442-97BF-1F00A1A10E1F}" type="slidenum">
              <a:rPr lang="en-US" smtClean="0"/>
              <a:t>‹#›</a:t>
            </a:fld>
            <a:endParaRPr lang="en-US"/>
          </a:p>
        </p:txBody>
      </p:sp>
      <p:cxnSp>
        <p:nvCxnSpPr>
          <p:cNvPr id="8" name="Straight Connector 7">
            <a:extLst>
              <a:ext uri="{FF2B5EF4-FFF2-40B4-BE49-F238E27FC236}">
                <a16:creationId xmlns:a16="http://schemas.microsoft.com/office/drawing/2014/main" id="{9E1A39F7-D28B-D85C-A2D2-48D6489BF254}"/>
              </a:ext>
            </a:extLst>
          </p:cNvPr>
          <p:cNvCxnSpPr>
            <a:cxnSpLocks/>
          </p:cNvCxnSpPr>
          <p:nvPr userDrawn="1"/>
        </p:nvCxnSpPr>
        <p:spPr>
          <a:xfrm>
            <a:off x="6547413" y="1788150"/>
            <a:ext cx="0" cy="4389120"/>
          </a:xfrm>
          <a:prstGeom prst="line">
            <a:avLst/>
          </a:prstGeom>
          <a:ln w="15875">
            <a:solidFill>
              <a:srgbClr val="A2047D"/>
            </a:solidFill>
          </a:ln>
        </p:spPr>
        <p:style>
          <a:lnRef idx="1">
            <a:schemeClr val="accent1"/>
          </a:lnRef>
          <a:fillRef idx="0">
            <a:schemeClr val="accent1"/>
          </a:fillRef>
          <a:effectRef idx="0">
            <a:schemeClr val="accent1"/>
          </a:effectRef>
          <a:fontRef idx="minor">
            <a:schemeClr val="tx1"/>
          </a:fontRef>
        </p:style>
      </p:cxnSp>
      <p:pic>
        <p:nvPicPr>
          <p:cNvPr id="9" name="Picture 8" descr="The Power To Do">
            <a:extLst>
              <a:ext uri="{FF2B5EF4-FFF2-40B4-BE49-F238E27FC236}">
                <a16:creationId xmlns:a16="http://schemas.microsoft.com/office/drawing/2014/main" id="{97598E61-3590-017E-6B16-A5854620FF14}"/>
              </a:ext>
            </a:extLst>
          </p:cNvPr>
          <p:cNvPicPr>
            <a:picLocks noChangeAspect="1"/>
          </p:cNvPicPr>
          <p:nvPr userDrawn="1"/>
        </p:nvPicPr>
        <p:blipFill>
          <a:blip r:embed="rId2"/>
          <a:stretch>
            <a:fillRect/>
          </a:stretch>
        </p:blipFill>
        <p:spPr>
          <a:xfrm rot="16200000">
            <a:off x="8615596" y="3280172"/>
            <a:ext cx="6858000" cy="297655"/>
          </a:xfrm>
          <a:prstGeom prst="rect">
            <a:avLst/>
          </a:prstGeom>
        </p:spPr>
      </p:pic>
    </p:spTree>
    <p:extLst>
      <p:ext uri="{BB962C8B-B14F-4D97-AF65-F5344CB8AC3E}">
        <p14:creationId xmlns:p14="http://schemas.microsoft.com/office/powerpoint/2010/main" val="3988271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ibbon Chart">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97C7678-65F8-659A-CBE8-66824541B744}"/>
              </a:ext>
            </a:extLst>
          </p:cNvPr>
          <p:cNvSpPr>
            <a:spLocks noGrp="1"/>
          </p:cNvSpPr>
          <p:nvPr>
            <p:ph type="title" hasCustomPrompt="1"/>
          </p:nvPr>
        </p:nvSpPr>
        <p:spPr>
          <a:xfrm>
            <a:off x="1849569" y="694908"/>
            <a:ext cx="9736575" cy="914400"/>
          </a:xfrm>
          <a:prstGeom prst="rect">
            <a:avLst/>
          </a:prstGeom>
        </p:spPr>
        <p:txBody>
          <a:bodyPr/>
          <a:lstStyle/>
          <a:p>
            <a:r>
              <a:rPr lang="en-US" dirty="0"/>
              <a:t>Click to edit headline</a:t>
            </a:r>
          </a:p>
        </p:txBody>
      </p:sp>
      <p:sp>
        <p:nvSpPr>
          <p:cNvPr id="12" name="Date Placeholder 11">
            <a:extLst>
              <a:ext uri="{FF2B5EF4-FFF2-40B4-BE49-F238E27FC236}">
                <a16:creationId xmlns:a16="http://schemas.microsoft.com/office/drawing/2014/main" id="{8B287D44-E640-24CB-9C26-2E67CE5046D5}"/>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4/22/2025</a:t>
            </a:fld>
            <a:endParaRPr lang="en-US" dirty="0"/>
          </a:p>
        </p:txBody>
      </p:sp>
      <p:sp>
        <p:nvSpPr>
          <p:cNvPr id="13" name="Footer Placeholder 12">
            <a:extLst>
              <a:ext uri="{FF2B5EF4-FFF2-40B4-BE49-F238E27FC236}">
                <a16:creationId xmlns:a16="http://schemas.microsoft.com/office/drawing/2014/main" id="{C2926DE1-6A52-18B1-F132-45FDAE9A339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14" name="Slide Number Placeholder 13">
            <a:extLst>
              <a:ext uri="{FF2B5EF4-FFF2-40B4-BE49-F238E27FC236}">
                <a16:creationId xmlns:a16="http://schemas.microsoft.com/office/drawing/2014/main" id="{A5B2B2D4-D432-4C25-2774-03CBF60BC591}"/>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6" name="Chart Placeholder 15">
            <a:extLst>
              <a:ext uri="{FF2B5EF4-FFF2-40B4-BE49-F238E27FC236}">
                <a16:creationId xmlns:a16="http://schemas.microsoft.com/office/drawing/2014/main" id="{DB6DF9FE-E772-E0ED-D0D4-74C69797AE88}"/>
              </a:ext>
            </a:extLst>
          </p:cNvPr>
          <p:cNvSpPr>
            <a:spLocks noGrp="1"/>
          </p:cNvSpPr>
          <p:nvPr>
            <p:ph type="chart" sz="quarter" idx="13"/>
          </p:nvPr>
        </p:nvSpPr>
        <p:spPr>
          <a:xfrm>
            <a:off x="1853739" y="1787188"/>
            <a:ext cx="9736574" cy="4389120"/>
          </a:xfrm>
        </p:spPr>
        <p:txBody>
          <a:bodyPr/>
          <a:lstStyle/>
          <a:p>
            <a:r>
              <a:rPr lang="en-US"/>
              <a:t>Click icon to add chart</a:t>
            </a:r>
          </a:p>
        </p:txBody>
      </p:sp>
      <p:pic>
        <p:nvPicPr>
          <p:cNvPr id="2" name="Picture 1" descr="The Power To Do">
            <a:extLst>
              <a:ext uri="{FF2B5EF4-FFF2-40B4-BE49-F238E27FC236}">
                <a16:creationId xmlns:a16="http://schemas.microsoft.com/office/drawing/2014/main" id="{25E9749D-4B91-92E4-E723-275CCB34F6E1}"/>
              </a:ext>
            </a:extLst>
          </p:cNvPr>
          <p:cNvPicPr>
            <a:picLocks noChangeAspect="1"/>
          </p:cNvPicPr>
          <p:nvPr userDrawn="1"/>
        </p:nvPicPr>
        <p:blipFill>
          <a:blip r:embed="rId2"/>
          <a:stretch>
            <a:fillRect/>
          </a:stretch>
        </p:blipFill>
        <p:spPr>
          <a:xfrm rot="16200000">
            <a:off x="8615596" y="3280172"/>
            <a:ext cx="6858000" cy="297655"/>
          </a:xfrm>
          <a:prstGeom prst="rect">
            <a:avLst/>
          </a:prstGeom>
        </p:spPr>
      </p:pic>
    </p:spTree>
    <p:extLst>
      <p:ext uri="{BB962C8B-B14F-4D97-AF65-F5344CB8AC3E}">
        <p14:creationId xmlns:p14="http://schemas.microsoft.com/office/powerpoint/2010/main" val="26357898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Ribbon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AA2E-3516-E31D-D239-6A54061FC60A}"/>
              </a:ext>
            </a:extLst>
          </p:cNvPr>
          <p:cNvSpPr>
            <a:spLocks noGrp="1"/>
          </p:cNvSpPr>
          <p:nvPr>
            <p:ph type="title" hasCustomPrompt="1"/>
          </p:nvPr>
        </p:nvSpPr>
        <p:spPr>
          <a:xfrm>
            <a:off x="1853739" y="697040"/>
            <a:ext cx="4114800" cy="1004438"/>
          </a:xfrm>
          <a:prstGeom prst="rect">
            <a:avLst/>
          </a:prstGeom>
        </p:spPr>
        <p:txBody>
          <a:bodyPr anchor="b">
            <a:noAutofit/>
          </a:bodyPr>
          <a:lstStyle>
            <a:lvl1pPr>
              <a:defRPr sz="3200"/>
            </a:lvl1pPr>
          </a:lstStyle>
          <a:p>
            <a:r>
              <a:rPr lang="en-US" dirty="0"/>
              <a:t>Click to edit headline</a:t>
            </a:r>
          </a:p>
        </p:txBody>
      </p:sp>
      <p:sp>
        <p:nvSpPr>
          <p:cNvPr id="3" name="Content Placeholder 2">
            <a:extLst>
              <a:ext uri="{FF2B5EF4-FFF2-40B4-BE49-F238E27FC236}">
                <a16:creationId xmlns:a16="http://schemas.microsoft.com/office/drawing/2014/main" id="{E4D9FF02-1F7D-C32A-1D21-0EC41686D32A}"/>
              </a:ext>
            </a:extLst>
          </p:cNvPr>
          <p:cNvSpPr>
            <a:spLocks noGrp="1"/>
          </p:cNvSpPr>
          <p:nvPr>
            <p:ph idx="1"/>
          </p:nvPr>
        </p:nvSpPr>
        <p:spPr>
          <a:xfrm>
            <a:off x="6223462" y="697040"/>
            <a:ext cx="5355187" cy="5486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6E11D97-49DD-F43F-34D7-8E07F5363222}"/>
              </a:ext>
            </a:extLst>
          </p:cNvPr>
          <p:cNvSpPr>
            <a:spLocks noGrp="1"/>
          </p:cNvSpPr>
          <p:nvPr>
            <p:ph type="body" sz="half" idx="2"/>
          </p:nvPr>
        </p:nvSpPr>
        <p:spPr>
          <a:xfrm>
            <a:off x="1853739" y="1979271"/>
            <a:ext cx="4114800" cy="4195924"/>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72C9C3-5F0E-25D0-3559-4DDAA997235A}"/>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4/22/2025</a:t>
            </a:fld>
            <a:endParaRPr lang="en-US"/>
          </a:p>
        </p:txBody>
      </p:sp>
      <p:sp>
        <p:nvSpPr>
          <p:cNvPr id="6" name="Footer Placeholder 5">
            <a:extLst>
              <a:ext uri="{FF2B5EF4-FFF2-40B4-BE49-F238E27FC236}">
                <a16:creationId xmlns:a16="http://schemas.microsoft.com/office/drawing/2014/main" id="{4C4F3B8B-4154-6A2A-D8F8-CC3FD677FF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CEB735D-B1F6-200E-BC5F-8EDD7C090096}"/>
              </a:ext>
            </a:extLst>
          </p:cNvPr>
          <p:cNvSpPr>
            <a:spLocks noGrp="1"/>
          </p:cNvSpPr>
          <p:nvPr>
            <p:ph type="sldNum" sz="quarter" idx="12"/>
          </p:nvPr>
        </p:nvSpPr>
        <p:spPr/>
        <p:txBody>
          <a:bodyPr/>
          <a:lstStyle/>
          <a:p>
            <a:fld id="{F3139184-86B0-0442-97BF-1F00A1A10E1F}" type="slidenum">
              <a:rPr lang="en-US" smtClean="0"/>
              <a:t>‹#›</a:t>
            </a:fld>
            <a:endParaRPr lang="en-US"/>
          </a:p>
        </p:txBody>
      </p:sp>
      <p:cxnSp>
        <p:nvCxnSpPr>
          <p:cNvPr id="9" name="Straight Connector 8">
            <a:extLst>
              <a:ext uri="{FF2B5EF4-FFF2-40B4-BE49-F238E27FC236}">
                <a16:creationId xmlns:a16="http://schemas.microsoft.com/office/drawing/2014/main" id="{B5C32E31-307B-88E9-6105-28BFDB7C78A5}"/>
              </a:ext>
            </a:extLst>
          </p:cNvPr>
          <p:cNvCxnSpPr/>
          <p:nvPr userDrawn="1"/>
        </p:nvCxnSpPr>
        <p:spPr>
          <a:xfrm>
            <a:off x="6096000" y="697040"/>
            <a:ext cx="0" cy="5486400"/>
          </a:xfrm>
          <a:prstGeom prst="line">
            <a:avLst/>
          </a:prstGeom>
          <a:ln w="15875">
            <a:solidFill>
              <a:srgbClr val="A2047D"/>
            </a:solidFill>
          </a:ln>
        </p:spPr>
        <p:style>
          <a:lnRef idx="1">
            <a:schemeClr val="accent1"/>
          </a:lnRef>
          <a:fillRef idx="0">
            <a:schemeClr val="accent1"/>
          </a:fillRef>
          <a:effectRef idx="0">
            <a:schemeClr val="accent1"/>
          </a:effectRef>
          <a:fontRef idx="minor">
            <a:schemeClr val="tx1"/>
          </a:fontRef>
        </p:style>
      </p:cxnSp>
      <p:pic>
        <p:nvPicPr>
          <p:cNvPr id="8" name="Picture 7" descr="The Power To Do">
            <a:extLst>
              <a:ext uri="{FF2B5EF4-FFF2-40B4-BE49-F238E27FC236}">
                <a16:creationId xmlns:a16="http://schemas.microsoft.com/office/drawing/2014/main" id="{3A36892B-B7CD-8405-47CC-112DE92199DB}"/>
              </a:ext>
            </a:extLst>
          </p:cNvPr>
          <p:cNvPicPr>
            <a:picLocks noChangeAspect="1"/>
          </p:cNvPicPr>
          <p:nvPr userDrawn="1"/>
        </p:nvPicPr>
        <p:blipFill>
          <a:blip r:embed="rId2"/>
          <a:stretch>
            <a:fillRect/>
          </a:stretch>
        </p:blipFill>
        <p:spPr>
          <a:xfrm rot="16200000">
            <a:off x="8615596" y="3280172"/>
            <a:ext cx="6858000" cy="297655"/>
          </a:xfrm>
          <a:prstGeom prst="rect">
            <a:avLst/>
          </a:prstGeom>
        </p:spPr>
      </p:pic>
    </p:spTree>
    <p:extLst>
      <p:ext uri="{BB962C8B-B14F-4D97-AF65-F5344CB8AC3E}">
        <p14:creationId xmlns:p14="http://schemas.microsoft.com/office/powerpoint/2010/main" val="11079445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ibbon Photo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675764C-ADAD-C280-87AE-DAE4423A8A73}"/>
              </a:ext>
            </a:extLst>
          </p:cNvPr>
          <p:cNvSpPr>
            <a:spLocks noGrp="1"/>
          </p:cNvSpPr>
          <p:nvPr>
            <p:ph type="pic" idx="1"/>
          </p:nvPr>
        </p:nvSpPr>
        <p:spPr>
          <a:xfrm>
            <a:off x="6223462" y="693295"/>
            <a:ext cx="5355187" cy="51056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a:extLst>
              <a:ext uri="{FF2B5EF4-FFF2-40B4-BE49-F238E27FC236}">
                <a16:creationId xmlns:a16="http://schemas.microsoft.com/office/drawing/2014/main" id="{4D545BEF-B7C4-5F03-9D36-ECD56F0B1D29}"/>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4/22/2025</a:t>
            </a:fld>
            <a:endParaRPr lang="en-US"/>
          </a:p>
        </p:txBody>
      </p:sp>
      <p:sp>
        <p:nvSpPr>
          <p:cNvPr id="6" name="Footer Placeholder 5">
            <a:extLst>
              <a:ext uri="{FF2B5EF4-FFF2-40B4-BE49-F238E27FC236}">
                <a16:creationId xmlns:a16="http://schemas.microsoft.com/office/drawing/2014/main" id="{2E4C6B08-D966-2F43-3B4E-AAB685EEB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541B06-073A-1E2D-CE22-01BBB23F6F56}"/>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2" name="Title 1">
            <a:extLst>
              <a:ext uri="{FF2B5EF4-FFF2-40B4-BE49-F238E27FC236}">
                <a16:creationId xmlns:a16="http://schemas.microsoft.com/office/drawing/2014/main" id="{B8E7F772-DB50-9738-498C-436F33008190}"/>
              </a:ext>
            </a:extLst>
          </p:cNvPr>
          <p:cNvSpPr>
            <a:spLocks noGrp="1"/>
          </p:cNvSpPr>
          <p:nvPr>
            <p:ph type="title" hasCustomPrompt="1"/>
          </p:nvPr>
        </p:nvSpPr>
        <p:spPr>
          <a:xfrm>
            <a:off x="1853739" y="697040"/>
            <a:ext cx="4114800" cy="1004438"/>
          </a:xfrm>
          <a:prstGeom prst="rect">
            <a:avLst/>
          </a:prstGeom>
        </p:spPr>
        <p:txBody>
          <a:bodyPr anchor="b">
            <a:noAutofit/>
          </a:bodyPr>
          <a:lstStyle>
            <a:lvl1pPr>
              <a:defRPr sz="3200"/>
            </a:lvl1pPr>
          </a:lstStyle>
          <a:p>
            <a:r>
              <a:rPr lang="en-US" dirty="0"/>
              <a:t>Click to edit headline</a:t>
            </a:r>
          </a:p>
        </p:txBody>
      </p:sp>
      <p:sp>
        <p:nvSpPr>
          <p:cNvPr id="13" name="Text Placeholder 3">
            <a:extLst>
              <a:ext uri="{FF2B5EF4-FFF2-40B4-BE49-F238E27FC236}">
                <a16:creationId xmlns:a16="http://schemas.microsoft.com/office/drawing/2014/main" id="{1B084FFC-D44D-4AA2-A87E-6F187AD469DF}"/>
              </a:ext>
            </a:extLst>
          </p:cNvPr>
          <p:cNvSpPr>
            <a:spLocks noGrp="1"/>
          </p:cNvSpPr>
          <p:nvPr>
            <p:ph type="body" sz="half" idx="2"/>
          </p:nvPr>
        </p:nvSpPr>
        <p:spPr>
          <a:xfrm>
            <a:off x="1853739" y="1979271"/>
            <a:ext cx="4114800" cy="3842795"/>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2" name="Picture 1" descr="The Power To Do">
            <a:extLst>
              <a:ext uri="{FF2B5EF4-FFF2-40B4-BE49-F238E27FC236}">
                <a16:creationId xmlns:a16="http://schemas.microsoft.com/office/drawing/2014/main" id="{179C6BBE-BEB4-BE22-3486-1319E010C548}"/>
              </a:ext>
            </a:extLst>
          </p:cNvPr>
          <p:cNvPicPr>
            <a:picLocks noChangeAspect="1"/>
          </p:cNvPicPr>
          <p:nvPr userDrawn="1"/>
        </p:nvPicPr>
        <p:blipFill>
          <a:blip r:embed="rId2"/>
          <a:stretch>
            <a:fillRect/>
          </a:stretch>
        </p:blipFill>
        <p:spPr>
          <a:xfrm rot="16200000">
            <a:off x="8615596" y="3280172"/>
            <a:ext cx="6858000" cy="297655"/>
          </a:xfrm>
          <a:prstGeom prst="rect">
            <a:avLst/>
          </a:prstGeom>
        </p:spPr>
      </p:pic>
    </p:spTree>
    <p:extLst>
      <p:ext uri="{BB962C8B-B14F-4D97-AF65-F5344CB8AC3E}">
        <p14:creationId xmlns:p14="http://schemas.microsoft.com/office/powerpoint/2010/main" val="15673656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Ribbon 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0DFBA4-A58F-CCA0-009E-5DFB70413EC4}"/>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4/22/2025</a:t>
            </a:fld>
            <a:endParaRPr lang="en-US"/>
          </a:p>
        </p:txBody>
      </p:sp>
      <p:sp>
        <p:nvSpPr>
          <p:cNvPr id="3" name="Footer Placeholder 2">
            <a:extLst>
              <a:ext uri="{FF2B5EF4-FFF2-40B4-BE49-F238E27FC236}">
                <a16:creationId xmlns:a16="http://schemas.microsoft.com/office/drawing/2014/main" id="{4D0855CD-A58A-A789-7FBB-3D97A420C8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B2B275F-6E70-2FDD-184C-68D21372BC50}"/>
              </a:ext>
            </a:extLst>
          </p:cNvPr>
          <p:cNvSpPr>
            <a:spLocks noGrp="1"/>
          </p:cNvSpPr>
          <p:nvPr>
            <p:ph type="sldNum" sz="quarter" idx="12"/>
          </p:nvPr>
        </p:nvSpPr>
        <p:spPr/>
        <p:txBody>
          <a:bodyPr/>
          <a:lstStyle/>
          <a:p>
            <a:fld id="{F3139184-86B0-0442-97BF-1F00A1A10E1F}" type="slidenum">
              <a:rPr lang="en-US" smtClean="0"/>
              <a:t>‹#›</a:t>
            </a:fld>
            <a:endParaRPr lang="en-US"/>
          </a:p>
        </p:txBody>
      </p:sp>
      <p:pic>
        <p:nvPicPr>
          <p:cNvPr id="5" name="Picture 4" descr="The Power To Do">
            <a:extLst>
              <a:ext uri="{FF2B5EF4-FFF2-40B4-BE49-F238E27FC236}">
                <a16:creationId xmlns:a16="http://schemas.microsoft.com/office/drawing/2014/main" id="{B9BF702D-809E-6101-23D2-92BC43152DB8}"/>
              </a:ext>
            </a:extLst>
          </p:cNvPr>
          <p:cNvPicPr>
            <a:picLocks noChangeAspect="1"/>
          </p:cNvPicPr>
          <p:nvPr userDrawn="1"/>
        </p:nvPicPr>
        <p:blipFill>
          <a:blip r:embed="rId2"/>
          <a:stretch>
            <a:fillRect/>
          </a:stretch>
        </p:blipFill>
        <p:spPr>
          <a:xfrm rot="16200000">
            <a:off x="8615596" y="3280172"/>
            <a:ext cx="6858000" cy="297655"/>
          </a:xfrm>
          <a:prstGeom prst="rect">
            <a:avLst/>
          </a:prstGeom>
        </p:spPr>
      </p:pic>
    </p:spTree>
    <p:extLst>
      <p:ext uri="{BB962C8B-B14F-4D97-AF65-F5344CB8AC3E}">
        <p14:creationId xmlns:p14="http://schemas.microsoft.com/office/powerpoint/2010/main" val="1889874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lank Background">
    <p:bg>
      <p:bgPr>
        <a:solidFill>
          <a:schemeClr val="bg1">
            <a:alpha val="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4482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2" name="Picture 11" descr="Photo of a colorful sunset over The University of Toledo">
            <a:extLst>
              <a:ext uri="{FF2B5EF4-FFF2-40B4-BE49-F238E27FC236}">
                <a16:creationId xmlns:a16="http://schemas.microsoft.com/office/drawing/2014/main" id="{C6086AC2-6CBC-08BB-D74C-DE47A0D4E187}"/>
              </a:ext>
            </a:extLst>
          </p:cNvPr>
          <p:cNvPicPr>
            <a:picLocks noChangeAspect="1"/>
          </p:cNvPicPr>
          <p:nvPr userDrawn="1"/>
        </p:nvPicPr>
        <p:blipFill rotWithShape="1">
          <a:blip r:embed="rId2"/>
          <a:srcRect r="2141" b="2147"/>
          <a:stretch/>
        </p:blipFill>
        <p:spPr>
          <a:xfrm>
            <a:off x="776" y="-1"/>
            <a:ext cx="12191224" cy="6858001"/>
          </a:xfrm>
          <a:prstGeom prst="rect">
            <a:avLst/>
          </a:prstGeom>
        </p:spPr>
      </p:pic>
      <p:sp>
        <p:nvSpPr>
          <p:cNvPr id="2" name="Title 1">
            <a:extLst>
              <a:ext uri="{FF2B5EF4-FFF2-40B4-BE49-F238E27FC236}">
                <a16:creationId xmlns:a16="http://schemas.microsoft.com/office/drawing/2014/main" id="{A47F17AE-868A-0D51-8409-0336CE93FA1D}"/>
              </a:ext>
            </a:extLst>
          </p:cNvPr>
          <p:cNvSpPr>
            <a:spLocks noGrp="1"/>
          </p:cNvSpPr>
          <p:nvPr>
            <p:ph type="title" hasCustomPrompt="1"/>
          </p:nvPr>
        </p:nvSpPr>
        <p:spPr>
          <a:xfrm>
            <a:off x="348380" y="2038349"/>
            <a:ext cx="4756056" cy="2781300"/>
          </a:xfrm>
          <a:prstGeom prst="rect">
            <a:avLst/>
          </a:prstGeom>
        </p:spPr>
        <p:txBody>
          <a:bodyPr anchor="b"/>
          <a:lstStyle>
            <a:lvl1pPr>
              <a:defRPr sz="6000">
                <a:solidFill>
                  <a:srgbClr val="000F3E"/>
                </a:solidFill>
              </a:defRPr>
            </a:lvl1pPr>
          </a:lstStyle>
          <a:p>
            <a:r>
              <a:rPr lang="en-US" dirty="0"/>
              <a:t>Click to edit </a:t>
            </a:r>
            <a:br>
              <a:rPr lang="en-US" dirty="0"/>
            </a:br>
            <a:r>
              <a:rPr lang="en-US" dirty="0"/>
              <a:t>Thank You</a:t>
            </a:r>
          </a:p>
        </p:txBody>
      </p:sp>
      <p:sp>
        <p:nvSpPr>
          <p:cNvPr id="4" name="Date Placeholder 3">
            <a:extLst>
              <a:ext uri="{FF2B5EF4-FFF2-40B4-BE49-F238E27FC236}">
                <a16:creationId xmlns:a16="http://schemas.microsoft.com/office/drawing/2014/main" id="{522C276A-CC74-713F-673B-FE112F766276}"/>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4/22/2025</a:t>
            </a:fld>
            <a:endParaRPr lang="en-US"/>
          </a:p>
        </p:txBody>
      </p:sp>
      <p:sp>
        <p:nvSpPr>
          <p:cNvPr id="5" name="Footer Placeholder 4">
            <a:extLst>
              <a:ext uri="{FF2B5EF4-FFF2-40B4-BE49-F238E27FC236}">
                <a16:creationId xmlns:a16="http://schemas.microsoft.com/office/drawing/2014/main" id="{F41B0D78-6004-64E4-5038-341C937E10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508537-6ED8-6D2E-8E33-A44BE175FDB4}"/>
              </a:ext>
            </a:extLst>
          </p:cNvPr>
          <p:cNvSpPr>
            <a:spLocks noGrp="1"/>
          </p:cNvSpPr>
          <p:nvPr>
            <p:ph type="sldNum" sz="quarter" idx="12"/>
          </p:nvPr>
        </p:nvSpPr>
        <p:spPr/>
        <p:txBody>
          <a:bodyPr/>
          <a:lstStyle/>
          <a:p>
            <a:fld id="{F3139184-86B0-0442-97BF-1F00A1A10E1F}" type="slidenum">
              <a:rPr lang="en-US" smtClean="0"/>
              <a:t>‹#›</a:t>
            </a:fld>
            <a:endParaRPr lang="en-US"/>
          </a:p>
        </p:txBody>
      </p:sp>
      <p:pic>
        <p:nvPicPr>
          <p:cNvPr id="14" name="Picture 13" descr="A blue and yellow logo with a black background&#10;&#10;Description automatically generated">
            <a:extLst>
              <a:ext uri="{FF2B5EF4-FFF2-40B4-BE49-F238E27FC236}">
                <a16:creationId xmlns:a16="http://schemas.microsoft.com/office/drawing/2014/main" id="{BC26EF39-F156-5E94-F634-29956483C28C}"/>
              </a:ext>
            </a:extLst>
          </p:cNvPr>
          <p:cNvPicPr>
            <a:picLocks noChangeAspect="1"/>
          </p:cNvPicPr>
          <p:nvPr userDrawn="1"/>
        </p:nvPicPr>
        <p:blipFill>
          <a:blip r:embed="rId3"/>
          <a:stretch>
            <a:fillRect/>
          </a:stretch>
        </p:blipFill>
        <p:spPr>
          <a:xfrm>
            <a:off x="348379" y="5597525"/>
            <a:ext cx="1157758" cy="1069078"/>
          </a:xfrm>
          <a:prstGeom prst="rect">
            <a:avLst/>
          </a:prstGeom>
        </p:spPr>
      </p:pic>
    </p:spTree>
    <p:extLst>
      <p:ext uri="{BB962C8B-B14F-4D97-AF65-F5344CB8AC3E}">
        <p14:creationId xmlns:p14="http://schemas.microsoft.com/office/powerpoint/2010/main" val="2920573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741DFC3-7F52-3262-80F8-3872703B4C15}"/>
              </a:ext>
            </a:extLst>
          </p:cNvPr>
          <p:cNvPicPr>
            <a:picLocks noChangeAspect="1"/>
          </p:cNvPicPr>
          <p:nvPr userDrawn="1"/>
        </p:nvPicPr>
        <p:blipFill rotWithShape="1">
          <a:blip r:embed="rId2"/>
          <a:srcRect l="1190" t="34224" r="31198"/>
          <a:stretch/>
        </p:blipFill>
        <p:spPr>
          <a:xfrm>
            <a:off x="-1" y="0"/>
            <a:ext cx="12192001" cy="6671733"/>
          </a:xfrm>
          <a:prstGeom prst="rect">
            <a:avLst/>
          </a:prstGeom>
        </p:spPr>
      </p:pic>
      <p:sp>
        <p:nvSpPr>
          <p:cNvPr id="2" name="Title 1">
            <a:extLst>
              <a:ext uri="{FF2B5EF4-FFF2-40B4-BE49-F238E27FC236}">
                <a16:creationId xmlns:a16="http://schemas.microsoft.com/office/drawing/2014/main" id="{98525B2B-2513-FE36-A477-7C7F1500E23C}"/>
              </a:ext>
            </a:extLst>
          </p:cNvPr>
          <p:cNvSpPr>
            <a:spLocks noGrp="1"/>
          </p:cNvSpPr>
          <p:nvPr>
            <p:ph type="ctrTitle" hasCustomPrompt="1"/>
          </p:nvPr>
        </p:nvSpPr>
        <p:spPr>
          <a:xfrm>
            <a:off x="3365291" y="704537"/>
            <a:ext cx="8227541" cy="2741214"/>
          </a:xfrm>
          <a:prstGeom prst="rect">
            <a:avLst/>
          </a:prstGeom>
        </p:spPr>
        <p:txBody>
          <a:bodyPr anchor="ctr">
            <a:normAutofit/>
          </a:bodyPr>
          <a:lstStyle>
            <a:lvl1pPr algn="ctr">
              <a:defRPr sz="6000">
                <a:solidFill>
                  <a:srgbClr val="000F3E"/>
                </a:solidFill>
              </a:defRPr>
            </a:lvl1pPr>
          </a:lstStyle>
          <a:p>
            <a:r>
              <a:rPr lang="en-US" dirty="0"/>
              <a:t>Click to add title</a:t>
            </a:r>
          </a:p>
        </p:txBody>
      </p:sp>
      <p:pic>
        <p:nvPicPr>
          <p:cNvPr id="13" name="Picture 12" descr="The University of Toledo">
            <a:extLst>
              <a:ext uri="{FF2B5EF4-FFF2-40B4-BE49-F238E27FC236}">
                <a16:creationId xmlns:a16="http://schemas.microsoft.com/office/drawing/2014/main" id="{7A15B486-7F0A-CCD9-5C1B-CD87E609BD62}"/>
              </a:ext>
            </a:extLst>
          </p:cNvPr>
          <p:cNvPicPr>
            <a:picLocks noChangeAspect="1"/>
          </p:cNvPicPr>
          <p:nvPr userDrawn="1"/>
        </p:nvPicPr>
        <p:blipFill>
          <a:blip r:embed="rId3"/>
          <a:stretch>
            <a:fillRect/>
          </a:stretch>
        </p:blipFill>
        <p:spPr>
          <a:xfrm>
            <a:off x="304311" y="4362085"/>
            <a:ext cx="1940716" cy="1791430"/>
          </a:xfrm>
          <a:prstGeom prst="rect">
            <a:avLst/>
          </a:prstGeom>
        </p:spPr>
      </p:pic>
      <p:pic>
        <p:nvPicPr>
          <p:cNvPr id="5" name="Picture 4" descr="The Power To Do">
            <a:extLst>
              <a:ext uri="{FF2B5EF4-FFF2-40B4-BE49-F238E27FC236}">
                <a16:creationId xmlns:a16="http://schemas.microsoft.com/office/drawing/2014/main" id="{FB70371D-95EC-591D-8CC4-AA2E78E5B5C4}"/>
              </a:ext>
            </a:extLst>
          </p:cNvPr>
          <p:cNvPicPr>
            <a:picLocks noChangeAspect="1"/>
          </p:cNvPicPr>
          <p:nvPr userDrawn="1"/>
        </p:nvPicPr>
        <p:blipFill>
          <a:blip r:embed="rId4"/>
          <a:stretch>
            <a:fillRect/>
          </a:stretch>
        </p:blipFill>
        <p:spPr>
          <a:xfrm>
            <a:off x="0" y="6328835"/>
            <a:ext cx="12192000" cy="529165"/>
          </a:xfrm>
          <a:prstGeom prst="rect">
            <a:avLst/>
          </a:prstGeom>
        </p:spPr>
      </p:pic>
      <p:sp>
        <p:nvSpPr>
          <p:cNvPr id="4" name="Subtitle 2">
            <a:extLst>
              <a:ext uri="{FF2B5EF4-FFF2-40B4-BE49-F238E27FC236}">
                <a16:creationId xmlns:a16="http://schemas.microsoft.com/office/drawing/2014/main" id="{BE81B6D7-9BA0-ECB2-79E4-7FD38D709463}"/>
              </a:ext>
            </a:extLst>
          </p:cNvPr>
          <p:cNvSpPr>
            <a:spLocks noGrp="1"/>
          </p:cNvSpPr>
          <p:nvPr>
            <p:ph type="subTitle" idx="1" hasCustomPrompt="1"/>
          </p:nvPr>
        </p:nvSpPr>
        <p:spPr>
          <a:xfrm>
            <a:off x="3365291" y="3535109"/>
            <a:ext cx="8227541" cy="48273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6" name="Text Placeholder 6">
            <a:extLst>
              <a:ext uri="{FF2B5EF4-FFF2-40B4-BE49-F238E27FC236}">
                <a16:creationId xmlns:a16="http://schemas.microsoft.com/office/drawing/2014/main" id="{E39BCB1F-804A-36EB-0C16-D95E6878EE97}"/>
              </a:ext>
            </a:extLst>
          </p:cNvPr>
          <p:cNvSpPr>
            <a:spLocks noGrp="1"/>
          </p:cNvSpPr>
          <p:nvPr>
            <p:ph type="body" sz="quarter" idx="10" hasCustomPrompt="1"/>
          </p:nvPr>
        </p:nvSpPr>
        <p:spPr>
          <a:xfrm>
            <a:off x="5056093" y="4018205"/>
            <a:ext cx="4851699" cy="747433"/>
          </a:xfrm>
        </p:spPr>
        <p:txBody>
          <a:bodyPr/>
          <a:lstStyle>
            <a:lvl1pPr marL="0" indent="0" algn="ctr">
              <a:buFontTx/>
              <a:buNone/>
              <a:defRPr sz="1800">
                <a:solidFill>
                  <a:schemeClr val="accent1"/>
                </a:solidFill>
              </a:defRPr>
            </a:lvl1pPr>
          </a:lstStyle>
          <a:p>
            <a:pPr lvl="0"/>
            <a:r>
              <a:rPr lang="en-US" dirty="0"/>
              <a:t>Click to add presenter and date</a:t>
            </a:r>
          </a:p>
        </p:txBody>
      </p:sp>
    </p:spTree>
    <p:extLst>
      <p:ext uri="{BB962C8B-B14F-4D97-AF65-F5344CB8AC3E}">
        <p14:creationId xmlns:p14="http://schemas.microsoft.com/office/powerpoint/2010/main" val="818321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pic>
        <p:nvPicPr>
          <p:cNvPr id="5" name="Picture 4" descr="A blue and black background&#10;&#10;Description automatically generated">
            <a:extLst>
              <a:ext uri="{FF2B5EF4-FFF2-40B4-BE49-F238E27FC236}">
                <a16:creationId xmlns:a16="http://schemas.microsoft.com/office/drawing/2014/main" id="{4968E90C-6CD4-A90C-56D9-13621D0152C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8525B2B-2513-FE36-A477-7C7F1500E23C}"/>
              </a:ext>
            </a:extLst>
          </p:cNvPr>
          <p:cNvSpPr>
            <a:spLocks noGrp="1"/>
          </p:cNvSpPr>
          <p:nvPr>
            <p:ph type="ctrTitle" hasCustomPrompt="1"/>
          </p:nvPr>
        </p:nvSpPr>
        <p:spPr>
          <a:xfrm>
            <a:off x="3343614" y="1617041"/>
            <a:ext cx="8227541" cy="1828801"/>
          </a:xfrm>
          <a:prstGeom prst="rect">
            <a:avLst/>
          </a:prstGeom>
        </p:spPr>
        <p:txBody>
          <a:bodyPr anchor="ctr">
            <a:normAutofit/>
          </a:bodyPr>
          <a:lstStyle>
            <a:lvl1pPr algn="ctr">
              <a:defRPr sz="6000">
                <a:solidFill>
                  <a:srgbClr val="000F3E"/>
                </a:solidFill>
              </a:defRPr>
            </a:lvl1pPr>
          </a:lstStyle>
          <a:p>
            <a:r>
              <a:rPr lang="en-US" dirty="0"/>
              <a:t>Click to add section title</a:t>
            </a:r>
          </a:p>
        </p:txBody>
      </p:sp>
      <p:pic>
        <p:nvPicPr>
          <p:cNvPr id="4" name="Picture 3" descr="The University of Toledo">
            <a:extLst>
              <a:ext uri="{FF2B5EF4-FFF2-40B4-BE49-F238E27FC236}">
                <a16:creationId xmlns:a16="http://schemas.microsoft.com/office/drawing/2014/main" id="{0CEBF344-41C9-3982-9971-0DEB34FF4EF5}"/>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6" name="Subtitle 2">
            <a:extLst>
              <a:ext uri="{FF2B5EF4-FFF2-40B4-BE49-F238E27FC236}">
                <a16:creationId xmlns:a16="http://schemas.microsoft.com/office/drawing/2014/main" id="{FAFE1169-B6AF-2ABA-881B-F94D8B7CEF9B}"/>
              </a:ext>
            </a:extLst>
          </p:cNvPr>
          <p:cNvSpPr>
            <a:spLocks noGrp="1"/>
          </p:cNvSpPr>
          <p:nvPr>
            <p:ph type="subTitle" idx="1" hasCustomPrompt="1"/>
          </p:nvPr>
        </p:nvSpPr>
        <p:spPr>
          <a:xfrm>
            <a:off x="3322259" y="3685721"/>
            <a:ext cx="8248896" cy="13771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1337324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68E90C-6CD4-A90C-56D9-13621D0152CB}"/>
              </a:ext>
            </a:extLst>
          </p:cNvPr>
          <p:cNvPicPr>
            <a:picLocks noChangeAspect="1"/>
          </p:cNvPicPr>
          <p:nvPr userDrawn="1"/>
        </p:nvPicPr>
        <p:blipFill>
          <a:blip r:embed="rId2"/>
          <a:srcRect/>
          <a:stretch/>
        </p:blipFill>
        <p:spPr>
          <a:xfrm>
            <a:off x="0" y="0"/>
            <a:ext cx="12192000" cy="6858000"/>
          </a:xfrm>
          <a:prstGeom prst="rect">
            <a:avLst/>
          </a:prstGeom>
        </p:spPr>
      </p:pic>
      <p:pic>
        <p:nvPicPr>
          <p:cNvPr id="4" name="Picture 3" descr="The University of Toledo">
            <a:extLst>
              <a:ext uri="{FF2B5EF4-FFF2-40B4-BE49-F238E27FC236}">
                <a16:creationId xmlns:a16="http://schemas.microsoft.com/office/drawing/2014/main" id="{C8179742-D271-4B75-9AE7-7CE0218472D8}"/>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3" name="Title 1">
            <a:extLst>
              <a:ext uri="{FF2B5EF4-FFF2-40B4-BE49-F238E27FC236}">
                <a16:creationId xmlns:a16="http://schemas.microsoft.com/office/drawing/2014/main" id="{DB7B2D73-B584-7A49-9474-044266B7FEED}"/>
              </a:ext>
            </a:extLst>
          </p:cNvPr>
          <p:cNvSpPr>
            <a:spLocks noGrp="1"/>
          </p:cNvSpPr>
          <p:nvPr>
            <p:ph type="ctrTitle" hasCustomPrompt="1"/>
          </p:nvPr>
        </p:nvSpPr>
        <p:spPr>
          <a:xfrm>
            <a:off x="3343614" y="1617041"/>
            <a:ext cx="8227541" cy="1828801"/>
          </a:xfrm>
          <a:prstGeom prst="rect">
            <a:avLst/>
          </a:prstGeom>
        </p:spPr>
        <p:txBody>
          <a:bodyPr anchor="ctr">
            <a:normAutofit/>
          </a:bodyPr>
          <a:lstStyle>
            <a:lvl1pPr algn="ctr">
              <a:defRPr sz="6000">
                <a:solidFill>
                  <a:srgbClr val="000F3E"/>
                </a:solidFill>
              </a:defRPr>
            </a:lvl1pPr>
          </a:lstStyle>
          <a:p>
            <a:r>
              <a:rPr lang="en-US" dirty="0"/>
              <a:t>Click to add section title</a:t>
            </a:r>
          </a:p>
        </p:txBody>
      </p:sp>
      <p:sp>
        <p:nvSpPr>
          <p:cNvPr id="8" name="Subtitle 2">
            <a:extLst>
              <a:ext uri="{FF2B5EF4-FFF2-40B4-BE49-F238E27FC236}">
                <a16:creationId xmlns:a16="http://schemas.microsoft.com/office/drawing/2014/main" id="{9F23DC7C-3ED8-F300-7BA1-8DD9B79EC012}"/>
              </a:ext>
            </a:extLst>
          </p:cNvPr>
          <p:cNvSpPr>
            <a:spLocks noGrp="1"/>
          </p:cNvSpPr>
          <p:nvPr>
            <p:ph type="subTitle" idx="1" hasCustomPrompt="1"/>
          </p:nvPr>
        </p:nvSpPr>
        <p:spPr>
          <a:xfrm>
            <a:off x="3322259" y="3685721"/>
            <a:ext cx="8248896" cy="13771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1549481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pic>
        <p:nvPicPr>
          <p:cNvPr id="9" name="Picture 8" descr="A blue and black background&#10;&#10;Description automatically generated">
            <a:extLst>
              <a:ext uri="{FF2B5EF4-FFF2-40B4-BE49-F238E27FC236}">
                <a16:creationId xmlns:a16="http://schemas.microsoft.com/office/drawing/2014/main" id="{38EB782B-EF9D-C9AB-4F8E-CDFB6E68F63E}"/>
              </a:ext>
            </a:extLst>
          </p:cNvPr>
          <p:cNvPicPr>
            <a:picLocks noChangeAspect="1"/>
          </p:cNvPicPr>
          <p:nvPr userDrawn="1"/>
        </p:nvPicPr>
        <p:blipFill rotWithShape="1">
          <a:blip r:embed="rId2"/>
          <a:srcRect l="-394" t="-109" r="57145" b="109"/>
          <a:stretch/>
        </p:blipFill>
        <p:spPr>
          <a:xfrm>
            <a:off x="-47298" y="-13695"/>
            <a:ext cx="5289332" cy="6879189"/>
          </a:xfrm>
          <a:prstGeom prst="rect">
            <a:avLst/>
          </a:prstGeom>
        </p:spPr>
      </p:pic>
      <p:pic>
        <p:nvPicPr>
          <p:cNvPr id="4" name="Picture 3" descr="The University of Toledo">
            <a:extLst>
              <a:ext uri="{FF2B5EF4-FFF2-40B4-BE49-F238E27FC236}">
                <a16:creationId xmlns:a16="http://schemas.microsoft.com/office/drawing/2014/main" id="{C8179742-D271-4B75-9AE7-7CE0218472D8}"/>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8" name="Subtitle 2">
            <a:extLst>
              <a:ext uri="{FF2B5EF4-FFF2-40B4-BE49-F238E27FC236}">
                <a16:creationId xmlns:a16="http://schemas.microsoft.com/office/drawing/2014/main" id="{9F23DC7C-3ED8-F300-7BA1-8DD9B79EC012}"/>
              </a:ext>
            </a:extLst>
          </p:cNvPr>
          <p:cNvSpPr>
            <a:spLocks noGrp="1"/>
          </p:cNvSpPr>
          <p:nvPr>
            <p:ph type="subTitle" idx="1" hasCustomPrompt="1"/>
          </p:nvPr>
        </p:nvSpPr>
        <p:spPr>
          <a:xfrm>
            <a:off x="3322259" y="3685721"/>
            <a:ext cx="8248896" cy="13771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Title 1">
            <a:extLst>
              <a:ext uri="{FF2B5EF4-FFF2-40B4-BE49-F238E27FC236}">
                <a16:creationId xmlns:a16="http://schemas.microsoft.com/office/drawing/2014/main" id="{C66C5E97-2864-7130-F99F-CD9DBC7CC2E9}"/>
              </a:ext>
            </a:extLst>
          </p:cNvPr>
          <p:cNvSpPr>
            <a:spLocks noGrp="1"/>
          </p:cNvSpPr>
          <p:nvPr>
            <p:ph type="ctrTitle" hasCustomPrompt="1"/>
          </p:nvPr>
        </p:nvSpPr>
        <p:spPr>
          <a:xfrm>
            <a:off x="3343614" y="1617041"/>
            <a:ext cx="8227541" cy="1828801"/>
          </a:xfrm>
          <a:prstGeom prst="rect">
            <a:avLst/>
          </a:prstGeom>
        </p:spPr>
        <p:txBody>
          <a:bodyPr anchor="ctr">
            <a:normAutofit/>
          </a:bodyPr>
          <a:lstStyle>
            <a:lvl1pPr algn="ctr">
              <a:defRPr sz="6000">
                <a:solidFill>
                  <a:srgbClr val="A2047D"/>
                </a:solidFill>
              </a:defRPr>
            </a:lvl1pPr>
          </a:lstStyle>
          <a:p>
            <a:r>
              <a:rPr lang="en-US" dirty="0"/>
              <a:t>Click to add section title</a:t>
            </a:r>
          </a:p>
        </p:txBody>
      </p:sp>
    </p:spTree>
    <p:extLst>
      <p:ext uri="{BB962C8B-B14F-4D97-AF65-F5344CB8AC3E}">
        <p14:creationId xmlns:p14="http://schemas.microsoft.com/office/powerpoint/2010/main" val="1626226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Section Header 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E16EEAA-CB20-2191-AE22-DF1B43851A57}"/>
              </a:ext>
            </a:extLst>
          </p:cNvPr>
          <p:cNvSpPr/>
          <p:nvPr userDrawn="1"/>
        </p:nvSpPr>
        <p:spPr>
          <a:xfrm>
            <a:off x="0" y="0"/>
            <a:ext cx="12192000" cy="6858000"/>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525B2B-2513-FE36-A477-7C7F1500E23C}"/>
              </a:ext>
            </a:extLst>
          </p:cNvPr>
          <p:cNvSpPr>
            <a:spLocks noGrp="1"/>
          </p:cNvSpPr>
          <p:nvPr>
            <p:ph type="ctrTitle" hasCustomPrompt="1"/>
          </p:nvPr>
        </p:nvSpPr>
        <p:spPr>
          <a:xfrm>
            <a:off x="1799307" y="1595051"/>
            <a:ext cx="8819532" cy="1841443"/>
          </a:xfrm>
          <a:prstGeom prst="rect">
            <a:avLst/>
          </a:prstGeom>
        </p:spPr>
        <p:txBody>
          <a:bodyPr anchor="b">
            <a:normAutofit/>
          </a:bodyPr>
          <a:lstStyle>
            <a:lvl1pPr algn="ctr">
              <a:defRPr sz="6000">
                <a:solidFill>
                  <a:schemeClr val="bg1"/>
                </a:solidFill>
              </a:defRPr>
            </a:lvl1pPr>
          </a:lstStyle>
          <a:p>
            <a:r>
              <a:rPr lang="en-US" dirty="0"/>
              <a:t>Click to add section title</a:t>
            </a:r>
          </a:p>
        </p:txBody>
      </p:sp>
      <p:sp>
        <p:nvSpPr>
          <p:cNvPr id="3" name="Subtitle 2">
            <a:extLst>
              <a:ext uri="{FF2B5EF4-FFF2-40B4-BE49-F238E27FC236}">
                <a16:creationId xmlns:a16="http://schemas.microsoft.com/office/drawing/2014/main" id="{07E4A83A-ED12-C6E9-1704-D1656C8451B7}"/>
              </a:ext>
            </a:extLst>
          </p:cNvPr>
          <p:cNvSpPr>
            <a:spLocks noGrp="1"/>
          </p:cNvSpPr>
          <p:nvPr>
            <p:ph type="subTitle" idx="1" hasCustomPrompt="1"/>
          </p:nvPr>
        </p:nvSpPr>
        <p:spPr>
          <a:xfrm>
            <a:off x="1799304" y="3617028"/>
            <a:ext cx="8819532" cy="1645920"/>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4" name="Picture 3" descr="The University of Toledo">
            <a:extLst>
              <a:ext uri="{FF2B5EF4-FFF2-40B4-BE49-F238E27FC236}">
                <a16:creationId xmlns:a16="http://schemas.microsoft.com/office/drawing/2014/main" id="{C8179742-D271-4B75-9AE7-7CE0218472D8}"/>
              </a:ext>
            </a:extLst>
          </p:cNvPr>
          <p:cNvPicPr>
            <a:picLocks noChangeAspect="1"/>
          </p:cNvPicPr>
          <p:nvPr userDrawn="1"/>
        </p:nvPicPr>
        <p:blipFill>
          <a:blip r:embed="rId2"/>
          <a:stretch>
            <a:fillRect/>
          </a:stretch>
        </p:blipFill>
        <p:spPr>
          <a:xfrm>
            <a:off x="253591" y="5595651"/>
            <a:ext cx="1182964" cy="1091967"/>
          </a:xfrm>
          <a:prstGeom prst="rect">
            <a:avLst/>
          </a:prstGeom>
        </p:spPr>
      </p:pic>
      <p:pic>
        <p:nvPicPr>
          <p:cNvPr id="6" name="Picture 5" descr="A black and white background&#10;&#10;Description automatically generated">
            <a:extLst>
              <a:ext uri="{FF2B5EF4-FFF2-40B4-BE49-F238E27FC236}">
                <a16:creationId xmlns:a16="http://schemas.microsoft.com/office/drawing/2014/main" id="{F2141B89-39C6-0C8D-1CD5-414A86550970}"/>
              </a:ext>
            </a:extLst>
          </p:cNvPr>
          <p:cNvPicPr>
            <a:picLocks noChangeAspect="1"/>
          </p:cNvPicPr>
          <p:nvPr userDrawn="1"/>
        </p:nvPicPr>
        <p:blipFill rotWithShape="1">
          <a:blip r:embed="rId3"/>
          <a:srcRect l="35205" t="6816"/>
          <a:stretch/>
        </p:blipFill>
        <p:spPr>
          <a:xfrm flipH="1">
            <a:off x="8880458" y="0"/>
            <a:ext cx="3311541" cy="6858000"/>
          </a:xfrm>
          <a:prstGeom prst="rect">
            <a:avLst/>
          </a:prstGeom>
        </p:spPr>
      </p:pic>
    </p:spTree>
    <p:extLst>
      <p:ext uri="{BB962C8B-B14F-4D97-AF65-F5344CB8AC3E}">
        <p14:creationId xmlns:p14="http://schemas.microsoft.com/office/powerpoint/2010/main" val="2959064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 Block with Photo">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D68CD42-F1E0-2E62-6E73-A41749999ACB}"/>
              </a:ext>
            </a:extLst>
          </p:cNvPr>
          <p:cNvSpPr>
            <a:spLocks noGrp="1"/>
          </p:cNvSpPr>
          <p:nvPr>
            <p:ph type="pic" sz="quarter" idx="13"/>
          </p:nvPr>
        </p:nvSpPr>
        <p:spPr>
          <a:xfrm>
            <a:off x="6095999" y="0"/>
            <a:ext cx="6096001" cy="6858000"/>
          </a:xfrm>
        </p:spPr>
        <p:txBody>
          <a:bodyPr/>
          <a:lstStyle/>
          <a:p>
            <a:r>
              <a:rPr lang="en-US"/>
              <a:t>Click icon to add picture</a:t>
            </a:r>
          </a:p>
        </p:txBody>
      </p:sp>
      <p:pic>
        <p:nvPicPr>
          <p:cNvPr id="8" name="Picture 7" descr="A blue and black background&#10;&#10;Description automatically generated">
            <a:extLst>
              <a:ext uri="{FF2B5EF4-FFF2-40B4-BE49-F238E27FC236}">
                <a16:creationId xmlns:a16="http://schemas.microsoft.com/office/drawing/2014/main" id="{7DB24AE4-099A-BF1E-4432-BC1241567EA5}"/>
              </a:ext>
            </a:extLst>
          </p:cNvPr>
          <p:cNvPicPr>
            <a:picLocks noChangeAspect="1"/>
          </p:cNvPicPr>
          <p:nvPr userDrawn="1"/>
        </p:nvPicPr>
        <p:blipFill rotWithShape="1">
          <a:blip r:embed="rId2"/>
          <a:srcRect l="11928" r="38071"/>
          <a:stretch/>
        </p:blipFill>
        <p:spPr>
          <a:xfrm>
            <a:off x="-2" y="0"/>
            <a:ext cx="6096001" cy="6858000"/>
          </a:xfrm>
          <a:prstGeom prst="rect">
            <a:avLst/>
          </a:prstGeom>
        </p:spPr>
      </p:pic>
      <p:sp>
        <p:nvSpPr>
          <p:cNvPr id="4" name="Date Placeholder 3">
            <a:extLst>
              <a:ext uri="{FF2B5EF4-FFF2-40B4-BE49-F238E27FC236}">
                <a16:creationId xmlns:a16="http://schemas.microsoft.com/office/drawing/2014/main" id="{2194C201-27F7-ACBA-81BC-E8400DE5AFCA}"/>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4/22/2025</a:t>
            </a:fld>
            <a:endParaRPr lang="en-US" dirty="0"/>
          </a:p>
        </p:txBody>
      </p:sp>
      <p:sp>
        <p:nvSpPr>
          <p:cNvPr id="5" name="Footer Placeholder 4">
            <a:extLst>
              <a:ext uri="{FF2B5EF4-FFF2-40B4-BE49-F238E27FC236}">
                <a16:creationId xmlns:a16="http://schemas.microsoft.com/office/drawing/2014/main" id="{3DBB9803-5B6E-17AE-BEA4-F24785AE3A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C81CBE-FB8D-DF6F-8183-7CFDED1240B2}"/>
              </a:ext>
            </a:extLst>
          </p:cNvPr>
          <p:cNvSpPr>
            <a:spLocks noGrp="1"/>
          </p:cNvSpPr>
          <p:nvPr>
            <p:ph type="sldNum" sz="quarter" idx="12"/>
          </p:nvPr>
        </p:nvSpPr>
        <p:spPr/>
        <p:txBody>
          <a:bodyPr/>
          <a:lstStyle/>
          <a:p>
            <a:fld id="{F3139184-86B0-0442-97BF-1F00A1A10E1F}" type="slidenum">
              <a:rPr lang="en-US" smtClean="0"/>
              <a:t>‹#›</a:t>
            </a:fld>
            <a:endParaRPr lang="en-US"/>
          </a:p>
        </p:txBody>
      </p:sp>
      <p:pic>
        <p:nvPicPr>
          <p:cNvPr id="3" name="Picture 2" descr="The University of Toledo">
            <a:extLst>
              <a:ext uri="{FF2B5EF4-FFF2-40B4-BE49-F238E27FC236}">
                <a16:creationId xmlns:a16="http://schemas.microsoft.com/office/drawing/2014/main" id="{98DE5316-F0C1-AAD2-56F1-268DBA349CB8}"/>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7" name="Title 1">
            <a:extLst>
              <a:ext uri="{FF2B5EF4-FFF2-40B4-BE49-F238E27FC236}">
                <a16:creationId xmlns:a16="http://schemas.microsoft.com/office/drawing/2014/main" id="{E0786474-E478-B2F5-8B58-E0B515B273A9}"/>
              </a:ext>
            </a:extLst>
          </p:cNvPr>
          <p:cNvSpPr>
            <a:spLocks noGrp="1"/>
          </p:cNvSpPr>
          <p:nvPr>
            <p:ph type="title" hasCustomPrompt="1"/>
          </p:nvPr>
        </p:nvSpPr>
        <p:spPr>
          <a:xfrm>
            <a:off x="1853739" y="365125"/>
            <a:ext cx="3621372" cy="5042253"/>
          </a:xfrm>
          <a:prstGeom prst="rect">
            <a:avLst/>
          </a:prstGeom>
        </p:spPr>
        <p:txBody>
          <a:bodyPr>
            <a:normAutofit/>
          </a:bodyPr>
          <a:lstStyle>
            <a:lvl1pPr>
              <a:defRPr sz="4000">
                <a:solidFill>
                  <a:srgbClr val="000F3E"/>
                </a:solidFill>
              </a:defRPr>
            </a:lvl1pPr>
          </a:lstStyle>
          <a:p>
            <a:r>
              <a:rPr lang="en-US" dirty="0"/>
              <a:t>Click to edit headline</a:t>
            </a:r>
          </a:p>
        </p:txBody>
      </p:sp>
    </p:spTree>
    <p:extLst>
      <p:ext uri="{BB962C8B-B14F-4D97-AF65-F5344CB8AC3E}">
        <p14:creationId xmlns:p14="http://schemas.microsoft.com/office/powerpoint/2010/main" val="3710468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or Block with Content">
    <p:spTree>
      <p:nvGrpSpPr>
        <p:cNvPr id="1" name=""/>
        <p:cNvGrpSpPr/>
        <p:nvPr/>
      </p:nvGrpSpPr>
      <p:grpSpPr>
        <a:xfrm>
          <a:off x="0" y="0"/>
          <a:ext cx="0" cy="0"/>
          <a:chOff x="0" y="0"/>
          <a:chExt cx="0" cy="0"/>
        </a:xfrm>
      </p:grpSpPr>
      <p:pic>
        <p:nvPicPr>
          <p:cNvPr id="9" name="Picture 8" descr="A blue and black background&#10;&#10;Description automatically generated">
            <a:extLst>
              <a:ext uri="{FF2B5EF4-FFF2-40B4-BE49-F238E27FC236}">
                <a16:creationId xmlns:a16="http://schemas.microsoft.com/office/drawing/2014/main" id="{E5E83D91-28D2-3897-E6AF-43BC8C4191AB}"/>
              </a:ext>
            </a:extLst>
          </p:cNvPr>
          <p:cNvPicPr>
            <a:picLocks noChangeAspect="1"/>
          </p:cNvPicPr>
          <p:nvPr userDrawn="1"/>
        </p:nvPicPr>
        <p:blipFill rotWithShape="1">
          <a:blip r:embed="rId2"/>
          <a:srcRect l="11928" r="38071"/>
          <a:stretch/>
        </p:blipFill>
        <p:spPr>
          <a:xfrm>
            <a:off x="-1" y="0"/>
            <a:ext cx="6096001" cy="6858000"/>
          </a:xfrm>
          <a:prstGeom prst="rect">
            <a:avLst/>
          </a:prstGeom>
        </p:spPr>
      </p:pic>
      <p:sp>
        <p:nvSpPr>
          <p:cNvPr id="4" name="Date Placeholder 3">
            <a:extLst>
              <a:ext uri="{FF2B5EF4-FFF2-40B4-BE49-F238E27FC236}">
                <a16:creationId xmlns:a16="http://schemas.microsoft.com/office/drawing/2014/main" id="{2194C201-27F7-ACBA-81BC-E8400DE5AFCA}"/>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4/22/2025</a:t>
            </a:fld>
            <a:endParaRPr lang="en-US" dirty="0"/>
          </a:p>
        </p:txBody>
      </p:sp>
      <p:sp>
        <p:nvSpPr>
          <p:cNvPr id="5" name="Footer Placeholder 4">
            <a:extLst>
              <a:ext uri="{FF2B5EF4-FFF2-40B4-BE49-F238E27FC236}">
                <a16:creationId xmlns:a16="http://schemas.microsoft.com/office/drawing/2014/main" id="{3DBB9803-5B6E-17AE-BEA4-F24785AE3A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C81CBE-FB8D-DF6F-8183-7CFDED1240B2}"/>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7" name="Content Placeholder 2">
            <a:extLst>
              <a:ext uri="{FF2B5EF4-FFF2-40B4-BE49-F238E27FC236}">
                <a16:creationId xmlns:a16="http://schemas.microsoft.com/office/drawing/2014/main" id="{9A7A13AC-1609-350E-DE4B-E361CB7C09CD}"/>
              </a:ext>
            </a:extLst>
          </p:cNvPr>
          <p:cNvSpPr>
            <a:spLocks noGrp="1"/>
          </p:cNvSpPr>
          <p:nvPr>
            <p:ph idx="1"/>
          </p:nvPr>
        </p:nvSpPr>
        <p:spPr>
          <a:xfrm>
            <a:off x="6458010" y="699987"/>
            <a:ext cx="5120640" cy="5445980"/>
          </a:xfrm>
        </p:spPr>
        <p:txBody>
          <a:bodyPr>
            <a:noAutofit/>
          </a:bodyPr>
          <a:lstStyle>
            <a:lvl1pPr>
              <a:defRPr>
                <a:solidFill>
                  <a:srgbClr val="000F3E"/>
                </a:solidFill>
              </a:defRPr>
            </a:lvl1pPr>
            <a:lvl2pPr>
              <a:defRPr>
                <a:solidFill>
                  <a:srgbClr val="000F3E"/>
                </a:solidFill>
              </a:defRPr>
            </a:lvl2pPr>
            <a:lvl3pPr>
              <a:defRPr>
                <a:solidFill>
                  <a:srgbClr val="000F3E"/>
                </a:solidFill>
              </a:defRPr>
            </a:lvl3pPr>
            <a:lvl4pPr>
              <a:defRPr>
                <a:solidFill>
                  <a:srgbClr val="000F3E"/>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12810C9C-0050-B251-E9B7-A65DA2A532AF}"/>
              </a:ext>
            </a:extLst>
          </p:cNvPr>
          <p:cNvSpPr>
            <a:spLocks noGrp="1"/>
          </p:cNvSpPr>
          <p:nvPr>
            <p:ph type="title" hasCustomPrompt="1"/>
          </p:nvPr>
        </p:nvSpPr>
        <p:spPr>
          <a:xfrm>
            <a:off x="1853739" y="365125"/>
            <a:ext cx="3621372" cy="5042253"/>
          </a:xfrm>
          <a:prstGeom prst="rect">
            <a:avLst/>
          </a:prstGeom>
        </p:spPr>
        <p:txBody>
          <a:bodyPr>
            <a:normAutofit/>
          </a:bodyPr>
          <a:lstStyle>
            <a:lvl1pPr>
              <a:defRPr sz="4000">
                <a:solidFill>
                  <a:srgbClr val="000F3E"/>
                </a:solidFill>
              </a:defRPr>
            </a:lvl1pPr>
          </a:lstStyle>
          <a:p>
            <a:r>
              <a:rPr lang="en-US" dirty="0"/>
              <a:t>Click to edit headline</a:t>
            </a:r>
          </a:p>
        </p:txBody>
      </p:sp>
      <p:pic>
        <p:nvPicPr>
          <p:cNvPr id="11" name="Picture 10" descr="The University of Toledo">
            <a:extLst>
              <a:ext uri="{FF2B5EF4-FFF2-40B4-BE49-F238E27FC236}">
                <a16:creationId xmlns:a16="http://schemas.microsoft.com/office/drawing/2014/main" id="{0BFE3BE3-8DC4-0B29-5338-0F1A115C25EF}"/>
              </a:ext>
            </a:extLst>
          </p:cNvPr>
          <p:cNvPicPr>
            <a:picLocks noChangeAspect="1"/>
          </p:cNvPicPr>
          <p:nvPr userDrawn="1"/>
        </p:nvPicPr>
        <p:blipFill>
          <a:blip r:embed="rId3"/>
          <a:stretch>
            <a:fillRect/>
          </a:stretch>
        </p:blipFill>
        <p:spPr>
          <a:xfrm>
            <a:off x="253591" y="5595651"/>
            <a:ext cx="1182964" cy="1091967"/>
          </a:xfrm>
          <a:prstGeom prst="rect">
            <a:avLst/>
          </a:prstGeom>
        </p:spPr>
      </p:pic>
    </p:spTree>
    <p:extLst>
      <p:ext uri="{BB962C8B-B14F-4D97-AF65-F5344CB8AC3E}">
        <p14:creationId xmlns:p14="http://schemas.microsoft.com/office/powerpoint/2010/main" val="762259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132D1F-81D7-74F8-87FE-4A6666FEBF28}"/>
              </a:ext>
            </a:extLst>
          </p:cNvPr>
          <p:cNvSpPr>
            <a:spLocks noGrp="1"/>
          </p:cNvSpPr>
          <p:nvPr>
            <p:ph type="body" idx="1"/>
          </p:nvPr>
        </p:nvSpPr>
        <p:spPr>
          <a:xfrm>
            <a:off x="1853739" y="1731363"/>
            <a:ext cx="9726161" cy="438912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1DFFFCA-C8CB-272F-B538-746A43FACF23}"/>
              </a:ext>
            </a:extLst>
          </p:cNvPr>
          <p:cNvSpPr>
            <a:spLocks noGrp="1"/>
          </p:cNvSpPr>
          <p:nvPr>
            <p:ph type="sldNum" sz="quarter" idx="4"/>
          </p:nvPr>
        </p:nvSpPr>
        <p:spPr>
          <a:xfrm>
            <a:off x="883545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139184-86B0-0442-97BF-1F00A1A10E1F}" type="slidenum">
              <a:rPr lang="en-US" smtClean="0"/>
              <a:t>‹#›</a:t>
            </a:fld>
            <a:endParaRPr lang="en-US"/>
          </a:p>
        </p:txBody>
      </p:sp>
      <p:pic>
        <p:nvPicPr>
          <p:cNvPr id="9" name="Picture 8" descr="The University of Toledo">
            <a:extLst>
              <a:ext uri="{FF2B5EF4-FFF2-40B4-BE49-F238E27FC236}">
                <a16:creationId xmlns:a16="http://schemas.microsoft.com/office/drawing/2014/main" id="{E3341A9B-34AA-9E84-CA14-DF2237B0FD7D}"/>
              </a:ext>
            </a:extLst>
          </p:cNvPr>
          <p:cNvPicPr>
            <a:picLocks noChangeAspect="1"/>
          </p:cNvPicPr>
          <p:nvPr userDrawn="1"/>
        </p:nvPicPr>
        <p:blipFill>
          <a:blip r:embed="rId31"/>
          <a:stretch>
            <a:fillRect/>
          </a:stretch>
        </p:blipFill>
        <p:spPr>
          <a:xfrm>
            <a:off x="259321" y="5601250"/>
            <a:ext cx="1157758" cy="1069078"/>
          </a:xfrm>
          <a:prstGeom prst="rect">
            <a:avLst/>
          </a:prstGeom>
        </p:spPr>
      </p:pic>
      <p:sp>
        <p:nvSpPr>
          <p:cNvPr id="7" name="Title Placeholder 6">
            <a:extLst>
              <a:ext uri="{FF2B5EF4-FFF2-40B4-BE49-F238E27FC236}">
                <a16:creationId xmlns:a16="http://schemas.microsoft.com/office/drawing/2014/main" id="{F27FE511-B415-5459-98B1-42D81875F054}"/>
              </a:ext>
            </a:extLst>
          </p:cNvPr>
          <p:cNvSpPr>
            <a:spLocks noGrp="1"/>
          </p:cNvSpPr>
          <p:nvPr>
            <p:ph type="title"/>
          </p:nvPr>
        </p:nvSpPr>
        <p:spPr>
          <a:xfrm>
            <a:off x="1853738" y="365125"/>
            <a:ext cx="950006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1" name="Footer Placeholder 10">
            <a:extLst>
              <a:ext uri="{FF2B5EF4-FFF2-40B4-BE49-F238E27FC236}">
                <a16:creationId xmlns:a16="http://schemas.microsoft.com/office/drawing/2014/main" id="{D3F59D13-216C-26BD-A380-5150F88D45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2" name="Date Placeholder 11">
            <a:extLst>
              <a:ext uri="{FF2B5EF4-FFF2-40B4-BE49-F238E27FC236}">
                <a16:creationId xmlns:a16="http://schemas.microsoft.com/office/drawing/2014/main" id="{1A4D6D74-8F2E-09D6-71C6-FD7F78117329}"/>
              </a:ext>
            </a:extLst>
          </p:cNvPr>
          <p:cNvSpPr>
            <a:spLocks noGrp="1"/>
          </p:cNvSpPr>
          <p:nvPr>
            <p:ph type="dt" sz="half" idx="2"/>
          </p:nvPr>
        </p:nvSpPr>
        <p:spPr>
          <a:xfrm>
            <a:off x="1853738" y="6356350"/>
            <a:ext cx="172766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F68EDB-6DB2-C140-8D58-EAA2634F7B0F}" type="datetimeFigureOut">
              <a:rPr lang="en-US" smtClean="0"/>
              <a:t>4/22/2025</a:t>
            </a:fld>
            <a:endParaRPr lang="en-US"/>
          </a:p>
        </p:txBody>
      </p:sp>
    </p:spTree>
    <p:extLst>
      <p:ext uri="{BB962C8B-B14F-4D97-AF65-F5344CB8AC3E}">
        <p14:creationId xmlns:p14="http://schemas.microsoft.com/office/powerpoint/2010/main" val="3006849958"/>
      </p:ext>
    </p:extLst>
  </p:cSld>
  <p:clrMap bg1="lt1" tx1="dk1" bg2="lt2" tx2="dk2" accent1="accent1" accent2="accent2" accent3="accent3" accent4="accent4" accent5="accent5" accent6="accent6" hlink="hlink" folHlink="folHlink"/>
  <p:sldLayoutIdLst>
    <p:sldLayoutId id="2147483686" r:id="rId1"/>
    <p:sldLayoutId id="2147483668" r:id="rId2"/>
    <p:sldLayoutId id="2147483688" r:id="rId3"/>
    <p:sldLayoutId id="2147483680" r:id="rId4"/>
    <p:sldLayoutId id="2147483663" r:id="rId5"/>
    <p:sldLayoutId id="2147483714" r:id="rId6"/>
    <p:sldLayoutId id="2147483704" r:id="rId7"/>
    <p:sldLayoutId id="2147483670" r:id="rId8"/>
    <p:sldLayoutId id="2147483678" r:id="rId9"/>
    <p:sldLayoutId id="2147483661" r:id="rId10"/>
    <p:sldLayoutId id="2147483689" r:id="rId11"/>
    <p:sldLayoutId id="2147483690" r:id="rId12"/>
    <p:sldLayoutId id="2147483691" r:id="rId13"/>
    <p:sldLayoutId id="2147483657" r:id="rId14"/>
    <p:sldLayoutId id="2147483706" r:id="rId15"/>
    <p:sldLayoutId id="2147483695" r:id="rId16"/>
    <p:sldLayoutId id="2147483693" r:id="rId17"/>
    <p:sldLayoutId id="2147483652" r:id="rId18"/>
    <p:sldLayoutId id="2147483649" r:id="rId19"/>
    <p:sldLayoutId id="2147483656" r:id="rId20"/>
    <p:sldLayoutId id="2147483707" r:id="rId21"/>
    <p:sldLayoutId id="2147483655" r:id="rId22"/>
    <p:sldLayoutId id="2147483708" r:id="rId23"/>
    <p:sldLayoutId id="2147483709" r:id="rId24"/>
    <p:sldLayoutId id="2147483710" r:id="rId25"/>
    <p:sldLayoutId id="2147483711" r:id="rId26"/>
    <p:sldLayoutId id="2147483712" r:id="rId27"/>
    <p:sldLayoutId id="2147483713" r:id="rId28"/>
    <p:sldLayoutId id="2147483694" r:id="rId29"/>
  </p:sldLayoutIdLst>
  <p:txStyles>
    <p:titleStyle>
      <a:lvl1pPr algn="l" defTabSz="914400" rtl="0" eaLnBrk="1" latinLnBrk="0" hangingPunct="1">
        <a:lnSpc>
          <a:spcPct val="90000"/>
        </a:lnSpc>
        <a:spcBef>
          <a:spcPct val="0"/>
        </a:spcBef>
        <a:buNone/>
        <a:defRPr sz="4000" b="1" i="0" kern="1200">
          <a:solidFill>
            <a:srgbClr val="003E7E"/>
          </a:solidFill>
          <a:latin typeface="Poppins ExtraBold" pitchFamily="2" charset="77"/>
          <a:ea typeface="+mj-ea"/>
          <a:cs typeface="Poppins ExtraBold" pitchFamily="2" charset="77"/>
        </a:defRPr>
      </a:lvl1pPr>
    </p:titleStyle>
    <p:body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800" b="0" i="0" kern="1200">
          <a:solidFill>
            <a:srgbClr val="000F3E"/>
          </a:solidFill>
          <a:latin typeface="Poppins Light" pitchFamily="2" charset="77"/>
          <a:ea typeface="+mn-ea"/>
          <a:cs typeface="Poppins Light" pitchFamily="2" charset="77"/>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b="0" i="0" kern="1200">
          <a:solidFill>
            <a:srgbClr val="000F3E"/>
          </a:solidFill>
          <a:latin typeface="Poppins Light" pitchFamily="2" charset="77"/>
          <a:ea typeface="+mn-ea"/>
          <a:cs typeface="Poppins Light" pitchFamily="2" charset="77"/>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b="0" i="0" kern="1200">
          <a:solidFill>
            <a:srgbClr val="000F3E"/>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b="0" i="0" kern="1200">
          <a:solidFill>
            <a:srgbClr val="000F3E"/>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b="0" i="0" kern="1200">
          <a:solidFill>
            <a:srgbClr val="000F3E"/>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F42C6-287E-3306-9CBF-F8A2A0247F1D}"/>
              </a:ext>
            </a:extLst>
          </p:cNvPr>
          <p:cNvSpPr>
            <a:spLocks noGrp="1"/>
          </p:cNvSpPr>
          <p:nvPr>
            <p:ph type="ctrTitle"/>
          </p:nvPr>
        </p:nvSpPr>
        <p:spPr>
          <a:xfrm>
            <a:off x="2450891" y="951042"/>
            <a:ext cx="9144000" cy="2743200"/>
          </a:xfrm>
        </p:spPr>
        <p:txBody>
          <a:bodyPr/>
          <a:lstStyle/>
          <a:p>
            <a:r>
              <a:rPr kumimoji="0" lang="en-US" sz="46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Faculty Senate Ad Hoc Recruitment and Retention Committee (RRC)</a:t>
            </a:r>
            <a:endParaRPr lang="en-US" dirty="0"/>
          </a:p>
        </p:txBody>
      </p:sp>
      <p:sp>
        <p:nvSpPr>
          <p:cNvPr id="3" name="Subtitle 2">
            <a:extLst>
              <a:ext uri="{FF2B5EF4-FFF2-40B4-BE49-F238E27FC236}">
                <a16:creationId xmlns:a16="http://schemas.microsoft.com/office/drawing/2014/main" id="{8166A648-EAF6-3D11-1F84-AF4D6E0AF490}"/>
              </a:ext>
            </a:extLst>
          </p:cNvPr>
          <p:cNvSpPr>
            <a:spLocks noGrp="1"/>
          </p:cNvSpPr>
          <p:nvPr>
            <p:ph type="subTitle" idx="1"/>
          </p:nvPr>
        </p:nvSpPr>
        <p:spPr>
          <a:xfrm>
            <a:off x="2450891" y="3964021"/>
            <a:ext cx="9144000" cy="482732"/>
          </a:xfrm>
        </p:spPr>
        <p:txBody>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D200"/>
                </a:solidFill>
                <a:effectLst/>
                <a:uLnTx/>
                <a:uFillTx/>
                <a:latin typeface="Arial" panose="020B0604020202020204" pitchFamily="34" charset="0"/>
                <a:ea typeface="+mn-ea"/>
                <a:cs typeface="Arial" panose="020B0604020202020204" pitchFamily="34" charset="0"/>
              </a:rPr>
              <a:t>2024 / 2025</a:t>
            </a:r>
          </a:p>
          <a:p>
            <a:endParaRPr lang="en-US" dirty="0"/>
          </a:p>
        </p:txBody>
      </p:sp>
      <p:sp>
        <p:nvSpPr>
          <p:cNvPr id="4" name="Text Placeholder 3">
            <a:extLst>
              <a:ext uri="{FF2B5EF4-FFF2-40B4-BE49-F238E27FC236}">
                <a16:creationId xmlns:a16="http://schemas.microsoft.com/office/drawing/2014/main" id="{4C1869A0-B1D8-8F39-1D76-748A1ED3D2AF}"/>
              </a:ext>
            </a:extLst>
          </p:cNvPr>
          <p:cNvSpPr>
            <a:spLocks noGrp="1"/>
          </p:cNvSpPr>
          <p:nvPr>
            <p:ph type="body" sz="quarter" idx="10"/>
          </p:nvPr>
        </p:nvSpPr>
        <p:spPr>
          <a:xfrm>
            <a:off x="4432300" y="4547198"/>
            <a:ext cx="5238750" cy="929217"/>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D200"/>
                </a:solidFill>
                <a:effectLst/>
                <a:uLnTx/>
                <a:uFillTx/>
                <a:latin typeface="Arial" panose="020B0604020202020204" pitchFamily="34" charset="0"/>
                <a:ea typeface="+mn-ea"/>
                <a:cs typeface="Arial" panose="020B0604020202020204" pitchFamily="34" charset="0"/>
              </a:rPr>
              <a:t>April 8, 2025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D200"/>
                </a:solidFill>
                <a:effectLst/>
                <a:uLnTx/>
                <a:uFillTx/>
                <a:latin typeface="Arial" panose="020B0604020202020204" pitchFamily="34" charset="0"/>
                <a:ea typeface="+mn-ea"/>
                <a:cs typeface="Arial" panose="020B0604020202020204" pitchFamily="34" charset="0"/>
              </a:rPr>
              <a:t>Final Report</a:t>
            </a:r>
          </a:p>
          <a:p>
            <a:endParaRPr lang="en-US" dirty="0"/>
          </a:p>
        </p:txBody>
      </p:sp>
    </p:spTree>
    <p:extLst>
      <p:ext uri="{BB962C8B-B14F-4D97-AF65-F5344CB8AC3E}">
        <p14:creationId xmlns:p14="http://schemas.microsoft.com/office/powerpoint/2010/main" val="1649865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4E64DE-B327-2BDF-B749-6DB774814ECD}"/>
              </a:ext>
            </a:extLst>
          </p:cNvPr>
          <p:cNvSpPr txBox="1"/>
          <p:nvPr/>
        </p:nvSpPr>
        <p:spPr>
          <a:xfrm>
            <a:off x="1109133" y="406043"/>
            <a:ext cx="8568267" cy="559512"/>
          </a:xfrm>
          <a:prstGeom prst="rect">
            <a:avLst/>
          </a:prstGeom>
          <a:noFill/>
        </p:spPr>
        <p:txBody>
          <a:bodyPr wrap="square" rtlCol="0">
            <a:spAutoFit/>
          </a:bodyPr>
          <a:lstStyle/>
          <a:p>
            <a:pPr marL="0" marR="0">
              <a:lnSpc>
                <a:spcPct val="115000"/>
              </a:lnSpc>
              <a:spcBef>
                <a:spcPts val="0"/>
              </a:spcBef>
              <a:spcAft>
                <a:spcPts val="800"/>
              </a:spcAft>
            </a:pPr>
            <a:r>
              <a:rPr lang="en-US" sz="2800" b="1"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Recommendations</a:t>
            </a:r>
            <a:endParaRPr lang="en-US" sz="28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66DFF5E4-199A-8C85-7823-F42D04D01955}"/>
              </a:ext>
            </a:extLst>
          </p:cNvPr>
          <p:cNvSpPr txBox="1"/>
          <p:nvPr/>
        </p:nvSpPr>
        <p:spPr>
          <a:xfrm>
            <a:off x="1921933" y="1412163"/>
            <a:ext cx="9804400" cy="3773597"/>
          </a:xfrm>
          <a:prstGeom prst="rect">
            <a:avLst/>
          </a:prstGeom>
          <a:noFill/>
        </p:spPr>
        <p:txBody>
          <a:bodyPr wrap="square">
            <a:spAutoFit/>
          </a:bodyPr>
          <a:lstStyle/>
          <a:p>
            <a:pPr marL="342900" marR="0" lvl="0" indent="-342900">
              <a:lnSpc>
                <a:spcPct val="115000"/>
              </a:lnSpc>
              <a:spcBef>
                <a:spcPts val="0"/>
              </a:spcBef>
              <a:spcAft>
                <a:spcPts val="800"/>
              </a:spcAft>
              <a:buFont typeface="+mj-lt"/>
              <a:buAutoNum type="arabicPeriod"/>
              <a:tabLst>
                <a:tab pos="457200" algn="l"/>
              </a:tabLst>
            </a:pPr>
            <a:r>
              <a:rPr lang="en-US" sz="2400" b="1"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Collaborative Retention Committees:</a:t>
            </a:r>
            <a:br>
              <a:rPr lang="en-US" sz="2400"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br>
            <a:r>
              <a:rPr lang="en-US" sz="2400"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Existing college-level retention committees should convene to:</a:t>
            </a:r>
            <a:endParaRPr lang="en-US" sz="24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sz="2400"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Share ideas and best practices</a:t>
            </a:r>
            <a:endParaRPr lang="en-US" sz="24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sz="2400"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Identify joint initiatives that could benefit from shared resources or coordination (economies of scale)</a:t>
            </a:r>
            <a:endParaRPr lang="en-US" sz="24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sz="2400"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Encourage administration that a member of the RRC from that college should participate in this committee and serve as a liaison with the RRC, where feasible.</a:t>
            </a:r>
            <a:endParaRPr lang="en-US" sz="24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65094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8FCB2D9-B2D7-E0DF-5B46-C815804F9E0E}"/>
              </a:ext>
            </a:extLst>
          </p:cNvPr>
          <p:cNvSpPr txBox="1"/>
          <p:nvPr/>
        </p:nvSpPr>
        <p:spPr>
          <a:xfrm>
            <a:off x="2006601" y="1396999"/>
            <a:ext cx="9956800" cy="3876189"/>
          </a:xfrm>
          <a:prstGeom prst="rect">
            <a:avLst/>
          </a:prstGeom>
          <a:noFill/>
        </p:spPr>
        <p:txBody>
          <a:bodyPr wrap="square" rtlCol="0">
            <a:spAutoFit/>
          </a:bodyPr>
          <a:lstStyle/>
          <a:p>
            <a:pPr marR="0" lvl="0">
              <a:lnSpc>
                <a:spcPct val="115000"/>
              </a:lnSpc>
              <a:spcBef>
                <a:spcPts val="0"/>
              </a:spcBef>
              <a:spcAft>
                <a:spcPts val="800"/>
              </a:spcAft>
              <a:tabLst>
                <a:tab pos="457200" algn="l"/>
              </a:tabLst>
            </a:pPr>
            <a:r>
              <a:rPr lang="en-US" sz="2400" b="1"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2.  Reexamine the First Year Experience Program: </a:t>
            </a:r>
            <a:endParaRPr lang="en-US" sz="24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sz="2400"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Revise and improve orientation programs</a:t>
            </a:r>
            <a:endParaRPr lang="en-US" sz="24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sz="2400"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Review existing curriculum and enhance special need areas, such as, time management, financial management</a:t>
            </a:r>
            <a:endParaRPr lang="en-US" sz="24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sz="2400"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Review first-year experience programming throughout the first two semesters</a:t>
            </a:r>
            <a:endParaRPr lang="en-US" sz="24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sz="2400"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Address the issue: Should there be a standard first-year base experience for all students?</a:t>
            </a:r>
            <a:endParaRPr lang="en-US" sz="24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0083769-BB6C-D1FF-802E-007CB9D24B90}"/>
              </a:ext>
            </a:extLst>
          </p:cNvPr>
          <p:cNvSpPr txBox="1"/>
          <p:nvPr/>
        </p:nvSpPr>
        <p:spPr>
          <a:xfrm>
            <a:off x="1024466" y="549976"/>
            <a:ext cx="8568267" cy="559512"/>
          </a:xfrm>
          <a:prstGeom prst="rect">
            <a:avLst/>
          </a:prstGeom>
          <a:noFill/>
        </p:spPr>
        <p:txBody>
          <a:bodyPr wrap="square" rtlCol="0">
            <a:spAutoFit/>
          </a:bodyPr>
          <a:lstStyle/>
          <a:p>
            <a:pPr marL="0" marR="0">
              <a:lnSpc>
                <a:spcPct val="115000"/>
              </a:lnSpc>
              <a:spcBef>
                <a:spcPts val="0"/>
              </a:spcBef>
              <a:spcAft>
                <a:spcPts val="800"/>
              </a:spcAft>
            </a:pPr>
            <a:r>
              <a:rPr lang="en-US" sz="2800" b="1"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Recommendations</a:t>
            </a:r>
            <a:endParaRPr lang="en-US" sz="28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632285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3001DB6-2711-30FE-E598-50AE7E75CD11}"/>
              </a:ext>
            </a:extLst>
          </p:cNvPr>
          <p:cNvSpPr txBox="1"/>
          <p:nvPr/>
        </p:nvSpPr>
        <p:spPr>
          <a:xfrm>
            <a:off x="1024466" y="549976"/>
            <a:ext cx="8568267" cy="559512"/>
          </a:xfrm>
          <a:prstGeom prst="rect">
            <a:avLst/>
          </a:prstGeom>
          <a:noFill/>
        </p:spPr>
        <p:txBody>
          <a:bodyPr wrap="square" rtlCol="0">
            <a:spAutoFit/>
          </a:bodyPr>
          <a:lstStyle/>
          <a:p>
            <a:pPr marL="0" marR="0">
              <a:lnSpc>
                <a:spcPct val="115000"/>
              </a:lnSpc>
              <a:spcBef>
                <a:spcPts val="0"/>
              </a:spcBef>
              <a:spcAft>
                <a:spcPts val="800"/>
              </a:spcAft>
            </a:pPr>
            <a:r>
              <a:rPr lang="en-US" sz="2800" b="1"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Recommendations</a:t>
            </a:r>
            <a:endParaRPr lang="en-US" sz="28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F7EA8FCE-B380-656C-1387-B84668D599AA}"/>
              </a:ext>
            </a:extLst>
          </p:cNvPr>
          <p:cNvSpPr txBox="1"/>
          <p:nvPr/>
        </p:nvSpPr>
        <p:spPr>
          <a:xfrm>
            <a:off x="1803401" y="1405467"/>
            <a:ext cx="9795934" cy="4300921"/>
          </a:xfrm>
          <a:prstGeom prst="rect">
            <a:avLst/>
          </a:prstGeom>
          <a:noFill/>
        </p:spPr>
        <p:txBody>
          <a:bodyPr wrap="square" rtlCol="0">
            <a:spAutoFit/>
          </a:bodyPr>
          <a:lstStyle/>
          <a:p>
            <a:pPr marR="0" lvl="0">
              <a:lnSpc>
                <a:spcPct val="115000"/>
              </a:lnSpc>
              <a:spcBef>
                <a:spcPts val="0"/>
              </a:spcBef>
              <a:spcAft>
                <a:spcPts val="800"/>
              </a:spcAft>
              <a:tabLst>
                <a:tab pos="457200" algn="l"/>
              </a:tabLst>
            </a:pPr>
            <a:r>
              <a:rPr lang="en-US" sz="2400" b="1"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3.  Financial Counseling: </a:t>
            </a:r>
            <a:endParaRPr lang="en-US" sz="24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sz="2400"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Establish a financial counseling program; should this be required for all students (expanded beyond orientation)?</a:t>
            </a:r>
            <a:endParaRPr lang="en-US" sz="24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115000"/>
              </a:lnSpc>
              <a:spcBef>
                <a:spcPts val="0"/>
              </a:spcBef>
              <a:spcAft>
                <a:spcPts val="800"/>
              </a:spcAft>
              <a:tabLst>
                <a:tab pos="457200" algn="l"/>
              </a:tabLst>
            </a:pPr>
            <a:r>
              <a:rPr lang="en-US" sz="2400" b="1"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4. Substantive Review of Student Success Outcomes</a:t>
            </a:r>
            <a:endParaRPr lang="en-US" sz="24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sz="2400"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Deep curricular review of course processes and content that ensures value to the student experience and future career goals</a:t>
            </a:r>
            <a:endParaRPr lang="en-US" sz="24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sz="2400"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Examine the need for a more in-depth program to help students learn how to learn, including but not limited to study skills, time management, basic note-taking/technology skills, etc. </a:t>
            </a:r>
            <a:endParaRPr lang="en-US" sz="24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068191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16A01C-32B6-92B3-52C9-A2C0DF550C5B}"/>
              </a:ext>
            </a:extLst>
          </p:cNvPr>
          <p:cNvSpPr txBox="1"/>
          <p:nvPr/>
        </p:nvSpPr>
        <p:spPr>
          <a:xfrm>
            <a:off x="2006600" y="853808"/>
            <a:ext cx="10185400" cy="5150384"/>
          </a:xfrm>
          <a:prstGeom prst="rect">
            <a:avLst/>
          </a:prstGeom>
          <a:noFill/>
        </p:spPr>
        <p:txBody>
          <a:bodyPr wrap="square" rtlCol="0">
            <a:spAutoFit/>
          </a:bodyPr>
          <a:lstStyle/>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2400" b="1"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Revisit concerns raised in previous RRC reports and the Arts &amp; Sciences Report</a:t>
            </a:r>
            <a:endParaRPr lang="en-US" sz="2400" b="1"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sz="2400"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Collaborate with the Enrollment Office &amp; Office of Student Success to determine which issues remain relevant</a:t>
            </a:r>
            <a:endParaRPr lang="en-US" sz="24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2400" b="1"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Gather data from colleges regarding recruitment &amp; retention strategy </a:t>
            </a:r>
            <a:r>
              <a:rPr lang="en-US" sz="2400"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via survey to share best practices across the campus and increase university support in initiatives that demonstrate success</a:t>
            </a:r>
            <a:endParaRPr lang="en-US" sz="24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sz="2400"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Create this survey and request the Provost’s assistance in encouraging the deans to help promote participation in the survey</a:t>
            </a:r>
            <a:endParaRPr lang="en-US" sz="24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2400" b="1"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Identify and prioritize </a:t>
            </a:r>
            <a:r>
              <a:rPr lang="en-US" sz="2400"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one key recruitment and one key retention issue to focus on during the 2025–2026 academic year</a:t>
            </a:r>
            <a:endParaRPr lang="en-US" sz="24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2C15E3A-11A2-844C-57B8-00995B40461B}"/>
              </a:ext>
            </a:extLst>
          </p:cNvPr>
          <p:cNvSpPr txBox="1"/>
          <p:nvPr/>
        </p:nvSpPr>
        <p:spPr>
          <a:xfrm>
            <a:off x="338667" y="209305"/>
            <a:ext cx="9465733" cy="626262"/>
          </a:xfrm>
          <a:prstGeom prst="rect">
            <a:avLst/>
          </a:prstGeom>
          <a:noFill/>
        </p:spPr>
        <p:txBody>
          <a:bodyPr wrap="square">
            <a:spAutoFit/>
          </a:bodyPr>
          <a:lstStyle/>
          <a:p>
            <a:pPr marL="0" marR="0">
              <a:lnSpc>
                <a:spcPct val="115000"/>
              </a:lnSpc>
              <a:spcBef>
                <a:spcPts val="0"/>
              </a:spcBef>
              <a:spcAft>
                <a:spcPts val="800"/>
              </a:spcAft>
            </a:pPr>
            <a:r>
              <a:rPr lang="en-US" sz="3200" b="1"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Recommended RRC Goals Entering 2025–2026</a:t>
            </a:r>
            <a:endParaRPr lang="en-US" sz="32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287066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C7C63-D288-D558-A21C-8B0B756B5449}"/>
              </a:ext>
            </a:extLst>
          </p:cNvPr>
          <p:cNvSpPr>
            <a:spLocks noGrp="1"/>
          </p:cNvSpPr>
          <p:nvPr>
            <p:ph type="title"/>
          </p:nvPr>
        </p:nvSpPr>
        <p:spPr>
          <a:xfrm>
            <a:off x="331446" y="1811867"/>
            <a:ext cx="5053353" cy="3473449"/>
          </a:xfrm>
        </p:spPr>
        <p:txBody>
          <a:bodyPr>
            <a:normAutofit/>
          </a:bodyPr>
          <a:lstStyle/>
          <a:p>
            <a:r>
              <a:rPr lang="en-US" dirty="0"/>
              <a:t>Any questions?</a:t>
            </a:r>
            <a:br>
              <a:rPr lang="en-US" dirty="0"/>
            </a:br>
            <a:br>
              <a:rPr lang="en-US" dirty="0"/>
            </a:br>
            <a:r>
              <a:rPr lang="en-US" dirty="0"/>
              <a:t>Thank you!</a:t>
            </a:r>
          </a:p>
        </p:txBody>
      </p:sp>
    </p:spTree>
    <p:extLst>
      <p:ext uri="{BB962C8B-B14F-4D97-AF65-F5344CB8AC3E}">
        <p14:creationId xmlns:p14="http://schemas.microsoft.com/office/powerpoint/2010/main" val="3397721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24E1913-9A47-2A4C-A244-F445D0834044}"/>
              </a:ext>
            </a:extLst>
          </p:cNvPr>
          <p:cNvSpPr txBox="1"/>
          <p:nvPr/>
        </p:nvSpPr>
        <p:spPr>
          <a:xfrm>
            <a:off x="3115735" y="677334"/>
            <a:ext cx="4741332" cy="1631216"/>
          </a:xfrm>
          <a:prstGeom prst="rect">
            <a:avLst/>
          </a:prstGeom>
          <a:noFill/>
        </p:spPr>
        <p:txBody>
          <a:bodyPr wrap="square" rtlCol="0">
            <a:spAutoFit/>
          </a:bodyPr>
          <a:lstStyle/>
          <a:p>
            <a:pPr algn="ctr"/>
            <a:r>
              <a:rPr lang="en-US" sz="2800" b="1" dirty="0">
                <a:solidFill>
                  <a:srgbClr val="FFD200"/>
                </a:solidFill>
              </a:rPr>
              <a:t>Committee members</a:t>
            </a:r>
          </a:p>
          <a:p>
            <a:pPr algn="ctr"/>
            <a:r>
              <a:rPr lang="en-US" sz="2400" b="1" dirty="0">
                <a:solidFill>
                  <a:srgbClr val="FFD200"/>
                </a:solidFill>
              </a:rPr>
              <a:t>Gary Insch, Chair</a:t>
            </a:r>
          </a:p>
          <a:p>
            <a:pPr algn="ctr"/>
            <a:r>
              <a:rPr lang="en-US" sz="2400" b="1" dirty="0">
                <a:solidFill>
                  <a:srgbClr val="FFD200"/>
                </a:solidFill>
              </a:rPr>
              <a:t>Karen Green, Chair</a:t>
            </a:r>
          </a:p>
          <a:p>
            <a:pPr algn="ctr"/>
            <a:r>
              <a:rPr lang="en-US" sz="2400" b="1" dirty="0">
                <a:solidFill>
                  <a:srgbClr val="FFD200"/>
                </a:solidFill>
              </a:rPr>
              <a:t>Tomer Avidor-Reiss, Emeritus Chair</a:t>
            </a:r>
          </a:p>
        </p:txBody>
      </p:sp>
      <p:sp>
        <p:nvSpPr>
          <p:cNvPr id="6" name="TextBox 5">
            <a:extLst>
              <a:ext uri="{FF2B5EF4-FFF2-40B4-BE49-F238E27FC236}">
                <a16:creationId xmlns:a16="http://schemas.microsoft.com/office/drawing/2014/main" id="{458689D1-1FB7-10F5-9B53-8F8C116C55CC}"/>
              </a:ext>
            </a:extLst>
          </p:cNvPr>
          <p:cNvSpPr txBox="1"/>
          <p:nvPr/>
        </p:nvSpPr>
        <p:spPr>
          <a:xfrm>
            <a:off x="1811867" y="2667000"/>
            <a:ext cx="4487333" cy="2369880"/>
          </a:xfrm>
          <a:prstGeom prst="rect">
            <a:avLst/>
          </a:prstGeom>
          <a:noFill/>
        </p:spPr>
        <p:txBody>
          <a:bodyPr wrap="square" rtlCol="0">
            <a:spAutoFit/>
          </a:bodyPr>
          <a:lstStyle/>
          <a:p>
            <a:r>
              <a:rPr lang="en-US" sz="2800" b="1" dirty="0">
                <a:solidFill>
                  <a:srgbClr val="FFD200"/>
                </a:solidFill>
              </a:rPr>
              <a:t>Recruitment Sub-Committee</a:t>
            </a:r>
          </a:p>
          <a:p>
            <a:r>
              <a:rPr lang="en-US" sz="2400" b="1" dirty="0">
                <a:solidFill>
                  <a:srgbClr val="FFD200"/>
                </a:solidFill>
              </a:rPr>
              <a:t>	Karen Green, Chair</a:t>
            </a:r>
          </a:p>
          <a:p>
            <a:r>
              <a:rPr lang="en-US" sz="2400" b="1" dirty="0">
                <a:solidFill>
                  <a:srgbClr val="FFD200"/>
                </a:solidFill>
              </a:rPr>
              <a:t>	Fred Ahrens</a:t>
            </a:r>
          </a:p>
          <a:p>
            <a:r>
              <a:rPr lang="en-US" sz="2400" b="1" dirty="0">
                <a:solidFill>
                  <a:srgbClr val="FFD200"/>
                </a:solidFill>
              </a:rPr>
              <a:t>	Bryan Bosch</a:t>
            </a:r>
          </a:p>
          <a:p>
            <a:r>
              <a:rPr lang="en-US" sz="2400" b="1" dirty="0">
                <a:solidFill>
                  <a:srgbClr val="FFD200"/>
                </a:solidFill>
              </a:rPr>
              <a:t>	Lisa Kovach</a:t>
            </a:r>
          </a:p>
          <a:p>
            <a:r>
              <a:rPr lang="en-US" sz="2400" b="1" dirty="0">
                <a:solidFill>
                  <a:srgbClr val="FFD200"/>
                </a:solidFill>
              </a:rPr>
              <a:t>	Michelle Seegert</a:t>
            </a:r>
          </a:p>
        </p:txBody>
      </p:sp>
      <p:sp>
        <p:nvSpPr>
          <p:cNvPr id="7" name="TextBox 6">
            <a:extLst>
              <a:ext uri="{FF2B5EF4-FFF2-40B4-BE49-F238E27FC236}">
                <a16:creationId xmlns:a16="http://schemas.microsoft.com/office/drawing/2014/main" id="{AD6A3A53-EB93-6C00-C1C7-05A150E4CC4A}"/>
              </a:ext>
            </a:extLst>
          </p:cNvPr>
          <p:cNvSpPr txBox="1"/>
          <p:nvPr/>
        </p:nvSpPr>
        <p:spPr>
          <a:xfrm>
            <a:off x="6299200" y="2667000"/>
            <a:ext cx="4191000" cy="2369880"/>
          </a:xfrm>
          <a:prstGeom prst="rect">
            <a:avLst/>
          </a:prstGeom>
          <a:noFill/>
        </p:spPr>
        <p:txBody>
          <a:bodyPr wrap="square" rtlCol="0">
            <a:spAutoFit/>
          </a:bodyPr>
          <a:lstStyle/>
          <a:p>
            <a:r>
              <a:rPr lang="en-US" sz="2800" b="1" dirty="0">
                <a:solidFill>
                  <a:srgbClr val="FFD200"/>
                </a:solidFill>
              </a:rPr>
              <a:t>Retention Sub-Committee</a:t>
            </a:r>
          </a:p>
          <a:p>
            <a:r>
              <a:rPr lang="en-US" sz="2400" b="1" dirty="0">
                <a:solidFill>
                  <a:srgbClr val="FFD200"/>
                </a:solidFill>
              </a:rPr>
              <a:t>	Renee Heberle, Chair</a:t>
            </a:r>
          </a:p>
          <a:p>
            <a:r>
              <a:rPr lang="en-US" sz="2400" b="1" dirty="0">
                <a:solidFill>
                  <a:srgbClr val="FFD200"/>
                </a:solidFill>
              </a:rPr>
              <a:t>	Jackie Flom</a:t>
            </a:r>
          </a:p>
          <a:p>
            <a:r>
              <a:rPr lang="en-US" sz="2400" b="1" dirty="0">
                <a:solidFill>
                  <a:srgbClr val="FFD200"/>
                </a:solidFill>
              </a:rPr>
              <a:t>	Julia Martin</a:t>
            </a:r>
          </a:p>
          <a:p>
            <a:r>
              <a:rPr lang="en-US" sz="2400" b="1" dirty="0">
                <a:solidFill>
                  <a:srgbClr val="FFD200"/>
                </a:solidFill>
              </a:rPr>
              <a:t>	Andrew Misko</a:t>
            </a:r>
          </a:p>
          <a:p>
            <a:r>
              <a:rPr lang="en-US" sz="2400" b="1" dirty="0">
                <a:solidFill>
                  <a:srgbClr val="FFD200"/>
                </a:solidFill>
              </a:rPr>
              <a:t>	Alex Spivak</a:t>
            </a:r>
          </a:p>
        </p:txBody>
      </p:sp>
    </p:spTree>
    <p:extLst>
      <p:ext uri="{BB962C8B-B14F-4D97-AF65-F5344CB8AC3E}">
        <p14:creationId xmlns:p14="http://schemas.microsoft.com/office/powerpoint/2010/main" val="4120281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2550FA-9BAF-6929-6B16-3EE44C27F6A9}"/>
              </a:ext>
            </a:extLst>
          </p:cNvPr>
          <p:cNvSpPr txBox="1"/>
          <p:nvPr/>
        </p:nvSpPr>
        <p:spPr>
          <a:xfrm>
            <a:off x="2209800" y="1651506"/>
            <a:ext cx="9541933" cy="3416320"/>
          </a:xfrm>
          <a:prstGeom prst="rect">
            <a:avLst/>
          </a:prstGeom>
          <a:noFill/>
        </p:spPr>
        <p:txBody>
          <a:bodyPr wrap="square">
            <a:spAutoFit/>
          </a:bodyPr>
          <a:lstStyle/>
          <a:p>
            <a:r>
              <a:rPr lang="en-US" sz="2400" b="1" i="0" dirty="0">
                <a:solidFill>
                  <a:srgbClr val="FFD200"/>
                </a:solidFill>
                <a:effectLst/>
                <a:latin typeface="Poppins" panose="00000500000000000000" pitchFamily="2" charset="0"/>
              </a:rPr>
              <a:t>Identify opportunities to enhance UToledo faculty involvement in the student recruitment and retention process. Define metrics for faculty involvement in student recruitment and retention. </a:t>
            </a:r>
          </a:p>
          <a:p>
            <a:endParaRPr lang="en-US" sz="2400" b="1" dirty="0">
              <a:solidFill>
                <a:srgbClr val="FFD200"/>
              </a:solidFill>
              <a:latin typeface="Poppins" panose="00000500000000000000" pitchFamily="2" charset="0"/>
            </a:endParaRPr>
          </a:p>
          <a:p>
            <a:r>
              <a:rPr lang="en-US" sz="2400" b="1" i="0" dirty="0">
                <a:solidFill>
                  <a:srgbClr val="FFD200"/>
                </a:solidFill>
                <a:effectLst/>
                <a:latin typeface="Poppins" panose="00000500000000000000" pitchFamily="2" charset="0"/>
              </a:rPr>
              <a:t>Advise university administrators on the resources needed to enhance collaboration with faculty on recruitment and retention. Provide analysis and input to university administrators on the recruitment and retention process.</a:t>
            </a:r>
            <a:endParaRPr lang="en-US" sz="2400" b="1" dirty="0">
              <a:solidFill>
                <a:srgbClr val="FFD200"/>
              </a:solidFill>
            </a:endParaRPr>
          </a:p>
        </p:txBody>
      </p:sp>
      <p:sp>
        <p:nvSpPr>
          <p:cNvPr id="4" name="TextBox 3">
            <a:extLst>
              <a:ext uri="{FF2B5EF4-FFF2-40B4-BE49-F238E27FC236}">
                <a16:creationId xmlns:a16="http://schemas.microsoft.com/office/drawing/2014/main" id="{AE7296B7-72FE-BD13-E89C-A87509BD7327}"/>
              </a:ext>
            </a:extLst>
          </p:cNvPr>
          <p:cNvSpPr txBox="1"/>
          <p:nvPr/>
        </p:nvSpPr>
        <p:spPr>
          <a:xfrm>
            <a:off x="1253067" y="919743"/>
            <a:ext cx="7840133" cy="523220"/>
          </a:xfrm>
          <a:prstGeom prst="rect">
            <a:avLst/>
          </a:prstGeom>
          <a:noFill/>
        </p:spPr>
        <p:txBody>
          <a:bodyPr wrap="square" rtlCol="0">
            <a:spAutoFit/>
          </a:bodyPr>
          <a:lstStyle/>
          <a:p>
            <a:r>
              <a:rPr lang="en-US" sz="2800" b="1" dirty="0">
                <a:solidFill>
                  <a:srgbClr val="FFD200"/>
                </a:solidFill>
                <a:latin typeface="Poppins" panose="00000500000000000000" pitchFamily="2" charset="0"/>
                <a:cs typeface="Poppins" panose="00000500000000000000" pitchFamily="2" charset="0"/>
              </a:rPr>
              <a:t>Committee charge</a:t>
            </a:r>
          </a:p>
        </p:txBody>
      </p:sp>
    </p:spTree>
    <p:extLst>
      <p:ext uri="{BB962C8B-B14F-4D97-AF65-F5344CB8AC3E}">
        <p14:creationId xmlns:p14="http://schemas.microsoft.com/office/powerpoint/2010/main" val="206311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E6A23C6-CFE9-0A19-757A-8C43BBA93617}"/>
              </a:ext>
            </a:extLst>
          </p:cNvPr>
          <p:cNvSpPr txBox="1"/>
          <p:nvPr/>
        </p:nvSpPr>
        <p:spPr>
          <a:xfrm>
            <a:off x="2150533" y="1185334"/>
            <a:ext cx="9271000" cy="3709990"/>
          </a:xfrm>
          <a:prstGeom prst="rect">
            <a:avLst/>
          </a:prstGeom>
          <a:noFill/>
        </p:spPr>
        <p:txBody>
          <a:bodyPr wrap="square" rtlCol="0">
            <a:spAutoFit/>
          </a:bodyPr>
          <a:lstStyle/>
          <a:p>
            <a:pPr marL="0" marR="0">
              <a:lnSpc>
                <a:spcPct val="115000"/>
              </a:lnSpc>
              <a:spcBef>
                <a:spcPts val="0"/>
              </a:spcBef>
              <a:spcAft>
                <a:spcPts val="800"/>
              </a:spcAft>
            </a:pPr>
            <a:r>
              <a:rPr lang="en-US" sz="3200" b="1"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Background</a:t>
            </a:r>
            <a:endParaRPr lang="en-US" sz="32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2400"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In Fall 2024, Tony </a:t>
            </a:r>
            <a:r>
              <a:rPr lang="en-US" sz="2400" kern="0" dirty="0" err="1">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Bourne</a:t>
            </a:r>
            <a:r>
              <a:rPr lang="en-US" sz="2400"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 began his role as Vice President of Enrollment at The University of Toledo. The Retention &amp; Recruitment Committee (RRC) chose to delay its initial meeting with him to allow time for assessment and adjustment of recruitment strategies. The committee met with Tony in November 2024 and subsequently divided into two working groups: Recruitment and Retention.</a:t>
            </a:r>
            <a:endParaRPr lang="en-US" sz="24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7843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576400-CE32-EFF2-A598-97CB63C901D8}"/>
              </a:ext>
            </a:extLst>
          </p:cNvPr>
          <p:cNvSpPr txBox="1"/>
          <p:nvPr/>
        </p:nvSpPr>
        <p:spPr>
          <a:xfrm>
            <a:off x="194733" y="279401"/>
            <a:ext cx="10566399" cy="461665"/>
          </a:xfrm>
          <a:prstGeom prst="rect">
            <a:avLst/>
          </a:prstGeom>
          <a:noFill/>
        </p:spPr>
        <p:txBody>
          <a:bodyPr wrap="square" rtlCol="0">
            <a:spAutoFit/>
          </a:bodyPr>
          <a:lstStyle/>
          <a:p>
            <a:r>
              <a:rPr lang="en-US" sz="2400" b="1" kern="0" dirty="0">
                <a:solidFill>
                  <a:srgbClr val="FFD200"/>
                </a:solidFill>
                <a:effectLst/>
                <a:latin typeface="Arial" panose="020B0604020202020204" pitchFamily="34" charset="0"/>
                <a:ea typeface="Times New Roman" panose="02020603050405020304" pitchFamily="18" charset="0"/>
              </a:rPr>
              <a:t>Recruitment Subcommittee, which met with Tony on February 7, 2025</a:t>
            </a:r>
            <a:endParaRPr lang="en-US" sz="2400" b="1" dirty="0">
              <a:solidFill>
                <a:srgbClr val="FFD200"/>
              </a:solidFill>
            </a:endParaRPr>
          </a:p>
        </p:txBody>
      </p:sp>
      <p:sp>
        <p:nvSpPr>
          <p:cNvPr id="6" name="TextBox 5">
            <a:extLst>
              <a:ext uri="{FF2B5EF4-FFF2-40B4-BE49-F238E27FC236}">
                <a16:creationId xmlns:a16="http://schemas.microsoft.com/office/drawing/2014/main" id="{98A342BB-77D9-3C75-5790-E9BA9BA7D9F1}"/>
              </a:ext>
            </a:extLst>
          </p:cNvPr>
          <p:cNvSpPr txBox="1"/>
          <p:nvPr/>
        </p:nvSpPr>
        <p:spPr>
          <a:xfrm>
            <a:off x="1955800" y="871681"/>
            <a:ext cx="9821333" cy="5791585"/>
          </a:xfrm>
          <a:prstGeom prst="rect">
            <a:avLst/>
          </a:prstGeom>
          <a:noFill/>
        </p:spPr>
        <p:txBody>
          <a:bodyPr wrap="square" rtlCol="0">
            <a:spAutoFit/>
          </a:bodyPr>
          <a:lstStyle/>
          <a:p>
            <a:pPr marL="0" marR="0">
              <a:lnSpc>
                <a:spcPct val="115000"/>
              </a:lnSpc>
              <a:spcBef>
                <a:spcPts val="0"/>
              </a:spcBef>
              <a:spcAft>
                <a:spcPts val="800"/>
              </a:spcAft>
            </a:pPr>
            <a:r>
              <a:rPr lang="en-US" sz="2000" b="1"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Key Findings</a:t>
            </a:r>
            <a:endParaRPr lang="en-US" sz="20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2000" b="1"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Marketing and Messaging:</a:t>
            </a:r>
            <a:r>
              <a:rPr lang="en-US" sz="2000"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 Tony noted that previous marketing efforts lacked consistency and strategic focus. Current initiatives aim to shift the narrative toward a more positive, student-centered brand identity. A focus on commercials and a cohesive marketing strategy is underway.</a:t>
            </a:r>
            <a:endParaRPr lang="en-US" sz="20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2000" b="1"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High School Engagement:</a:t>
            </a:r>
            <a:r>
              <a:rPr lang="en-US" sz="2000"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 The Enrollment Office is prioritizing relationships with local high school counselors and fostering greater engagement with students. </a:t>
            </a:r>
            <a:endParaRPr lang="en-US" sz="20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2000" b="1"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Campus Tours:</a:t>
            </a:r>
            <a:r>
              <a:rPr lang="en-US" sz="2000"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 Tour content and delivery have been revised, including additional training for tour guides. Tony encourages faculty and staff to report any subpar tour experiences so his team can address them directly.</a:t>
            </a:r>
            <a:endParaRPr lang="en-US" sz="20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2000" b="1"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Communication Gaps:</a:t>
            </a:r>
            <a:r>
              <a:rPr lang="en-US" sz="2000"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 A major concern identified was a persistent breakdown in communication between the Enrollment Office and the broader campus community, including faculty. This has led to missed opportunities for faculty engagement in student-focused events. Tony indicated that his team would work more closely with faculty in the future.</a:t>
            </a:r>
            <a:endParaRPr lang="en-US" sz="20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722219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726A14-979E-ECDA-4AAB-E427E99BCD74}"/>
              </a:ext>
            </a:extLst>
          </p:cNvPr>
          <p:cNvSpPr txBox="1"/>
          <p:nvPr/>
        </p:nvSpPr>
        <p:spPr>
          <a:xfrm>
            <a:off x="982133" y="177443"/>
            <a:ext cx="8568267" cy="559512"/>
          </a:xfrm>
          <a:prstGeom prst="rect">
            <a:avLst/>
          </a:prstGeom>
          <a:noFill/>
        </p:spPr>
        <p:txBody>
          <a:bodyPr wrap="square" rtlCol="0">
            <a:spAutoFit/>
          </a:bodyPr>
          <a:lstStyle/>
          <a:p>
            <a:pPr marL="0" marR="0">
              <a:lnSpc>
                <a:spcPct val="115000"/>
              </a:lnSpc>
              <a:spcBef>
                <a:spcPts val="0"/>
              </a:spcBef>
              <a:spcAft>
                <a:spcPts val="800"/>
              </a:spcAft>
            </a:pPr>
            <a:r>
              <a:rPr lang="en-US" sz="2800" b="1"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Recommendations</a:t>
            </a:r>
            <a:endParaRPr lang="en-US" sz="28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9CE6CDF-D30B-9D26-3432-14DE2058B537}"/>
              </a:ext>
            </a:extLst>
          </p:cNvPr>
          <p:cNvSpPr txBox="1"/>
          <p:nvPr/>
        </p:nvSpPr>
        <p:spPr>
          <a:xfrm>
            <a:off x="1837267" y="885894"/>
            <a:ext cx="9939867" cy="5794663"/>
          </a:xfrm>
          <a:prstGeom prst="rect">
            <a:avLst/>
          </a:prstGeom>
          <a:noFill/>
        </p:spPr>
        <p:txBody>
          <a:bodyPr wrap="square">
            <a:spAutoFit/>
          </a:bodyPr>
          <a:lstStyle/>
          <a:p>
            <a:pPr marL="342900" marR="0" lvl="0" indent="-342900">
              <a:lnSpc>
                <a:spcPct val="115000"/>
              </a:lnSpc>
              <a:spcBef>
                <a:spcPts val="0"/>
              </a:spcBef>
              <a:spcAft>
                <a:spcPts val="800"/>
              </a:spcAft>
              <a:buFont typeface="+mj-lt"/>
              <a:buAutoNum type="arabicPeriod"/>
              <a:tabLst>
                <a:tab pos="457200" algn="l"/>
              </a:tabLst>
            </a:pPr>
            <a:r>
              <a:rPr lang="en-US" sz="2400" b="1"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Re-establish the ACE Group (or Equivalent):</a:t>
            </a:r>
            <a:br>
              <a:rPr lang="en-US" sz="2400"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br>
            <a:r>
              <a:rPr lang="en-US" sz="2400"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Reinstate a cross-functional advisory group made up of:</a:t>
            </a:r>
            <a:endParaRPr lang="en-US" sz="24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sz="2400"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Enrollment and retention leaders</a:t>
            </a:r>
            <a:endParaRPr lang="en-US" sz="24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sz="2400"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Representatives, including faculty, from each academic college</a:t>
            </a:r>
            <a:br>
              <a:rPr lang="en-US" sz="2400"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br>
            <a:r>
              <a:rPr lang="en-US" sz="2400"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This group would serve to disseminate timely information and ensure greater faculty awareness and involvement in recruitment efforts. Also, best practices could be shared and discussed. It should be noted that the University President has gathered a preliminary advisory committee for recruitment and retention. The RRC recommends faculty participation from each College on this committee since it appears recruitment and retention strategies will be College-centric.  Moreover, the relationship between this committee and the RRC needs to be clarified.</a:t>
            </a:r>
            <a:endParaRPr lang="en-US" sz="24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126889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1529F3-A6D7-F9ED-363F-76EBFE1CFFF9}"/>
              </a:ext>
            </a:extLst>
          </p:cNvPr>
          <p:cNvSpPr txBox="1"/>
          <p:nvPr/>
        </p:nvSpPr>
        <p:spPr>
          <a:xfrm>
            <a:off x="3047999" y="1425952"/>
            <a:ext cx="8373533" cy="4198329"/>
          </a:xfrm>
          <a:prstGeom prst="rect">
            <a:avLst/>
          </a:prstGeom>
          <a:noFill/>
        </p:spPr>
        <p:txBody>
          <a:bodyPr wrap="square">
            <a:spAutoFit/>
          </a:bodyPr>
          <a:lstStyle/>
          <a:p>
            <a:pPr marR="0" lvl="0">
              <a:lnSpc>
                <a:spcPct val="115000"/>
              </a:lnSpc>
              <a:spcBef>
                <a:spcPts val="0"/>
              </a:spcBef>
              <a:spcAft>
                <a:spcPts val="800"/>
              </a:spcAft>
              <a:tabLst>
                <a:tab pos="457200" algn="l"/>
              </a:tabLst>
            </a:pPr>
            <a:r>
              <a:rPr lang="en-US" sz="2400" b="1"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2.  College-Based Recruitment Committees:</a:t>
            </a:r>
            <a:br>
              <a:rPr lang="en-US" sz="2400"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br>
            <a:r>
              <a:rPr lang="en-US" sz="2400"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Each college should consider forming its own internal recruitment committee to:</a:t>
            </a:r>
            <a:endParaRPr lang="en-US" sz="24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sz="2400"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Allow chairs to serve as liaisons with the central Enrollment Office</a:t>
            </a:r>
            <a:endParaRPr lang="en-US" sz="24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sz="2400"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Coordinate participation in recruitment activities</a:t>
            </a:r>
            <a:endParaRPr lang="en-US" sz="24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SzPts val="1000"/>
              <a:buFont typeface="Courier New" panose="02070309020205020404" pitchFamily="49" charset="0"/>
              <a:buChar char="o"/>
              <a:tabLst>
                <a:tab pos="914400" algn="l"/>
              </a:tabLst>
            </a:pPr>
            <a:r>
              <a:rPr lang="en-US" sz="2400"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Encourage administration that a member of the RRC from that college should participate in this committee and serve as a liaison with the RRC, where feasible.</a:t>
            </a:r>
            <a:endParaRPr lang="en-US" sz="24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4574A5F4-52AC-FFD9-1074-99D5E430EAEA}"/>
              </a:ext>
            </a:extLst>
          </p:cNvPr>
          <p:cNvSpPr txBox="1"/>
          <p:nvPr/>
        </p:nvSpPr>
        <p:spPr>
          <a:xfrm>
            <a:off x="1024466" y="549976"/>
            <a:ext cx="8568267" cy="559512"/>
          </a:xfrm>
          <a:prstGeom prst="rect">
            <a:avLst/>
          </a:prstGeom>
          <a:noFill/>
        </p:spPr>
        <p:txBody>
          <a:bodyPr wrap="square" rtlCol="0">
            <a:spAutoFit/>
          </a:bodyPr>
          <a:lstStyle/>
          <a:p>
            <a:pPr marL="0" marR="0">
              <a:lnSpc>
                <a:spcPct val="115000"/>
              </a:lnSpc>
              <a:spcBef>
                <a:spcPts val="0"/>
              </a:spcBef>
              <a:spcAft>
                <a:spcPts val="800"/>
              </a:spcAft>
            </a:pPr>
            <a:r>
              <a:rPr lang="en-US" sz="2800" b="1"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Recommendations</a:t>
            </a:r>
            <a:endParaRPr lang="en-US" sz="28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67281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8D276-8975-7248-A92F-C577B4847C9F}"/>
              </a:ext>
            </a:extLst>
          </p:cNvPr>
          <p:cNvSpPr txBox="1"/>
          <p:nvPr/>
        </p:nvSpPr>
        <p:spPr>
          <a:xfrm>
            <a:off x="313266" y="276536"/>
            <a:ext cx="11294534" cy="954107"/>
          </a:xfrm>
          <a:prstGeom prst="rect">
            <a:avLst/>
          </a:prstGeom>
          <a:noFill/>
        </p:spPr>
        <p:txBody>
          <a:bodyPr wrap="square" rtlCol="0">
            <a:spAutoFit/>
          </a:bodyPr>
          <a:lstStyle/>
          <a:p>
            <a:r>
              <a:rPr lang="en-US" sz="2800" b="1" kern="0" dirty="0">
                <a:solidFill>
                  <a:srgbClr val="FFD200"/>
                </a:solidFill>
                <a:effectLst/>
                <a:latin typeface="Arial" panose="020B0604020202020204" pitchFamily="34" charset="0"/>
                <a:ea typeface="Times New Roman" panose="02020603050405020304" pitchFamily="18" charset="0"/>
              </a:rPr>
              <a:t>Retention Subcommittee, which met with Angela Paprocki and Shannon Neumann on February 18, 2025. </a:t>
            </a:r>
            <a:endParaRPr lang="en-US" sz="2800" b="1" dirty="0">
              <a:solidFill>
                <a:srgbClr val="FFD200"/>
              </a:solidFill>
            </a:endParaRPr>
          </a:p>
        </p:txBody>
      </p:sp>
      <p:sp>
        <p:nvSpPr>
          <p:cNvPr id="7" name="TextBox 6">
            <a:extLst>
              <a:ext uri="{FF2B5EF4-FFF2-40B4-BE49-F238E27FC236}">
                <a16:creationId xmlns:a16="http://schemas.microsoft.com/office/drawing/2014/main" id="{3F2C2D3D-56EA-5D61-5F08-7EA4FE8E3585}"/>
              </a:ext>
            </a:extLst>
          </p:cNvPr>
          <p:cNvSpPr txBox="1"/>
          <p:nvPr/>
        </p:nvSpPr>
        <p:spPr>
          <a:xfrm>
            <a:off x="2116666" y="1303866"/>
            <a:ext cx="9906000" cy="4842608"/>
          </a:xfrm>
          <a:prstGeom prst="rect">
            <a:avLst/>
          </a:prstGeom>
          <a:noFill/>
        </p:spPr>
        <p:txBody>
          <a:bodyPr wrap="square">
            <a:spAutoFit/>
          </a:bodyPr>
          <a:lstStyle/>
          <a:p>
            <a:pPr marL="0" marR="0">
              <a:lnSpc>
                <a:spcPct val="115000"/>
              </a:lnSpc>
              <a:spcBef>
                <a:spcPts val="0"/>
              </a:spcBef>
              <a:spcAft>
                <a:spcPts val="800"/>
              </a:spcAft>
            </a:pPr>
            <a:r>
              <a:rPr lang="en-US" sz="2400" b="1"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Key Findings</a:t>
            </a:r>
            <a:endParaRPr lang="en-US" sz="24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400" b="1"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First Year Experience: </a:t>
            </a:r>
            <a:r>
              <a:rPr lang="en-US" sz="2400"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 The first-year experience across campus has undergone changes over the years, but there is still room for improvement and a more consistent experience across campus.  Also, there was a discussion of what specific elements are included in the first-year experience, such as study skills, financial management skills, and other fundamental college-related skills. The curriculum of this program is an area for future review.</a:t>
            </a:r>
            <a:endParaRPr lang="en-US" sz="24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400" b="1"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Second Year Experience: </a:t>
            </a:r>
            <a:r>
              <a:rPr lang="en-US" sz="2400" kern="0" dirty="0">
                <a:solidFill>
                  <a:srgbClr val="FFD200"/>
                </a:solidFill>
                <a:effectLst/>
                <a:latin typeface="Arial" panose="020B0604020202020204" pitchFamily="34" charset="0"/>
                <a:ea typeface="Times New Roman" panose="02020603050405020304" pitchFamily="18" charset="0"/>
                <a:cs typeface="Times New Roman" panose="02020603050405020304" pitchFamily="18" charset="0"/>
              </a:rPr>
              <a:t>The possibility of establishing a second-year experience program was discussed.  This will likely be an area of future investigation.</a:t>
            </a:r>
            <a:endParaRPr lang="en-US" sz="2400" kern="100" dirty="0">
              <a:solidFill>
                <a:srgbClr val="FFD200"/>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126517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89A1E02-8BAF-0FE0-57BD-82CCB76FA3C3}"/>
              </a:ext>
            </a:extLst>
          </p:cNvPr>
          <p:cNvSpPr txBox="1"/>
          <p:nvPr/>
        </p:nvSpPr>
        <p:spPr>
          <a:xfrm>
            <a:off x="2294466" y="1572187"/>
            <a:ext cx="9245600" cy="4315284"/>
          </a:xfrm>
          <a:prstGeom prst="rect">
            <a:avLst/>
          </a:prstGeom>
          <a:noFill/>
        </p:spPr>
        <p:txBody>
          <a:bodyPr wrap="square">
            <a:spAutoFit/>
          </a:bodyPr>
          <a:lstStyle/>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400" b="1" i="0" u="none" strike="noStrike" kern="0" cap="none" spc="0" normalizeH="0" baseline="0" noProof="0" dirty="0">
                <a:ln>
                  <a:noFill/>
                </a:ln>
                <a:solidFill>
                  <a:srgbClr val="FFD200"/>
                </a:solidFill>
                <a:effectLst/>
                <a:uLnTx/>
                <a:uFillTx/>
                <a:latin typeface="Arial" panose="020B0604020202020204" pitchFamily="34" charset="0"/>
                <a:ea typeface="Times New Roman" panose="02020603050405020304" pitchFamily="18" charset="0"/>
                <a:cs typeface="Times New Roman" panose="02020603050405020304" pitchFamily="18" charset="0"/>
              </a:rPr>
              <a:t>Retention Dashboard: </a:t>
            </a:r>
            <a:r>
              <a:rPr kumimoji="0" lang="en-US" sz="2400" b="0" i="0" u="none" strike="noStrike" kern="0" cap="none" spc="0" normalizeH="0" baseline="0" noProof="0" dirty="0">
                <a:ln>
                  <a:noFill/>
                </a:ln>
                <a:solidFill>
                  <a:srgbClr val="FFD200"/>
                </a:solidFill>
                <a:effectLst/>
                <a:uLnTx/>
                <a:uFillTx/>
                <a:latin typeface="Arial" panose="020B0604020202020204" pitchFamily="34" charset="0"/>
                <a:ea typeface="Times New Roman" panose="02020603050405020304" pitchFamily="18" charset="0"/>
                <a:cs typeface="Times New Roman" panose="02020603050405020304" pitchFamily="18" charset="0"/>
              </a:rPr>
              <a:t>The committee received a short review of the existing retention dashboard and the incredible amount of data available.  The subsequent discussion revolved around how faculty could be more informed on how to use the dashboard as each college reviews its retention efforts.</a:t>
            </a:r>
            <a:endParaRPr kumimoji="0" lang="en-US" sz="2400" b="0" i="0" u="none" strike="noStrike" kern="100" cap="none" spc="0" normalizeH="0" baseline="0" noProof="0" dirty="0">
              <a:ln>
                <a:noFill/>
              </a:ln>
              <a:solidFill>
                <a:srgbClr val="FFD200"/>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800"/>
              </a:spcAft>
              <a:buClrTx/>
              <a:buSzTx/>
              <a:buFont typeface="Symbol" panose="05050102010706020507" pitchFamily="18" charset="2"/>
              <a:buChar char=""/>
              <a:tabLst/>
              <a:defRPr/>
            </a:pPr>
            <a:r>
              <a:rPr kumimoji="0" lang="en-US" sz="2400" b="1" i="0" u="none" strike="noStrike" kern="0" cap="none" spc="0" normalizeH="0" baseline="0" noProof="0" dirty="0">
                <a:ln>
                  <a:noFill/>
                </a:ln>
                <a:solidFill>
                  <a:srgbClr val="FFD200"/>
                </a:solidFill>
                <a:effectLst/>
                <a:uLnTx/>
                <a:uFillTx/>
                <a:latin typeface="Arial" panose="020B0604020202020204" pitchFamily="34" charset="0"/>
                <a:ea typeface="Times New Roman" panose="02020603050405020304" pitchFamily="18" charset="0"/>
                <a:cs typeface="Times New Roman" panose="02020603050405020304" pitchFamily="18" charset="0"/>
              </a:rPr>
              <a:t>College Retention Committees:  </a:t>
            </a:r>
            <a:r>
              <a:rPr kumimoji="0" lang="en-US" sz="2400" b="0" i="0" u="none" strike="noStrike" kern="0" cap="none" spc="0" normalizeH="0" baseline="0" noProof="0" dirty="0">
                <a:ln>
                  <a:noFill/>
                </a:ln>
                <a:solidFill>
                  <a:srgbClr val="FFD200"/>
                </a:solidFill>
                <a:effectLst/>
                <a:uLnTx/>
                <a:uFillTx/>
                <a:latin typeface="Arial" panose="020B0604020202020204" pitchFamily="34" charset="0"/>
                <a:ea typeface="Times New Roman" panose="02020603050405020304" pitchFamily="18" charset="0"/>
                <a:cs typeface="Times New Roman" panose="02020603050405020304" pitchFamily="18" charset="0"/>
              </a:rPr>
              <a:t>Several of the faculty were surprised to learn that each college has its own retention committee.  Whether these committees are meeting regularly and who the members are was an area of inquiry that the committee will pursue.</a:t>
            </a:r>
            <a:endParaRPr kumimoji="0" lang="en-US" sz="2400" b="0" i="0" u="none" strike="noStrike" kern="100" cap="none" spc="0" normalizeH="0" baseline="0" noProof="0" dirty="0">
              <a:ln>
                <a:noFill/>
              </a:ln>
              <a:solidFill>
                <a:srgbClr val="FFD200"/>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EC7450F8-DD06-4E5D-8402-0BC3D217AA58}"/>
              </a:ext>
            </a:extLst>
          </p:cNvPr>
          <p:cNvSpPr txBox="1"/>
          <p:nvPr/>
        </p:nvSpPr>
        <p:spPr>
          <a:xfrm>
            <a:off x="821265" y="508864"/>
            <a:ext cx="8255002" cy="523220"/>
          </a:xfrm>
          <a:prstGeom prst="rect">
            <a:avLst/>
          </a:prstGeom>
          <a:noFill/>
        </p:spPr>
        <p:txBody>
          <a:bodyPr wrap="square">
            <a:spAutoFit/>
          </a:bodyPr>
          <a:lstStyle/>
          <a:p>
            <a:r>
              <a:rPr kumimoji="0" lang="en-US" sz="2800" b="1" i="0" u="none" strike="noStrike" kern="0" cap="none" spc="0" normalizeH="0" baseline="0" noProof="0" dirty="0">
                <a:ln>
                  <a:noFill/>
                </a:ln>
                <a:solidFill>
                  <a:srgbClr val="FFD200"/>
                </a:solidFill>
                <a:effectLst/>
                <a:uLnTx/>
                <a:uFillTx/>
                <a:latin typeface="Arial" panose="020B0604020202020204" pitchFamily="34" charset="0"/>
                <a:ea typeface="Times New Roman" panose="02020603050405020304" pitchFamily="18" charset="0"/>
                <a:cs typeface="+mn-cs"/>
              </a:rPr>
              <a:t>Retention Subcommittee – Key findings (cont.)</a:t>
            </a:r>
            <a:endParaRPr lang="en-US" sz="2800" b="1" dirty="0"/>
          </a:p>
        </p:txBody>
      </p:sp>
    </p:spTree>
    <p:extLst>
      <p:ext uri="{BB962C8B-B14F-4D97-AF65-F5344CB8AC3E}">
        <p14:creationId xmlns:p14="http://schemas.microsoft.com/office/powerpoint/2010/main" val="2829590846"/>
      </p:ext>
    </p:extLst>
  </p:cSld>
  <p:clrMapOvr>
    <a:masterClrMapping/>
  </p:clrMapOvr>
</p:sld>
</file>

<file path=ppt/theme/theme1.xml><?xml version="1.0" encoding="utf-8"?>
<a:theme xmlns:a="http://schemas.openxmlformats.org/drawingml/2006/main" name="Office Theme">
  <a:themeElements>
    <a:clrScheme name="UToledo">
      <a:dk1>
        <a:srgbClr val="000000"/>
      </a:dk1>
      <a:lt1>
        <a:srgbClr val="FFFFFF"/>
      </a:lt1>
      <a:dk2>
        <a:srgbClr val="003D7E"/>
      </a:dk2>
      <a:lt2>
        <a:srgbClr val="FFFFFF"/>
      </a:lt2>
      <a:accent1>
        <a:srgbClr val="000E3D"/>
      </a:accent1>
      <a:accent2>
        <a:srgbClr val="102B5E"/>
      </a:accent2>
      <a:accent3>
        <a:srgbClr val="003D7E"/>
      </a:accent3>
      <a:accent4>
        <a:srgbClr val="009CE5"/>
      </a:accent4>
      <a:accent5>
        <a:srgbClr val="AED4E9"/>
      </a:accent5>
      <a:accent6>
        <a:srgbClr val="FFD200"/>
      </a:accent6>
      <a:hlink>
        <a:srgbClr val="A1047C"/>
      </a:hlink>
      <a:folHlink>
        <a:srgbClr val="A1047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oledo Presentation" id="{878472B2-5CB3-A84F-BF88-024C4E197E2A}" vid="{13CA13BF-2D47-8E49-8F59-CCE2B7E506E0}"/>
    </a:ext>
  </a:extLst>
</a:theme>
</file>

<file path=docProps/app.xml><?xml version="1.0" encoding="utf-8"?>
<Properties xmlns="http://schemas.openxmlformats.org/officeDocument/2006/extended-properties" xmlns:vt="http://schemas.openxmlformats.org/officeDocument/2006/docPropsVTypes">
  <Template>utoledo-presentation</Template>
  <TotalTime>69</TotalTime>
  <Words>1083</Words>
  <Application>Microsoft Office PowerPoint</Application>
  <PresentationFormat>Widescreen</PresentationFormat>
  <Paragraphs>72</Paragraphs>
  <Slides>14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Aptos</vt:lpstr>
      <vt:lpstr>Arial</vt:lpstr>
      <vt:lpstr>Calibri</vt:lpstr>
      <vt:lpstr>Courier New</vt:lpstr>
      <vt:lpstr>Poppins</vt:lpstr>
      <vt:lpstr>Poppins ExtraBold</vt:lpstr>
      <vt:lpstr>Poppins Light</vt:lpstr>
      <vt:lpstr>Symbol</vt:lpstr>
      <vt:lpstr>Office Theme</vt:lpstr>
      <vt:lpstr>Faculty Senate Ad Hoc Recruitment and Retention Committee (RRC)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Any questions?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Faculty Senate Ad Hoc Recruitment and Retention Committee (RRC)</dc:title>
  <dc:creator>John Anderson III</dc:creator>
  <cp:lastModifiedBy>Hubbard, Quinetta L.</cp:lastModifiedBy>
  <cp:revision>2</cp:revision>
  <dcterms:created xsi:type="dcterms:W3CDTF">2024-08-20T22:05:54Z</dcterms:created>
  <dcterms:modified xsi:type="dcterms:W3CDTF">2025-04-22T15:36:54Z</dcterms:modified>
</cp:coreProperties>
</file>