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1" r:id="rId7"/>
    <p:sldId id="268" r:id="rId8"/>
    <p:sldId id="258" r:id="rId9"/>
    <p:sldId id="266" r:id="rId10"/>
    <p:sldId id="267" r:id="rId11"/>
    <p:sldId id="263" r:id="rId12"/>
    <p:sldId id="262" r:id="rId13"/>
    <p:sldId id="264" r:id="rId14"/>
    <p:sldId id="260" r:id="rId15"/>
    <p:sldId id="270" r:id="rId16"/>
    <p:sldId id="265" r:id="rId17"/>
    <p:sldId id="269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E"/>
    <a:srgbClr val="000F3E"/>
    <a:srgbClr val="3BB2F1"/>
    <a:srgbClr val="A2047D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B7763-59E5-47B5-9B97-02BCF9C27FE5}" v="33" dt="2025-09-22T23:42:00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30"/>
  </p:normalViewPr>
  <p:slideViewPr>
    <p:cSldViewPr snapToGrid="0">
      <p:cViewPr varScale="1">
        <p:scale>
          <a:sx n="105" d="100"/>
          <a:sy n="10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10/17/2025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3516" y="3184654"/>
            <a:ext cx="5238750" cy="511175"/>
          </a:xfrm>
        </p:spPr>
        <p:txBody>
          <a:bodyPr/>
          <a:lstStyle/>
          <a:p>
            <a:r>
              <a:rPr lang="en-US" dirty="0"/>
              <a:t>August 26, 2025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1255CD-4916-1F26-5021-C7390815B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5092" y="483678"/>
            <a:ext cx="5363617" cy="604494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B3176-27CD-9FA1-9719-5B74585E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 dirty="0"/>
              <a:t>September Apps ’24 v. ‘25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43ACE8-BA91-6877-A442-B1D8BB844343}"/>
              </a:ext>
            </a:extLst>
          </p:cNvPr>
          <p:cNvSpPr txBox="1">
            <a:spLocks/>
          </p:cNvSpPr>
          <p:nvPr/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F3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1250-A6CE-9576-865F-1E4E3E3A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281355"/>
            <a:ext cx="9733656" cy="914400"/>
          </a:xfrm>
        </p:spPr>
        <p:txBody>
          <a:bodyPr/>
          <a:lstStyle/>
          <a:p>
            <a:r>
              <a:rPr lang="en-US" dirty="0"/>
              <a:t>Key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BA5E1-152D-EC9D-2AD0-71D39815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013909"/>
            <a:ext cx="9726161" cy="5562736"/>
          </a:xfrm>
        </p:spPr>
        <p:txBody>
          <a:bodyPr/>
          <a:lstStyle/>
          <a:p>
            <a:r>
              <a:rPr lang="en-US" dirty="0"/>
              <a:t>Operational Efficacy</a:t>
            </a:r>
          </a:p>
          <a:p>
            <a:pPr lvl="1"/>
            <a:r>
              <a:rPr lang="en-US" dirty="0"/>
              <a:t>Data acquisition and reliability – ROI / Budget / Forecast</a:t>
            </a:r>
          </a:p>
          <a:p>
            <a:pPr lvl="1"/>
            <a:r>
              <a:rPr lang="en-US" dirty="0"/>
              <a:t>Focus on impacting funnel metrics</a:t>
            </a:r>
          </a:p>
          <a:p>
            <a:pPr lvl="1"/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Overcoming barriers across campus</a:t>
            </a:r>
          </a:p>
          <a:p>
            <a:r>
              <a:rPr lang="en-US" dirty="0"/>
              <a:t>Consistent Strategy / Partnerships / Investments</a:t>
            </a:r>
          </a:p>
          <a:p>
            <a:pPr lvl="1"/>
            <a:r>
              <a:rPr lang="en-US" dirty="0"/>
              <a:t>Onboarding Technology Partners - 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Capture / EAB</a:t>
            </a:r>
          </a:p>
          <a:p>
            <a:pPr lvl="1"/>
            <a:r>
              <a:rPr lang="en-US" dirty="0"/>
              <a:t>Market Share – 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Marketing and ROI</a:t>
            </a:r>
          </a:p>
          <a:p>
            <a:pPr lvl="1"/>
            <a:r>
              <a:rPr lang="en-US" dirty="0"/>
              <a:t>College 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project managers</a:t>
            </a:r>
          </a:p>
          <a:p>
            <a:r>
              <a:rPr lang="en-US" dirty="0"/>
              <a:t>Awareness / Reputation</a:t>
            </a:r>
          </a:p>
          <a:p>
            <a:pPr lvl="1"/>
            <a:r>
              <a:rPr lang="en-US" dirty="0"/>
              <a:t>Athletics Partnership</a:t>
            </a:r>
          </a:p>
          <a:p>
            <a:pPr lvl="1"/>
            <a:r>
              <a:rPr lang="en-US" dirty="0"/>
              <a:t>Campus Visits – (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Investment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Classification and Market Segmentation</a:t>
            </a:r>
          </a:p>
          <a:p>
            <a:pPr lvl="1"/>
            <a:r>
              <a:rPr lang="en-US" dirty="0"/>
              <a:t>Camps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19BF5D-3C84-D91F-1722-7BBFDDE76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982" y="547527"/>
            <a:ext cx="7079482" cy="58041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84CDBA-63FD-34DE-CDF3-846F8786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10" y="928455"/>
            <a:ext cx="3621372" cy="5042253"/>
          </a:xfrm>
        </p:spPr>
        <p:txBody>
          <a:bodyPr/>
          <a:lstStyle/>
          <a:p>
            <a:r>
              <a:rPr lang="en-US" dirty="0"/>
              <a:t>Market Share Target Areas</a:t>
            </a:r>
          </a:p>
        </p:txBody>
      </p:sp>
    </p:spTree>
    <p:extLst>
      <p:ext uri="{BB962C8B-B14F-4D97-AF65-F5344CB8AC3E}">
        <p14:creationId xmlns:p14="http://schemas.microsoft.com/office/powerpoint/2010/main" val="4175978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AD67ED-CDAC-B18E-78D6-30425AE3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694905"/>
            <a:ext cx="9733656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Early DHS Numbers: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C616A5-DDE5-89B6-E4D5-79EC342C5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17492"/>
              </p:ext>
            </p:extLst>
          </p:nvPr>
        </p:nvGraphicFramePr>
        <p:xfrm>
          <a:off x="3583883" y="1609305"/>
          <a:ext cx="4866917" cy="2166284"/>
        </p:xfrm>
        <a:graphic>
          <a:graphicData uri="http://schemas.openxmlformats.org/drawingml/2006/table">
            <a:tbl>
              <a:tblPr/>
              <a:tblGrid>
                <a:gridCol w="1440401">
                  <a:extLst>
                    <a:ext uri="{9D8B030D-6E8A-4147-A177-3AD203B41FA5}">
                      <a16:colId xmlns:a16="http://schemas.microsoft.com/office/drawing/2014/main" val="801653349"/>
                    </a:ext>
                  </a:extLst>
                </a:gridCol>
                <a:gridCol w="1804210">
                  <a:extLst>
                    <a:ext uri="{9D8B030D-6E8A-4147-A177-3AD203B41FA5}">
                      <a16:colId xmlns:a16="http://schemas.microsoft.com/office/drawing/2014/main" val="777467376"/>
                    </a:ext>
                  </a:extLst>
                </a:gridCol>
                <a:gridCol w="1622306">
                  <a:extLst>
                    <a:ext uri="{9D8B030D-6E8A-4147-A177-3AD203B41FA5}">
                      <a16:colId xmlns:a16="http://schemas.microsoft.com/office/drawing/2014/main" val="1837448405"/>
                    </a:ext>
                  </a:extLst>
                </a:gridCol>
              </a:tblGrid>
              <a:tr h="3259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Prospects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Inquiries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170254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116,264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17,240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424719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622942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133,543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14,264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26149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757925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196,058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20,379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70827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43F20D-77AD-44AB-1E0F-178757583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93530"/>
              </p:ext>
            </p:extLst>
          </p:nvPr>
        </p:nvGraphicFramePr>
        <p:xfrm>
          <a:off x="3131598" y="4192740"/>
          <a:ext cx="5771488" cy="1331267"/>
        </p:xfrm>
        <a:graphic>
          <a:graphicData uri="http://schemas.openxmlformats.org/drawingml/2006/table">
            <a:tbl>
              <a:tblPr/>
              <a:tblGrid>
                <a:gridCol w="1191780">
                  <a:extLst>
                    <a:ext uri="{9D8B030D-6E8A-4147-A177-3AD203B41FA5}">
                      <a16:colId xmlns:a16="http://schemas.microsoft.com/office/drawing/2014/main" val="3368218479"/>
                    </a:ext>
                  </a:extLst>
                </a:gridCol>
                <a:gridCol w="1830923">
                  <a:extLst>
                    <a:ext uri="{9D8B030D-6E8A-4147-A177-3AD203B41FA5}">
                      <a16:colId xmlns:a16="http://schemas.microsoft.com/office/drawing/2014/main" val="606857823"/>
                    </a:ext>
                  </a:extLst>
                </a:gridCol>
                <a:gridCol w="1883784">
                  <a:extLst>
                    <a:ext uri="{9D8B030D-6E8A-4147-A177-3AD203B41FA5}">
                      <a16:colId xmlns:a16="http://schemas.microsoft.com/office/drawing/2014/main" val="1711516784"/>
                    </a:ext>
                  </a:extLst>
                </a:gridCol>
                <a:gridCol w="865001">
                  <a:extLst>
                    <a:ext uri="{9D8B030D-6E8A-4147-A177-3AD203B41FA5}">
                      <a16:colId xmlns:a16="http://schemas.microsoft.com/office/drawing/2014/main" val="3114422841"/>
                    </a:ext>
                  </a:extLst>
                </a:gridCol>
              </a:tblGrid>
              <a:tr h="3865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Submitted Apps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Completed Apps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Admits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931431"/>
                  </a:ext>
                </a:extLst>
              </a:tr>
              <a:tr h="3865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E3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866256"/>
                  </a:ext>
                </a:extLst>
              </a:tr>
              <a:tr h="3865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220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55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27F5-A47B-D698-321E-E29FC850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Faculty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1B3DB-EB99-1098-9B68-1EBA2E5C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Aid in the student experience / Perceptions</a:t>
            </a:r>
          </a:p>
          <a:p>
            <a:r>
              <a:rPr lang="en-US" dirty="0"/>
              <a:t>Assist in defining qualities (who we are)</a:t>
            </a:r>
          </a:p>
          <a:p>
            <a:r>
              <a:rPr lang="en-US" dirty="0"/>
              <a:t>Help articulate pragmatic impacts / real outcomes</a:t>
            </a:r>
          </a:p>
          <a:p>
            <a:r>
              <a:rPr lang="en-US" dirty="0"/>
              <a:t>Expand access to 1:15 appointments</a:t>
            </a:r>
          </a:p>
          <a:p>
            <a:r>
              <a:rPr lang="en-US" dirty="0"/>
              <a:t>Continue to help make events destinations</a:t>
            </a:r>
          </a:p>
          <a:p>
            <a:r>
              <a:rPr lang="en-US" dirty="0"/>
              <a:t>Help in onboarding of Project Managers</a:t>
            </a:r>
          </a:p>
          <a:p>
            <a:r>
              <a:rPr lang="en-US" dirty="0"/>
              <a:t>Coalesce around messages / goals / strategies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0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ED08-32CF-4638-95E4-852846DC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Update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F0C5-0F16-4A16-B4A6-831FAE92C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First-year Observations</a:t>
            </a:r>
          </a:p>
          <a:p>
            <a:pPr>
              <a:lnSpc>
                <a:spcPct val="150000"/>
              </a:lnSpc>
            </a:pPr>
            <a:r>
              <a:rPr lang="en-US" dirty="0"/>
              <a:t>Core Relevant History – Data and Prep for 2026 Plan</a:t>
            </a:r>
          </a:p>
          <a:p>
            <a:pPr>
              <a:lnSpc>
                <a:spcPct val="150000"/>
              </a:lnSpc>
            </a:pPr>
            <a:r>
              <a:rPr lang="en-US" dirty="0"/>
              <a:t>Key Changes in EM Strategy and Operations</a:t>
            </a:r>
          </a:p>
          <a:p>
            <a:pPr>
              <a:lnSpc>
                <a:spcPct val="150000"/>
              </a:lnSpc>
            </a:pPr>
            <a:r>
              <a:rPr lang="en-US" dirty="0"/>
              <a:t>Opportunities for Faculty</a:t>
            </a:r>
          </a:p>
        </p:txBody>
      </p:sp>
    </p:spTree>
    <p:extLst>
      <p:ext uri="{BB962C8B-B14F-4D97-AF65-F5344CB8AC3E}">
        <p14:creationId xmlns:p14="http://schemas.microsoft.com/office/powerpoint/2010/main" val="213267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CFBE-6809-672A-5870-3261356D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557253"/>
            <a:ext cx="9733656" cy="914400"/>
          </a:xfrm>
        </p:spPr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C0634-CE82-BFF4-EEDE-98C145E6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397102"/>
            <a:ext cx="9726161" cy="4364601"/>
          </a:xfrm>
        </p:spPr>
        <p:txBody>
          <a:bodyPr/>
          <a:lstStyle/>
          <a:p>
            <a:r>
              <a:rPr lang="en-US" dirty="0"/>
              <a:t>Positives</a:t>
            </a:r>
          </a:p>
          <a:p>
            <a:pPr lvl="1"/>
            <a:r>
              <a:rPr lang="en-US" dirty="0"/>
              <a:t>Funnel conversions</a:t>
            </a:r>
          </a:p>
          <a:p>
            <a:pPr lvl="2"/>
            <a:r>
              <a:rPr lang="en-US" dirty="0"/>
              <a:t>Increase app completion rate (97% fall 2025 / average 89%)</a:t>
            </a:r>
          </a:p>
          <a:p>
            <a:pPr lvl="2"/>
            <a:r>
              <a:rPr lang="en-US" dirty="0"/>
              <a:t>Increase in withdrawal communication (up 880 students)</a:t>
            </a:r>
          </a:p>
          <a:p>
            <a:pPr lvl="1"/>
            <a:r>
              <a:rPr lang="en-US" dirty="0"/>
              <a:t>Visits up – Campus Crawl record</a:t>
            </a:r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High urgency for Enrollment </a:t>
            </a:r>
            <a:r>
              <a:rPr lang="en-US" b="1" dirty="0"/>
              <a:t>problem to be fixed </a:t>
            </a:r>
          </a:p>
          <a:p>
            <a:pPr lvl="2"/>
            <a:r>
              <a:rPr lang="en-US" dirty="0"/>
              <a:t>(by others)</a:t>
            </a:r>
          </a:p>
          <a:p>
            <a:pPr lvl="1"/>
            <a:r>
              <a:rPr lang="en-US" dirty="0"/>
              <a:t>Low urgency </a:t>
            </a:r>
            <a:r>
              <a:rPr lang="en-US" b="1" dirty="0"/>
              <a:t>for change </a:t>
            </a:r>
            <a:r>
              <a:rPr lang="en-US" dirty="0"/>
              <a:t>in culture and mission</a:t>
            </a:r>
          </a:p>
          <a:p>
            <a:pPr lvl="1"/>
            <a:r>
              <a:rPr lang="en-US" dirty="0"/>
              <a:t>Work to do coalescing around strategy, messaging and goals</a:t>
            </a:r>
          </a:p>
          <a:p>
            <a:pPr lvl="2"/>
            <a:r>
              <a:rPr lang="en-US" dirty="0"/>
              <a:t>Not just enrollment goals (reputation, perception, students)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2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1F1E-71E9-0389-E23E-2CB721FC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DF35F-D38F-A377-7E39-7940FD9E4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Need to Define:</a:t>
            </a:r>
          </a:p>
          <a:p>
            <a:pPr lvl="1"/>
            <a:r>
              <a:rPr lang="en-US" sz="2800" dirty="0"/>
              <a:t>Who are we?</a:t>
            </a:r>
          </a:p>
          <a:p>
            <a:pPr lvl="2"/>
            <a:r>
              <a:rPr lang="en-US" sz="2400" dirty="0"/>
              <a:t>What is “The Power To Do”?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How and Where do we say it?</a:t>
            </a:r>
          </a:p>
          <a:p>
            <a:pPr lvl="2"/>
            <a:r>
              <a:rPr lang="en-US" sz="2400" dirty="0"/>
              <a:t>Channels</a:t>
            </a:r>
          </a:p>
          <a:p>
            <a:pPr lvl="2"/>
            <a:r>
              <a:rPr lang="en-US" sz="2400" dirty="0"/>
              <a:t>Wording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How do we make students feel it and believe it?</a:t>
            </a:r>
          </a:p>
        </p:txBody>
      </p:sp>
    </p:spTree>
    <p:extLst>
      <p:ext uri="{BB962C8B-B14F-4D97-AF65-F5344CB8AC3E}">
        <p14:creationId xmlns:p14="http://schemas.microsoft.com/office/powerpoint/2010/main" val="90394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C496-5628-BF01-5BBC-47230590F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4BE13-F9C2-56AC-5EE2-9547B7F86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 Share</a:t>
            </a:r>
          </a:p>
          <a:p>
            <a:pPr lvl="1"/>
            <a:r>
              <a:rPr lang="en-US" dirty="0"/>
              <a:t>Decline across all markets and demographics</a:t>
            </a:r>
          </a:p>
          <a:p>
            <a:r>
              <a:rPr lang="en-US" dirty="0"/>
              <a:t>Low Predictability of Outcomes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Type of inquiry / inconsistency in operations</a:t>
            </a:r>
          </a:p>
          <a:p>
            <a:r>
              <a:rPr lang="en-US" dirty="0"/>
              <a:t>Jumping from strategy to strategy</a:t>
            </a:r>
          </a:p>
          <a:p>
            <a:pPr lvl="1"/>
            <a:r>
              <a:rPr lang="en-US" dirty="0"/>
              <a:t>EM operations not large factor in forecast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418FEBE-BDC4-2726-0700-841DF85E7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583938"/>
              </p:ext>
            </p:extLst>
          </p:nvPr>
        </p:nvGraphicFramePr>
        <p:xfrm>
          <a:off x="3127375" y="3146890"/>
          <a:ext cx="5937250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1520725" progId="Word.Document.12">
                  <p:embed/>
                </p:oleObj>
              </mc:Choice>
              <mc:Fallback>
                <p:oleObj name="Document" r:id="rId2" imgW="5937085" imgH="1520725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418FEBE-BDC4-2726-0700-841DF85E70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27375" y="3146890"/>
                        <a:ext cx="5937250" cy="151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853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E846E-C164-68B8-2A93-BCF90F09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58" y="960376"/>
            <a:ext cx="9788092" cy="914400"/>
          </a:xfrm>
        </p:spPr>
        <p:txBody>
          <a:bodyPr>
            <a:noAutofit/>
          </a:bodyPr>
          <a:lstStyle/>
          <a:p>
            <a:r>
              <a:rPr lang="en-US" sz="2000" dirty="0"/>
              <a:t>Applications by % Response Unaided Awareness – fall 2024 Entering DHS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3ABC2A-1229-B43E-0228-1FADECCC4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628" y="1731962"/>
            <a:ext cx="6994753" cy="47294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D8838F-4C5F-208D-4E57-374F23839A2B}"/>
              </a:ext>
            </a:extLst>
          </p:cNvPr>
          <p:cNvSpPr txBox="1">
            <a:spLocks/>
          </p:cNvSpPr>
          <p:nvPr/>
        </p:nvSpPr>
        <p:spPr>
          <a:xfrm>
            <a:off x="1843958" y="272118"/>
            <a:ext cx="97336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3E7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45348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D9F6-05B7-C3F4-D0EB-0730EE96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71" y="998112"/>
            <a:ext cx="9733656" cy="914400"/>
          </a:xfrm>
        </p:spPr>
        <p:txBody>
          <a:bodyPr>
            <a:normAutofit/>
          </a:bodyPr>
          <a:lstStyle/>
          <a:p>
            <a:r>
              <a:rPr lang="en-US" sz="2400" dirty="0"/>
              <a:t>WSJ Rankings – 10 Ranked Ohio Publics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A256A9-5D59-C0E7-1EB6-5AADDC856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049" y="1786285"/>
            <a:ext cx="8953673" cy="3513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50126-5EBE-952A-9421-8A34D54D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08" y="51350"/>
            <a:ext cx="99495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B579-332B-DEB4-96EC-48804503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71" y="1107860"/>
            <a:ext cx="9733656" cy="914400"/>
          </a:xfrm>
        </p:spPr>
        <p:txBody>
          <a:bodyPr>
            <a:normAutofit/>
          </a:bodyPr>
          <a:lstStyle/>
          <a:p>
            <a:r>
              <a:rPr lang="en-US" sz="2800" dirty="0"/>
              <a:t>Average Growth in First-Year Apps (National)</a:t>
            </a:r>
          </a:p>
        </p:txBody>
      </p:sp>
      <p:pic>
        <p:nvPicPr>
          <p:cNvPr id="5" name="Content Placeholder 4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2A8A3067-797E-6790-5850-F828DB3FE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394" y="1912350"/>
            <a:ext cx="8327588" cy="390834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86E543-477D-6731-2871-E7BE0C77897D}"/>
              </a:ext>
            </a:extLst>
          </p:cNvPr>
          <p:cNvSpPr txBox="1">
            <a:spLocks/>
          </p:cNvSpPr>
          <p:nvPr/>
        </p:nvSpPr>
        <p:spPr>
          <a:xfrm>
            <a:off x="1863571" y="380272"/>
            <a:ext cx="97336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3E7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386E2B-6D33-3102-C192-053456D9F4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6095999" y="472439"/>
            <a:ext cx="6096001" cy="591312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30255-15AA-E583-143F-849081AB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App Per Student Distribution (</a:t>
            </a:r>
            <a:r>
              <a:rPr lang="en-US" sz="2800" dirty="0" err="1"/>
              <a:t>UToledo</a:t>
            </a:r>
            <a:r>
              <a:rPr lang="en-US" sz="2800" dirty="0"/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9BCCE2-B945-78C0-64C8-1017387EDA85}"/>
              </a:ext>
            </a:extLst>
          </p:cNvPr>
          <p:cNvSpPr txBox="1">
            <a:spLocks/>
          </p:cNvSpPr>
          <p:nvPr/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0F3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3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A40F5814D43643BAA4810E5253E565" ma:contentTypeVersion="10" ma:contentTypeDescription="Create a new document." ma:contentTypeScope="" ma:versionID="ddff295f7b8bb160e260e1a951da81f6">
  <xsd:schema xmlns:xsd="http://www.w3.org/2001/XMLSchema" xmlns:xs="http://www.w3.org/2001/XMLSchema" xmlns:p="http://schemas.microsoft.com/office/2006/metadata/properties" xmlns:ns3="9fc95473-4523-4b5f-b45e-271db4f28eb0" targetNamespace="http://schemas.microsoft.com/office/2006/metadata/properties" ma:root="true" ma:fieldsID="2952e05036c98e03320299d4c23b418f" ns3:_="">
    <xsd:import namespace="9fc95473-4523-4b5f-b45e-271db4f28eb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95473-4523-4b5f-b45e-271db4f28eb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BA85F3-E1B1-488F-89E5-B77726CB5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c95473-4523-4b5f-b45e-271db4f28e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EB4704-EA08-4146-B270-D4C7F23B89E6}">
  <ds:schemaRefs>
    <ds:schemaRef ds:uri="http://schemas.microsoft.com/office/2006/metadata/properties"/>
    <ds:schemaRef ds:uri="9fc95473-4523-4b5f-b45e-271db4f28eb0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B00A1F1-C28B-4355-83B8-0A0395E874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</Template>
  <TotalTime>12238</TotalTime>
  <Words>363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Poppins</vt:lpstr>
      <vt:lpstr>Poppins ExtraBold</vt:lpstr>
      <vt:lpstr>Poppins Light</vt:lpstr>
      <vt:lpstr>Tahoma</vt:lpstr>
      <vt:lpstr>Office Theme</vt:lpstr>
      <vt:lpstr>Document</vt:lpstr>
      <vt:lpstr>SEM Update</vt:lpstr>
      <vt:lpstr>SEM Update Overview</vt:lpstr>
      <vt:lpstr>Observations</vt:lpstr>
      <vt:lpstr>Observations</vt:lpstr>
      <vt:lpstr>History</vt:lpstr>
      <vt:lpstr>Applications by % Response Unaided Awareness – fall 2024 Entering DHS</vt:lpstr>
      <vt:lpstr>WSJ Rankings – 10 Ranked Ohio Publics</vt:lpstr>
      <vt:lpstr>Average Growth in First-Year Apps (National)</vt:lpstr>
      <vt:lpstr>App Per Student Distribution (UToledo)</vt:lpstr>
      <vt:lpstr>September Apps ’24 v. ‘25</vt:lpstr>
      <vt:lpstr>Key Changes</vt:lpstr>
      <vt:lpstr>Market Share Target Areas</vt:lpstr>
      <vt:lpstr>Early DHS Numbers:</vt:lpstr>
      <vt:lpstr>How Can Faculty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 Update</dc:title>
  <dc:creator>Bourne, Tony</dc:creator>
  <cp:lastModifiedBy>Hubbard, Quinetta L.</cp:lastModifiedBy>
  <cp:revision>14</cp:revision>
  <cp:lastPrinted>2024-12-09T17:16:15Z</cp:lastPrinted>
  <dcterms:created xsi:type="dcterms:W3CDTF">2024-12-09T13:25:01Z</dcterms:created>
  <dcterms:modified xsi:type="dcterms:W3CDTF">2025-10-17T14:53:51Z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0x01010028A40F5814D43643BAA4810E5253E565</vt:lpwstr>
  </property>
</Properties>
</file>