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1" r:id="rId11"/>
    <p:sldId id="265" r:id="rId12"/>
    <p:sldId id="266" r:id="rId13"/>
    <p:sldId id="268" r:id="rId14"/>
    <p:sldId id="269" r:id="rId15"/>
    <p:sldId id="272" r:id="rId16"/>
    <p:sldId id="267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F869047-4474-A70A-6ADF-8061F1A54ABF}" name="Smith, Suzanne E." initials="SS" userId="S::ssmith3@rockets.utoledo.edu::79b88c97-6020-4a5b-ae8c-4e17673fbf8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047D"/>
    <a:srgbClr val="000F3E"/>
    <a:srgbClr val="003E7E"/>
    <a:srgbClr val="3BB2F1"/>
    <a:srgbClr val="FFE471"/>
    <a:srgbClr val="AFD5E9"/>
    <a:srgbClr val="FFD200"/>
    <a:srgbClr val="F0C8BF"/>
    <a:srgbClr val="D3C1AE"/>
    <a:srgbClr val="102B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43"/>
    <p:restoredTop sz="94577" autoAdjust="0"/>
  </p:normalViewPr>
  <p:slideViewPr>
    <p:cSldViewPr snapToGrid="0">
      <p:cViewPr varScale="1">
        <p:scale>
          <a:sx n="62" d="100"/>
          <a:sy n="62" d="100"/>
        </p:scale>
        <p:origin x="7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90F42-CF6B-4E5A-885F-954282CAC16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C53AF-BB0A-4FE9-B2A6-04EE43759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94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C53AF-BB0A-4FE9-B2A6-04EE437595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939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C53AF-BB0A-4FE9-B2A6-04EE437595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03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C53AF-BB0A-4FE9-B2A6-04EE437595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92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Sample represents approximately 120 students in 6 Composition I and II classes in Spring 2025.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C53AF-BB0A-4FE9-B2A6-04EE437595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8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C53AF-BB0A-4FE9-B2A6-04EE437595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562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C53AF-BB0A-4FE9-B2A6-04EE4375958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65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0741DFC3-7F52-3262-80F8-3872703B4C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50893" y="697042"/>
            <a:ext cx="9144000" cy="274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 i="0" cap="none" baseline="0">
                <a:solidFill>
                  <a:srgbClr val="FFD200"/>
                </a:solidFill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4A83A-ED12-C6E9-1704-D1656C8451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50891" y="3879354"/>
            <a:ext cx="9144000" cy="4827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13" name="Picture 12" descr="The University of Toledo">
            <a:extLst>
              <a:ext uri="{FF2B5EF4-FFF2-40B4-BE49-F238E27FC236}">
                <a16:creationId xmlns:a16="http://schemas.microsoft.com/office/drawing/2014/main" id="{7A15B486-7F0A-CCD9-5C1B-CD87E609BD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311" y="4362085"/>
            <a:ext cx="1940716" cy="1791430"/>
          </a:xfrm>
          <a:prstGeom prst="rect">
            <a:avLst/>
          </a:prstGeom>
        </p:spPr>
      </p:pic>
      <p:pic>
        <p:nvPicPr>
          <p:cNvPr id="5" name="Picture 4" descr="The Power To Do">
            <a:extLst>
              <a:ext uri="{FF2B5EF4-FFF2-40B4-BE49-F238E27FC236}">
                <a16:creationId xmlns:a16="http://schemas.microsoft.com/office/drawing/2014/main" id="{FB70371D-95EC-591D-8CC4-AA2E78E5B5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28835"/>
            <a:ext cx="12192000" cy="5291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F5E823-4EE1-8427-1523-66B3ED2CF2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32300" y="4362450"/>
            <a:ext cx="5238750" cy="511175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3770708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23797169-C76F-7898-2E30-399BB8F0D3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6B095E97-FA67-F376-44FC-DAC9313472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796938-5A6D-2CCA-DB7A-7F12B7033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4905"/>
            <a:ext cx="9733656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6EC88-067F-CB23-26B0-0DF59DA34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3739" y="1731363"/>
            <a:ext cx="9726161" cy="4063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4C201-27F7-ACBA-81BC-E8400DE5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9803-5B6E-17AE-BEA4-F24785AE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81CBE-FB8D-DF6F-8183-7CFDED12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58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0EDAB516-8E62-D687-2CDA-3DFFB3EB33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F485FA97-F4D3-AC3E-577C-DA626BCB1D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BF301E-F204-B8FC-9863-E0D386B25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8" y="694905"/>
            <a:ext cx="9733658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3429-35BF-61AF-A620-7344DFE2F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738" y="1788150"/>
            <a:ext cx="4432593" cy="4126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3EAD0-C58D-ADC9-781F-0550BE391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2910" y="1788150"/>
            <a:ext cx="4754880" cy="4126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0EAC7-764E-6FD3-9816-F2E89EC6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39222-845E-967A-54A2-526A831E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E150B-F029-125F-5A26-8EF4596F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7DA706-9BE6-ED24-6C7B-492CBC594A32}"/>
              </a:ext>
            </a:extLst>
          </p:cNvPr>
          <p:cNvCxnSpPr>
            <a:cxnSpLocks/>
          </p:cNvCxnSpPr>
          <p:nvPr userDrawn="1"/>
        </p:nvCxnSpPr>
        <p:spPr>
          <a:xfrm>
            <a:off x="6558988" y="1788150"/>
            <a:ext cx="0" cy="4126513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545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A60A6E46-9C77-5DCE-5481-F596C01B99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5" name="Picture 4" descr="The University of Toledo">
            <a:extLst>
              <a:ext uri="{FF2B5EF4-FFF2-40B4-BE49-F238E27FC236}">
                <a16:creationId xmlns:a16="http://schemas.microsoft.com/office/drawing/2014/main" id="{CC3B2B30-1D63-26D1-1992-43F4CC2412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997C7678-65F8-659A-CBE8-66824541B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9569" y="694908"/>
            <a:ext cx="9736575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B287D44-E640-24CB-9C26-2E67CE50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2926DE1-6A52-18B1-F132-45FDAE9A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B2B2D4-D432-4C25-2774-03CBF60B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B6DF9FE-E772-E0ED-D0D4-74C69797AE8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53739" y="1787189"/>
            <a:ext cx="9736574" cy="4028396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379876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18E2F320-F726-340B-C542-E95BB4C490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12" name="Picture 11" descr="The University of Toledo">
            <a:extLst>
              <a:ext uri="{FF2B5EF4-FFF2-40B4-BE49-F238E27FC236}">
                <a16:creationId xmlns:a16="http://schemas.microsoft.com/office/drawing/2014/main" id="{F787356A-FBED-7280-0CB5-A3CE4A62DF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29AA2E-3516-E31D-D239-6A54061FC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9FF02-1F7D-C32A-1D21-0EC41686D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697040"/>
            <a:ext cx="5355187" cy="51250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11D97-49DD-F43F-34D7-8E07F5363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C9C3-5F0E-25D0-3559-4DDAA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F3B8B-4154-6A2A-D8F8-CC3FD677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B735D-B1F6-200E-BC5F-8EDD7C09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32E31-307B-88E9-6105-28BFDB7C78A5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97040"/>
            <a:ext cx="0" cy="5206049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713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F530C9D1-7688-3195-F955-19D082A51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&#10;">
            <a:extLst>
              <a:ext uri="{FF2B5EF4-FFF2-40B4-BE49-F238E27FC236}">
                <a16:creationId xmlns:a16="http://schemas.microsoft.com/office/drawing/2014/main" id="{E950932F-C5D9-FAE6-567F-CE622C804F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5764C-ADAD-C280-87AE-DAE4423A8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3462" y="693295"/>
            <a:ext cx="5355187" cy="5105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E7F772-DB50-9738-498C-436F33008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B084FFC-D44D-4AA2-A87E-6F187AD46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7850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F530C9D1-7688-3195-F955-19D082A51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E950932F-C5D9-FAE6-567F-CE622C804F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3A9A456-9DC3-3F8C-CB7E-2E8F1A8C58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7926" y="-44825"/>
            <a:ext cx="5789580" cy="6929752"/>
          </a:xfrm>
          <a:custGeom>
            <a:avLst/>
            <a:gdLst>
              <a:gd name="connsiteX0" fmla="*/ 0 w 12344400"/>
              <a:gd name="connsiteY0" fmla="*/ 0 h 6875964"/>
              <a:gd name="connsiteX1" fmla="*/ 1907026 w 12344400"/>
              <a:gd name="connsiteY1" fmla="*/ 15942 h 6875964"/>
              <a:gd name="connsiteX2" fmla="*/ 10510099 w 12344400"/>
              <a:gd name="connsiteY2" fmla="*/ 29797 h 6875964"/>
              <a:gd name="connsiteX3" fmla="*/ 12252554 w 12344400"/>
              <a:gd name="connsiteY3" fmla="*/ 52288 h 6875964"/>
              <a:gd name="connsiteX4" fmla="*/ 12344400 w 12344400"/>
              <a:gd name="connsiteY4" fmla="*/ 53001 h 6875964"/>
              <a:gd name="connsiteX5" fmla="*/ 12344400 w 12344400"/>
              <a:gd name="connsiteY5" fmla="*/ 6875964 h 6875964"/>
              <a:gd name="connsiteX6" fmla="*/ 5718175 w 12344400"/>
              <a:gd name="connsiteY6" fmla="*/ 6875964 h 6875964"/>
              <a:gd name="connsiteX7" fmla="*/ 3154529 w 12344400"/>
              <a:gd name="connsiteY7" fmla="*/ 6866017 h 6875964"/>
              <a:gd name="connsiteX8" fmla="*/ 2813 w 12344400"/>
              <a:gd name="connsiteY8" fmla="*/ 3257565 h 6875964"/>
              <a:gd name="connsiteX9" fmla="*/ 0 w 12344400"/>
              <a:gd name="connsiteY9" fmla="*/ 0 h 6875964"/>
              <a:gd name="connsiteX0" fmla="*/ 0 w 12344400"/>
              <a:gd name="connsiteY0" fmla="*/ 19917 h 6895881"/>
              <a:gd name="connsiteX1" fmla="*/ 1799450 w 12344400"/>
              <a:gd name="connsiteY1" fmla="*/ 0 h 6895881"/>
              <a:gd name="connsiteX2" fmla="*/ 10510099 w 12344400"/>
              <a:gd name="connsiteY2" fmla="*/ 49714 h 6895881"/>
              <a:gd name="connsiteX3" fmla="*/ 12252554 w 12344400"/>
              <a:gd name="connsiteY3" fmla="*/ 72205 h 6895881"/>
              <a:gd name="connsiteX4" fmla="*/ 12344400 w 12344400"/>
              <a:gd name="connsiteY4" fmla="*/ 72918 h 6895881"/>
              <a:gd name="connsiteX5" fmla="*/ 12344400 w 12344400"/>
              <a:gd name="connsiteY5" fmla="*/ 6895881 h 6895881"/>
              <a:gd name="connsiteX6" fmla="*/ 5718175 w 12344400"/>
              <a:gd name="connsiteY6" fmla="*/ 6895881 h 6895881"/>
              <a:gd name="connsiteX7" fmla="*/ 3154529 w 12344400"/>
              <a:gd name="connsiteY7" fmla="*/ 6885934 h 6895881"/>
              <a:gd name="connsiteX8" fmla="*/ 2813 w 12344400"/>
              <a:gd name="connsiteY8" fmla="*/ 3277482 h 6895881"/>
              <a:gd name="connsiteX9" fmla="*/ 0 w 12344400"/>
              <a:gd name="connsiteY9" fmla="*/ 1991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49714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254754 w 12353365"/>
              <a:gd name="connsiteY4" fmla="*/ 19129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272683"/>
              <a:gd name="connsiteY0" fmla="*/ 1987 h 6904845"/>
              <a:gd name="connsiteX1" fmla="*/ 1808415 w 12272683"/>
              <a:gd name="connsiteY1" fmla="*/ 0 h 6904845"/>
              <a:gd name="connsiteX2" fmla="*/ 10519064 w 12272683"/>
              <a:gd name="connsiteY2" fmla="*/ 31785 h 6904845"/>
              <a:gd name="connsiteX3" fmla="*/ 12234625 w 12272683"/>
              <a:gd name="connsiteY3" fmla="*/ 27381 h 6904845"/>
              <a:gd name="connsiteX4" fmla="*/ 12254754 w 12272683"/>
              <a:gd name="connsiteY4" fmla="*/ 19129 h 6904845"/>
              <a:gd name="connsiteX5" fmla="*/ 12272683 w 12272683"/>
              <a:gd name="connsiteY5" fmla="*/ 6904845 h 6904845"/>
              <a:gd name="connsiteX6" fmla="*/ 5727140 w 12272683"/>
              <a:gd name="connsiteY6" fmla="*/ 6895881 h 6904845"/>
              <a:gd name="connsiteX7" fmla="*/ 3163494 w 12272683"/>
              <a:gd name="connsiteY7" fmla="*/ 6885934 h 6904845"/>
              <a:gd name="connsiteX8" fmla="*/ 11778 w 12272683"/>
              <a:gd name="connsiteY8" fmla="*/ 3277482 h 6904845"/>
              <a:gd name="connsiteX9" fmla="*/ 0 w 12272683"/>
              <a:gd name="connsiteY9" fmla="*/ 1987 h 6904845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10519064 w 12272683"/>
              <a:gd name="connsiteY2" fmla="*/ 56692 h 6929752"/>
              <a:gd name="connsiteX3" fmla="*/ 12234625 w 12272683"/>
              <a:gd name="connsiteY3" fmla="*/ 52288 h 6929752"/>
              <a:gd name="connsiteX4" fmla="*/ 12254754 w 12272683"/>
              <a:gd name="connsiteY4" fmla="*/ 44036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3321851 w 12272683"/>
              <a:gd name="connsiteY2" fmla="*/ 27195 h 6929752"/>
              <a:gd name="connsiteX3" fmla="*/ 12234625 w 12272683"/>
              <a:gd name="connsiteY3" fmla="*/ 52288 h 6929752"/>
              <a:gd name="connsiteX4" fmla="*/ 12254754 w 12272683"/>
              <a:gd name="connsiteY4" fmla="*/ 44036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3321851 w 12272683"/>
              <a:gd name="connsiteY2" fmla="*/ 27195 h 6929752"/>
              <a:gd name="connsiteX3" fmla="*/ 12234625 w 12272683"/>
              <a:gd name="connsiteY3" fmla="*/ 52288 h 6929752"/>
              <a:gd name="connsiteX4" fmla="*/ 5780212 w 12272683"/>
              <a:gd name="connsiteY4" fmla="*/ 3229687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3321851 w 12272683"/>
              <a:gd name="connsiteY2" fmla="*/ 27195 h 6929752"/>
              <a:gd name="connsiteX3" fmla="*/ 5789580 w 12272683"/>
              <a:gd name="connsiteY3" fmla="*/ 37539 h 6929752"/>
              <a:gd name="connsiteX4" fmla="*/ 5780212 w 12272683"/>
              <a:gd name="connsiteY4" fmla="*/ 3229687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6181599"/>
              <a:gd name="connsiteY0" fmla="*/ 0 h 7047739"/>
              <a:gd name="connsiteX1" fmla="*/ 1808415 w 6181599"/>
              <a:gd name="connsiteY1" fmla="*/ 24907 h 7047739"/>
              <a:gd name="connsiteX2" fmla="*/ 3321851 w 6181599"/>
              <a:gd name="connsiteY2" fmla="*/ 27195 h 7047739"/>
              <a:gd name="connsiteX3" fmla="*/ 5789580 w 6181599"/>
              <a:gd name="connsiteY3" fmla="*/ 37539 h 7047739"/>
              <a:gd name="connsiteX4" fmla="*/ 5780212 w 6181599"/>
              <a:gd name="connsiteY4" fmla="*/ 3229687 h 7047739"/>
              <a:gd name="connsiteX5" fmla="*/ 6181599 w 6181599"/>
              <a:gd name="connsiteY5" fmla="*/ 7047739 h 7047739"/>
              <a:gd name="connsiteX6" fmla="*/ 5727140 w 6181599"/>
              <a:gd name="connsiteY6" fmla="*/ 6920788 h 7047739"/>
              <a:gd name="connsiteX7" fmla="*/ 3163494 w 6181599"/>
              <a:gd name="connsiteY7" fmla="*/ 6910841 h 7047739"/>
              <a:gd name="connsiteX8" fmla="*/ 11778 w 6181599"/>
              <a:gd name="connsiteY8" fmla="*/ 3302389 h 7047739"/>
              <a:gd name="connsiteX9" fmla="*/ 0 w 6181599"/>
              <a:gd name="connsiteY9" fmla="*/ 0 h 7047739"/>
              <a:gd name="connsiteX0" fmla="*/ 0 w 6181599"/>
              <a:gd name="connsiteY0" fmla="*/ 0 h 7047739"/>
              <a:gd name="connsiteX1" fmla="*/ 1808415 w 6181599"/>
              <a:gd name="connsiteY1" fmla="*/ 24907 h 7047739"/>
              <a:gd name="connsiteX2" fmla="*/ 3321851 w 6181599"/>
              <a:gd name="connsiteY2" fmla="*/ 27195 h 7047739"/>
              <a:gd name="connsiteX3" fmla="*/ 5789580 w 6181599"/>
              <a:gd name="connsiteY3" fmla="*/ 37539 h 7047739"/>
              <a:gd name="connsiteX4" fmla="*/ 5780212 w 6181599"/>
              <a:gd name="connsiteY4" fmla="*/ 3229687 h 7047739"/>
              <a:gd name="connsiteX5" fmla="*/ 6181599 w 6181599"/>
              <a:gd name="connsiteY5" fmla="*/ 7047739 h 7047739"/>
              <a:gd name="connsiteX6" fmla="*/ 4458779 w 6181599"/>
              <a:gd name="connsiteY6" fmla="*/ 6920788 h 7047739"/>
              <a:gd name="connsiteX7" fmla="*/ 3163494 w 6181599"/>
              <a:gd name="connsiteY7" fmla="*/ 6910841 h 7047739"/>
              <a:gd name="connsiteX8" fmla="*/ 11778 w 6181599"/>
              <a:gd name="connsiteY8" fmla="*/ 3302389 h 7047739"/>
              <a:gd name="connsiteX9" fmla="*/ 0 w 6181599"/>
              <a:gd name="connsiteY9" fmla="*/ 0 h 7047739"/>
              <a:gd name="connsiteX0" fmla="*/ 0 w 5789580"/>
              <a:gd name="connsiteY0" fmla="*/ 0 h 6929752"/>
              <a:gd name="connsiteX1" fmla="*/ 1808415 w 5789580"/>
              <a:gd name="connsiteY1" fmla="*/ 24907 h 6929752"/>
              <a:gd name="connsiteX2" fmla="*/ 3321851 w 5789580"/>
              <a:gd name="connsiteY2" fmla="*/ 27195 h 6929752"/>
              <a:gd name="connsiteX3" fmla="*/ 5789580 w 5789580"/>
              <a:gd name="connsiteY3" fmla="*/ 37539 h 6929752"/>
              <a:gd name="connsiteX4" fmla="*/ 5780212 w 5789580"/>
              <a:gd name="connsiteY4" fmla="*/ 3229687 h 6929752"/>
              <a:gd name="connsiteX5" fmla="*/ 5783393 w 5789580"/>
              <a:gd name="connsiteY5" fmla="*/ 6929752 h 6929752"/>
              <a:gd name="connsiteX6" fmla="*/ 4458779 w 5789580"/>
              <a:gd name="connsiteY6" fmla="*/ 6920788 h 6929752"/>
              <a:gd name="connsiteX7" fmla="*/ 3163494 w 5789580"/>
              <a:gd name="connsiteY7" fmla="*/ 6910841 h 6929752"/>
              <a:gd name="connsiteX8" fmla="*/ 11778 w 5789580"/>
              <a:gd name="connsiteY8" fmla="*/ 3302389 h 6929752"/>
              <a:gd name="connsiteX9" fmla="*/ 0 w 5789580"/>
              <a:gd name="connsiteY9" fmla="*/ 0 h 692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89580" h="6929752">
                <a:moveTo>
                  <a:pt x="0" y="0"/>
                </a:moveTo>
                <a:cubicBezTo>
                  <a:pt x="13855" y="39636"/>
                  <a:pt x="1183033" y="24907"/>
                  <a:pt x="1808415" y="24907"/>
                </a:cubicBezTo>
                <a:lnTo>
                  <a:pt x="3321851" y="27195"/>
                </a:lnTo>
                <a:cubicBezTo>
                  <a:pt x="3312160" y="38452"/>
                  <a:pt x="5311474" y="34011"/>
                  <a:pt x="5789580" y="37539"/>
                </a:cubicBezTo>
                <a:cubicBezTo>
                  <a:pt x="5786457" y="1101588"/>
                  <a:pt x="5783335" y="2165638"/>
                  <a:pt x="5780212" y="3229687"/>
                </a:cubicBezTo>
                <a:cubicBezTo>
                  <a:pt x="5786188" y="5524926"/>
                  <a:pt x="5777417" y="4634513"/>
                  <a:pt x="5783393" y="6929752"/>
                </a:cubicBezTo>
                <a:lnTo>
                  <a:pt x="4458779" y="6920788"/>
                </a:lnTo>
                <a:lnTo>
                  <a:pt x="3163494" y="6910841"/>
                </a:lnTo>
                <a:cubicBezTo>
                  <a:pt x="2531868" y="6917310"/>
                  <a:pt x="13903" y="4136365"/>
                  <a:pt x="11778" y="3302389"/>
                </a:cubicBezTo>
                <a:cubicBezTo>
                  <a:pt x="11778" y="1792628"/>
                  <a:pt x="0" y="150976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26B8DD-A176-E6ED-FD28-216D27295E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3461" y="697040"/>
            <a:ext cx="5355187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4F56066-46A4-5C46-29AA-A21DCE37E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1979406"/>
            <a:ext cx="5355187" cy="384265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834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background&#10;&#10;Description automatically generated">
            <a:extLst>
              <a:ext uri="{FF2B5EF4-FFF2-40B4-BE49-F238E27FC236}">
                <a16:creationId xmlns:a16="http://schemas.microsoft.com/office/drawing/2014/main" id="{93B309CC-018D-3ED5-4B7E-C4F694CB2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8" name="Picture 7" descr="The University of Toledo">
            <a:extLst>
              <a:ext uri="{FF2B5EF4-FFF2-40B4-BE49-F238E27FC236}">
                <a16:creationId xmlns:a16="http://schemas.microsoft.com/office/drawing/2014/main" id="{270A6DD7-E344-343B-69D3-3A56F5250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79F779-B84F-24E1-2364-E3956EFAD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858EE-BE12-8316-425B-55154A3D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0AD90-2D80-8D14-91E1-3AA42618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686301E-DCD6-089E-7BAC-987F7CFAAC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7926" y="-44825"/>
            <a:ext cx="12272683" cy="6929752"/>
          </a:xfrm>
          <a:custGeom>
            <a:avLst/>
            <a:gdLst>
              <a:gd name="connsiteX0" fmla="*/ 0 w 12344400"/>
              <a:gd name="connsiteY0" fmla="*/ 0 h 6875964"/>
              <a:gd name="connsiteX1" fmla="*/ 1907026 w 12344400"/>
              <a:gd name="connsiteY1" fmla="*/ 15942 h 6875964"/>
              <a:gd name="connsiteX2" fmla="*/ 10510099 w 12344400"/>
              <a:gd name="connsiteY2" fmla="*/ 29797 h 6875964"/>
              <a:gd name="connsiteX3" fmla="*/ 12252554 w 12344400"/>
              <a:gd name="connsiteY3" fmla="*/ 52288 h 6875964"/>
              <a:gd name="connsiteX4" fmla="*/ 12344400 w 12344400"/>
              <a:gd name="connsiteY4" fmla="*/ 53001 h 6875964"/>
              <a:gd name="connsiteX5" fmla="*/ 12344400 w 12344400"/>
              <a:gd name="connsiteY5" fmla="*/ 6875964 h 6875964"/>
              <a:gd name="connsiteX6" fmla="*/ 5718175 w 12344400"/>
              <a:gd name="connsiteY6" fmla="*/ 6875964 h 6875964"/>
              <a:gd name="connsiteX7" fmla="*/ 3154529 w 12344400"/>
              <a:gd name="connsiteY7" fmla="*/ 6866017 h 6875964"/>
              <a:gd name="connsiteX8" fmla="*/ 2813 w 12344400"/>
              <a:gd name="connsiteY8" fmla="*/ 3257565 h 6875964"/>
              <a:gd name="connsiteX9" fmla="*/ 0 w 12344400"/>
              <a:gd name="connsiteY9" fmla="*/ 0 h 6875964"/>
              <a:gd name="connsiteX0" fmla="*/ 0 w 12344400"/>
              <a:gd name="connsiteY0" fmla="*/ 19917 h 6895881"/>
              <a:gd name="connsiteX1" fmla="*/ 1799450 w 12344400"/>
              <a:gd name="connsiteY1" fmla="*/ 0 h 6895881"/>
              <a:gd name="connsiteX2" fmla="*/ 10510099 w 12344400"/>
              <a:gd name="connsiteY2" fmla="*/ 49714 h 6895881"/>
              <a:gd name="connsiteX3" fmla="*/ 12252554 w 12344400"/>
              <a:gd name="connsiteY3" fmla="*/ 72205 h 6895881"/>
              <a:gd name="connsiteX4" fmla="*/ 12344400 w 12344400"/>
              <a:gd name="connsiteY4" fmla="*/ 72918 h 6895881"/>
              <a:gd name="connsiteX5" fmla="*/ 12344400 w 12344400"/>
              <a:gd name="connsiteY5" fmla="*/ 6895881 h 6895881"/>
              <a:gd name="connsiteX6" fmla="*/ 5718175 w 12344400"/>
              <a:gd name="connsiteY6" fmla="*/ 6895881 h 6895881"/>
              <a:gd name="connsiteX7" fmla="*/ 3154529 w 12344400"/>
              <a:gd name="connsiteY7" fmla="*/ 6885934 h 6895881"/>
              <a:gd name="connsiteX8" fmla="*/ 2813 w 12344400"/>
              <a:gd name="connsiteY8" fmla="*/ 3277482 h 6895881"/>
              <a:gd name="connsiteX9" fmla="*/ 0 w 12344400"/>
              <a:gd name="connsiteY9" fmla="*/ 1991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49714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254754 w 12353365"/>
              <a:gd name="connsiteY4" fmla="*/ 19129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272683"/>
              <a:gd name="connsiteY0" fmla="*/ 1987 h 6904845"/>
              <a:gd name="connsiteX1" fmla="*/ 1808415 w 12272683"/>
              <a:gd name="connsiteY1" fmla="*/ 0 h 6904845"/>
              <a:gd name="connsiteX2" fmla="*/ 10519064 w 12272683"/>
              <a:gd name="connsiteY2" fmla="*/ 31785 h 6904845"/>
              <a:gd name="connsiteX3" fmla="*/ 12234625 w 12272683"/>
              <a:gd name="connsiteY3" fmla="*/ 27381 h 6904845"/>
              <a:gd name="connsiteX4" fmla="*/ 12254754 w 12272683"/>
              <a:gd name="connsiteY4" fmla="*/ 19129 h 6904845"/>
              <a:gd name="connsiteX5" fmla="*/ 12272683 w 12272683"/>
              <a:gd name="connsiteY5" fmla="*/ 6904845 h 6904845"/>
              <a:gd name="connsiteX6" fmla="*/ 5727140 w 12272683"/>
              <a:gd name="connsiteY6" fmla="*/ 6895881 h 6904845"/>
              <a:gd name="connsiteX7" fmla="*/ 3163494 w 12272683"/>
              <a:gd name="connsiteY7" fmla="*/ 6885934 h 6904845"/>
              <a:gd name="connsiteX8" fmla="*/ 11778 w 12272683"/>
              <a:gd name="connsiteY8" fmla="*/ 3277482 h 6904845"/>
              <a:gd name="connsiteX9" fmla="*/ 0 w 12272683"/>
              <a:gd name="connsiteY9" fmla="*/ 1987 h 6904845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10519064 w 12272683"/>
              <a:gd name="connsiteY2" fmla="*/ 56692 h 6929752"/>
              <a:gd name="connsiteX3" fmla="*/ 12234625 w 12272683"/>
              <a:gd name="connsiteY3" fmla="*/ 52288 h 6929752"/>
              <a:gd name="connsiteX4" fmla="*/ 12254754 w 12272683"/>
              <a:gd name="connsiteY4" fmla="*/ 44036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72683" h="6929752">
                <a:moveTo>
                  <a:pt x="0" y="0"/>
                </a:moveTo>
                <a:cubicBezTo>
                  <a:pt x="13855" y="39636"/>
                  <a:pt x="1183033" y="24907"/>
                  <a:pt x="1808415" y="24907"/>
                </a:cubicBezTo>
                <a:lnTo>
                  <a:pt x="10519064" y="56692"/>
                </a:lnTo>
                <a:cubicBezTo>
                  <a:pt x="10509373" y="67949"/>
                  <a:pt x="11756519" y="48760"/>
                  <a:pt x="12234625" y="52288"/>
                </a:cubicBezTo>
                <a:lnTo>
                  <a:pt x="12254754" y="44036"/>
                </a:lnTo>
                <a:cubicBezTo>
                  <a:pt x="12260730" y="2339275"/>
                  <a:pt x="12266707" y="4634513"/>
                  <a:pt x="12272683" y="6929752"/>
                </a:cubicBezTo>
                <a:lnTo>
                  <a:pt x="5727140" y="6920788"/>
                </a:lnTo>
                <a:lnTo>
                  <a:pt x="3163494" y="6910841"/>
                </a:lnTo>
                <a:cubicBezTo>
                  <a:pt x="2531868" y="6917310"/>
                  <a:pt x="13903" y="4136365"/>
                  <a:pt x="11778" y="3302389"/>
                </a:cubicBezTo>
                <a:cubicBezTo>
                  <a:pt x="11778" y="1792628"/>
                  <a:pt x="0" y="150976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419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background&#10;&#10;Description automatically generated">
            <a:extLst>
              <a:ext uri="{FF2B5EF4-FFF2-40B4-BE49-F238E27FC236}">
                <a16:creationId xmlns:a16="http://schemas.microsoft.com/office/drawing/2014/main" id="{93B309CC-018D-3ED5-4B7E-C4F694CB2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8" name="Picture 7" descr="The University of Toledo">
            <a:extLst>
              <a:ext uri="{FF2B5EF4-FFF2-40B4-BE49-F238E27FC236}">
                <a16:creationId xmlns:a16="http://schemas.microsoft.com/office/drawing/2014/main" id="{270A6DD7-E344-343B-69D3-3A56F5250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79F779-B84F-24E1-2364-E3956EFAD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858EE-BE12-8316-425B-55154A3D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0AD90-2D80-8D14-91E1-3AA42618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3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ogo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F301E-F204-B8FC-9863-E0D386B25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8" y="694905"/>
            <a:ext cx="9733658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3429-35BF-61AF-A620-7344DFE2F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738" y="1788150"/>
            <a:ext cx="4432593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3EAD0-C58D-ADC9-781F-0550BE391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2910" y="1788150"/>
            <a:ext cx="4754880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0EAC7-764E-6FD3-9816-F2E89EC6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39222-845E-967A-54A2-526A831E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E150B-F029-125F-5A26-8EF4596F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1A39F7-D28B-D85C-A2D2-48D6489BF254}"/>
              </a:ext>
            </a:extLst>
          </p:cNvPr>
          <p:cNvCxnSpPr>
            <a:cxnSpLocks/>
          </p:cNvCxnSpPr>
          <p:nvPr userDrawn="1"/>
        </p:nvCxnSpPr>
        <p:spPr>
          <a:xfrm>
            <a:off x="6547413" y="1788150"/>
            <a:ext cx="0" cy="438912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47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97C7678-65F8-659A-CBE8-66824541B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9569" y="694908"/>
            <a:ext cx="9736575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B287D44-E640-24CB-9C26-2E67CE50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2926DE1-6A52-18B1-F132-45FDAE9A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B2B2D4-D432-4C25-2774-03CBF60B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B6DF9FE-E772-E0ED-D0D4-74C69797AE8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53739" y="1787188"/>
            <a:ext cx="9736574" cy="438912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97973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0741DFC3-7F52-3262-80F8-3872703B4C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202"/>
            <a:ext cx="12195914" cy="68602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50891" y="704538"/>
            <a:ext cx="9144000" cy="274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FFD200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3" name="Picture 12" descr="The University of Toledo">
            <a:extLst>
              <a:ext uri="{FF2B5EF4-FFF2-40B4-BE49-F238E27FC236}">
                <a16:creationId xmlns:a16="http://schemas.microsoft.com/office/drawing/2014/main" id="{7A15B486-7F0A-CCD9-5C1B-CD87E609BD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311" y="4763079"/>
            <a:ext cx="1940716" cy="179143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EEA29C74-FD27-1030-4968-D68816572C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50891" y="3879354"/>
            <a:ext cx="9144000" cy="4827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subhead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CD53881C-896A-B256-D16C-A94E4D1D51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32300" y="4362450"/>
            <a:ext cx="5238750" cy="511175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2518955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Log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AA2E-3516-E31D-D239-6A54061FC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9FF02-1F7D-C32A-1D21-0EC41686D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697040"/>
            <a:ext cx="5355187" cy="5486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11D97-49DD-F43F-34D7-8E07F5363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4195924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C9C3-5F0E-25D0-3559-4DDAA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F3B8B-4154-6A2A-D8F8-CC3FD677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B735D-B1F6-200E-BC5F-8EDD7C09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32E31-307B-88E9-6105-28BFDB7C78A5}"/>
              </a:ext>
            </a:extLst>
          </p:cNvPr>
          <p:cNvCxnSpPr/>
          <p:nvPr userDrawn="1"/>
        </p:nvCxnSpPr>
        <p:spPr>
          <a:xfrm>
            <a:off x="6096000" y="697040"/>
            <a:ext cx="0" cy="548640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757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5764C-ADAD-C280-87AE-DAE4423A8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3462" y="693295"/>
            <a:ext cx="5355187" cy="5105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E7F772-DB50-9738-498C-436F33008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B084FFC-D44D-4AA2-A87E-6F187AD46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419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0DFBA4-A58F-CCA0-009E-5DFB70413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0855CD-A58A-A789-7FBB-3D97A420C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B275F-6E70-2FDD-184C-68D21372B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76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Ribbon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F301E-F204-B8FC-9863-E0D386B25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8" y="694905"/>
            <a:ext cx="9733658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3429-35BF-61AF-A620-7344DFE2F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738" y="1788150"/>
            <a:ext cx="4432593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3EAD0-C58D-ADC9-781F-0550BE391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2910" y="1788150"/>
            <a:ext cx="4754880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0EAC7-764E-6FD3-9816-F2E89EC6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39222-845E-967A-54A2-526A831E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E150B-F029-125F-5A26-8EF4596F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1A39F7-D28B-D85C-A2D2-48D6489BF254}"/>
              </a:ext>
            </a:extLst>
          </p:cNvPr>
          <p:cNvCxnSpPr>
            <a:cxnSpLocks/>
          </p:cNvCxnSpPr>
          <p:nvPr userDrawn="1"/>
        </p:nvCxnSpPr>
        <p:spPr>
          <a:xfrm>
            <a:off x="6547413" y="1788150"/>
            <a:ext cx="0" cy="438912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he Power To Do">
            <a:extLst>
              <a:ext uri="{FF2B5EF4-FFF2-40B4-BE49-F238E27FC236}">
                <a16:creationId xmlns:a16="http://schemas.microsoft.com/office/drawing/2014/main" id="{97598E61-3590-017E-6B16-A5854620FF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71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b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97C7678-65F8-659A-CBE8-66824541B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9569" y="694908"/>
            <a:ext cx="9736575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B287D44-E640-24CB-9C26-2E67CE50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2926DE1-6A52-18B1-F132-45FDAE9A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B2B2D4-D432-4C25-2774-03CBF60B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B6DF9FE-E772-E0ED-D0D4-74C69797AE8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53739" y="1787188"/>
            <a:ext cx="9736574" cy="438912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pic>
        <p:nvPicPr>
          <p:cNvPr id="2" name="Picture 1" descr="The Power To Do">
            <a:extLst>
              <a:ext uri="{FF2B5EF4-FFF2-40B4-BE49-F238E27FC236}">
                <a16:creationId xmlns:a16="http://schemas.microsoft.com/office/drawing/2014/main" id="{25E9749D-4B91-92E4-E723-275CCB34F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89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Ribbon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AA2E-3516-E31D-D239-6A54061FC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9FF02-1F7D-C32A-1D21-0EC41686D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697040"/>
            <a:ext cx="5355187" cy="5486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11D97-49DD-F43F-34D7-8E07F5363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4195924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C9C3-5F0E-25D0-3559-4DDAA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F3B8B-4154-6A2A-D8F8-CC3FD677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B735D-B1F6-200E-BC5F-8EDD7C09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32E31-307B-88E9-6105-28BFDB7C78A5}"/>
              </a:ext>
            </a:extLst>
          </p:cNvPr>
          <p:cNvCxnSpPr/>
          <p:nvPr userDrawn="1"/>
        </p:nvCxnSpPr>
        <p:spPr>
          <a:xfrm>
            <a:off x="6096000" y="697040"/>
            <a:ext cx="0" cy="548640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he Power To Do">
            <a:extLst>
              <a:ext uri="{FF2B5EF4-FFF2-40B4-BE49-F238E27FC236}">
                <a16:creationId xmlns:a16="http://schemas.microsoft.com/office/drawing/2014/main" id="{3A36892B-B7CD-8405-47CC-112DE92199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44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bon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5764C-ADAD-C280-87AE-DAE4423A8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3462" y="693295"/>
            <a:ext cx="5355187" cy="5105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E7F772-DB50-9738-498C-436F33008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B084FFC-D44D-4AA2-A87E-6F187AD46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The Power To Do">
            <a:extLst>
              <a:ext uri="{FF2B5EF4-FFF2-40B4-BE49-F238E27FC236}">
                <a16:creationId xmlns:a16="http://schemas.microsoft.com/office/drawing/2014/main" id="{179C6BBE-BEB4-BE22-3486-1319E010C5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65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ibbo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0DFBA4-A58F-CCA0-009E-5DFB70413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0855CD-A58A-A789-7FBB-3D97A420C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B275F-6E70-2FDD-184C-68D21372B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The Power To Do">
            <a:extLst>
              <a:ext uri="{FF2B5EF4-FFF2-40B4-BE49-F238E27FC236}">
                <a16:creationId xmlns:a16="http://schemas.microsoft.com/office/drawing/2014/main" id="{B9BF702D-809E-6101-23D2-92BC43152D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744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Background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4820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hoto of a colorful sunset over The University of Toledo">
            <a:extLst>
              <a:ext uri="{FF2B5EF4-FFF2-40B4-BE49-F238E27FC236}">
                <a16:creationId xmlns:a16="http://schemas.microsoft.com/office/drawing/2014/main" id="{C6086AC2-6CBC-08BB-D74C-DE47A0D4E1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41" b="2147"/>
          <a:stretch/>
        </p:blipFill>
        <p:spPr>
          <a:xfrm>
            <a:off x="776" y="-1"/>
            <a:ext cx="12191224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7F17AE-868A-0D51-8409-0336CE93F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380" y="2038349"/>
            <a:ext cx="4756056" cy="2781300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Thank You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C276A-CC74-713F-673B-FE112F766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B0D78-6004-64E4-5038-341C937E1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08537-6ED8-6D2E-8E33-A44BE175F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A blue and yellow logo with a black background&#10;&#10;Description automatically generated">
            <a:extLst>
              <a:ext uri="{FF2B5EF4-FFF2-40B4-BE49-F238E27FC236}">
                <a16:creationId xmlns:a16="http://schemas.microsoft.com/office/drawing/2014/main" id="{BC26EF39-F156-5E94-F634-29956483C2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8379" y="5597525"/>
            <a:ext cx="1157758" cy="106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73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741DFC3-7F52-3262-80F8-3872703B4C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0" t="34224" r="31198"/>
          <a:stretch/>
        </p:blipFill>
        <p:spPr>
          <a:xfrm>
            <a:off x="-1" y="0"/>
            <a:ext cx="12192001" cy="6671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5291" y="704537"/>
            <a:ext cx="8227541" cy="274121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3" name="Picture 12" descr="The University of Toledo">
            <a:extLst>
              <a:ext uri="{FF2B5EF4-FFF2-40B4-BE49-F238E27FC236}">
                <a16:creationId xmlns:a16="http://schemas.microsoft.com/office/drawing/2014/main" id="{7A15B486-7F0A-CCD9-5C1B-CD87E609BD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311" y="4362085"/>
            <a:ext cx="1940716" cy="1791430"/>
          </a:xfrm>
          <a:prstGeom prst="rect">
            <a:avLst/>
          </a:prstGeom>
        </p:spPr>
      </p:pic>
      <p:pic>
        <p:nvPicPr>
          <p:cNvPr id="5" name="Picture 4" descr="The Power To Do">
            <a:extLst>
              <a:ext uri="{FF2B5EF4-FFF2-40B4-BE49-F238E27FC236}">
                <a16:creationId xmlns:a16="http://schemas.microsoft.com/office/drawing/2014/main" id="{FB70371D-95EC-591D-8CC4-AA2E78E5B5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28835"/>
            <a:ext cx="12192000" cy="52916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BE81B6D7-9BA0-ECB2-79E4-7FD38D7094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65291" y="3535109"/>
            <a:ext cx="8227541" cy="4827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39BCB1F-804A-36EB-0C16-D95E6878EE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56093" y="4018205"/>
            <a:ext cx="4851699" cy="747433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818321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background&#10;&#10;Description automatically generated">
            <a:extLst>
              <a:ext uri="{FF2B5EF4-FFF2-40B4-BE49-F238E27FC236}">
                <a16:creationId xmlns:a16="http://schemas.microsoft.com/office/drawing/2014/main" id="{4968E90C-6CD4-A90C-56D9-13621D0152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3614" y="1617041"/>
            <a:ext cx="8227541" cy="18288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0CEBF344-41C9-3982-9971-0DEB34FF4E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AFE1169-B6AF-2ABA-881B-F94D8B7CEF9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259" y="3685721"/>
            <a:ext cx="8248896" cy="13771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33732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68E90C-6CD4-A90C-56D9-13621D0152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C8179742-D271-4B75-9AE7-7CE0218472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7B2D73-B584-7A49-9474-044266B7FE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3614" y="1617041"/>
            <a:ext cx="8227541" cy="18288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F23DC7C-3ED8-F300-7BA1-8DD9B79EC0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259" y="3685721"/>
            <a:ext cx="8248896" cy="13771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549481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black background&#10;&#10;Description automatically generated">
            <a:extLst>
              <a:ext uri="{FF2B5EF4-FFF2-40B4-BE49-F238E27FC236}">
                <a16:creationId xmlns:a16="http://schemas.microsoft.com/office/drawing/2014/main" id="{38EB782B-EF9D-C9AB-4F8E-CDFB6E68F6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94" t="-109" r="57145" b="109"/>
          <a:stretch/>
        </p:blipFill>
        <p:spPr>
          <a:xfrm>
            <a:off x="-47298" y="-13695"/>
            <a:ext cx="5289332" cy="6879189"/>
          </a:xfrm>
          <a:prstGeom prst="rect">
            <a:avLst/>
          </a:prstGeom>
        </p:spPr>
      </p:pic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C8179742-D271-4B75-9AE7-7CE0218472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9F23DC7C-3ED8-F300-7BA1-8DD9B79EC0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259" y="3685721"/>
            <a:ext cx="8248896" cy="13771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66C5E97-2864-7130-F99F-CD9DBC7CC2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3614" y="1617041"/>
            <a:ext cx="8227541" cy="18288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A2047D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26226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E16EEAA-CB20-2191-AE22-DF1B43851A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99307" y="1595051"/>
            <a:ext cx="8819532" cy="18414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4A83A-ED12-C6E9-1704-D1656C8451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99304" y="3617028"/>
            <a:ext cx="8819532" cy="164592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C8179742-D271-4B75-9AE7-7CE0218472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pic>
        <p:nvPicPr>
          <p:cNvPr id="6" name="Picture 5" descr="A black and white background&#10;&#10;Description automatically generated">
            <a:extLst>
              <a:ext uri="{FF2B5EF4-FFF2-40B4-BE49-F238E27FC236}">
                <a16:creationId xmlns:a16="http://schemas.microsoft.com/office/drawing/2014/main" id="{F2141B89-39C6-0C8D-1CD5-414A86550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5205" t="6816"/>
          <a:stretch/>
        </p:blipFill>
        <p:spPr>
          <a:xfrm flipH="1">
            <a:off x="8880458" y="0"/>
            <a:ext cx="3311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64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D68CD42-F1E0-2E62-6E73-A41749999A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9" y="0"/>
            <a:ext cx="6096001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7DB24AE4-099A-BF1E-4432-BC1241567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28" r="38071"/>
          <a:stretch/>
        </p:blipFill>
        <p:spPr>
          <a:xfrm>
            <a:off x="-2" y="0"/>
            <a:ext cx="609600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4C201-27F7-ACBA-81BC-E8400DE5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9803-5B6E-17AE-BEA4-F24785AE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81CBE-FB8D-DF6F-8183-7CFDED12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The University of Toledo">
            <a:extLst>
              <a:ext uri="{FF2B5EF4-FFF2-40B4-BE49-F238E27FC236}">
                <a16:creationId xmlns:a16="http://schemas.microsoft.com/office/drawing/2014/main" id="{98DE5316-F0C1-AAD2-56F1-268DBA349C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786474-E478-B2F5-8B58-E0B515B273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365125"/>
            <a:ext cx="3621372" cy="5042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3710468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black background&#10;&#10;Description automatically generated">
            <a:extLst>
              <a:ext uri="{FF2B5EF4-FFF2-40B4-BE49-F238E27FC236}">
                <a16:creationId xmlns:a16="http://schemas.microsoft.com/office/drawing/2014/main" id="{E5E83D91-28D2-3897-E6AF-43BC8C419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28" r="38071"/>
          <a:stretch/>
        </p:blipFill>
        <p:spPr>
          <a:xfrm>
            <a:off x="-1" y="0"/>
            <a:ext cx="609600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4C201-27F7-ACBA-81BC-E8400DE5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9803-5B6E-17AE-BEA4-F24785AE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81CBE-FB8D-DF6F-8183-7CFDED12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7A13AC-1609-350E-DE4B-E361CB7C0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010" y="699987"/>
            <a:ext cx="5120640" cy="5445980"/>
          </a:xfrm>
        </p:spPr>
        <p:txBody>
          <a:bodyPr>
            <a:noAutofit/>
          </a:bodyPr>
          <a:lstStyle>
            <a:lvl1pPr>
              <a:defRPr>
                <a:solidFill>
                  <a:srgbClr val="000F3E"/>
                </a:solidFill>
              </a:defRPr>
            </a:lvl1pPr>
            <a:lvl2pPr>
              <a:defRPr>
                <a:solidFill>
                  <a:srgbClr val="000F3E"/>
                </a:solidFill>
              </a:defRPr>
            </a:lvl2pPr>
            <a:lvl3pPr>
              <a:defRPr>
                <a:solidFill>
                  <a:srgbClr val="000F3E"/>
                </a:solidFill>
              </a:defRPr>
            </a:lvl3pPr>
            <a:lvl4pPr>
              <a:defRPr>
                <a:solidFill>
                  <a:srgbClr val="000F3E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2810C9C-0050-B251-E9B7-A65DA2A532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365125"/>
            <a:ext cx="3621372" cy="5042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pic>
        <p:nvPicPr>
          <p:cNvPr id="11" name="Picture 10" descr="The University of Toledo">
            <a:extLst>
              <a:ext uri="{FF2B5EF4-FFF2-40B4-BE49-F238E27FC236}">
                <a16:creationId xmlns:a16="http://schemas.microsoft.com/office/drawing/2014/main" id="{0BFE3BE3-8DC4-0B29-5338-0F1A115C25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59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32D1F-81D7-74F8-87FE-4A6666FEB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3739" y="1731363"/>
            <a:ext cx="9726161" cy="4389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FFFCA-C8CB-272F-B538-746A43FAC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545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E3341A9B-34AA-9E84-CA14-DF2237B0FD7D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259321" y="5601250"/>
            <a:ext cx="1157758" cy="1069078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F27FE511-B415-5459-98B1-42D81875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738" y="365125"/>
            <a:ext cx="95000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3F59D13-216C-26BD-A380-5150F88D4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1A4D6D74-8F2E-09D6-71C6-FD7F781173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53738" y="6356350"/>
            <a:ext cx="17276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4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68" r:id="rId2"/>
    <p:sldLayoutId id="2147483688" r:id="rId3"/>
    <p:sldLayoutId id="2147483680" r:id="rId4"/>
    <p:sldLayoutId id="2147483663" r:id="rId5"/>
    <p:sldLayoutId id="2147483714" r:id="rId6"/>
    <p:sldLayoutId id="2147483704" r:id="rId7"/>
    <p:sldLayoutId id="2147483670" r:id="rId8"/>
    <p:sldLayoutId id="2147483678" r:id="rId9"/>
    <p:sldLayoutId id="2147483661" r:id="rId10"/>
    <p:sldLayoutId id="2147483689" r:id="rId11"/>
    <p:sldLayoutId id="2147483690" r:id="rId12"/>
    <p:sldLayoutId id="2147483691" r:id="rId13"/>
    <p:sldLayoutId id="2147483657" r:id="rId14"/>
    <p:sldLayoutId id="2147483706" r:id="rId15"/>
    <p:sldLayoutId id="2147483695" r:id="rId16"/>
    <p:sldLayoutId id="2147483693" r:id="rId17"/>
    <p:sldLayoutId id="2147483652" r:id="rId18"/>
    <p:sldLayoutId id="2147483649" r:id="rId19"/>
    <p:sldLayoutId id="2147483656" r:id="rId20"/>
    <p:sldLayoutId id="2147483707" r:id="rId21"/>
    <p:sldLayoutId id="2147483655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694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003E7E"/>
          </a:solidFill>
          <a:latin typeface="Poppins ExtraBold" pitchFamily="2" charset="77"/>
          <a:ea typeface="+mj-ea"/>
          <a:cs typeface="Poppins Extra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Arial" panose="020B0604020202020204" pitchFamily="34" charset="0"/>
        <a:buChar char="•"/>
        <a:defRPr sz="28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4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F42C6-287E-3306-9CBF-F8A2A0247F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FSCSA: Issue #5</a:t>
            </a:r>
            <a:br>
              <a:rPr lang="en-US" dirty="0"/>
            </a:br>
            <a:r>
              <a:rPr lang="en-US" dirty="0"/>
              <a:t>Summer Classes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6A648-EAF6-3D11-1F84-AF4D6E0AF4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Dr. Deborah Coulter-Harris and Professor Suzanne Smith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869A0-B1D8-8F39-1D76-748A1ED3D2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8 April, 2025</a:t>
            </a:r>
          </a:p>
        </p:txBody>
      </p:sp>
    </p:spTree>
    <p:extLst>
      <p:ext uri="{BB962C8B-B14F-4D97-AF65-F5344CB8AC3E}">
        <p14:creationId xmlns:p14="http://schemas.microsoft.com/office/powerpoint/2010/main" val="1649865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Reasons students give for taking a summer class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3739" y="1731364"/>
            <a:ext cx="9726161" cy="3654676"/>
          </a:xfrm>
        </p:spPr>
        <p:txBody>
          <a:bodyPr/>
          <a:lstStyle/>
          <a:p>
            <a:r>
              <a:rPr lang="en-US" sz="2000" dirty="0"/>
              <a:t>Make up credits they lost from transfer/failing a class</a:t>
            </a:r>
          </a:p>
          <a:p>
            <a:r>
              <a:rPr lang="en-US" sz="2000" dirty="0"/>
              <a:t>Graduate on time</a:t>
            </a:r>
          </a:p>
          <a:p>
            <a:r>
              <a:rPr lang="en-US" sz="2000" dirty="0"/>
              <a:t>Get classes “out of the way” (electives) that interfere w/major classes</a:t>
            </a:r>
          </a:p>
          <a:p>
            <a:r>
              <a:rPr lang="en-US" sz="2000" dirty="0"/>
              <a:t>To take a prerequisite so they can move on to classes in their major</a:t>
            </a:r>
          </a:p>
          <a:p>
            <a:r>
              <a:rPr lang="en-US" sz="2000" dirty="0"/>
              <a:t>Lighten class load during regular semesters</a:t>
            </a:r>
          </a:p>
          <a:p>
            <a:r>
              <a:rPr lang="en-US" sz="2000" dirty="0"/>
              <a:t>Take extra Math class to prepare for Calculus II</a:t>
            </a:r>
          </a:p>
          <a:p>
            <a:r>
              <a:rPr lang="en-US" sz="2000" dirty="0"/>
              <a:t>Begin to learn foreign language (Spanish/ASL)</a:t>
            </a:r>
          </a:p>
          <a:p>
            <a:r>
              <a:rPr lang="en-US" sz="2000" dirty="0"/>
              <a:t>To read “author-focused" English studies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46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62643"/>
            <a:ext cx="9733656" cy="914400"/>
          </a:xfrm>
        </p:spPr>
        <p:txBody>
          <a:bodyPr/>
          <a:lstStyle/>
          <a:p>
            <a:r>
              <a:rPr lang="en-US" dirty="0"/>
              <a:t>Why take a summer class? </a:t>
            </a:r>
          </a:p>
        </p:txBody>
      </p:sp>
      <p:pic>
        <p:nvPicPr>
          <p:cNvPr id="4" name="Content Placeholder 3" descr="A screenshot of a computer&#10;&#10;AI-generated content may be incorrect.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91" y="1177043"/>
            <a:ext cx="8020744" cy="478813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89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specific needs. . 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sz="1800" dirty="0"/>
          </a:p>
          <a:p>
            <a:pPr lvl="0"/>
            <a:r>
              <a:rPr lang="en-US" sz="2000" dirty="0"/>
              <a:t>“If don’t take Gen Chemistry in the summer, I will be overwhelmed with classes and labs in my next semester. Also, I was told if I want a scribe job, I need to have this course completed over the summer and then I plan on applying for the job once I take the course.” </a:t>
            </a:r>
          </a:p>
          <a:p>
            <a:endParaRPr lang="en-US" sz="2000" b="1" dirty="0"/>
          </a:p>
          <a:p>
            <a:r>
              <a:rPr lang="en-US" sz="2000" b="1" dirty="0"/>
              <a:t>From an Engineering student who said he was frustrated with the summer class offerings: “I would like to take SciTech Writing this summer, so I can focus on mostly engineering-related classes in the fall, but nothing is offered.”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78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Specific case: Composition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A specific focus of FSCSA sub-committee was elimination of summer Composition classes in the English Department. Freshman and sophomore students have </a:t>
            </a:r>
            <a:r>
              <a:rPr lang="en-US" sz="2000" b="1" dirty="0"/>
              <a:t>filled </a:t>
            </a:r>
            <a:r>
              <a:rPr lang="en-US" sz="2000" dirty="0"/>
              <a:t>these summer writing classes in previous years:</a:t>
            </a:r>
          </a:p>
          <a:p>
            <a:pPr lvl="0"/>
            <a:r>
              <a:rPr lang="en-US" sz="2000" dirty="0"/>
              <a:t>To re-take a course if they did not pass their first writing class</a:t>
            </a:r>
          </a:p>
          <a:p>
            <a:pPr lvl="0"/>
            <a:r>
              <a:rPr lang="en-US" sz="2000" dirty="0"/>
              <a:t>To complete their two-semester required writing courses, so they can move on to classes in their major</a:t>
            </a:r>
          </a:p>
          <a:p>
            <a:pPr lvl="0"/>
            <a:r>
              <a:rPr lang="en-US" sz="2000" dirty="0"/>
              <a:t>To finish their required “professional writing class” (e.g. ENGL 2950) because courses in their regular semesters are prescribed as part of their program. 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69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Specific interest in a writing course: </a:t>
            </a:r>
          </a:p>
        </p:txBody>
      </p:sp>
      <p:pic>
        <p:nvPicPr>
          <p:cNvPr id="4" name="Content Placeholder 3" descr="A screenshot of a computer screen&#10;&#10;AI-generated content may be incorrect.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992" y="1731962"/>
            <a:ext cx="8886305" cy="441945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51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FBE47-3211-674E-0015-FB81C083B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CCP only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A448C-4067-30E7-80FA-35CFC712E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2-3 summer Composition classes offered last summer and again this summer, but enrollment is restricted to CCP students only. </a:t>
            </a:r>
          </a:p>
          <a:p>
            <a:r>
              <a:rPr lang="en-US" dirty="0"/>
              <a:t>Result: the majority of UT students in our survey are not eligible to enroll in these classes even if they want them. </a:t>
            </a:r>
          </a:p>
          <a:p>
            <a:endParaRPr lang="en-US" dirty="0"/>
          </a:p>
          <a:p>
            <a:r>
              <a:rPr lang="en-US" sz="2800" dirty="0"/>
              <a:t>We may not be serving UT students’ needs by not offering summer writing classes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4AD2D9-A1BF-9580-245F-4BB419082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003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of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Students have practical reasons for wanting a summer class </a:t>
            </a:r>
          </a:p>
          <a:p>
            <a:r>
              <a:rPr lang="en-US" dirty="0"/>
              <a:t>They are planning and thinking ahead—and are disappointed when a class is not offered. </a:t>
            </a:r>
          </a:p>
          <a:p>
            <a:r>
              <a:rPr lang="en-US" dirty="0"/>
              <a:t>They prefer not to “shop” elsewhere for that class.</a:t>
            </a:r>
          </a:p>
          <a:p>
            <a:r>
              <a:rPr lang="en-US" dirty="0"/>
              <a:t>One student said, “I would like to complete all of my courses through UT.” 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rgbClr val="FF0000"/>
                </a:solidFill>
              </a:rPr>
              <a:t>We might want to do all we can to ensure that they can.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76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3739" y="1537855"/>
            <a:ext cx="9726161" cy="4247803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We hope that students’ voices are being listened to and that their very practical needs for summer classes are acknowledged and being met as UT moves forward with summer course offerings.  </a:t>
            </a:r>
          </a:p>
          <a:p>
            <a:pPr marL="0" indent="0" algn="ctr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1800" b="1" dirty="0"/>
              <a:t>See Appendix 1: Questions Posed to Students in Memorandum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sz="1600" b="1" dirty="0"/>
              <a:t>The sub-committee wishes to thank our UT students for their participation and comments  in this survey. Thanks also to members of the Composition faculty for contributing data and student comments: Michelle Davidson, Teresa Boyer, Linda Panzner.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11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Introduction and Purpose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629" y="1731363"/>
            <a:ext cx="11430271" cy="3871415"/>
          </a:xfrm>
          <a:blipFill>
            <a:blip r:embed="rId3"/>
            <a:tile tx="0" ty="0" sx="100000" sy="100000" flip="none" algn="tl"/>
          </a:blipFill>
        </p:spPr>
        <p:txBody>
          <a:bodyPr/>
          <a:lstStyle/>
          <a:p>
            <a:r>
              <a:rPr lang="en-US" sz="2000" dirty="0"/>
              <a:t>Professor Smith and I have been in discussions regarding summer course offerings for several years: </a:t>
            </a:r>
          </a:p>
          <a:p>
            <a:pPr lvl="1"/>
            <a:r>
              <a:rPr lang="en-US" sz="2000" dirty="0"/>
              <a:t>chances of our unit teaching summer courses; </a:t>
            </a:r>
          </a:p>
          <a:p>
            <a:pPr lvl="1"/>
            <a:r>
              <a:rPr lang="en-US" sz="2000" dirty="0"/>
              <a:t>number of summer courses offered in other departments/ colleges in comparison to our own department; </a:t>
            </a:r>
          </a:p>
          <a:p>
            <a:pPr lvl="1"/>
            <a:r>
              <a:rPr lang="en-US" sz="2000" dirty="0"/>
              <a:t>whether budgetary issues affected administration’s ability to schedule </a:t>
            </a:r>
          </a:p>
          <a:p>
            <a:pPr marL="457200" lvl="1" indent="0">
              <a:buNone/>
            </a:pPr>
            <a:r>
              <a:rPr lang="en-US" sz="2000" dirty="0"/>
              <a:t> summer classes;  etc.</a:t>
            </a:r>
          </a:p>
          <a:p>
            <a:pPr lvl="1"/>
            <a:r>
              <a:rPr lang="en-US" sz="2000" b="1" dirty="0"/>
              <a:t>Purpose of our report today</a:t>
            </a:r>
            <a:r>
              <a:rPr lang="en-US" sz="2000" dirty="0"/>
              <a:t>: in light of recent developments regarding call for summer course proposals and other factors, we decided simply to report on student responses to our poll questions regarding summer offerings.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037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Issue #5: Reasons--FSCSA Issue on Behalf of Students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3739" y="1731363"/>
            <a:ext cx="9726161" cy="4361866"/>
          </a:xfrm>
        </p:spPr>
        <p:txBody>
          <a:bodyPr/>
          <a:lstStyle/>
          <a:p>
            <a:r>
              <a:rPr lang="en-US" dirty="0"/>
              <a:t>Decrease in summer offerings posing problems for students, especially those on a timed/directed course path to graduation. </a:t>
            </a:r>
          </a:p>
          <a:p>
            <a:r>
              <a:rPr lang="en-US" dirty="0"/>
              <a:t>Students going to BGSU, Owens, etc.: become a Recruitment and Retention problem, and has implications for scholarships. </a:t>
            </a:r>
          </a:p>
          <a:p>
            <a:r>
              <a:rPr lang="en-US" b="1" i="1" dirty="0"/>
              <a:t>We wanted to know if our propositions were correct, so I will begin with my results of the polling questions. </a:t>
            </a:r>
            <a:r>
              <a:rPr lang="en-US" dirty="0"/>
              <a:t>This will be followed by Professor Suzanne Smith’s and other faculty’s polling responses.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34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Questions polled to Students by DC-H: (20 Respondents)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0437" y="6452992"/>
            <a:ext cx="9726161" cy="406379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9716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52400" y="21240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981498" y="50264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981498" y="699810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64275" y="1828800"/>
            <a:ext cx="1017477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1. Are you planning to enroll in classes at UT this summer? If so, what class(</a:t>
            </a:r>
            <a:r>
              <a:rPr lang="en-US" sz="2400" dirty="0" err="1"/>
              <a:t>es</a:t>
            </a:r>
            <a:r>
              <a:rPr lang="en-US" sz="2400" dirty="0"/>
              <a:t>) do you want to take? 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25%  (5) say yes, but 75% (15) say no</a:t>
            </a:r>
            <a:r>
              <a:rPr lang="en-US" sz="24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r>
              <a:rPr lang="en-US" sz="2400" b="1" dirty="0"/>
              <a:t>Student Comments on Courses: </a:t>
            </a:r>
            <a:r>
              <a:rPr lang="en-US" sz="2400" dirty="0"/>
              <a:t>Calculus for Life Sciences II; Chemistry 2; Maybe Math class; Life of Development Psychology, Maybe Spanish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433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Questions polled to Students by DC-H: (20 Respondents)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2. Is the course that you want to take available to you to enroll in? </a:t>
            </a:r>
          </a:p>
          <a:p>
            <a:r>
              <a:rPr lang="en-US" dirty="0"/>
              <a:t>4  (20%) yes, available to enroll in</a:t>
            </a:r>
          </a:p>
          <a:p>
            <a:r>
              <a:rPr lang="en-US" dirty="0"/>
              <a:t>16 (80%) not enrolling</a:t>
            </a:r>
          </a:p>
          <a:p>
            <a:pPr marL="0" indent="0">
              <a:buNone/>
            </a:pPr>
            <a:r>
              <a:rPr lang="en-US" b="1" dirty="0"/>
              <a:t>Student Comments</a:t>
            </a:r>
            <a:r>
              <a:rPr lang="en-US" dirty="0"/>
              <a:t>: Will enroll at Terra State to save $$; Yes, Course is posted; cannot find the Spanish class I want to take.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64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Questions polled to Students by DC-H: (20 Respondents)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</a:t>
            </a:r>
            <a:r>
              <a:rPr lang="en-US" sz="2400" dirty="0"/>
              <a:t>. If your preferred class is not available, could you please identify it – either by a specific course name or just a department name?  </a:t>
            </a:r>
          </a:p>
          <a:p>
            <a:r>
              <a:rPr lang="en-US" sz="2400" dirty="0"/>
              <a:t>78% (15.6) Not available</a:t>
            </a:r>
          </a:p>
          <a:p>
            <a:r>
              <a:rPr lang="en-US" sz="2400" dirty="0"/>
              <a:t>4%  (.8 or 1) Can’t find</a:t>
            </a:r>
          </a:p>
          <a:p>
            <a:r>
              <a:rPr lang="en-US" sz="2400" dirty="0"/>
              <a:t>18%  (3.6) Easy find</a:t>
            </a:r>
          </a:p>
          <a:p>
            <a:pPr marL="0" indent="0">
              <a:buNone/>
            </a:pPr>
            <a:r>
              <a:rPr lang="en-US" b="1" dirty="0"/>
              <a:t>Student comments:</a:t>
            </a:r>
            <a:r>
              <a:rPr lang="en-US" dirty="0"/>
              <a:t> I cannot find the Spanish classes I want: SPAN 1110, 1120, 2140. </a:t>
            </a:r>
          </a:p>
          <a:p>
            <a:pPr lvl="1"/>
            <a:r>
              <a:rPr lang="en-US" dirty="0"/>
              <a:t>I did not see the classes I wanted to take, but I will not go to a different university.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09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Questions polled to Students by DC-H: (20 Respondents)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3739" y="1731363"/>
            <a:ext cx="9726161" cy="437017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4. A. Do you plan to see if another University is offering the class you want this summer? (e.g., BGSU, Owens, or a school near your hometown). B. Would you consider taking the class at another university this summer if it were offered there and not at UT? </a:t>
            </a:r>
          </a:p>
          <a:p>
            <a:r>
              <a:rPr lang="en-US" dirty="0"/>
              <a:t>A. 80% (16 will not go to another university)</a:t>
            </a:r>
          </a:p>
          <a:p>
            <a:r>
              <a:rPr lang="en-US" dirty="0"/>
              <a:t>B. 20% (4 will or might go to another university)</a:t>
            </a:r>
          </a:p>
          <a:p>
            <a:pPr marL="0" indent="0">
              <a:buNone/>
            </a:pPr>
            <a:r>
              <a:rPr lang="en-US" b="1" dirty="0"/>
              <a:t>Student Comments</a:t>
            </a:r>
            <a:r>
              <a:rPr lang="en-US" dirty="0"/>
              <a:t>: I plan to look at Terra Community College to save money and get some credit hours out of the way.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87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Questions polled to Students by DC-H: (20 Respondents)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3739" y="1731364"/>
            <a:ext cx="9726161" cy="4228862"/>
          </a:xfrm>
        </p:spPr>
        <p:txBody>
          <a:bodyPr/>
          <a:lstStyle/>
          <a:p>
            <a:pPr marL="0" lvl="0" indent="0">
              <a:buNone/>
            </a:pPr>
            <a:r>
              <a:rPr lang="en-US" sz="2400" dirty="0"/>
              <a:t>5. A. Have you previously enrolled in summer classes at UT? </a:t>
            </a:r>
          </a:p>
          <a:p>
            <a:pPr marL="0" indent="0">
              <a:buNone/>
            </a:pPr>
            <a:r>
              <a:rPr lang="en-US" sz="2400" dirty="0"/>
              <a:t>    B. or, have you ever taken a college-level summer class at another University, college, or community college since you have been enrolled at UT? Why did you take that class at another school and not UT?</a:t>
            </a:r>
          </a:p>
          <a:p>
            <a:r>
              <a:rPr lang="en-US" sz="2400" dirty="0"/>
              <a:t>10 % (2 have previously taken summer courses at UT)</a:t>
            </a:r>
          </a:p>
          <a:p>
            <a:r>
              <a:rPr lang="en-US" sz="2400" dirty="0"/>
              <a:t>15 % (3 have taken SC at other universities)</a:t>
            </a:r>
          </a:p>
          <a:p>
            <a:r>
              <a:rPr lang="en-US" sz="2400" dirty="0"/>
              <a:t>75 % (15 have never taken a summer course at UT)</a:t>
            </a:r>
          </a:p>
          <a:p>
            <a:pPr marL="0" indent="0">
              <a:buNone/>
            </a:pPr>
            <a:r>
              <a:rPr lang="en-US" sz="2400" b="1" dirty="0"/>
              <a:t>Student Comments: </a:t>
            </a:r>
            <a:r>
              <a:rPr lang="en-US" sz="2400" dirty="0"/>
              <a:t>I am enrolled at a community college where my mother works, so the class is free.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96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Further Findings from Faculty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2000" dirty="0"/>
              <a:t>Graph shows 44% of students want to take summer classes. </a:t>
            </a:r>
          </a:p>
          <a:p>
            <a:r>
              <a:rPr lang="en-US" sz="2000" dirty="0"/>
              <a:t>22% of students polled say they are not finding the classes they want.</a:t>
            </a:r>
          </a:p>
          <a:p>
            <a:pPr marL="457200" lvl="1" indent="0">
              <a:buNone/>
            </a:pPr>
            <a:endParaRPr lang="en-US" sz="1600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 descr="A screenshot of a white paper&#10;&#10;AI-generated content may be incorrect.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71" y="2733548"/>
            <a:ext cx="8287790" cy="322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19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Toledo">
      <a:dk1>
        <a:srgbClr val="000000"/>
      </a:dk1>
      <a:lt1>
        <a:srgbClr val="FFFFFF"/>
      </a:lt1>
      <a:dk2>
        <a:srgbClr val="003D7E"/>
      </a:dk2>
      <a:lt2>
        <a:srgbClr val="FFFFFF"/>
      </a:lt2>
      <a:accent1>
        <a:srgbClr val="000E3D"/>
      </a:accent1>
      <a:accent2>
        <a:srgbClr val="102B5E"/>
      </a:accent2>
      <a:accent3>
        <a:srgbClr val="003D7E"/>
      </a:accent3>
      <a:accent4>
        <a:srgbClr val="009CE5"/>
      </a:accent4>
      <a:accent5>
        <a:srgbClr val="AED4E9"/>
      </a:accent5>
      <a:accent6>
        <a:srgbClr val="FFD200"/>
      </a:accent6>
      <a:hlink>
        <a:srgbClr val="A1047C"/>
      </a:hlink>
      <a:folHlink>
        <a:srgbClr val="A1047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Toledo Presentation" id="{878472B2-5CB3-A84F-BF88-024C4E197E2A}" vid="{13CA13BF-2D47-8E49-8F59-CCE2B7E506E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utoledo-presentation(5)</Template>
  <TotalTime>266</TotalTime>
  <Words>1305</Words>
  <Application>Microsoft Office PowerPoint</Application>
  <PresentationFormat>Widescreen</PresentationFormat>
  <Paragraphs>111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Poppins ExtraBold</vt:lpstr>
      <vt:lpstr>Poppins Light</vt:lpstr>
      <vt:lpstr>Office Theme</vt:lpstr>
      <vt:lpstr>FSCSA: Issue #5 Summer Classes</vt:lpstr>
      <vt:lpstr> Introduction and Purpose </vt:lpstr>
      <vt:lpstr>Issue #5: Reasons--FSCSA Issue on Behalf of Students</vt:lpstr>
      <vt:lpstr>Questions polled to Students by DC-H: (20 Respondents)</vt:lpstr>
      <vt:lpstr>Questions polled to Students by DC-H: (20 Respondents)</vt:lpstr>
      <vt:lpstr>Questions polled to Students by DC-H: (20 Respondents)</vt:lpstr>
      <vt:lpstr>Questions polled to Students by DC-H: (20 Respondents)</vt:lpstr>
      <vt:lpstr>Questions polled to Students by DC-H: (20 Respondents)</vt:lpstr>
      <vt:lpstr>Further Findings from Faculty</vt:lpstr>
      <vt:lpstr>Reasons students give for taking a summer class </vt:lpstr>
      <vt:lpstr>Why take a summer class? </vt:lpstr>
      <vt:lpstr>A few specific needs. . .</vt:lpstr>
      <vt:lpstr>Specific case: Composition Program</vt:lpstr>
      <vt:lpstr>Specific interest in a writing course: </vt:lpstr>
      <vt:lpstr>CCP only </vt:lpstr>
      <vt:lpstr>Analysis of Findings</vt:lpstr>
      <vt:lpstr>Final Analysis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FSCSA: Issue #5 Summer Classes</dc:title>
  <dc:creator>Microsoft account</dc:creator>
  <cp:lastModifiedBy>Hubbard, Quinetta L.</cp:lastModifiedBy>
  <cp:revision>36</cp:revision>
  <dcterms:created xsi:type="dcterms:W3CDTF">2025-03-22T19:52:40Z</dcterms:created>
  <dcterms:modified xsi:type="dcterms:W3CDTF">2025-04-08T18:58:26Z</dcterms:modified>
</cp:coreProperties>
</file>