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66AC02-50AB-A11B-2D7A-94BCAFA17B00}" v="3" dt="2025-10-03T20:32:19.5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2" d="100"/>
          <a:sy n="102" d="100"/>
        </p:scale>
        <p:origin x="1830"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38AB8-3D9A-B102-B756-B6523983FB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8326AB8-821E-1074-B273-EF5F32C7DB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5A73AB-61D0-463A-73B9-CAB2DB592F1B}"/>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5" name="Footer Placeholder 4">
            <a:extLst>
              <a:ext uri="{FF2B5EF4-FFF2-40B4-BE49-F238E27FC236}">
                <a16:creationId xmlns:a16="http://schemas.microsoft.com/office/drawing/2014/main" id="{51BA7D10-E804-5318-B787-44AD1CA5AE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039978-75B6-5457-E391-364052FEA72B}"/>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306452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59FF9-27FF-6CD2-B867-5B594251A7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70E673-A23E-0B69-76B5-35F86AC502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D9BE81-E408-09A9-8342-91382E477055}"/>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5" name="Footer Placeholder 4">
            <a:extLst>
              <a:ext uri="{FF2B5EF4-FFF2-40B4-BE49-F238E27FC236}">
                <a16:creationId xmlns:a16="http://schemas.microsoft.com/office/drawing/2014/main" id="{FD609FD9-F689-A59F-4D43-E12824B246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20DF0-2906-EF23-D7C5-23CCD5CDC518}"/>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3455937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2ECB6A-58EA-5CCD-C10E-911E0FBBE9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5BCD23-70FE-8E75-5C12-FE66B7A5AD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0E42A-C70B-4243-E070-F7A8B16E9E2C}"/>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5" name="Footer Placeholder 4">
            <a:extLst>
              <a:ext uri="{FF2B5EF4-FFF2-40B4-BE49-F238E27FC236}">
                <a16:creationId xmlns:a16="http://schemas.microsoft.com/office/drawing/2014/main" id="{6D629448-B5C7-F51D-9C67-C508C223B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5B1F2B-75AF-946F-6B23-5F9179934022}"/>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2492485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49915-F3CD-C6D3-3570-D2D1EC052B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D7A13E-40C6-0435-A2B3-42547841CB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41631F-B59D-3CA7-7549-8DA882F26829}"/>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5" name="Footer Placeholder 4">
            <a:extLst>
              <a:ext uri="{FF2B5EF4-FFF2-40B4-BE49-F238E27FC236}">
                <a16:creationId xmlns:a16="http://schemas.microsoft.com/office/drawing/2014/main" id="{0104FF34-6982-7DC1-06BE-B648832C0C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A03BA2-1D31-87F4-6F76-8BE96AC967DD}"/>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825965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AEC74-6602-314A-8519-35BD1DE2BB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9252ED-B26D-3984-ECEE-87BB91EAA40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599023-CC19-C8D4-FBCA-D94867E19EBA}"/>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5" name="Footer Placeholder 4">
            <a:extLst>
              <a:ext uri="{FF2B5EF4-FFF2-40B4-BE49-F238E27FC236}">
                <a16:creationId xmlns:a16="http://schemas.microsoft.com/office/drawing/2014/main" id="{86582A9E-EF65-CAD7-BB4D-2F211515D7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5AC5BC-A985-7B7B-3078-B54028DF4988}"/>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2291708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DEAF3-EBFC-CC2A-317F-8ADF5BA054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D7F742-00C4-F0DE-4457-636734CAB8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2F6EF3-EB1E-660B-E2B9-56D5FE9E8C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E36BB4-D99E-950B-D69D-87E3A53B4017}"/>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6" name="Footer Placeholder 5">
            <a:extLst>
              <a:ext uri="{FF2B5EF4-FFF2-40B4-BE49-F238E27FC236}">
                <a16:creationId xmlns:a16="http://schemas.microsoft.com/office/drawing/2014/main" id="{548B41BC-49A7-92EB-9207-FD565D7105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A5FBDE-8FB4-942D-B9B1-D7E59FC09FEB}"/>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4005619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A5EAF-5040-B046-D0FA-07BAA3877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A5B4D7-C35D-D804-FF24-61D240D29A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2EEC6A-04A4-1E95-5E36-A95C6BBC9E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331ECD4-2A07-4608-1E7B-7735D5C384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D8A95E-F476-D261-C48A-FBC7B970B5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82D535-7022-B7B6-031E-EDF3414F29A1}"/>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8" name="Footer Placeholder 7">
            <a:extLst>
              <a:ext uri="{FF2B5EF4-FFF2-40B4-BE49-F238E27FC236}">
                <a16:creationId xmlns:a16="http://schemas.microsoft.com/office/drawing/2014/main" id="{4F0CED3D-E206-4507-0100-57CF2AA6F4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50603AF-611C-F463-C4C5-86A59BACD475}"/>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3496419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3C7EC-EBF1-729B-13BA-8D157E90B3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79D98D-0B2C-C4B8-F8AD-F9B506DB1A31}"/>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4" name="Footer Placeholder 3">
            <a:extLst>
              <a:ext uri="{FF2B5EF4-FFF2-40B4-BE49-F238E27FC236}">
                <a16:creationId xmlns:a16="http://schemas.microsoft.com/office/drawing/2014/main" id="{EB484BA5-55C3-7A9C-0710-D4F32235F4D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DCAD58-DD6A-87E9-F13C-BB7C97144624}"/>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3753154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98366F-0631-2D85-D3E2-C4EFB89961D9}"/>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3" name="Footer Placeholder 2">
            <a:extLst>
              <a:ext uri="{FF2B5EF4-FFF2-40B4-BE49-F238E27FC236}">
                <a16:creationId xmlns:a16="http://schemas.microsoft.com/office/drawing/2014/main" id="{CC6967D9-3933-0420-535B-68BFF4EF6E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0CE59E-A655-2D27-2531-A84EAD41DD6E}"/>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4059302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E2DA9-3DE8-5810-6C06-D592C349A8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473EC8E-3549-C175-05FF-66562DF7BA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D369D5-3C5C-5FC0-B364-53C4B0C8E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4695F3-0BC3-6764-89D7-7D36C0883454}"/>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6" name="Footer Placeholder 5">
            <a:extLst>
              <a:ext uri="{FF2B5EF4-FFF2-40B4-BE49-F238E27FC236}">
                <a16:creationId xmlns:a16="http://schemas.microsoft.com/office/drawing/2014/main" id="{7CFF40C0-A105-DE56-0275-52E974E7DE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5C8C19-C039-3899-1039-4558A57404D0}"/>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719301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1BB3A-FD1E-DE60-DFBC-1DE1FCC8B0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6FDBFC-726F-ABFA-2A94-6B64E2E70E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0FAB57C-9CFF-1610-0804-48065E118D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92E9E0-53B1-486B-E8EE-1B72A67A03D1}"/>
              </a:ext>
            </a:extLst>
          </p:cNvPr>
          <p:cNvSpPr>
            <a:spLocks noGrp="1"/>
          </p:cNvSpPr>
          <p:nvPr>
            <p:ph type="dt" sz="half" idx="10"/>
          </p:nvPr>
        </p:nvSpPr>
        <p:spPr/>
        <p:txBody>
          <a:bodyPr/>
          <a:lstStyle/>
          <a:p>
            <a:fld id="{0A9DEA3F-B63F-46ED-9475-13391ED47CFC}" type="datetimeFigureOut">
              <a:rPr lang="en-US" smtClean="0"/>
              <a:t>10/17/2025</a:t>
            </a:fld>
            <a:endParaRPr lang="en-US"/>
          </a:p>
        </p:txBody>
      </p:sp>
      <p:sp>
        <p:nvSpPr>
          <p:cNvPr id="6" name="Footer Placeholder 5">
            <a:extLst>
              <a:ext uri="{FF2B5EF4-FFF2-40B4-BE49-F238E27FC236}">
                <a16:creationId xmlns:a16="http://schemas.microsoft.com/office/drawing/2014/main" id="{1DFFCE12-5938-319D-0377-4FA903EA39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EEDF6-168C-0722-3561-515FDD2D7348}"/>
              </a:ext>
            </a:extLst>
          </p:cNvPr>
          <p:cNvSpPr>
            <a:spLocks noGrp="1"/>
          </p:cNvSpPr>
          <p:nvPr>
            <p:ph type="sldNum" sz="quarter" idx="12"/>
          </p:nvPr>
        </p:nvSpPr>
        <p:spPr/>
        <p:txBody>
          <a:bodyPr/>
          <a:lstStyle/>
          <a:p>
            <a:fld id="{0C651D3D-FD88-4D27-BD71-83B7967BEBA6}" type="slidenum">
              <a:rPr lang="en-US" smtClean="0"/>
              <a:t>‹#›</a:t>
            </a:fld>
            <a:endParaRPr lang="en-US"/>
          </a:p>
        </p:txBody>
      </p:sp>
    </p:spTree>
    <p:extLst>
      <p:ext uri="{BB962C8B-B14F-4D97-AF65-F5344CB8AC3E}">
        <p14:creationId xmlns:p14="http://schemas.microsoft.com/office/powerpoint/2010/main" val="2809976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447031-05CC-2511-9422-132BFD4858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D9D82A-EE7C-6372-83A1-DD4B1E7C88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281BA4-81E8-AB17-CF30-6BB9AF915D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9DEA3F-B63F-46ED-9475-13391ED47CFC}" type="datetimeFigureOut">
              <a:rPr lang="en-US" smtClean="0"/>
              <a:t>10/17/2025</a:t>
            </a:fld>
            <a:endParaRPr lang="en-US"/>
          </a:p>
        </p:txBody>
      </p:sp>
      <p:sp>
        <p:nvSpPr>
          <p:cNvPr id="5" name="Footer Placeholder 4">
            <a:extLst>
              <a:ext uri="{FF2B5EF4-FFF2-40B4-BE49-F238E27FC236}">
                <a16:creationId xmlns:a16="http://schemas.microsoft.com/office/drawing/2014/main" id="{BE8E1B4C-489F-63B9-2257-FAB9BBDBAD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D1DF790-D26A-F723-C54F-5608881379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C651D3D-FD88-4D27-BD71-83B7967BEBA6}" type="slidenum">
              <a:rPr lang="en-US" smtClean="0"/>
              <a:t>‹#›</a:t>
            </a:fld>
            <a:endParaRPr lang="en-US"/>
          </a:p>
        </p:txBody>
      </p:sp>
    </p:spTree>
    <p:extLst>
      <p:ext uri="{BB962C8B-B14F-4D97-AF65-F5344CB8AC3E}">
        <p14:creationId xmlns:p14="http://schemas.microsoft.com/office/powerpoint/2010/main" val="3698524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1EFC11-2588-A975-AA22-33F0FE5DCB4A}"/>
              </a:ext>
            </a:extLst>
          </p:cNvPr>
          <p:cNvSpPr>
            <a:spLocks noGrp="1"/>
          </p:cNvSpPr>
          <p:nvPr>
            <p:ph type="title"/>
          </p:nvPr>
        </p:nvSpPr>
        <p:spPr>
          <a:xfrm>
            <a:off x="838200" y="396440"/>
            <a:ext cx="10515600" cy="709701"/>
          </a:xfrm>
        </p:spPr>
        <p:txBody>
          <a:bodyPr/>
          <a:lstStyle/>
          <a:p>
            <a:r>
              <a:rPr lang="en-US" dirty="0"/>
              <a:t>UGCC Report to Faculty Senate, Oct. 7, 2025</a:t>
            </a:r>
          </a:p>
        </p:txBody>
      </p:sp>
      <p:graphicFrame>
        <p:nvGraphicFramePr>
          <p:cNvPr id="6" name="Content Placeholder 5">
            <a:extLst>
              <a:ext uri="{FF2B5EF4-FFF2-40B4-BE49-F238E27FC236}">
                <a16:creationId xmlns:a16="http://schemas.microsoft.com/office/drawing/2014/main" id="{6E33D88E-C715-CF4C-A519-B732D6478CC1}"/>
              </a:ext>
            </a:extLst>
          </p:cNvPr>
          <p:cNvGraphicFramePr>
            <a:graphicFrameLocks noGrp="1"/>
          </p:cNvGraphicFramePr>
          <p:nvPr>
            <p:ph idx="1"/>
            <p:extLst>
              <p:ext uri="{D42A27DB-BD31-4B8C-83A1-F6EECF244321}">
                <p14:modId xmlns:p14="http://schemas.microsoft.com/office/powerpoint/2010/main" val="361276390"/>
              </p:ext>
            </p:extLst>
          </p:nvPr>
        </p:nvGraphicFramePr>
        <p:xfrm>
          <a:off x="1022554" y="1419704"/>
          <a:ext cx="10121067" cy="4919160"/>
        </p:xfrm>
        <a:graphic>
          <a:graphicData uri="http://schemas.openxmlformats.org/drawingml/2006/table">
            <a:tbl>
              <a:tblPr firstRow="1" firstCol="1" bandRow="1">
                <a:tableStyleId>{5940675A-B579-460E-94D1-54222C63F5DA}</a:tableStyleId>
              </a:tblPr>
              <a:tblGrid>
                <a:gridCol w="6222308">
                  <a:extLst>
                    <a:ext uri="{9D8B030D-6E8A-4147-A177-3AD203B41FA5}">
                      <a16:colId xmlns:a16="http://schemas.microsoft.com/office/drawing/2014/main" val="3783892718"/>
                    </a:ext>
                  </a:extLst>
                </a:gridCol>
                <a:gridCol w="3898759">
                  <a:extLst>
                    <a:ext uri="{9D8B030D-6E8A-4147-A177-3AD203B41FA5}">
                      <a16:colId xmlns:a16="http://schemas.microsoft.com/office/drawing/2014/main" val="3399104458"/>
                    </a:ext>
                  </a:extLst>
                </a:gridCol>
              </a:tblGrid>
              <a:tr h="500772">
                <a:tc rowSpan="2">
                  <a:txBody>
                    <a:bodyPr/>
                    <a:lstStyle/>
                    <a:p>
                      <a:pPr marL="0" marR="0" algn="just">
                        <a:lnSpc>
                          <a:spcPct val="107000"/>
                        </a:lnSpc>
                        <a:spcAft>
                          <a:spcPts val="800"/>
                        </a:spcAft>
                        <a:buNone/>
                      </a:pPr>
                      <a:r>
                        <a:rPr lang="en-US" sz="2000" b="0" kern="100" dirty="0">
                          <a:solidFill>
                            <a:schemeClr val="tx1"/>
                          </a:solidFill>
                          <a:effectLst/>
                        </a:rPr>
                        <a:t>JH College of Arts, Social Science &amp; Education</a:t>
                      </a:r>
                      <a:endParaRPr lang="en-US" sz="1800" b="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Aft>
                          <a:spcPts val="800"/>
                        </a:spcAft>
                        <a:buNone/>
                      </a:pPr>
                      <a:r>
                        <a:rPr lang="en-US" sz="2000" b="0" kern="100" dirty="0">
                          <a:solidFill>
                            <a:schemeClr val="tx1"/>
                          </a:solidFill>
                          <a:effectLst/>
                        </a:rPr>
                        <a:t>Rob Padilla, cochair, UGCC</a:t>
                      </a:r>
                      <a:endParaRPr lang="en-US" sz="1800" b="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9494245"/>
                  </a:ext>
                </a:extLst>
              </a:tr>
              <a:tr h="519829">
                <a:tc vMerge="1">
                  <a:txBody>
                    <a:bodyPr/>
                    <a:lstStyle/>
                    <a:p>
                      <a:endParaRPr lang="en-US"/>
                    </a:p>
                  </a:txBody>
                  <a:tcPr/>
                </a:tc>
                <a:tc>
                  <a:txBody>
                    <a:bodyPr/>
                    <a:lstStyle/>
                    <a:p>
                      <a:pPr marL="0" marR="0" algn="just">
                        <a:lnSpc>
                          <a:spcPct val="107000"/>
                        </a:lnSpc>
                        <a:spcAft>
                          <a:spcPts val="800"/>
                        </a:spcAft>
                        <a:buNone/>
                      </a:pPr>
                      <a:r>
                        <a:rPr lang="en-US" sz="2000" kern="100">
                          <a:solidFill>
                            <a:schemeClr val="tx1"/>
                          </a:solidFill>
                          <a:effectLst/>
                        </a:rPr>
                        <a:t>Lynne Hamer, cochair, UGCC</a:t>
                      </a:r>
                      <a:endParaRPr lang="en-US" sz="18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0497586"/>
                  </a:ext>
                </a:extLst>
              </a:tr>
              <a:tr h="500772">
                <a:tc>
                  <a:txBody>
                    <a:bodyPr/>
                    <a:lstStyle/>
                    <a:p>
                      <a:pPr marL="0" marR="0" algn="just">
                        <a:lnSpc>
                          <a:spcPct val="107000"/>
                        </a:lnSpc>
                        <a:spcAft>
                          <a:spcPts val="800"/>
                        </a:spcAft>
                        <a:buNone/>
                      </a:pPr>
                      <a:r>
                        <a:rPr lang="en-US" sz="2000" b="0" kern="100">
                          <a:solidFill>
                            <a:schemeClr val="tx1"/>
                          </a:solidFill>
                          <a:effectLst/>
                        </a:rPr>
                        <a:t>Neff College of Business &amp; Innovation</a:t>
                      </a:r>
                      <a:endParaRPr lang="en-US" sz="1800" b="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Aft>
                          <a:spcPts val="800"/>
                        </a:spcAft>
                        <a:buNone/>
                      </a:pPr>
                      <a:r>
                        <a:rPr lang="en-US" sz="2000" kern="100">
                          <a:solidFill>
                            <a:schemeClr val="tx1"/>
                          </a:solidFill>
                          <a:effectLst/>
                        </a:rPr>
                        <a:t>Barbara Brotzski</a:t>
                      </a:r>
                      <a:endParaRPr lang="en-US" sz="18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8306134"/>
                  </a:ext>
                </a:extLst>
              </a:tr>
              <a:tr h="500772">
                <a:tc>
                  <a:txBody>
                    <a:bodyPr/>
                    <a:lstStyle/>
                    <a:p>
                      <a:pPr marL="0" marR="0" algn="just">
                        <a:lnSpc>
                          <a:spcPct val="107000"/>
                        </a:lnSpc>
                        <a:spcAft>
                          <a:spcPts val="800"/>
                        </a:spcAft>
                        <a:buNone/>
                      </a:pPr>
                      <a:r>
                        <a:rPr lang="en-US" sz="2000" b="0" kern="100" dirty="0">
                          <a:solidFill>
                            <a:schemeClr val="tx1"/>
                          </a:solidFill>
                          <a:effectLst/>
                        </a:rPr>
                        <a:t>College of Engineering</a:t>
                      </a:r>
                      <a:endParaRPr lang="en-US" sz="1800" b="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Aft>
                          <a:spcPts val="800"/>
                        </a:spcAft>
                        <a:buNone/>
                      </a:pPr>
                      <a:r>
                        <a:rPr lang="en-US" sz="1800" kern="100" dirty="0">
                          <a:solidFill>
                            <a:schemeClr val="tx1"/>
                          </a:solidFill>
                          <a:effectLst/>
                        </a:rPr>
                        <a:t>TBD by FS Committee on Committees</a:t>
                      </a:r>
                      <a:endParaRPr lang="en-US"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2962974"/>
                  </a:ext>
                </a:extLst>
              </a:tr>
              <a:tr h="456911">
                <a:tc>
                  <a:txBody>
                    <a:bodyPr/>
                    <a:lstStyle/>
                    <a:p>
                      <a:pPr marL="0" marR="0" algn="just">
                        <a:lnSpc>
                          <a:spcPct val="107000"/>
                        </a:lnSpc>
                        <a:spcAft>
                          <a:spcPts val="800"/>
                        </a:spcAft>
                        <a:buNone/>
                      </a:pPr>
                      <a:r>
                        <a:rPr lang="en-US" sz="2000" b="0" kern="100" dirty="0">
                          <a:solidFill>
                            <a:schemeClr val="tx1"/>
                          </a:solidFill>
                          <a:effectLst/>
                        </a:rPr>
                        <a:t>College of Health and Human Services</a:t>
                      </a:r>
                      <a:endParaRPr lang="en-US" sz="1800" b="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Aft>
                          <a:spcPts val="800"/>
                        </a:spcAft>
                        <a:buNone/>
                      </a:pPr>
                      <a:r>
                        <a:rPr lang="en-US" sz="2000" kern="100" dirty="0">
                          <a:solidFill>
                            <a:schemeClr val="tx1"/>
                          </a:solidFill>
                          <a:effectLst/>
                        </a:rPr>
                        <a:t>Susan Batten</a:t>
                      </a:r>
                      <a:endPar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9277345"/>
                  </a:ext>
                </a:extLst>
              </a:tr>
              <a:tr h="500772">
                <a:tc>
                  <a:txBody>
                    <a:bodyPr/>
                    <a:lstStyle/>
                    <a:p>
                      <a:pPr marL="0" marR="0" algn="just">
                        <a:lnSpc>
                          <a:spcPct val="107000"/>
                        </a:lnSpc>
                        <a:spcAft>
                          <a:spcPts val="800"/>
                        </a:spcAft>
                        <a:buNone/>
                      </a:pPr>
                      <a:r>
                        <a:rPr lang="en-US" sz="2000" b="0" kern="100">
                          <a:solidFill>
                            <a:schemeClr val="tx1"/>
                          </a:solidFill>
                          <a:effectLst/>
                        </a:rPr>
                        <a:t>College of Law</a:t>
                      </a:r>
                      <a:endParaRPr lang="en-US" sz="1800" b="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Aft>
                          <a:spcPts val="800"/>
                        </a:spcAft>
                        <a:buNone/>
                      </a:pPr>
                      <a:r>
                        <a:rPr lang="en-US" sz="2000" kern="100" dirty="0">
                          <a:solidFill>
                            <a:schemeClr val="tx1"/>
                          </a:solidFill>
                          <a:effectLst/>
                        </a:rPr>
                        <a:t>No undergrad program; no rep</a:t>
                      </a:r>
                      <a:endPar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3825297"/>
                  </a:ext>
                </a:extLst>
              </a:tr>
              <a:tr h="500772">
                <a:tc>
                  <a:txBody>
                    <a:bodyPr/>
                    <a:lstStyle/>
                    <a:p>
                      <a:pPr marL="0" marR="0" algn="just">
                        <a:lnSpc>
                          <a:spcPct val="107000"/>
                        </a:lnSpc>
                        <a:spcAft>
                          <a:spcPts val="800"/>
                        </a:spcAft>
                        <a:buNone/>
                      </a:pPr>
                      <a:r>
                        <a:rPr lang="en-US" sz="2000" b="0" kern="100">
                          <a:solidFill>
                            <a:schemeClr val="tx1"/>
                          </a:solidFill>
                          <a:effectLst/>
                        </a:rPr>
                        <a:t>College of Medicine &amp; Life Sciences</a:t>
                      </a:r>
                      <a:endParaRPr lang="en-US" sz="1800" b="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Aft>
                          <a:spcPts val="800"/>
                        </a:spcAft>
                        <a:buNone/>
                      </a:pPr>
                      <a:r>
                        <a:rPr lang="en-US" sz="1800" kern="100" dirty="0">
                          <a:solidFill>
                            <a:schemeClr val="tx1"/>
                          </a:solidFill>
                          <a:effectLst/>
                        </a:rPr>
                        <a:t>TBD by FS Committee on Committees</a:t>
                      </a:r>
                      <a:endParaRPr lang="en-US"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2867497"/>
                  </a:ext>
                </a:extLst>
              </a:tr>
              <a:tr h="404224">
                <a:tc>
                  <a:txBody>
                    <a:bodyPr/>
                    <a:lstStyle/>
                    <a:p>
                      <a:pPr marL="0" marR="0" algn="just">
                        <a:lnSpc>
                          <a:spcPct val="107000"/>
                        </a:lnSpc>
                        <a:spcAft>
                          <a:spcPts val="800"/>
                        </a:spcAft>
                        <a:buNone/>
                      </a:pPr>
                      <a:r>
                        <a:rPr lang="en-US" sz="2000" b="0" kern="100">
                          <a:solidFill>
                            <a:schemeClr val="tx1"/>
                          </a:solidFill>
                          <a:effectLst/>
                        </a:rPr>
                        <a:t>College of Natural Sciences and Mathematics</a:t>
                      </a:r>
                      <a:endParaRPr lang="en-US" sz="1800" b="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Aft>
                          <a:spcPts val="800"/>
                        </a:spcAft>
                        <a:buNone/>
                      </a:pPr>
                      <a:r>
                        <a:rPr lang="en-US" sz="2000" kern="100">
                          <a:solidFill>
                            <a:schemeClr val="tx1"/>
                          </a:solidFill>
                          <a:effectLst/>
                        </a:rPr>
                        <a:t>John Bellizzi</a:t>
                      </a:r>
                      <a:endParaRPr lang="en-US" sz="18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6840077"/>
                  </a:ext>
                </a:extLst>
              </a:tr>
              <a:tr h="533564">
                <a:tc>
                  <a:txBody>
                    <a:bodyPr/>
                    <a:lstStyle/>
                    <a:p>
                      <a:pPr marL="0" marR="0" algn="just">
                        <a:lnSpc>
                          <a:spcPct val="107000"/>
                        </a:lnSpc>
                        <a:spcAft>
                          <a:spcPts val="800"/>
                        </a:spcAft>
                        <a:buNone/>
                      </a:pPr>
                      <a:r>
                        <a:rPr lang="en-US" sz="2000" b="0" kern="100">
                          <a:solidFill>
                            <a:schemeClr val="tx1"/>
                          </a:solidFill>
                          <a:effectLst/>
                        </a:rPr>
                        <a:t>College of Pharmacy &amp; Pharmaceutical Sciences</a:t>
                      </a:r>
                      <a:endParaRPr lang="en-US" sz="1800" b="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Aft>
                          <a:spcPts val="800"/>
                        </a:spcAft>
                        <a:buNone/>
                      </a:pPr>
                      <a:r>
                        <a:rPr lang="en-US" sz="2000" kern="100" dirty="0">
                          <a:solidFill>
                            <a:schemeClr val="tx1"/>
                          </a:solidFill>
                          <a:effectLst/>
                        </a:rPr>
                        <a:t>Katlyn de Vries</a:t>
                      </a:r>
                      <a:endPar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1664677"/>
                  </a:ext>
                </a:extLst>
              </a:tr>
              <a:tr h="500772">
                <a:tc>
                  <a:txBody>
                    <a:bodyPr/>
                    <a:lstStyle/>
                    <a:p>
                      <a:pPr marL="0" marR="0" algn="just">
                        <a:lnSpc>
                          <a:spcPct val="107000"/>
                        </a:lnSpc>
                        <a:spcAft>
                          <a:spcPts val="800"/>
                        </a:spcAft>
                        <a:buNone/>
                        <a:tabLst>
                          <a:tab pos="934720" algn="l"/>
                        </a:tabLst>
                      </a:pPr>
                      <a:r>
                        <a:rPr lang="en-US" sz="2000" b="0" kern="100" dirty="0">
                          <a:solidFill>
                            <a:schemeClr val="tx1"/>
                          </a:solidFill>
                          <a:effectLst/>
                        </a:rPr>
                        <a:t>University Libraries</a:t>
                      </a:r>
                      <a:endParaRPr lang="en-US" sz="1800" b="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Aft>
                          <a:spcPts val="800"/>
                        </a:spcAft>
                        <a:buNone/>
                      </a:pPr>
                      <a:r>
                        <a:rPr lang="en-US" sz="2000" kern="100" dirty="0">
                          <a:solidFill>
                            <a:schemeClr val="tx1"/>
                          </a:solidFill>
                          <a:effectLst/>
                        </a:rPr>
                        <a:t>Elaine Reeves</a:t>
                      </a:r>
                      <a:endPar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15363848"/>
                  </a:ext>
                </a:extLst>
              </a:tr>
            </a:tbl>
          </a:graphicData>
        </a:graphic>
      </p:graphicFrame>
      <p:sp>
        <p:nvSpPr>
          <p:cNvPr id="7" name="Rectangle 1">
            <a:extLst>
              <a:ext uri="{FF2B5EF4-FFF2-40B4-BE49-F238E27FC236}">
                <a16:creationId xmlns:a16="http://schemas.microsoft.com/office/drawing/2014/main" id="{9CB379A6-6D6D-92D5-8057-F7942C6A7667}"/>
              </a:ext>
            </a:extLst>
          </p:cNvPr>
          <p:cNvSpPr>
            <a:spLocks noChangeArrowheads="1"/>
          </p:cNvSpPr>
          <p:nvPr/>
        </p:nvSpPr>
        <p:spPr bwMode="auto">
          <a:xfrm>
            <a:off x="-4322197" y="-319562"/>
            <a:ext cx="16514197" cy="711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935038" algn="l"/>
              </a:tabLst>
              <a:defRPr>
                <a:solidFill>
                  <a:schemeClr val="tx1"/>
                </a:solidFill>
                <a:latin typeface="Arial" panose="020B0604020202020204" pitchFamily="34" charset="0"/>
              </a:defRPr>
            </a:lvl1pPr>
            <a:lvl2pPr eaLnBrk="0" fontAlgn="base" hangingPunct="0">
              <a:spcBef>
                <a:spcPct val="0"/>
              </a:spcBef>
              <a:spcAft>
                <a:spcPct val="0"/>
              </a:spcAft>
              <a:tabLst>
                <a:tab pos="935038" algn="l"/>
              </a:tabLst>
              <a:defRPr>
                <a:solidFill>
                  <a:schemeClr val="tx1"/>
                </a:solidFill>
                <a:latin typeface="Arial" panose="020B0604020202020204" pitchFamily="34" charset="0"/>
              </a:defRPr>
            </a:lvl2pPr>
            <a:lvl3pPr eaLnBrk="0" fontAlgn="base" hangingPunct="0">
              <a:spcBef>
                <a:spcPct val="0"/>
              </a:spcBef>
              <a:spcAft>
                <a:spcPct val="0"/>
              </a:spcAft>
              <a:tabLst>
                <a:tab pos="935038" algn="l"/>
              </a:tabLst>
              <a:defRPr>
                <a:solidFill>
                  <a:schemeClr val="tx1"/>
                </a:solidFill>
                <a:latin typeface="Arial" panose="020B0604020202020204" pitchFamily="34" charset="0"/>
              </a:defRPr>
            </a:lvl3pPr>
            <a:lvl4pPr eaLnBrk="0" fontAlgn="base" hangingPunct="0">
              <a:spcBef>
                <a:spcPct val="0"/>
              </a:spcBef>
              <a:spcAft>
                <a:spcPct val="0"/>
              </a:spcAft>
              <a:tabLst>
                <a:tab pos="935038" algn="l"/>
              </a:tabLst>
              <a:defRPr>
                <a:solidFill>
                  <a:schemeClr val="tx1"/>
                </a:solidFill>
                <a:latin typeface="Arial" panose="020B0604020202020204" pitchFamily="34" charset="0"/>
              </a:defRPr>
            </a:lvl4pPr>
            <a:lvl5pPr eaLnBrk="0" fontAlgn="base" hangingPunct="0">
              <a:spcBef>
                <a:spcPct val="0"/>
              </a:spcBef>
              <a:spcAft>
                <a:spcPct val="0"/>
              </a:spcAft>
              <a:tabLst>
                <a:tab pos="935038" algn="l"/>
              </a:tabLst>
              <a:defRPr>
                <a:solidFill>
                  <a:schemeClr val="tx1"/>
                </a:solidFill>
                <a:latin typeface="Arial" panose="020B0604020202020204" pitchFamily="34" charset="0"/>
              </a:defRPr>
            </a:lvl5pPr>
            <a:lvl6pPr eaLnBrk="0" fontAlgn="base" hangingPunct="0">
              <a:spcBef>
                <a:spcPct val="0"/>
              </a:spcBef>
              <a:spcAft>
                <a:spcPct val="0"/>
              </a:spcAft>
              <a:tabLst>
                <a:tab pos="935038" algn="l"/>
              </a:tabLst>
              <a:defRPr>
                <a:solidFill>
                  <a:schemeClr val="tx1"/>
                </a:solidFill>
                <a:latin typeface="Arial" panose="020B0604020202020204" pitchFamily="34" charset="0"/>
              </a:defRPr>
            </a:lvl6pPr>
            <a:lvl7pPr eaLnBrk="0" fontAlgn="base" hangingPunct="0">
              <a:spcBef>
                <a:spcPct val="0"/>
              </a:spcBef>
              <a:spcAft>
                <a:spcPct val="0"/>
              </a:spcAft>
              <a:tabLst>
                <a:tab pos="935038" algn="l"/>
              </a:tabLst>
              <a:defRPr>
                <a:solidFill>
                  <a:schemeClr val="tx1"/>
                </a:solidFill>
                <a:latin typeface="Arial" panose="020B0604020202020204" pitchFamily="34" charset="0"/>
              </a:defRPr>
            </a:lvl7pPr>
            <a:lvl8pPr eaLnBrk="0" fontAlgn="base" hangingPunct="0">
              <a:spcBef>
                <a:spcPct val="0"/>
              </a:spcBef>
              <a:spcAft>
                <a:spcPct val="0"/>
              </a:spcAft>
              <a:tabLst>
                <a:tab pos="935038" algn="l"/>
              </a:tabLst>
              <a:defRPr>
                <a:solidFill>
                  <a:schemeClr val="tx1"/>
                </a:solidFill>
                <a:latin typeface="Arial" panose="020B0604020202020204" pitchFamily="34" charset="0"/>
              </a:defRPr>
            </a:lvl8pPr>
            <a:lvl9pPr eaLnBrk="0" fontAlgn="base" hangingPunct="0">
              <a:spcBef>
                <a:spcPct val="0"/>
              </a:spcBef>
              <a:spcAft>
                <a:spcPct val="0"/>
              </a:spcAft>
              <a:tabLst>
                <a:tab pos="935038"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35038" algn="l"/>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80355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5D46B-55BF-C28C-935B-A67A8C44433D}"/>
              </a:ext>
            </a:extLst>
          </p:cNvPr>
          <p:cNvSpPr>
            <a:spLocks noGrp="1"/>
          </p:cNvSpPr>
          <p:nvPr>
            <p:ph type="title"/>
          </p:nvPr>
        </p:nvSpPr>
        <p:spPr>
          <a:xfrm>
            <a:off x="196645" y="127820"/>
            <a:ext cx="11779045" cy="845574"/>
          </a:xfrm>
        </p:spPr>
        <p:txBody>
          <a:bodyPr/>
          <a:lstStyle/>
          <a:p>
            <a:r>
              <a:rPr lang="en-US" dirty="0"/>
              <a:t>This is not a change! Descriptive not prescriptive</a:t>
            </a:r>
          </a:p>
        </p:txBody>
      </p:sp>
      <p:sp>
        <p:nvSpPr>
          <p:cNvPr id="3" name="Content Placeholder 2">
            <a:extLst>
              <a:ext uri="{FF2B5EF4-FFF2-40B4-BE49-F238E27FC236}">
                <a16:creationId xmlns:a16="http://schemas.microsoft.com/office/drawing/2014/main" id="{51D78933-C0D5-6643-E172-29CA2928C61E}"/>
              </a:ext>
            </a:extLst>
          </p:cNvPr>
          <p:cNvSpPr>
            <a:spLocks noGrp="1"/>
          </p:cNvSpPr>
          <p:nvPr>
            <p:ph idx="1"/>
          </p:nvPr>
        </p:nvSpPr>
        <p:spPr>
          <a:xfrm>
            <a:off x="294969" y="835742"/>
            <a:ext cx="11228438" cy="5894438"/>
          </a:xfrm>
        </p:spPr>
        <p:txBody>
          <a:bodyPr>
            <a:normAutofit fontScale="77500" lnSpcReduction="20000"/>
          </a:bodyPr>
          <a:lstStyle/>
          <a:p>
            <a:pPr marL="514350" lvl="0" indent="-514350">
              <a:buFont typeface="+mj-lt"/>
              <a:buAutoNum type="arabicPeriod"/>
            </a:pPr>
            <a:r>
              <a:rPr lang="en-US" dirty="0"/>
              <a:t>Currently, the only published date regarding new or revised proposals is that they must be to FS for approval by a date in early March (which varies). </a:t>
            </a:r>
            <a:r>
              <a:rPr lang="en-US" b="1" dirty="0"/>
              <a:t>Problem: People may be aiming for the March date to submit to CIM.</a:t>
            </a:r>
          </a:p>
          <a:p>
            <a:pPr marL="514350" lvl="0" indent="-514350">
              <a:buFont typeface="+mj-lt"/>
              <a:buAutoNum type="arabicPeriod"/>
            </a:pPr>
            <a:r>
              <a:rPr lang="en-US" dirty="0"/>
              <a:t>Faculty submitting courses to CIM need to know to build into timeline review by department, college, possibly WAC or others, and UGCC, with the possibility of needing revisions, and to get from UGCC to Faculty Senate by March 1.</a:t>
            </a:r>
          </a:p>
          <a:p>
            <a:pPr marL="514350" lvl="0" indent="-514350">
              <a:buFont typeface="+mj-lt"/>
              <a:buAutoNum type="arabicPeriod"/>
            </a:pPr>
            <a:r>
              <a:rPr lang="en-US" dirty="0"/>
              <a:t>Additionally, programs with external accreditors should consider early submission to achieve UGCC review and FS approval by due date. </a:t>
            </a:r>
            <a:r>
              <a:rPr lang="en-US" b="1" dirty="0"/>
              <a:t>Note: </a:t>
            </a:r>
            <a:r>
              <a:rPr lang="en-US" dirty="0"/>
              <a:t>UGCC is not involved in program changes and we do not receive information about program changes and deadlines unless you provide it to us. It is your responsibility to communicate external deadlines and we will try to accommodate these.</a:t>
            </a:r>
          </a:p>
          <a:p>
            <a:pPr marL="514350" lvl="0" indent="-514350">
              <a:buFont typeface="+mj-lt"/>
              <a:buAutoNum type="arabicPeriod"/>
            </a:pPr>
            <a:r>
              <a:rPr lang="en-US" dirty="0"/>
              <a:t>We cannot specify a date to submit a new or revised course to CIM because necessary time will vary according to department, college, and other factors. </a:t>
            </a:r>
            <a:r>
              <a:rPr lang="en-US" b="1" dirty="0"/>
              <a:t>However, we sense that courses usually need to be submitted to CIM by November </a:t>
            </a:r>
            <a:r>
              <a:rPr lang="en-US" dirty="0"/>
              <a:t>and to get to the UGCC by Feb 1, which gives UGCC time to review, request any revisions, and make the March 1 deadline to FS. </a:t>
            </a:r>
          </a:p>
          <a:p>
            <a:pPr lvl="0">
              <a:buFont typeface="Wingdings" panose="05000000000000000000" pitchFamily="2" charset="2"/>
              <a:buChar char="è"/>
            </a:pPr>
            <a:r>
              <a:rPr lang="en-US" dirty="0"/>
              <a:t>Our advice based on observations: If you want to make sure course is approved, get it into CIM before the end of the calendar year, and follow up with department and college to track its movement toward UGCC.</a:t>
            </a:r>
          </a:p>
          <a:p>
            <a:pPr marL="0" lvl="0" indent="0">
              <a:buNone/>
            </a:pPr>
            <a:r>
              <a:rPr lang="en-US" b="1" dirty="0"/>
              <a:t>Note: </a:t>
            </a:r>
            <a:r>
              <a:rPr lang="en-US" dirty="0"/>
              <a:t>We will be providing observations on how to propose courses that don’t get returned for revision as part of our next report.</a:t>
            </a:r>
          </a:p>
          <a:p>
            <a:endParaRPr lang="en-US" dirty="0"/>
          </a:p>
        </p:txBody>
      </p:sp>
    </p:spTree>
    <p:extLst>
      <p:ext uri="{BB962C8B-B14F-4D97-AF65-F5344CB8AC3E}">
        <p14:creationId xmlns:p14="http://schemas.microsoft.com/office/powerpoint/2010/main" val="4250058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587DF-8341-2D41-FB19-5F5A1D5C4740}"/>
              </a:ext>
            </a:extLst>
          </p:cNvPr>
          <p:cNvSpPr>
            <a:spLocks noGrp="1"/>
          </p:cNvSpPr>
          <p:nvPr>
            <p:ph type="title"/>
          </p:nvPr>
        </p:nvSpPr>
        <p:spPr>
          <a:xfrm>
            <a:off x="320040" y="213361"/>
            <a:ext cx="11567160" cy="944879"/>
          </a:xfrm>
        </p:spPr>
        <p:txBody>
          <a:bodyPr/>
          <a:lstStyle/>
          <a:p>
            <a:r>
              <a:rPr lang="en-US" dirty="0"/>
              <a:t>Courses recommended for approval by FS</a:t>
            </a:r>
          </a:p>
        </p:txBody>
      </p:sp>
      <p:sp>
        <p:nvSpPr>
          <p:cNvPr id="3" name="Content Placeholder 2">
            <a:extLst>
              <a:ext uri="{FF2B5EF4-FFF2-40B4-BE49-F238E27FC236}">
                <a16:creationId xmlns:a16="http://schemas.microsoft.com/office/drawing/2014/main" id="{A875FED7-3284-5525-5333-53201DEBA5C5}"/>
              </a:ext>
            </a:extLst>
          </p:cNvPr>
          <p:cNvSpPr>
            <a:spLocks noGrp="1"/>
          </p:cNvSpPr>
          <p:nvPr>
            <p:ph idx="1"/>
          </p:nvPr>
        </p:nvSpPr>
        <p:spPr>
          <a:xfrm>
            <a:off x="320040" y="1356360"/>
            <a:ext cx="11567160" cy="5288280"/>
          </a:xfrm>
        </p:spPr>
        <p:txBody>
          <a:bodyPr>
            <a:normAutofit fontScale="85000" lnSpcReduction="20000"/>
          </a:bodyPr>
          <a:lstStyle/>
          <a:p>
            <a:pPr marL="0" indent="0">
              <a:buNone/>
            </a:pPr>
            <a:r>
              <a:rPr lang="en-US" b="1" dirty="0"/>
              <a:t>Course: </a:t>
            </a:r>
            <a:r>
              <a:rPr lang="en-US" dirty="0"/>
              <a:t>COMM 2160 (Single Camera Production)     </a:t>
            </a:r>
            <a:r>
              <a:rPr lang="en-US" b="1" dirty="0"/>
              <a:t>Contact: </a:t>
            </a:r>
            <a:r>
              <a:rPr lang="en-US" dirty="0"/>
              <a:t>Karon Price</a:t>
            </a:r>
          </a:p>
          <a:p>
            <a:pPr marL="0" indent="0">
              <a:buNone/>
            </a:pPr>
            <a:r>
              <a:rPr lang="en-US" b="1" dirty="0"/>
              <a:t>New/ Change:</a:t>
            </a:r>
            <a:r>
              <a:rPr lang="en-US" dirty="0"/>
              <a:t> Existing course (Updated SLOs to be in line with OH Tag requirements)</a:t>
            </a:r>
          </a:p>
          <a:p>
            <a:pPr marL="0" indent="0">
              <a:buNone/>
            </a:pPr>
            <a:r>
              <a:rPr lang="en-US" dirty="0"/>
              <a:t> </a:t>
            </a:r>
          </a:p>
          <a:p>
            <a:pPr marL="0" indent="0">
              <a:buNone/>
            </a:pPr>
            <a:r>
              <a:rPr lang="en-US" b="1" dirty="0"/>
              <a:t>Course: </a:t>
            </a:r>
            <a:r>
              <a:rPr lang="en-US" dirty="0"/>
              <a:t>COMM 2210 (Introduction to Audio Production)     </a:t>
            </a:r>
            <a:r>
              <a:rPr lang="en-US" b="1" dirty="0"/>
              <a:t>Contact: </a:t>
            </a:r>
            <a:r>
              <a:rPr lang="en-US" dirty="0"/>
              <a:t>Karon Price</a:t>
            </a:r>
          </a:p>
          <a:p>
            <a:pPr marL="0" indent="0">
              <a:buNone/>
            </a:pPr>
            <a:r>
              <a:rPr lang="en-US" b="1" dirty="0"/>
              <a:t>New/ Change: </a:t>
            </a:r>
            <a:r>
              <a:rPr lang="en-US" dirty="0"/>
              <a:t>Existing course (Updated SLOs to be in line with OH Tag requirements), also changed the course description in the catalog</a:t>
            </a:r>
          </a:p>
          <a:p>
            <a:pPr marL="0" indent="0">
              <a:buNone/>
            </a:pPr>
            <a:r>
              <a:rPr lang="en-US" dirty="0"/>
              <a:t> </a:t>
            </a:r>
          </a:p>
          <a:p>
            <a:pPr marL="0" indent="0">
              <a:buNone/>
            </a:pPr>
            <a:r>
              <a:rPr lang="en-US" b="1" dirty="0"/>
              <a:t>Course: </a:t>
            </a:r>
            <a:r>
              <a:rPr lang="en-US" dirty="0"/>
              <a:t>Comm 2220 (Television Studio Production)    </a:t>
            </a:r>
            <a:r>
              <a:rPr lang="en-US" b="1" dirty="0"/>
              <a:t>Contact: </a:t>
            </a:r>
            <a:r>
              <a:rPr lang="en-US" dirty="0"/>
              <a:t>Karon Price</a:t>
            </a:r>
          </a:p>
          <a:p>
            <a:pPr marL="0" indent="0">
              <a:buNone/>
            </a:pPr>
            <a:r>
              <a:rPr lang="en-US" b="1" dirty="0"/>
              <a:t>New/ Change: </a:t>
            </a:r>
            <a:r>
              <a:rPr lang="en-US" dirty="0"/>
              <a:t>Existing course (Updated SLOs to be in line with OH Tag requirements)</a:t>
            </a:r>
          </a:p>
          <a:p>
            <a:pPr marL="0" indent="0">
              <a:buNone/>
            </a:pPr>
            <a:r>
              <a:rPr lang="en-US" dirty="0"/>
              <a:t> </a:t>
            </a:r>
          </a:p>
          <a:p>
            <a:pPr marL="0" indent="0">
              <a:buNone/>
            </a:pPr>
            <a:r>
              <a:rPr lang="en-US" b="1" dirty="0"/>
              <a:t>Course: </a:t>
            </a:r>
            <a:r>
              <a:rPr lang="en-US" dirty="0"/>
              <a:t>Comm 3340 (Visual Communication) </a:t>
            </a:r>
            <a:r>
              <a:rPr lang="en-US" b="1" dirty="0"/>
              <a:t>Contact: </a:t>
            </a:r>
            <a:r>
              <a:rPr lang="en-US" dirty="0"/>
              <a:t>Karon Price</a:t>
            </a:r>
          </a:p>
          <a:p>
            <a:pPr marL="0" indent="0">
              <a:buNone/>
            </a:pPr>
            <a:r>
              <a:rPr lang="en-US" b="1" dirty="0"/>
              <a:t>New/ Change: </a:t>
            </a:r>
            <a:r>
              <a:rPr lang="en-US" dirty="0"/>
              <a:t>Existing course (removing pre-requisite to offer more choice and flexibility to students. The course description has been updated to reflect the aforementioned change, as was one SLO)</a:t>
            </a:r>
            <a:r>
              <a:rPr lang="en-US" b="1" dirty="0"/>
              <a:t> </a:t>
            </a:r>
            <a:endParaRPr lang="en-US" dirty="0"/>
          </a:p>
          <a:p>
            <a:pPr marL="0" indent="0">
              <a:buNone/>
            </a:pPr>
            <a:endParaRPr lang="en-US" dirty="0"/>
          </a:p>
        </p:txBody>
      </p:sp>
    </p:spTree>
    <p:extLst>
      <p:ext uri="{BB962C8B-B14F-4D97-AF65-F5344CB8AC3E}">
        <p14:creationId xmlns:p14="http://schemas.microsoft.com/office/powerpoint/2010/main" val="29504577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237</TotalTime>
  <Words>561</Words>
  <Application>Microsoft Office PowerPoint</Application>
  <PresentationFormat>Widescreen</PresentationFormat>
  <Paragraphs>39</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Calibri</vt:lpstr>
      <vt:lpstr>Wingdings</vt:lpstr>
      <vt:lpstr>Office Theme</vt:lpstr>
      <vt:lpstr>UGCC Report to Faculty Senate, Oct. 7, 2025</vt:lpstr>
      <vt:lpstr>This is not a change! Descriptive not prescriptive</vt:lpstr>
      <vt:lpstr>Courses recommended for approval by FS</vt:lpstr>
    </vt:vector>
  </TitlesOfParts>
  <Company>The University of Toledo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Hamer, Lynne</dc:creator>
  <cp:lastModifiedBy>Hubbard, Quinetta L.</cp:lastModifiedBy>
  <cp:revision>4</cp:revision>
  <dcterms:created xsi:type="dcterms:W3CDTF">2025-10-02T11:28:02Z</dcterms:created>
  <dcterms:modified xsi:type="dcterms:W3CDTF">2025-10-17T15:45:17Z</dcterms:modified>
</cp:coreProperties>
</file>