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EDD33-B3AB-FB02-AC42-C1F2705FF5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BA334D2-CEC9-D402-0410-25DFE91DBB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80B79E2-F3DE-BDA1-EB21-DF2E41296AB6}"/>
              </a:ext>
            </a:extLst>
          </p:cNvPr>
          <p:cNvSpPr>
            <a:spLocks noGrp="1"/>
          </p:cNvSpPr>
          <p:nvPr>
            <p:ph type="dt" sz="half" idx="10"/>
          </p:nvPr>
        </p:nvSpPr>
        <p:spPr/>
        <p:txBody>
          <a:bodyPr/>
          <a:lstStyle/>
          <a:p>
            <a:fld id="{DB5E5171-0303-4A44-ACB3-AF32BD54D258}" type="datetimeFigureOut">
              <a:rPr lang="en-US" smtClean="0"/>
              <a:t>10/20/2025</a:t>
            </a:fld>
            <a:endParaRPr lang="en-US"/>
          </a:p>
        </p:txBody>
      </p:sp>
      <p:sp>
        <p:nvSpPr>
          <p:cNvPr id="5" name="Footer Placeholder 4">
            <a:extLst>
              <a:ext uri="{FF2B5EF4-FFF2-40B4-BE49-F238E27FC236}">
                <a16:creationId xmlns:a16="http://schemas.microsoft.com/office/drawing/2014/main" id="{27D47A4E-2022-B9DA-1E11-12B86AC82F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E10C27-FDD1-E6ED-1C26-F30A33EE7180}"/>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1434619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71BA8-2F82-DB63-F3C3-2AA24559FB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4272BB3-8213-8930-E0CB-CD101E895D0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0AFB96-8A6A-D94B-BEE3-2EF4B69C6204}"/>
              </a:ext>
            </a:extLst>
          </p:cNvPr>
          <p:cNvSpPr>
            <a:spLocks noGrp="1"/>
          </p:cNvSpPr>
          <p:nvPr>
            <p:ph type="dt" sz="half" idx="10"/>
          </p:nvPr>
        </p:nvSpPr>
        <p:spPr/>
        <p:txBody>
          <a:bodyPr/>
          <a:lstStyle/>
          <a:p>
            <a:fld id="{DB5E5171-0303-4A44-ACB3-AF32BD54D258}" type="datetimeFigureOut">
              <a:rPr lang="en-US" smtClean="0"/>
              <a:t>10/20/2025</a:t>
            </a:fld>
            <a:endParaRPr lang="en-US"/>
          </a:p>
        </p:txBody>
      </p:sp>
      <p:sp>
        <p:nvSpPr>
          <p:cNvPr id="5" name="Footer Placeholder 4">
            <a:extLst>
              <a:ext uri="{FF2B5EF4-FFF2-40B4-BE49-F238E27FC236}">
                <a16:creationId xmlns:a16="http://schemas.microsoft.com/office/drawing/2014/main" id="{A1BAAB16-D93C-F779-C0DA-0AFE80A53E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381DB3-6B5A-6634-4A0A-4AD02164A5F2}"/>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3235433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623BE48-9C16-06ED-D177-C222D016A4C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F13F5E3-32A5-346E-6123-CF69BE4AECA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8AFB55-8886-02A1-AA60-CD94338E3C73}"/>
              </a:ext>
            </a:extLst>
          </p:cNvPr>
          <p:cNvSpPr>
            <a:spLocks noGrp="1"/>
          </p:cNvSpPr>
          <p:nvPr>
            <p:ph type="dt" sz="half" idx="10"/>
          </p:nvPr>
        </p:nvSpPr>
        <p:spPr/>
        <p:txBody>
          <a:bodyPr/>
          <a:lstStyle/>
          <a:p>
            <a:fld id="{DB5E5171-0303-4A44-ACB3-AF32BD54D258}" type="datetimeFigureOut">
              <a:rPr lang="en-US" smtClean="0"/>
              <a:t>10/20/2025</a:t>
            </a:fld>
            <a:endParaRPr lang="en-US"/>
          </a:p>
        </p:txBody>
      </p:sp>
      <p:sp>
        <p:nvSpPr>
          <p:cNvPr id="5" name="Footer Placeholder 4">
            <a:extLst>
              <a:ext uri="{FF2B5EF4-FFF2-40B4-BE49-F238E27FC236}">
                <a16:creationId xmlns:a16="http://schemas.microsoft.com/office/drawing/2014/main" id="{01AE58A7-B539-5770-E83A-C8A10146FC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C285AE-FB38-C1FA-17C7-E346A3CF52D1}"/>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1083957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16D91-B924-FF84-F1E9-7A251368C2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7487ED-1513-A3C3-5B54-5DA2DC606C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2B8F31-F3CA-8124-23FA-A2FBABE3446C}"/>
              </a:ext>
            </a:extLst>
          </p:cNvPr>
          <p:cNvSpPr>
            <a:spLocks noGrp="1"/>
          </p:cNvSpPr>
          <p:nvPr>
            <p:ph type="dt" sz="half" idx="10"/>
          </p:nvPr>
        </p:nvSpPr>
        <p:spPr/>
        <p:txBody>
          <a:bodyPr/>
          <a:lstStyle/>
          <a:p>
            <a:fld id="{DB5E5171-0303-4A44-ACB3-AF32BD54D258}" type="datetimeFigureOut">
              <a:rPr lang="en-US" smtClean="0"/>
              <a:t>10/20/2025</a:t>
            </a:fld>
            <a:endParaRPr lang="en-US"/>
          </a:p>
        </p:txBody>
      </p:sp>
      <p:sp>
        <p:nvSpPr>
          <p:cNvPr id="5" name="Footer Placeholder 4">
            <a:extLst>
              <a:ext uri="{FF2B5EF4-FFF2-40B4-BE49-F238E27FC236}">
                <a16:creationId xmlns:a16="http://schemas.microsoft.com/office/drawing/2014/main" id="{8096470F-845F-E5C3-2469-6DB847BE22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A4BC3D-BDF9-5A0A-3724-F5064B84E3F5}"/>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2038433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8CC96-9FF4-2077-4652-D2127A1232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A6F5AC2-46E2-D425-2FFD-CA968535EE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EB5E68-F0C1-4D6C-F069-6A2F62E4CB36}"/>
              </a:ext>
            </a:extLst>
          </p:cNvPr>
          <p:cNvSpPr>
            <a:spLocks noGrp="1"/>
          </p:cNvSpPr>
          <p:nvPr>
            <p:ph type="dt" sz="half" idx="10"/>
          </p:nvPr>
        </p:nvSpPr>
        <p:spPr/>
        <p:txBody>
          <a:bodyPr/>
          <a:lstStyle/>
          <a:p>
            <a:fld id="{DB5E5171-0303-4A44-ACB3-AF32BD54D258}" type="datetimeFigureOut">
              <a:rPr lang="en-US" smtClean="0"/>
              <a:t>10/20/2025</a:t>
            </a:fld>
            <a:endParaRPr lang="en-US"/>
          </a:p>
        </p:txBody>
      </p:sp>
      <p:sp>
        <p:nvSpPr>
          <p:cNvPr id="5" name="Footer Placeholder 4">
            <a:extLst>
              <a:ext uri="{FF2B5EF4-FFF2-40B4-BE49-F238E27FC236}">
                <a16:creationId xmlns:a16="http://schemas.microsoft.com/office/drawing/2014/main" id="{730141FF-8981-70D6-B93F-1E3F2EFAFE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E0484B-3207-9764-E940-DE488DFAD747}"/>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2102990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C0C8-A0CA-155C-330B-2402711170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62CCF3-CE45-425D-D31F-1EE17ED692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DEFBAE-1E42-0DDA-F863-DA5879F909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EF8358-2168-2EBF-C40E-32F079B137E7}"/>
              </a:ext>
            </a:extLst>
          </p:cNvPr>
          <p:cNvSpPr>
            <a:spLocks noGrp="1"/>
          </p:cNvSpPr>
          <p:nvPr>
            <p:ph type="dt" sz="half" idx="10"/>
          </p:nvPr>
        </p:nvSpPr>
        <p:spPr/>
        <p:txBody>
          <a:bodyPr/>
          <a:lstStyle/>
          <a:p>
            <a:fld id="{DB5E5171-0303-4A44-ACB3-AF32BD54D258}" type="datetimeFigureOut">
              <a:rPr lang="en-US" smtClean="0"/>
              <a:t>10/20/2025</a:t>
            </a:fld>
            <a:endParaRPr lang="en-US"/>
          </a:p>
        </p:txBody>
      </p:sp>
      <p:sp>
        <p:nvSpPr>
          <p:cNvPr id="6" name="Footer Placeholder 5">
            <a:extLst>
              <a:ext uri="{FF2B5EF4-FFF2-40B4-BE49-F238E27FC236}">
                <a16:creationId xmlns:a16="http://schemas.microsoft.com/office/drawing/2014/main" id="{32A423C3-2BBA-C80D-AFE6-1A46726FE7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A90AE2-ED30-A1C9-ED9F-4F10350A67D9}"/>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2161799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5D181-EE55-6C85-1614-8DBCBB8423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BBB71A-8FFE-AB60-18E8-C8B476BC8C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8B50EE8-95FC-141D-CCA3-91928EC7B3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AF79BC-CA6C-686E-4875-D930B35567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13CBB8-A88C-A0E5-B18F-2C95EC78E0D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3A0DAE-C474-90CD-3C12-84970FF49F6E}"/>
              </a:ext>
            </a:extLst>
          </p:cNvPr>
          <p:cNvSpPr>
            <a:spLocks noGrp="1"/>
          </p:cNvSpPr>
          <p:nvPr>
            <p:ph type="dt" sz="half" idx="10"/>
          </p:nvPr>
        </p:nvSpPr>
        <p:spPr/>
        <p:txBody>
          <a:bodyPr/>
          <a:lstStyle/>
          <a:p>
            <a:fld id="{DB5E5171-0303-4A44-ACB3-AF32BD54D258}" type="datetimeFigureOut">
              <a:rPr lang="en-US" smtClean="0"/>
              <a:t>10/20/2025</a:t>
            </a:fld>
            <a:endParaRPr lang="en-US"/>
          </a:p>
        </p:txBody>
      </p:sp>
      <p:sp>
        <p:nvSpPr>
          <p:cNvPr id="8" name="Footer Placeholder 7">
            <a:extLst>
              <a:ext uri="{FF2B5EF4-FFF2-40B4-BE49-F238E27FC236}">
                <a16:creationId xmlns:a16="http://schemas.microsoft.com/office/drawing/2014/main" id="{A504C517-926B-2160-BD44-A463C87176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ED41316-4C1E-FEC0-FEF6-91B39FE0E394}"/>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1617379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A3299-308A-5B78-59CC-6808C2AD61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D6B2018-444B-F659-AB7D-02809EC679AA}"/>
              </a:ext>
            </a:extLst>
          </p:cNvPr>
          <p:cNvSpPr>
            <a:spLocks noGrp="1"/>
          </p:cNvSpPr>
          <p:nvPr>
            <p:ph type="dt" sz="half" idx="10"/>
          </p:nvPr>
        </p:nvSpPr>
        <p:spPr/>
        <p:txBody>
          <a:bodyPr/>
          <a:lstStyle/>
          <a:p>
            <a:fld id="{DB5E5171-0303-4A44-ACB3-AF32BD54D258}" type="datetimeFigureOut">
              <a:rPr lang="en-US" smtClean="0"/>
              <a:t>10/20/2025</a:t>
            </a:fld>
            <a:endParaRPr lang="en-US"/>
          </a:p>
        </p:txBody>
      </p:sp>
      <p:sp>
        <p:nvSpPr>
          <p:cNvPr id="4" name="Footer Placeholder 3">
            <a:extLst>
              <a:ext uri="{FF2B5EF4-FFF2-40B4-BE49-F238E27FC236}">
                <a16:creationId xmlns:a16="http://schemas.microsoft.com/office/drawing/2014/main" id="{3BE5B0AD-1CB2-C9D4-41AE-D36502F16B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FC0318-2852-DC70-9E32-E6538ED638D7}"/>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3790774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1B7C8A-519B-A23A-8D6D-A909E569D129}"/>
              </a:ext>
            </a:extLst>
          </p:cNvPr>
          <p:cNvSpPr>
            <a:spLocks noGrp="1"/>
          </p:cNvSpPr>
          <p:nvPr>
            <p:ph type="dt" sz="half" idx="10"/>
          </p:nvPr>
        </p:nvSpPr>
        <p:spPr/>
        <p:txBody>
          <a:bodyPr/>
          <a:lstStyle/>
          <a:p>
            <a:fld id="{DB5E5171-0303-4A44-ACB3-AF32BD54D258}" type="datetimeFigureOut">
              <a:rPr lang="en-US" smtClean="0"/>
              <a:t>10/20/2025</a:t>
            </a:fld>
            <a:endParaRPr lang="en-US"/>
          </a:p>
        </p:txBody>
      </p:sp>
      <p:sp>
        <p:nvSpPr>
          <p:cNvPr id="3" name="Footer Placeholder 2">
            <a:extLst>
              <a:ext uri="{FF2B5EF4-FFF2-40B4-BE49-F238E27FC236}">
                <a16:creationId xmlns:a16="http://schemas.microsoft.com/office/drawing/2014/main" id="{933A5205-3A2C-0285-1611-1BA262677ED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E4E8199-FF30-53AE-0252-EB91CD5C57C9}"/>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131901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3D1D9-9BCF-0122-3BEE-9562A99843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72D6408-41FE-AE75-1109-B3F67C1FAE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9BE3E77-9F03-D021-A89B-220587F7BF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8087CD-E55D-6C94-93AD-0CFE9C7CAFDC}"/>
              </a:ext>
            </a:extLst>
          </p:cNvPr>
          <p:cNvSpPr>
            <a:spLocks noGrp="1"/>
          </p:cNvSpPr>
          <p:nvPr>
            <p:ph type="dt" sz="half" idx="10"/>
          </p:nvPr>
        </p:nvSpPr>
        <p:spPr/>
        <p:txBody>
          <a:bodyPr/>
          <a:lstStyle/>
          <a:p>
            <a:fld id="{DB5E5171-0303-4A44-ACB3-AF32BD54D258}" type="datetimeFigureOut">
              <a:rPr lang="en-US" smtClean="0"/>
              <a:t>10/20/2025</a:t>
            </a:fld>
            <a:endParaRPr lang="en-US"/>
          </a:p>
        </p:txBody>
      </p:sp>
      <p:sp>
        <p:nvSpPr>
          <p:cNvPr id="6" name="Footer Placeholder 5">
            <a:extLst>
              <a:ext uri="{FF2B5EF4-FFF2-40B4-BE49-F238E27FC236}">
                <a16:creationId xmlns:a16="http://schemas.microsoft.com/office/drawing/2014/main" id="{B16E1F49-7483-462B-5ADE-6360AF197F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22C900-9934-7B69-ED24-95AF1BF2962D}"/>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3000434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856C0-64F3-409C-B726-AF44822761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FD9164E-34F4-3EF3-A200-8A54704809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2A31ED-C0EF-8190-CBE1-F3616F1868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C28CEE-E3BA-39FA-FCCB-D253CA9B3C85}"/>
              </a:ext>
            </a:extLst>
          </p:cNvPr>
          <p:cNvSpPr>
            <a:spLocks noGrp="1"/>
          </p:cNvSpPr>
          <p:nvPr>
            <p:ph type="dt" sz="half" idx="10"/>
          </p:nvPr>
        </p:nvSpPr>
        <p:spPr/>
        <p:txBody>
          <a:bodyPr/>
          <a:lstStyle/>
          <a:p>
            <a:fld id="{DB5E5171-0303-4A44-ACB3-AF32BD54D258}" type="datetimeFigureOut">
              <a:rPr lang="en-US" smtClean="0"/>
              <a:t>10/20/2025</a:t>
            </a:fld>
            <a:endParaRPr lang="en-US"/>
          </a:p>
        </p:txBody>
      </p:sp>
      <p:sp>
        <p:nvSpPr>
          <p:cNvPr id="6" name="Footer Placeholder 5">
            <a:extLst>
              <a:ext uri="{FF2B5EF4-FFF2-40B4-BE49-F238E27FC236}">
                <a16:creationId xmlns:a16="http://schemas.microsoft.com/office/drawing/2014/main" id="{D23F17D0-8502-E8E3-8B5F-60DE3EFAB1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5DB492-C1A7-638B-DD3F-9D77CBA2CF40}"/>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474826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2651F6-3ABD-EE9D-AEFB-B4E7EED410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B44A91D-F123-5AFC-7F7C-1AFE8DB712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C6ED3B-5D44-1747-3071-26FD85F17C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5E5171-0303-4A44-ACB3-AF32BD54D258}" type="datetimeFigureOut">
              <a:rPr lang="en-US" smtClean="0"/>
              <a:t>10/20/2025</a:t>
            </a:fld>
            <a:endParaRPr lang="en-US"/>
          </a:p>
        </p:txBody>
      </p:sp>
      <p:sp>
        <p:nvSpPr>
          <p:cNvPr id="5" name="Footer Placeholder 4">
            <a:extLst>
              <a:ext uri="{FF2B5EF4-FFF2-40B4-BE49-F238E27FC236}">
                <a16:creationId xmlns:a16="http://schemas.microsoft.com/office/drawing/2014/main" id="{EC99E1F7-4A8E-83AA-1D74-8310BCCF33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84F67B3-6F20-D0AF-9F32-FDD53B73B2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5BDCBE-8F3B-0D46-BA56-3B7579A987D5}" type="slidenum">
              <a:rPr lang="en-US" smtClean="0"/>
              <a:t>‹#›</a:t>
            </a:fld>
            <a:endParaRPr lang="en-US"/>
          </a:p>
        </p:txBody>
      </p:sp>
    </p:spTree>
    <p:extLst>
      <p:ext uri="{BB962C8B-B14F-4D97-AF65-F5344CB8AC3E}">
        <p14:creationId xmlns:p14="http://schemas.microsoft.com/office/powerpoint/2010/main" val="34183687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5B6B2-57C8-850A-E1CD-0D1C2C6DA945}"/>
              </a:ext>
            </a:extLst>
          </p:cNvPr>
          <p:cNvSpPr>
            <a:spLocks noGrp="1"/>
          </p:cNvSpPr>
          <p:nvPr>
            <p:ph type="ctrTitle"/>
          </p:nvPr>
        </p:nvSpPr>
        <p:spPr>
          <a:xfrm>
            <a:off x="1524000" y="1122363"/>
            <a:ext cx="9144000" cy="477837"/>
          </a:xfrm>
        </p:spPr>
        <p:txBody>
          <a:bodyPr>
            <a:normAutofit/>
          </a:bodyPr>
          <a:lstStyle/>
          <a:p>
            <a:r>
              <a:rPr lang="en-US" sz="1600" b="1" u="sng" dirty="0">
                <a:latin typeface="Times New Roman" panose="02020603050405020304" pitchFamily="18" charset="0"/>
                <a:cs typeface="Times New Roman" panose="02020603050405020304" pitchFamily="18" charset="0"/>
              </a:rPr>
              <a:t>UGCC Course Proposals (October 21, 2025)</a:t>
            </a:r>
          </a:p>
        </p:txBody>
      </p:sp>
      <p:sp>
        <p:nvSpPr>
          <p:cNvPr id="3" name="Subtitle 2">
            <a:extLst>
              <a:ext uri="{FF2B5EF4-FFF2-40B4-BE49-F238E27FC236}">
                <a16:creationId xmlns:a16="http://schemas.microsoft.com/office/drawing/2014/main" id="{1B5297B6-C51C-D672-A2BE-AD953952048D}"/>
              </a:ext>
            </a:extLst>
          </p:cNvPr>
          <p:cNvSpPr>
            <a:spLocks noGrp="1"/>
          </p:cNvSpPr>
          <p:nvPr>
            <p:ph type="subTitle" idx="1"/>
          </p:nvPr>
        </p:nvSpPr>
        <p:spPr>
          <a:xfrm>
            <a:off x="1524000" y="1999270"/>
            <a:ext cx="9144000" cy="4298788"/>
          </a:xfrm>
        </p:spPr>
        <p:txBody>
          <a:bodyPr>
            <a:normAutofit/>
          </a:bodyPr>
          <a:lstStyle/>
          <a:p>
            <a:pPr algn="l"/>
            <a:r>
              <a:rPr lang="en-US" sz="1600" b="1" dirty="0">
                <a:latin typeface="Times New Roman" panose="02020603050405020304" pitchFamily="18" charset="0"/>
                <a:cs typeface="Times New Roman" panose="02020603050405020304" pitchFamily="18" charset="0"/>
              </a:rPr>
              <a:t>EECS 2010: Introduction to Artificial Intelligence: </a:t>
            </a:r>
            <a:r>
              <a:rPr lang="en-US" sz="1800" dirty="0">
                <a:effectLst/>
                <a:latin typeface="Times New Roman" panose="02020603050405020304" pitchFamily="18" charset="0"/>
                <a:ea typeface="Yu Mincho" panose="02020400000000000000" pitchFamily="18" charset="-128"/>
              </a:rPr>
              <a:t>This course is required in the AI concentration being proposed for the BS computer science program</a:t>
            </a:r>
            <a:r>
              <a:rPr lang="en-US" sz="1200" dirty="0">
                <a:effectLst/>
              </a:rPr>
              <a:t> </a:t>
            </a:r>
            <a:endParaRPr lang="en-US" sz="1600" b="1" dirty="0">
              <a:latin typeface="Times New Roman" panose="02020603050405020304" pitchFamily="18" charset="0"/>
              <a:cs typeface="Times New Roman" panose="02020603050405020304" pitchFamily="18" charset="0"/>
            </a:endParaRPr>
          </a:p>
          <a:p>
            <a:pPr algn="l"/>
            <a:r>
              <a:rPr lang="en-US" sz="1600" b="1" dirty="0">
                <a:latin typeface="Times New Roman" panose="02020603050405020304" pitchFamily="18" charset="0"/>
                <a:cs typeface="Times New Roman" panose="02020603050405020304" pitchFamily="18" charset="0"/>
              </a:rPr>
              <a:t>EECS 3560 Programming Language Paradigms: </a:t>
            </a:r>
            <a:r>
              <a:rPr lang="en-US" sz="1800" dirty="0">
                <a:effectLst/>
                <a:latin typeface="Times New Roman" panose="02020603050405020304" pitchFamily="18" charset="0"/>
                <a:ea typeface="Yu Mincho" panose="02020400000000000000" pitchFamily="18" charset="-128"/>
              </a:rPr>
              <a:t>changed prerequisites to align with course</a:t>
            </a:r>
            <a:r>
              <a:rPr lang="en-US" sz="1200" dirty="0">
                <a:latin typeface="Times New Roman" panose="02020603050405020304" pitchFamily="18" charset="0"/>
                <a:ea typeface="Yu Mincho" panose="02020400000000000000" pitchFamily="18" charset="-128"/>
              </a:rPr>
              <a:t> </a:t>
            </a:r>
            <a:r>
              <a:rPr lang="en-US" sz="1800" dirty="0">
                <a:latin typeface="Times New Roman" panose="02020603050405020304" pitchFamily="18" charset="0"/>
                <a:ea typeface="Yu Mincho" panose="02020400000000000000" pitchFamily="18" charset="-128"/>
              </a:rPr>
              <a:t>changes. The new prerequisite is EECS 2110: Computer Architecture and Organization</a:t>
            </a:r>
            <a:endParaRPr lang="en-US" sz="1600" b="1" dirty="0">
              <a:latin typeface="Times New Roman" panose="02020603050405020304" pitchFamily="18" charset="0"/>
              <a:cs typeface="Times New Roman" panose="02020603050405020304" pitchFamily="18" charset="0"/>
            </a:endParaRPr>
          </a:p>
          <a:p>
            <a:pPr algn="l"/>
            <a:r>
              <a:rPr lang="en-US" sz="1600" b="1" dirty="0">
                <a:latin typeface="Times New Roman" panose="02020603050405020304" pitchFamily="18" charset="0"/>
                <a:cs typeface="Times New Roman" panose="02020603050405020304" pitchFamily="18" charset="0"/>
              </a:rPr>
              <a:t>EEES 4560: The Science of Aquaria: </a:t>
            </a:r>
            <a:r>
              <a:rPr lang="en-US" sz="1800" dirty="0">
                <a:effectLst/>
                <a:latin typeface="Times New Roman" panose="02020603050405020304" pitchFamily="18" charset="0"/>
                <a:ea typeface="Yu Mincho" panose="02020400000000000000" pitchFamily="18" charset="-128"/>
              </a:rPr>
              <a:t>It has been offered twice with good enrollment. This course helps fulfill the requirements for a BS in Biology and the Minor in Environmental Biology</a:t>
            </a:r>
            <a:r>
              <a:rPr lang="en-US" sz="1200" dirty="0">
                <a:effectLst/>
              </a:rPr>
              <a:t> </a:t>
            </a:r>
            <a:endParaRPr lang="en-US" sz="1600" b="1" dirty="0">
              <a:latin typeface="Times New Roman" panose="02020603050405020304" pitchFamily="18" charset="0"/>
              <a:cs typeface="Times New Roman" panose="02020603050405020304" pitchFamily="18" charset="0"/>
            </a:endParaRPr>
          </a:p>
          <a:p>
            <a:pPr algn="l"/>
            <a:r>
              <a:rPr lang="en-US" sz="1600" b="1" dirty="0">
                <a:latin typeface="Times New Roman" panose="02020603050405020304" pitchFamily="18" charset="0"/>
                <a:cs typeface="Times New Roman" panose="02020603050405020304" pitchFamily="18" charset="0"/>
              </a:rPr>
              <a:t>ENGL 3660: Latino literature in the U.S. </a:t>
            </a:r>
            <a:r>
              <a:rPr lang="en-US" sz="1800" dirty="0">
                <a:effectLst/>
                <a:latin typeface="Times New Roman" panose="02020603050405020304" pitchFamily="18" charset="0"/>
                <a:ea typeface="Yu Mincho" panose="02020400000000000000" pitchFamily="18" charset="-128"/>
              </a:rPr>
              <a:t>The title of the course is being changed from Latinx to Latino, as are the SLOs and the course catalog description, so students can better understand the course topic when registering for classes</a:t>
            </a:r>
            <a:r>
              <a:rPr lang="en-US" sz="1200" dirty="0">
                <a:effectLst/>
              </a:rPr>
              <a:t> </a:t>
            </a:r>
            <a:endParaRPr lang="en-US"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54702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138</Words>
  <Application>Microsoft Office PowerPoint</Application>
  <PresentationFormat>Widescreen</PresentationFormat>
  <Paragraphs>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UGCC Course Proposals (October 21,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UGCC Course Proposals (October 20, 2025</dc:title>
  <dc:creator>Hiromi Kasahara</dc:creator>
  <cp:lastModifiedBy>Hubbard, Quinetta L.</cp:lastModifiedBy>
  <cp:revision>3</cp:revision>
  <dcterms:created xsi:type="dcterms:W3CDTF">2025-10-20T05:56:16Z</dcterms:created>
  <dcterms:modified xsi:type="dcterms:W3CDTF">2025-10-20T16:11:19Z</dcterms:modified>
</cp:coreProperties>
</file>