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4"/>
    <p:restoredTop sz="94648"/>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10FD1-F980-08BF-F714-7896D21348D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0212BD7-FA17-E30C-3510-983DDCBD4C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6FBE7DD-23C7-66AC-C97A-EF13B126185D}"/>
              </a:ext>
            </a:extLst>
          </p:cNvPr>
          <p:cNvSpPr>
            <a:spLocks noGrp="1"/>
          </p:cNvSpPr>
          <p:nvPr>
            <p:ph type="dt" sz="half" idx="10"/>
          </p:nvPr>
        </p:nvSpPr>
        <p:spPr/>
        <p:txBody>
          <a:bodyPr/>
          <a:lstStyle/>
          <a:p>
            <a:fld id="{EC7C3C94-AAA3-4A46-9092-A19B5AE8932E}" type="datetimeFigureOut">
              <a:rPr lang="en-US" smtClean="0"/>
              <a:t>3/11/2025</a:t>
            </a:fld>
            <a:endParaRPr lang="en-US"/>
          </a:p>
        </p:txBody>
      </p:sp>
      <p:sp>
        <p:nvSpPr>
          <p:cNvPr id="5" name="Footer Placeholder 4">
            <a:extLst>
              <a:ext uri="{FF2B5EF4-FFF2-40B4-BE49-F238E27FC236}">
                <a16:creationId xmlns:a16="http://schemas.microsoft.com/office/drawing/2014/main" id="{109048A1-3105-2695-F229-D6E0548CF7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57543D-BF53-88A7-484F-868F4C233A93}"/>
              </a:ext>
            </a:extLst>
          </p:cNvPr>
          <p:cNvSpPr>
            <a:spLocks noGrp="1"/>
          </p:cNvSpPr>
          <p:nvPr>
            <p:ph type="sldNum" sz="quarter" idx="12"/>
          </p:nvPr>
        </p:nvSpPr>
        <p:spPr/>
        <p:txBody>
          <a:bodyPr/>
          <a:lstStyle/>
          <a:p>
            <a:fld id="{CCC54E21-3E91-2344-B826-FD47757FB1B7}" type="slidenum">
              <a:rPr lang="en-US" smtClean="0"/>
              <a:t>‹#›</a:t>
            </a:fld>
            <a:endParaRPr lang="en-US"/>
          </a:p>
        </p:txBody>
      </p:sp>
    </p:spTree>
    <p:extLst>
      <p:ext uri="{BB962C8B-B14F-4D97-AF65-F5344CB8AC3E}">
        <p14:creationId xmlns:p14="http://schemas.microsoft.com/office/powerpoint/2010/main" val="1211208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06B07-F364-26E2-EF02-1C20ADE602D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199AAFE-88DC-DCDB-0754-71D7C19CB3D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231618-10EA-F951-02DF-02D3180E926D}"/>
              </a:ext>
            </a:extLst>
          </p:cNvPr>
          <p:cNvSpPr>
            <a:spLocks noGrp="1"/>
          </p:cNvSpPr>
          <p:nvPr>
            <p:ph type="dt" sz="half" idx="10"/>
          </p:nvPr>
        </p:nvSpPr>
        <p:spPr/>
        <p:txBody>
          <a:bodyPr/>
          <a:lstStyle/>
          <a:p>
            <a:fld id="{EC7C3C94-AAA3-4A46-9092-A19B5AE8932E}" type="datetimeFigureOut">
              <a:rPr lang="en-US" smtClean="0"/>
              <a:t>3/11/2025</a:t>
            </a:fld>
            <a:endParaRPr lang="en-US"/>
          </a:p>
        </p:txBody>
      </p:sp>
      <p:sp>
        <p:nvSpPr>
          <p:cNvPr id="5" name="Footer Placeholder 4">
            <a:extLst>
              <a:ext uri="{FF2B5EF4-FFF2-40B4-BE49-F238E27FC236}">
                <a16:creationId xmlns:a16="http://schemas.microsoft.com/office/drawing/2014/main" id="{64354603-209E-2D52-C2F9-F73E396D7C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E8DFE2-4771-2562-9501-A5AFC8AA7B44}"/>
              </a:ext>
            </a:extLst>
          </p:cNvPr>
          <p:cNvSpPr>
            <a:spLocks noGrp="1"/>
          </p:cNvSpPr>
          <p:nvPr>
            <p:ph type="sldNum" sz="quarter" idx="12"/>
          </p:nvPr>
        </p:nvSpPr>
        <p:spPr/>
        <p:txBody>
          <a:bodyPr/>
          <a:lstStyle/>
          <a:p>
            <a:fld id="{CCC54E21-3E91-2344-B826-FD47757FB1B7}" type="slidenum">
              <a:rPr lang="en-US" smtClean="0"/>
              <a:t>‹#›</a:t>
            </a:fld>
            <a:endParaRPr lang="en-US"/>
          </a:p>
        </p:txBody>
      </p:sp>
    </p:spTree>
    <p:extLst>
      <p:ext uri="{BB962C8B-B14F-4D97-AF65-F5344CB8AC3E}">
        <p14:creationId xmlns:p14="http://schemas.microsoft.com/office/powerpoint/2010/main" val="101680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8E95E2-C37F-2691-22FC-5FEFE43D37C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9E08A0-90DF-4112-3436-CD7D64A3967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C0AFCC-6C85-24DC-26CC-BBE090CF0A75}"/>
              </a:ext>
            </a:extLst>
          </p:cNvPr>
          <p:cNvSpPr>
            <a:spLocks noGrp="1"/>
          </p:cNvSpPr>
          <p:nvPr>
            <p:ph type="dt" sz="half" idx="10"/>
          </p:nvPr>
        </p:nvSpPr>
        <p:spPr/>
        <p:txBody>
          <a:bodyPr/>
          <a:lstStyle/>
          <a:p>
            <a:fld id="{EC7C3C94-AAA3-4A46-9092-A19B5AE8932E}" type="datetimeFigureOut">
              <a:rPr lang="en-US" smtClean="0"/>
              <a:t>3/11/2025</a:t>
            </a:fld>
            <a:endParaRPr lang="en-US"/>
          </a:p>
        </p:txBody>
      </p:sp>
      <p:sp>
        <p:nvSpPr>
          <p:cNvPr id="5" name="Footer Placeholder 4">
            <a:extLst>
              <a:ext uri="{FF2B5EF4-FFF2-40B4-BE49-F238E27FC236}">
                <a16:creationId xmlns:a16="http://schemas.microsoft.com/office/drawing/2014/main" id="{CBE15FB7-B292-16B0-4A25-BAD3EC5340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4EDFB9-ED26-075F-A6B8-E2B0FFBFA959}"/>
              </a:ext>
            </a:extLst>
          </p:cNvPr>
          <p:cNvSpPr>
            <a:spLocks noGrp="1"/>
          </p:cNvSpPr>
          <p:nvPr>
            <p:ph type="sldNum" sz="quarter" idx="12"/>
          </p:nvPr>
        </p:nvSpPr>
        <p:spPr/>
        <p:txBody>
          <a:bodyPr/>
          <a:lstStyle/>
          <a:p>
            <a:fld id="{CCC54E21-3E91-2344-B826-FD47757FB1B7}" type="slidenum">
              <a:rPr lang="en-US" smtClean="0"/>
              <a:t>‹#›</a:t>
            </a:fld>
            <a:endParaRPr lang="en-US"/>
          </a:p>
        </p:txBody>
      </p:sp>
    </p:spTree>
    <p:extLst>
      <p:ext uri="{BB962C8B-B14F-4D97-AF65-F5344CB8AC3E}">
        <p14:creationId xmlns:p14="http://schemas.microsoft.com/office/powerpoint/2010/main" val="2972967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136C8-3307-AD5F-7D9E-E0431170D4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E6648D-1F2D-301E-FA90-3B3335D34F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A848A0-4668-A63E-362E-09452BF6520F}"/>
              </a:ext>
            </a:extLst>
          </p:cNvPr>
          <p:cNvSpPr>
            <a:spLocks noGrp="1"/>
          </p:cNvSpPr>
          <p:nvPr>
            <p:ph type="dt" sz="half" idx="10"/>
          </p:nvPr>
        </p:nvSpPr>
        <p:spPr/>
        <p:txBody>
          <a:bodyPr/>
          <a:lstStyle/>
          <a:p>
            <a:fld id="{EC7C3C94-AAA3-4A46-9092-A19B5AE8932E}" type="datetimeFigureOut">
              <a:rPr lang="en-US" smtClean="0"/>
              <a:t>3/11/2025</a:t>
            </a:fld>
            <a:endParaRPr lang="en-US"/>
          </a:p>
        </p:txBody>
      </p:sp>
      <p:sp>
        <p:nvSpPr>
          <p:cNvPr id="5" name="Footer Placeholder 4">
            <a:extLst>
              <a:ext uri="{FF2B5EF4-FFF2-40B4-BE49-F238E27FC236}">
                <a16:creationId xmlns:a16="http://schemas.microsoft.com/office/drawing/2014/main" id="{9F52DA91-C735-3B18-93EF-A0CEDD20CB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5483DD-D9E4-C6F9-5C63-A09CC16A0F4D}"/>
              </a:ext>
            </a:extLst>
          </p:cNvPr>
          <p:cNvSpPr>
            <a:spLocks noGrp="1"/>
          </p:cNvSpPr>
          <p:nvPr>
            <p:ph type="sldNum" sz="quarter" idx="12"/>
          </p:nvPr>
        </p:nvSpPr>
        <p:spPr/>
        <p:txBody>
          <a:bodyPr/>
          <a:lstStyle/>
          <a:p>
            <a:fld id="{CCC54E21-3E91-2344-B826-FD47757FB1B7}" type="slidenum">
              <a:rPr lang="en-US" smtClean="0"/>
              <a:t>‹#›</a:t>
            </a:fld>
            <a:endParaRPr lang="en-US"/>
          </a:p>
        </p:txBody>
      </p:sp>
    </p:spTree>
    <p:extLst>
      <p:ext uri="{BB962C8B-B14F-4D97-AF65-F5344CB8AC3E}">
        <p14:creationId xmlns:p14="http://schemas.microsoft.com/office/powerpoint/2010/main" val="1179314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1CE3D-B3C6-A7BC-17C4-3DB1CD5044E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3A2BD6C-FDD3-03D6-CAEB-0A92BEEA7F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72D6979-539F-35AD-7F8F-8218DD8AFCA3}"/>
              </a:ext>
            </a:extLst>
          </p:cNvPr>
          <p:cNvSpPr>
            <a:spLocks noGrp="1"/>
          </p:cNvSpPr>
          <p:nvPr>
            <p:ph type="dt" sz="half" idx="10"/>
          </p:nvPr>
        </p:nvSpPr>
        <p:spPr/>
        <p:txBody>
          <a:bodyPr/>
          <a:lstStyle/>
          <a:p>
            <a:fld id="{EC7C3C94-AAA3-4A46-9092-A19B5AE8932E}" type="datetimeFigureOut">
              <a:rPr lang="en-US" smtClean="0"/>
              <a:t>3/11/2025</a:t>
            </a:fld>
            <a:endParaRPr lang="en-US"/>
          </a:p>
        </p:txBody>
      </p:sp>
      <p:sp>
        <p:nvSpPr>
          <p:cNvPr id="5" name="Footer Placeholder 4">
            <a:extLst>
              <a:ext uri="{FF2B5EF4-FFF2-40B4-BE49-F238E27FC236}">
                <a16:creationId xmlns:a16="http://schemas.microsoft.com/office/drawing/2014/main" id="{F955684F-E06C-A8CD-61DF-BA783C71A8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3A7F22-7704-512F-6430-CE7190F89A52}"/>
              </a:ext>
            </a:extLst>
          </p:cNvPr>
          <p:cNvSpPr>
            <a:spLocks noGrp="1"/>
          </p:cNvSpPr>
          <p:nvPr>
            <p:ph type="sldNum" sz="quarter" idx="12"/>
          </p:nvPr>
        </p:nvSpPr>
        <p:spPr/>
        <p:txBody>
          <a:bodyPr/>
          <a:lstStyle/>
          <a:p>
            <a:fld id="{CCC54E21-3E91-2344-B826-FD47757FB1B7}" type="slidenum">
              <a:rPr lang="en-US" smtClean="0"/>
              <a:t>‹#›</a:t>
            </a:fld>
            <a:endParaRPr lang="en-US"/>
          </a:p>
        </p:txBody>
      </p:sp>
    </p:spTree>
    <p:extLst>
      <p:ext uri="{BB962C8B-B14F-4D97-AF65-F5344CB8AC3E}">
        <p14:creationId xmlns:p14="http://schemas.microsoft.com/office/powerpoint/2010/main" val="4031713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934D8-F423-461B-5DB5-182B9EF182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0C53C4-240B-6758-31AF-A068DD1C83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352BBD9-BA28-EDE9-CFDF-25A2898310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8E925C2-53E7-38D2-55A3-F184ECDBD8D3}"/>
              </a:ext>
            </a:extLst>
          </p:cNvPr>
          <p:cNvSpPr>
            <a:spLocks noGrp="1"/>
          </p:cNvSpPr>
          <p:nvPr>
            <p:ph type="dt" sz="half" idx="10"/>
          </p:nvPr>
        </p:nvSpPr>
        <p:spPr/>
        <p:txBody>
          <a:bodyPr/>
          <a:lstStyle/>
          <a:p>
            <a:fld id="{EC7C3C94-AAA3-4A46-9092-A19B5AE8932E}" type="datetimeFigureOut">
              <a:rPr lang="en-US" smtClean="0"/>
              <a:t>3/11/2025</a:t>
            </a:fld>
            <a:endParaRPr lang="en-US"/>
          </a:p>
        </p:txBody>
      </p:sp>
      <p:sp>
        <p:nvSpPr>
          <p:cNvPr id="6" name="Footer Placeholder 5">
            <a:extLst>
              <a:ext uri="{FF2B5EF4-FFF2-40B4-BE49-F238E27FC236}">
                <a16:creationId xmlns:a16="http://schemas.microsoft.com/office/drawing/2014/main" id="{6EE4F0EB-D1B2-CA45-F628-AFDBBE1E6E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964E59-3C31-9F64-DE39-3641DD2AAFFC}"/>
              </a:ext>
            </a:extLst>
          </p:cNvPr>
          <p:cNvSpPr>
            <a:spLocks noGrp="1"/>
          </p:cNvSpPr>
          <p:nvPr>
            <p:ph type="sldNum" sz="quarter" idx="12"/>
          </p:nvPr>
        </p:nvSpPr>
        <p:spPr/>
        <p:txBody>
          <a:bodyPr/>
          <a:lstStyle/>
          <a:p>
            <a:fld id="{CCC54E21-3E91-2344-B826-FD47757FB1B7}" type="slidenum">
              <a:rPr lang="en-US" smtClean="0"/>
              <a:t>‹#›</a:t>
            </a:fld>
            <a:endParaRPr lang="en-US"/>
          </a:p>
        </p:txBody>
      </p:sp>
    </p:spTree>
    <p:extLst>
      <p:ext uri="{BB962C8B-B14F-4D97-AF65-F5344CB8AC3E}">
        <p14:creationId xmlns:p14="http://schemas.microsoft.com/office/powerpoint/2010/main" val="774735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B1D81-52CF-AFB2-6E6A-5E7494E3789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A666862-64A1-0E38-E173-0AC66A0AD1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626B6F-1A6E-CF2D-0899-56A614FB621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911CF4D-CE3E-21FB-4B61-B414B2FF6D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F34D9D7-BF98-B281-7D87-FFCF2687EB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9B83C9B-A2FD-982F-240D-8DDC397F8DEC}"/>
              </a:ext>
            </a:extLst>
          </p:cNvPr>
          <p:cNvSpPr>
            <a:spLocks noGrp="1"/>
          </p:cNvSpPr>
          <p:nvPr>
            <p:ph type="dt" sz="half" idx="10"/>
          </p:nvPr>
        </p:nvSpPr>
        <p:spPr/>
        <p:txBody>
          <a:bodyPr/>
          <a:lstStyle/>
          <a:p>
            <a:fld id="{EC7C3C94-AAA3-4A46-9092-A19B5AE8932E}" type="datetimeFigureOut">
              <a:rPr lang="en-US" smtClean="0"/>
              <a:t>3/11/2025</a:t>
            </a:fld>
            <a:endParaRPr lang="en-US"/>
          </a:p>
        </p:txBody>
      </p:sp>
      <p:sp>
        <p:nvSpPr>
          <p:cNvPr id="8" name="Footer Placeholder 7">
            <a:extLst>
              <a:ext uri="{FF2B5EF4-FFF2-40B4-BE49-F238E27FC236}">
                <a16:creationId xmlns:a16="http://schemas.microsoft.com/office/drawing/2014/main" id="{39D4E0FF-3BBB-A57C-92BA-CD669C54656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E632C06-B4F1-D52D-3F3F-EA8580407165}"/>
              </a:ext>
            </a:extLst>
          </p:cNvPr>
          <p:cNvSpPr>
            <a:spLocks noGrp="1"/>
          </p:cNvSpPr>
          <p:nvPr>
            <p:ph type="sldNum" sz="quarter" idx="12"/>
          </p:nvPr>
        </p:nvSpPr>
        <p:spPr/>
        <p:txBody>
          <a:bodyPr/>
          <a:lstStyle/>
          <a:p>
            <a:fld id="{CCC54E21-3E91-2344-B826-FD47757FB1B7}" type="slidenum">
              <a:rPr lang="en-US" smtClean="0"/>
              <a:t>‹#›</a:t>
            </a:fld>
            <a:endParaRPr lang="en-US"/>
          </a:p>
        </p:txBody>
      </p:sp>
    </p:spTree>
    <p:extLst>
      <p:ext uri="{BB962C8B-B14F-4D97-AF65-F5344CB8AC3E}">
        <p14:creationId xmlns:p14="http://schemas.microsoft.com/office/powerpoint/2010/main" val="2791635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98486-D17F-EA3B-ECD8-C11AB0BBDF1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6155DEF-FCF8-7950-2D40-F96CFFAAB5D2}"/>
              </a:ext>
            </a:extLst>
          </p:cNvPr>
          <p:cNvSpPr>
            <a:spLocks noGrp="1"/>
          </p:cNvSpPr>
          <p:nvPr>
            <p:ph type="dt" sz="half" idx="10"/>
          </p:nvPr>
        </p:nvSpPr>
        <p:spPr/>
        <p:txBody>
          <a:bodyPr/>
          <a:lstStyle/>
          <a:p>
            <a:fld id="{EC7C3C94-AAA3-4A46-9092-A19B5AE8932E}" type="datetimeFigureOut">
              <a:rPr lang="en-US" smtClean="0"/>
              <a:t>3/11/2025</a:t>
            </a:fld>
            <a:endParaRPr lang="en-US"/>
          </a:p>
        </p:txBody>
      </p:sp>
      <p:sp>
        <p:nvSpPr>
          <p:cNvPr id="4" name="Footer Placeholder 3">
            <a:extLst>
              <a:ext uri="{FF2B5EF4-FFF2-40B4-BE49-F238E27FC236}">
                <a16:creationId xmlns:a16="http://schemas.microsoft.com/office/drawing/2014/main" id="{DB2C4EA1-732A-7120-46CF-8410CADEAD2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CC41140-8B44-DE7E-C4A6-EDA073BAD008}"/>
              </a:ext>
            </a:extLst>
          </p:cNvPr>
          <p:cNvSpPr>
            <a:spLocks noGrp="1"/>
          </p:cNvSpPr>
          <p:nvPr>
            <p:ph type="sldNum" sz="quarter" idx="12"/>
          </p:nvPr>
        </p:nvSpPr>
        <p:spPr/>
        <p:txBody>
          <a:bodyPr/>
          <a:lstStyle/>
          <a:p>
            <a:fld id="{CCC54E21-3E91-2344-B826-FD47757FB1B7}" type="slidenum">
              <a:rPr lang="en-US" smtClean="0"/>
              <a:t>‹#›</a:t>
            </a:fld>
            <a:endParaRPr lang="en-US"/>
          </a:p>
        </p:txBody>
      </p:sp>
    </p:spTree>
    <p:extLst>
      <p:ext uri="{BB962C8B-B14F-4D97-AF65-F5344CB8AC3E}">
        <p14:creationId xmlns:p14="http://schemas.microsoft.com/office/powerpoint/2010/main" val="3747290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E13BB3-C4C7-81F1-15AF-1E7992E6F70F}"/>
              </a:ext>
            </a:extLst>
          </p:cNvPr>
          <p:cNvSpPr>
            <a:spLocks noGrp="1"/>
          </p:cNvSpPr>
          <p:nvPr>
            <p:ph type="dt" sz="half" idx="10"/>
          </p:nvPr>
        </p:nvSpPr>
        <p:spPr/>
        <p:txBody>
          <a:bodyPr/>
          <a:lstStyle/>
          <a:p>
            <a:fld id="{EC7C3C94-AAA3-4A46-9092-A19B5AE8932E}" type="datetimeFigureOut">
              <a:rPr lang="en-US" smtClean="0"/>
              <a:t>3/11/2025</a:t>
            </a:fld>
            <a:endParaRPr lang="en-US"/>
          </a:p>
        </p:txBody>
      </p:sp>
      <p:sp>
        <p:nvSpPr>
          <p:cNvPr id="3" name="Footer Placeholder 2">
            <a:extLst>
              <a:ext uri="{FF2B5EF4-FFF2-40B4-BE49-F238E27FC236}">
                <a16:creationId xmlns:a16="http://schemas.microsoft.com/office/drawing/2014/main" id="{828C498F-A4AF-43D6-907F-506A8B6E96C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EAA20F6-3F9A-848F-1931-0FDB4056A3D2}"/>
              </a:ext>
            </a:extLst>
          </p:cNvPr>
          <p:cNvSpPr>
            <a:spLocks noGrp="1"/>
          </p:cNvSpPr>
          <p:nvPr>
            <p:ph type="sldNum" sz="quarter" idx="12"/>
          </p:nvPr>
        </p:nvSpPr>
        <p:spPr/>
        <p:txBody>
          <a:bodyPr/>
          <a:lstStyle/>
          <a:p>
            <a:fld id="{CCC54E21-3E91-2344-B826-FD47757FB1B7}" type="slidenum">
              <a:rPr lang="en-US" smtClean="0"/>
              <a:t>‹#›</a:t>
            </a:fld>
            <a:endParaRPr lang="en-US"/>
          </a:p>
        </p:txBody>
      </p:sp>
    </p:spTree>
    <p:extLst>
      <p:ext uri="{BB962C8B-B14F-4D97-AF65-F5344CB8AC3E}">
        <p14:creationId xmlns:p14="http://schemas.microsoft.com/office/powerpoint/2010/main" val="4028887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29F4E-3648-87EF-2776-B0432B18F4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6120176-7AD8-1E7D-1E93-B1E8F0D5E2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418ADBD-3D21-C932-6ECA-0C3B440CCD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8EEE62-DEA8-E505-5C79-CE4549F2375B}"/>
              </a:ext>
            </a:extLst>
          </p:cNvPr>
          <p:cNvSpPr>
            <a:spLocks noGrp="1"/>
          </p:cNvSpPr>
          <p:nvPr>
            <p:ph type="dt" sz="half" idx="10"/>
          </p:nvPr>
        </p:nvSpPr>
        <p:spPr/>
        <p:txBody>
          <a:bodyPr/>
          <a:lstStyle/>
          <a:p>
            <a:fld id="{EC7C3C94-AAA3-4A46-9092-A19B5AE8932E}" type="datetimeFigureOut">
              <a:rPr lang="en-US" smtClean="0"/>
              <a:t>3/11/2025</a:t>
            </a:fld>
            <a:endParaRPr lang="en-US"/>
          </a:p>
        </p:txBody>
      </p:sp>
      <p:sp>
        <p:nvSpPr>
          <p:cNvPr id="6" name="Footer Placeholder 5">
            <a:extLst>
              <a:ext uri="{FF2B5EF4-FFF2-40B4-BE49-F238E27FC236}">
                <a16:creationId xmlns:a16="http://schemas.microsoft.com/office/drawing/2014/main" id="{89671394-6D7A-17F4-EC52-607C636F7B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7F177D-E0BF-B389-23B7-101EBCF57280}"/>
              </a:ext>
            </a:extLst>
          </p:cNvPr>
          <p:cNvSpPr>
            <a:spLocks noGrp="1"/>
          </p:cNvSpPr>
          <p:nvPr>
            <p:ph type="sldNum" sz="quarter" idx="12"/>
          </p:nvPr>
        </p:nvSpPr>
        <p:spPr/>
        <p:txBody>
          <a:bodyPr/>
          <a:lstStyle/>
          <a:p>
            <a:fld id="{CCC54E21-3E91-2344-B826-FD47757FB1B7}" type="slidenum">
              <a:rPr lang="en-US" smtClean="0"/>
              <a:t>‹#›</a:t>
            </a:fld>
            <a:endParaRPr lang="en-US"/>
          </a:p>
        </p:txBody>
      </p:sp>
    </p:spTree>
    <p:extLst>
      <p:ext uri="{BB962C8B-B14F-4D97-AF65-F5344CB8AC3E}">
        <p14:creationId xmlns:p14="http://schemas.microsoft.com/office/powerpoint/2010/main" val="3407873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0902E-6EC9-F2A1-7F96-237510A7B7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2EB55D6-12F9-0FB8-225B-A50433B390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429493-7BE6-EB8F-B824-C45873C613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B080D7-8437-A13A-97A0-39A6EF85DAD8}"/>
              </a:ext>
            </a:extLst>
          </p:cNvPr>
          <p:cNvSpPr>
            <a:spLocks noGrp="1"/>
          </p:cNvSpPr>
          <p:nvPr>
            <p:ph type="dt" sz="half" idx="10"/>
          </p:nvPr>
        </p:nvSpPr>
        <p:spPr/>
        <p:txBody>
          <a:bodyPr/>
          <a:lstStyle/>
          <a:p>
            <a:fld id="{EC7C3C94-AAA3-4A46-9092-A19B5AE8932E}" type="datetimeFigureOut">
              <a:rPr lang="en-US" smtClean="0"/>
              <a:t>3/11/2025</a:t>
            </a:fld>
            <a:endParaRPr lang="en-US"/>
          </a:p>
        </p:txBody>
      </p:sp>
      <p:sp>
        <p:nvSpPr>
          <p:cNvPr id="6" name="Footer Placeholder 5">
            <a:extLst>
              <a:ext uri="{FF2B5EF4-FFF2-40B4-BE49-F238E27FC236}">
                <a16:creationId xmlns:a16="http://schemas.microsoft.com/office/drawing/2014/main" id="{38556D17-AEFC-751C-21F1-D501E1A0D2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2809B7-ED75-C08E-16B3-D9B01BD4068A}"/>
              </a:ext>
            </a:extLst>
          </p:cNvPr>
          <p:cNvSpPr>
            <a:spLocks noGrp="1"/>
          </p:cNvSpPr>
          <p:nvPr>
            <p:ph type="sldNum" sz="quarter" idx="12"/>
          </p:nvPr>
        </p:nvSpPr>
        <p:spPr/>
        <p:txBody>
          <a:bodyPr/>
          <a:lstStyle/>
          <a:p>
            <a:fld id="{CCC54E21-3E91-2344-B826-FD47757FB1B7}" type="slidenum">
              <a:rPr lang="en-US" smtClean="0"/>
              <a:t>‹#›</a:t>
            </a:fld>
            <a:endParaRPr lang="en-US"/>
          </a:p>
        </p:txBody>
      </p:sp>
    </p:spTree>
    <p:extLst>
      <p:ext uri="{BB962C8B-B14F-4D97-AF65-F5344CB8AC3E}">
        <p14:creationId xmlns:p14="http://schemas.microsoft.com/office/powerpoint/2010/main" val="3407053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16253D-A840-93CA-ADFA-99B7467BE6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F2461CE-4569-C7EC-30A4-8BC5B3A0F9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327347-CE78-A846-1C26-C5EB81FA35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7C3C94-AAA3-4A46-9092-A19B5AE8932E}" type="datetimeFigureOut">
              <a:rPr lang="en-US" smtClean="0"/>
              <a:t>3/11/2025</a:t>
            </a:fld>
            <a:endParaRPr lang="en-US"/>
          </a:p>
        </p:txBody>
      </p:sp>
      <p:sp>
        <p:nvSpPr>
          <p:cNvPr id="5" name="Footer Placeholder 4">
            <a:extLst>
              <a:ext uri="{FF2B5EF4-FFF2-40B4-BE49-F238E27FC236}">
                <a16:creationId xmlns:a16="http://schemas.microsoft.com/office/drawing/2014/main" id="{B4FDCC49-8327-4036-7052-5217F8F8F8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29401A-8BC6-BA69-48CD-5EE46286C4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C54E21-3E91-2344-B826-FD47757FB1B7}" type="slidenum">
              <a:rPr lang="en-US" smtClean="0"/>
              <a:t>‹#›</a:t>
            </a:fld>
            <a:endParaRPr lang="en-US"/>
          </a:p>
        </p:txBody>
      </p:sp>
    </p:spTree>
    <p:extLst>
      <p:ext uri="{BB962C8B-B14F-4D97-AF65-F5344CB8AC3E}">
        <p14:creationId xmlns:p14="http://schemas.microsoft.com/office/powerpoint/2010/main" val="6314051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8FC05-A626-249E-5A64-FF05CAF13589}"/>
              </a:ext>
            </a:extLst>
          </p:cNvPr>
          <p:cNvSpPr>
            <a:spLocks noGrp="1"/>
          </p:cNvSpPr>
          <p:nvPr>
            <p:ph type="ctrTitle"/>
          </p:nvPr>
        </p:nvSpPr>
        <p:spPr>
          <a:xfrm>
            <a:off x="1524001" y="161664"/>
            <a:ext cx="8846916" cy="579116"/>
          </a:xfrm>
        </p:spPr>
        <p:txBody>
          <a:bodyPr>
            <a:normAutofit/>
          </a:bodyPr>
          <a:lstStyle/>
          <a:p>
            <a:r>
              <a:rPr lang="en-US" sz="2000" u="sng" dirty="0">
                <a:latin typeface="Times New Roman" panose="02020603050405020304" pitchFamily="18" charset="0"/>
                <a:cs typeface="Times New Roman" panose="02020603050405020304" pitchFamily="18" charset="0"/>
              </a:rPr>
              <a:t>Undergraduate Curriculum Committee Report to Faculty Senate (March 11)</a:t>
            </a:r>
          </a:p>
        </p:txBody>
      </p:sp>
      <p:sp>
        <p:nvSpPr>
          <p:cNvPr id="3" name="Subtitle 2">
            <a:extLst>
              <a:ext uri="{FF2B5EF4-FFF2-40B4-BE49-F238E27FC236}">
                <a16:creationId xmlns:a16="http://schemas.microsoft.com/office/drawing/2014/main" id="{50B23306-5B24-5C5D-737D-278A840CBE7B}"/>
              </a:ext>
            </a:extLst>
          </p:cNvPr>
          <p:cNvSpPr>
            <a:spLocks noGrp="1"/>
          </p:cNvSpPr>
          <p:nvPr>
            <p:ph type="subTitle" idx="1"/>
          </p:nvPr>
        </p:nvSpPr>
        <p:spPr>
          <a:xfrm>
            <a:off x="451412" y="914400"/>
            <a:ext cx="11262167" cy="5781936"/>
          </a:xfrm>
        </p:spPr>
        <p:txBody>
          <a:bodyPr>
            <a:normAutofit fontScale="92500" lnSpcReduction="20000"/>
          </a:bodyPr>
          <a:lstStyle/>
          <a:p>
            <a:pPr algn="l"/>
            <a:r>
              <a:rPr lang="en-US" sz="1400" u="sng" dirty="0">
                <a:latin typeface="Times New Roman" panose="02020603050405020304" pitchFamily="18" charset="0"/>
                <a:cs typeface="Times New Roman" panose="02020603050405020304" pitchFamily="18" charset="0"/>
              </a:rPr>
              <a:t>ACCT 4420</a:t>
            </a:r>
            <a:r>
              <a:rPr lang="en-US" sz="1400" dirty="0">
                <a:latin typeface="Times New Roman" panose="02020603050405020304" pitchFamily="18" charset="0"/>
                <a:cs typeface="Times New Roman" panose="02020603050405020304" pitchFamily="18" charset="0"/>
              </a:rPr>
              <a:t> (Auditing): Corrects the entry for prerequisites for ACCT 5420, primarily for students without a background in accounting will take graduate courses (ACCT 5110 and ACCT 5310, as prerequisites).</a:t>
            </a:r>
            <a:endParaRPr lang="en-US" sz="1400" u="sng" dirty="0">
              <a:latin typeface="Times New Roman" panose="02020603050405020304" pitchFamily="18" charset="0"/>
              <a:cs typeface="Times New Roman" panose="02020603050405020304" pitchFamily="18" charset="0"/>
            </a:endParaRPr>
          </a:p>
          <a:p>
            <a:pPr algn="l"/>
            <a:r>
              <a:rPr lang="en-US" sz="1400" u="sng" dirty="0">
                <a:latin typeface="Times New Roman" panose="02020603050405020304" pitchFamily="18" charset="0"/>
                <a:cs typeface="Times New Roman" panose="02020603050405020304" pitchFamily="18" charset="0"/>
              </a:rPr>
              <a:t>ANTH 1020</a:t>
            </a:r>
            <a:r>
              <a:rPr lang="en-US" sz="1400" dirty="0">
                <a:latin typeface="Times New Roman" panose="02020603050405020304" pitchFamily="18" charset="0"/>
                <a:cs typeface="Times New Roman" panose="02020603050405020304" pitchFamily="18" charset="0"/>
              </a:rPr>
              <a:t> (Introduction to Anthropology): SLOs were revised to align with OT36</a:t>
            </a:r>
            <a:endParaRPr lang="en-US" sz="1400" u="sng" dirty="0">
              <a:latin typeface="Times New Roman" panose="02020603050405020304" pitchFamily="18" charset="0"/>
              <a:cs typeface="Times New Roman" panose="02020603050405020304" pitchFamily="18" charset="0"/>
            </a:endParaRPr>
          </a:p>
          <a:p>
            <a:pPr algn="l"/>
            <a:r>
              <a:rPr lang="en-US" sz="1400" u="sng" dirty="0">
                <a:latin typeface="Times New Roman" panose="02020603050405020304" pitchFamily="18" charset="0"/>
                <a:cs typeface="Times New Roman" panose="02020603050405020304" pitchFamily="18" charset="0"/>
              </a:rPr>
              <a:t>ART 4990</a:t>
            </a:r>
            <a:r>
              <a:rPr lang="en-US" sz="1400" dirty="0">
                <a:latin typeface="Times New Roman" panose="02020603050405020304" pitchFamily="18" charset="0"/>
                <a:cs typeface="Times New Roman" panose="02020603050405020304" pitchFamily="18" charset="0"/>
              </a:rPr>
              <a:t> (Special Studies): The special studies course addresses the need within the Art Department to provide students with the opportunity to take specialized studies to compensate for fewer upper level courses being offered due to dwindling faculty.</a:t>
            </a:r>
            <a:endParaRPr lang="en-US" sz="1400" u="sng" dirty="0">
              <a:latin typeface="Times New Roman" panose="02020603050405020304" pitchFamily="18" charset="0"/>
              <a:cs typeface="Times New Roman" panose="02020603050405020304" pitchFamily="18" charset="0"/>
            </a:endParaRPr>
          </a:p>
          <a:p>
            <a:pPr algn="l"/>
            <a:r>
              <a:rPr lang="en-US" sz="1400" u="sng" dirty="0">
                <a:latin typeface="Times New Roman" panose="02020603050405020304" pitchFamily="18" charset="0"/>
                <a:cs typeface="Times New Roman" panose="02020603050405020304" pitchFamily="18" charset="0"/>
              </a:rPr>
              <a:t>ARTH 4350</a:t>
            </a:r>
            <a:r>
              <a:rPr lang="en-US" sz="1400" dirty="0">
                <a:latin typeface="Times New Roman" panose="02020603050405020304" pitchFamily="18" charset="0"/>
                <a:cs typeface="Times New Roman" panose="02020603050405020304" pitchFamily="18" charset="0"/>
              </a:rPr>
              <a:t> New Course (Global Art Market): Addresses the need to teach the practical side of networking, knowledge of the art profession and art beyond the bounds of museums and galleries</a:t>
            </a:r>
            <a:endParaRPr lang="en-US" sz="1400" u="sng" dirty="0">
              <a:latin typeface="Times New Roman" panose="02020603050405020304" pitchFamily="18" charset="0"/>
              <a:cs typeface="Times New Roman" panose="02020603050405020304" pitchFamily="18" charset="0"/>
            </a:endParaRPr>
          </a:p>
          <a:p>
            <a:pPr algn="l"/>
            <a:r>
              <a:rPr lang="en-US" sz="1400" u="sng" dirty="0">
                <a:latin typeface="Times New Roman" panose="02020603050405020304" pitchFamily="18" charset="0"/>
                <a:cs typeface="Times New Roman" panose="02020603050405020304" pitchFamily="18" charset="0"/>
              </a:rPr>
              <a:t>BAUD 3040</a:t>
            </a:r>
            <a:r>
              <a:rPr lang="en-US" sz="1400" dirty="0">
                <a:latin typeface="Times New Roman" panose="02020603050405020304" pitchFamily="18" charset="0"/>
                <a:cs typeface="Times New Roman" panose="02020603050405020304" pitchFamily="18" charset="0"/>
              </a:rPr>
              <a:t> (Principles of Financial Management): Removed the statistics prerequisite to allow finance majors to begin finance coursework in their fourth term</a:t>
            </a:r>
          </a:p>
          <a:p>
            <a:pPr algn="l"/>
            <a:r>
              <a:rPr lang="en-US" sz="1400" u="sng" dirty="0">
                <a:latin typeface="Times New Roman" panose="02020603050405020304" pitchFamily="18" charset="0"/>
                <a:cs typeface="Times New Roman" panose="02020603050405020304" pitchFamily="18" charset="0"/>
              </a:rPr>
              <a:t>CHEM 4800</a:t>
            </a:r>
            <a:r>
              <a:rPr lang="en-US" sz="1400" dirty="0">
                <a:latin typeface="Times New Roman" panose="02020603050405020304" pitchFamily="18" charset="0"/>
                <a:cs typeface="Times New Roman" panose="02020603050405020304" pitchFamily="18" charset="0"/>
              </a:rPr>
              <a:t> (Advanced Materials Chemistry): Diversified prerequisites to include physics courses in Quantum Mechanics as alternatives to Physical Chemistry</a:t>
            </a:r>
            <a:endParaRPr lang="en-US" sz="1400" u="sng" dirty="0">
              <a:latin typeface="Times New Roman" panose="02020603050405020304" pitchFamily="18" charset="0"/>
              <a:cs typeface="Times New Roman" panose="02020603050405020304" pitchFamily="18" charset="0"/>
            </a:endParaRPr>
          </a:p>
          <a:p>
            <a:pPr algn="l"/>
            <a:r>
              <a:rPr lang="en-US" sz="1400" u="sng" dirty="0">
                <a:latin typeface="Times New Roman" panose="02020603050405020304" pitchFamily="18" charset="0"/>
                <a:cs typeface="Times New Roman" panose="02020603050405020304" pitchFamily="18" charset="0"/>
              </a:rPr>
              <a:t>CI 3400</a:t>
            </a:r>
            <a:r>
              <a:rPr lang="en-US" sz="1400" dirty="0">
                <a:latin typeface="Times New Roman" panose="02020603050405020304" pitchFamily="18" charset="0"/>
                <a:cs typeface="Times New Roman" panose="02020603050405020304" pitchFamily="18" charset="0"/>
              </a:rPr>
              <a:t> (Foundations of Literacy): Addresses the state of Ohio’s science of reading mandate</a:t>
            </a:r>
            <a:endParaRPr lang="en-US" sz="1400" u="sng" dirty="0">
              <a:latin typeface="Times New Roman" panose="02020603050405020304" pitchFamily="18" charset="0"/>
              <a:cs typeface="Times New Roman" panose="02020603050405020304" pitchFamily="18" charset="0"/>
            </a:endParaRPr>
          </a:p>
          <a:p>
            <a:pPr algn="l"/>
            <a:r>
              <a:rPr lang="en-US" sz="1400" u="sng" dirty="0">
                <a:latin typeface="Times New Roman" panose="02020603050405020304" pitchFamily="18" charset="0"/>
                <a:cs typeface="Times New Roman" panose="02020603050405020304" pitchFamily="18" charset="0"/>
              </a:rPr>
              <a:t>CI 3430</a:t>
            </a:r>
            <a:r>
              <a:rPr lang="en-US" sz="1400" dirty="0">
                <a:latin typeface="Times New Roman" panose="02020603050405020304" pitchFamily="18" charset="0"/>
                <a:cs typeface="Times New Roman" panose="02020603050405020304" pitchFamily="18" charset="0"/>
              </a:rPr>
              <a:t> (Phonemic Awareness, Phonics and Fluency): Addresses the state of Ohio’s science of reading mandate</a:t>
            </a:r>
            <a:endParaRPr lang="en-US" sz="1400" u="sng" dirty="0">
              <a:latin typeface="Times New Roman" panose="02020603050405020304" pitchFamily="18" charset="0"/>
              <a:cs typeface="Times New Roman" panose="02020603050405020304" pitchFamily="18" charset="0"/>
            </a:endParaRPr>
          </a:p>
          <a:p>
            <a:pPr algn="l"/>
            <a:r>
              <a:rPr lang="en-US" sz="1400" u="sng" dirty="0">
                <a:latin typeface="Times New Roman" panose="02020603050405020304" pitchFamily="18" charset="0"/>
                <a:cs typeface="Times New Roman" panose="02020603050405020304" pitchFamily="18" charset="0"/>
              </a:rPr>
              <a:t>CI 3460</a:t>
            </a:r>
            <a:r>
              <a:rPr lang="en-US" sz="1400" dirty="0">
                <a:latin typeface="Times New Roman" panose="02020603050405020304" pitchFamily="18" charset="0"/>
                <a:cs typeface="Times New Roman" panose="02020603050405020304" pitchFamily="18" charset="0"/>
              </a:rPr>
              <a:t> (Literacy Instruction: Comprehension, Vocabulary and Writing): Addresses the state of Ohio’s science of reading mandate</a:t>
            </a:r>
            <a:endParaRPr lang="en-US" sz="1400" u="sng" dirty="0">
              <a:latin typeface="Times New Roman" panose="02020603050405020304" pitchFamily="18" charset="0"/>
              <a:cs typeface="Times New Roman" panose="02020603050405020304" pitchFamily="18" charset="0"/>
            </a:endParaRPr>
          </a:p>
          <a:p>
            <a:pPr algn="l"/>
            <a:r>
              <a:rPr lang="en-US" sz="1400" u="sng" dirty="0">
                <a:latin typeface="Times New Roman" panose="02020603050405020304" pitchFamily="18" charset="0"/>
                <a:cs typeface="Times New Roman" panose="02020603050405020304" pitchFamily="18" charset="0"/>
              </a:rPr>
              <a:t>CI4400</a:t>
            </a:r>
            <a:r>
              <a:rPr lang="en-US" sz="1400" dirty="0">
                <a:latin typeface="Times New Roman" panose="02020603050405020304" pitchFamily="18" charset="0"/>
                <a:cs typeface="Times New Roman" panose="02020603050405020304" pitchFamily="18" charset="0"/>
              </a:rPr>
              <a:t> (Content Area Literacy in Middle Grades): Addresses the state of Ohio’s science of reading mandate</a:t>
            </a:r>
            <a:endParaRPr lang="en-US" sz="1400" u="sng" dirty="0">
              <a:latin typeface="Times New Roman" panose="02020603050405020304" pitchFamily="18" charset="0"/>
              <a:cs typeface="Times New Roman" panose="02020603050405020304" pitchFamily="18" charset="0"/>
            </a:endParaRPr>
          </a:p>
          <a:p>
            <a:pPr algn="l"/>
            <a:r>
              <a:rPr lang="en-US" sz="1400" u="sng" dirty="0">
                <a:latin typeface="Times New Roman" panose="02020603050405020304" pitchFamily="18" charset="0"/>
                <a:cs typeface="Times New Roman" panose="02020603050405020304" pitchFamily="18" charset="0"/>
              </a:rPr>
              <a:t>CIVE 4530</a:t>
            </a:r>
            <a:r>
              <a:rPr lang="en-US" sz="1400" dirty="0">
                <a:latin typeface="Times New Roman" panose="02020603050405020304" pitchFamily="18" charset="0"/>
                <a:cs typeface="Times New Roman" panose="02020603050405020304" pitchFamily="18" charset="0"/>
              </a:rPr>
              <a:t> (Microbiome and Multi-Omics): Addresses the interest in Bio-Engineering, Chemical Engineering, Environmental Sciences and the College of Medicine evidenced by increased enrollment.</a:t>
            </a:r>
            <a:endParaRPr lang="en-US" sz="1400" u="sng" dirty="0">
              <a:latin typeface="Times New Roman" panose="02020603050405020304" pitchFamily="18" charset="0"/>
              <a:cs typeface="Times New Roman" panose="02020603050405020304" pitchFamily="18" charset="0"/>
            </a:endParaRPr>
          </a:p>
          <a:p>
            <a:pPr algn="l"/>
            <a:r>
              <a:rPr lang="en-US" sz="1400" u="sng" dirty="0">
                <a:latin typeface="Times New Roman" panose="02020603050405020304" pitchFamily="18" charset="0"/>
                <a:cs typeface="Times New Roman" panose="02020603050405020304" pitchFamily="18" charset="0"/>
              </a:rPr>
              <a:t>COMM 2600</a:t>
            </a:r>
            <a:r>
              <a:rPr lang="en-US" sz="1400" dirty="0">
                <a:latin typeface="Times New Roman" panose="02020603050405020304" pitchFamily="18" charset="0"/>
                <a:cs typeface="Times New Roman" panose="02020603050405020304" pitchFamily="18" charset="0"/>
              </a:rPr>
              <a:t> (Public Presentations): The changes to this course were to align it with OT36 requirements</a:t>
            </a:r>
            <a:endParaRPr lang="en-US" sz="1400" u="sng" dirty="0">
              <a:latin typeface="Times New Roman" panose="02020603050405020304" pitchFamily="18" charset="0"/>
              <a:cs typeface="Times New Roman" panose="02020603050405020304" pitchFamily="18" charset="0"/>
            </a:endParaRPr>
          </a:p>
          <a:p>
            <a:pPr algn="l"/>
            <a:r>
              <a:rPr lang="en-US" sz="1400" u="sng" dirty="0">
                <a:latin typeface="Times New Roman" panose="02020603050405020304" pitchFamily="18" charset="0"/>
                <a:cs typeface="Times New Roman" panose="02020603050405020304" pitchFamily="18" charset="0"/>
              </a:rPr>
              <a:t>DATA 4260</a:t>
            </a:r>
            <a:r>
              <a:rPr lang="en-US" sz="1400" dirty="0">
                <a:latin typeface="Times New Roman" panose="02020603050405020304" pitchFamily="18" charset="0"/>
                <a:cs typeface="Times New Roman" panose="02020603050405020304" pitchFamily="18" charset="0"/>
              </a:rPr>
              <a:t> New Course (Data Visualization): Data Visualization has been offered as a special topics course as an alternative to the ART 2800 requirement. Student feedback regarding the course has been positive</a:t>
            </a:r>
            <a:endParaRPr lang="en-US" sz="1400" u="sng" dirty="0">
              <a:latin typeface="Times New Roman" panose="02020603050405020304" pitchFamily="18" charset="0"/>
              <a:cs typeface="Times New Roman" panose="02020603050405020304" pitchFamily="18" charset="0"/>
            </a:endParaRPr>
          </a:p>
          <a:p>
            <a:pPr algn="l"/>
            <a:r>
              <a:rPr lang="en-US" sz="1400" u="sng" dirty="0">
                <a:latin typeface="Times New Roman" panose="02020603050405020304" pitchFamily="18" charset="0"/>
                <a:cs typeface="Times New Roman" panose="02020603050405020304" pitchFamily="18" charset="0"/>
              </a:rPr>
              <a:t>ECON 3060</a:t>
            </a:r>
            <a:r>
              <a:rPr lang="en-US" sz="1400" dirty="0">
                <a:latin typeface="Times New Roman" panose="02020603050405020304" pitchFamily="18" charset="0"/>
                <a:cs typeface="Times New Roman" panose="02020603050405020304" pitchFamily="18" charset="0"/>
              </a:rPr>
              <a:t> New Course (Economics of Education): Explores the broader impact of educational systems, policies and funding models on educational choice and the job market. </a:t>
            </a:r>
          </a:p>
          <a:p>
            <a:pPr algn="l"/>
            <a:r>
              <a:rPr lang="en-US" sz="1400" u="sng" dirty="0">
                <a:latin typeface="Times New Roman" panose="02020603050405020304" pitchFamily="18" charset="0"/>
                <a:cs typeface="Times New Roman" panose="02020603050405020304" pitchFamily="18" charset="0"/>
              </a:rPr>
              <a:t>EEES 4500</a:t>
            </a:r>
            <a:r>
              <a:rPr lang="en-US" sz="1400" dirty="0">
                <a:latin typeface="Times New Roman" panose="02020603050405020304" pitchFamily="18" charset="0"/>
                <a:cs typeface="Times New Roman" panose="02020603050405020304" pitchFamily="18" charset="0"/>
              </a:rPr>
              <a:t> New Course (Understanding Environmental Data and Scientific Methods): Explores the significance of “uncertainty” in statistical analysis related to environmental and scientific studies</a:t>
            </a:r>
            <a:endParaRPr lang="en-US" sz="1400" u="sng" dirty="0">
              <a:latin typeface="Times New Roman" panose="02020603050405020304" pitchFamily="18" charset="0"/>
              <a:cs typeface="Times New Roman" panose="02020603050405020304" pitchFamily="18" charset="0"/>
            </a:endParaRPr>
          </a:p>
          <a:p>
            <a:pPr algn="l"/>
            <a:r>
              <a:rPr lang="en-US" sz="1400" u="sng" dirty="0">
                <a:latin typeface="Times New Roman" panose="02020603050405020304" pitchFamily="18" charset="0"/>
                <a:cs typeface="Times New Roman" panose="02020603050405020304" pitchFamily="18" charset="0"/>
              </a:rPr>
              <a:t>ENGL 4110</a:t>
            </a:r>
            <a:r>
              <a:rPr lang="en-US" sz="1400" dirty="0">
                <a:latin typeface="Times New Roman" panose="02020603050405020304" pitchFamily="18" charset="0"/>
                <a:cs typeface="Times New Roman" panose="02020603050405020304" pitchFamily="18" charset="0"/>
              </a:rPr>
              <a:t> (Old English): Reactivating this course to expand pre-1800 offerings for students</a:t>
            </a:r>
            <a:endParaRPr lang="en-US" sz="1400" u="sng" dirty="0">
              <a:latin typeface="Times New Roman" panose="02020603050405020304" pitchFamily="18" charset="0"/>
              <a:cs typeface="Times New Roman" panose="02020603050405020304" pitchFamily="18" charset="0"/>
            </a:endParaRPr>
          </a:p>
          <a:p>
            <a:pPr algn="l"/>
            <a:r>
              <a:rPr lang="en-US" sz="1400" u="sng" dirty="0">
                <a:latin typeface="Times New Roman" panose="02020603050405020304" pitchFamily="18" charset="0"/>
                <a:cs typeface="Times New Roman" panose="02020603050405020304" pitchFamily="18" charset="0"/>
              </a:rPr>
              <a:t>MATH 4760</a:t>
            </a:r>
            <a:r>
              <a:rPr lang="en-US" sz="1400" dirty="0">
                <a:latin typeface="Times New Roman" panose="02020603050405020304" pitchFamily="18" charset="0"/>
                <a:cs typeface="Times New Roman" panose="02020603050405020304" pitchFamily="18" charset="0"/>
              </a:rPr>
              <a:t> (Actuarial Mathematics I): Changes in SLOs and course description were prompted by revisions in the Society of Actuaries Exam structure</a:t>
            </a:r>
            <a:endParaRPr lang="en-US" sz="1400" u="sng" dirty="0">
              <a:latin typeface="Times New Roman" panose="02020603050405020304" pitchFamily="18" charset="0"/>
              <a:cs typeface="Times New Roman" panose="02020603050405020304" pitchFamily="18" charset="0"/>
            </a:endParaRPr>
          </a:p>
          <a:p>
            <a:pPr algn="l"/>
            <a:r>
              <a:rPr lang="en-US" sz="1400" u="sng" dirty="0">
                <a:latin typeface="Times New Roman" panose="02020603050405020304" pitchFamily="18" charset="0"/>
                <a:cs typeface="Times New Roman" panose="02020603050405020304" pitchFamily="18" charset="0"/>
              </a:rPr>
              <a:t>MATH 4770</a:t>
            </a:r>
            <a:r>
              <a:rPr lang="en-US" sz="1400" dirty="0">
                <a:latin typeface="Times New Roman" panose="02020603050405020304" pitchFamily="18" charset="0"/>
                <a:cs typeface="Times New Roman" panose="02020603050405020304" pitchFamily="18" charset="0"/>
              </a:rPr>
              <a:t> (Actuarial Mathematics II): Changes in SLOs and course description were prompted by revisions in the Society of Actuaries Exam structure</a:t>
            </a:r>
            <a:endParaRPr lang="en-US" sz="1400" u="sng" dirty="0">
              <a:latin typeface="Times New Roman" panose="02020603050405020304" pitchFamily="18" charset="0"/>
              <a:cs typeface="Times New Roman" panose="02020603050405020304" pitchFamily="18" charset="0"/>
            </a:endParaRPr>
          </a:p>
          <a:p>
            <a:pPr algn="l"/>
            <a:endParaRPr lang="en-US" sz="1400" u="sng" dirty="0">
              <a:latin typeface="Times New Roman" panose="02020603050405020304" pitchFamily="18" charset="0"/>
              <a:cs typeface="Times New Roman" panose="02020603050405020304" pitchFamily="18" charset="0"/>
            </a:endParaRPr>
          </a:p>
          <a:p>
            <a:pPr algn="l"/>
            <a:endParaRPr lang="en-US" sz="1400" u="sng" dirty="0">
              <a:latin typeface="Times New Roman" panose="02020603050405020304" pitchFamily="18" charset="0"/>
              <a:cs typeface="Times New Roman" panose="02020603050405020304" pitchFamily="18" charset="0"/>
            </a:endParaRPr>
          </a:p>
          <a:p>
            <a:pPr algn="l"/>
            <a:endParaRPr lang="en-US" sz="1400" u="sng" dirty="0">
              <a:latin typeface="Times New Roman" panose="02020603050405020304" pitchFamily="18" charset="0"/>
              <a:cs typeface="Times New Roman" panose="02020603050405020304" pitchFamily="18" charset="0"/>
            </a:endParaRPr>
          </a:p>
          <a:p>
            <a:pPr algn="l"/>
            <a:endParaRPr lang="en-US" sz="1600"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4617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228FCD-35C4-4619-3E15-2929B3C18497}"/>
              </a:ext>
            </a:extLst>
          </p:cNvPr>
          <p:cNvSpPr>
            <a:spLocks noGrp="1"/>
          </p:cNvSpPr>
          <p:nvPr>
            <p:ph idx="1"/>
          </p:nvPr>
        </p:nvSpPr>
        <p:spPr>
          <a:xfrm>
            <a:off x="195942" y="141514"/>
            <a:ext cx="11800115" cy="6574972"/>
          </a:xfrm>
        </p:spPr>
        <p:txBody>
          <a:bodyPr>
            <a:normAutofit/>
          </a:bodyPr>
          <a:lstStyle/>
          <a:p>
            <a:pPr marL="0" indent="0">
              <a:buNone/>
            </a:pPr>
            <a:r>
              <a:rPr lang="en-US" sz="1400" u="sng" dirty="0">
                <a:latin typeface="Times New Roman" panose="02020603050405020304" pitchFamily="18" charset="0"/>
                <a:cs typeface="Times New Roman" panose="02020603050405020304" pitchFamily="18" charset="0"/>
              </a:rPr>
              <a:t>NSCI 4910</a:t>
            </a:r>
            <a:r>
              <a:rPr lang="en-US" sz="1400" dirty="0">
                <a:latin typeface="Times New Roman" panose="02020603050405020304" pitchFamily="18" charset="0"/>
                <a:cs typeface="Times New Roman" panose="02020603050405020304" pitchFamily="18" charset="0"/>
              </a:rPr>
              <a:t> (Biomedical Publishing): Changed student evaluations from a pass/no credit to a standard letter grade</a:t>
            </a:r>
            <a:endParaRPr lang="en-US" sz="1400" u="sng" dirty="0">
              <a:latin typeface="Times New Roman" panose="02020603050405020304" pitchFamily="18" charset="0"/>
              <a:cs typeface="Times New Roman" panose="02020603050405020304" pitchFamily="18" charset="0"/>
            </a:endParaRPr>
          </a:p>
          <a:p>
            <a:pPr marL="0" indent="0">
              <a:buNone/>
            </a:pPr>
            <a:r>
              <a:rPr lang="en-US" sz="1400" u="sng" dirty="0">
                <a:latin typeface="Times New Roman" panose="02020603050405020304" pitchFamily="18" charset="0"/>
                <a:cs typeface="Times New Roman" panose="02020603050405020304" pitchFamily="18" charset="0"/>
              </a:rPr>
              <a:t>NURS 4070</a:t>
            </a:r>
            <a:r>
              <a:rPr lang="en-US" sz="1400" dirty="0">
                <a:latin typeface="Times New Roman" panose="02020603050405020304" pitchFamily="18" charset="0"/>
                <a:cs typeface="Times New Roman" panose="02020603050405020304" pitchFamily="18" charset="0"/>
              </a:rPr>
              <a:t> (Family Health Nursing): The changes to this course align with course work in NURS 4510 in terms of content progression</a:t>
            </a:r>
            <a:endParaRPr lang="en-US" sz="1400" u="sng" dirty="0">
              <a:latin typeface="Times New Roman" panose="02020603050405020304" pitchFamily="18" charset="0"/>
              <a:cs typeface="Times New Roman" panose="02020603050405020304" pitchFamily="18" charset="0"/>
            </a:endParaRPr>
          </a:p>
          <a:p>
            <a:pPr marL="0" indent="0">
              <a:buNone/>
            </a:pPr>
            <a:r>
              <a:rPr lang="en-US" sz="1400" u="sng" dirty="0">
                <a:latin typeface="Times New Roman" panose="02020603050405020304" pitchFamily="18" charset="0"/>
                <a:cs typeface="Times New Roman" panose="02020603050405020304" pitchFamily="18" charset="0"/>
              </a:rPr>
              <a:t>NURS 4510</a:t>
            </a:r>
            <a:r>
              <a:rPr lang="en-US" sz="1400" dirty="0">
                <a:latin typeface="Times New Roman" panose="02020603050405020304" pitchFamily="18" charset="0"/>
                <a:cs typeface="Times New Roman" panose="02020603050405020304" pitchFamily="18" charset="0"/>
              </a:rPr>
              <a:t> (Population Health Nursing): The changes to this course align with course work in NURS 4070 in terms of content progression</a:t>
            </a:r>
            <a:endParaRPr lang="en-US" sz="1400" u="sng" dirty="0">
              <a:latin typeface="Times New Roman" panose="02020603050405020304" pitchFamily="18" charset="0"/>
              <a:cs typeface="Times New Roman" panose="02020603050405020304" pitchFamily="18" charset="0"/>
            </a:endParaRPr>
          </a:p>
          <a:p>
            <a:pPr marL="0" indent="0">
              <a:buNone/>
            </a:pPr>
            <a:r>
              <a:rPr lang="en-US" sz="1400" u="sng" dirty="0">
                <a:latin typeface="Times New Roman" panose="02020603050405020304" pitchFamily="18" charset="0"/>
                <a:cs typeface="Times New Roman" panose="02020603050405020304" pitchFamily="18" charset="0"/>
              </a:rPr>
              <a:t>SPED 4080</a:t>
            </a:r>
            <a:r>
              <a:rPr lang="en-US" sz="1400" dirty="0">
                <a:latin typeface="Times New Roman" panose="02020603050405020304" pitchFamily="18" charset="0"/>
                <a:cs typeface="Times New Roman" panose="02020603050405020304" pitchFamily="18" charset="0"/>
              </a:rPr>
              <a:t> (Curriculum Adaptations and Strategies in Early Childhood Education): Changed SLOs to conform to Ohio Standards for the Teaching Profession, and updated “repeatable for credit” and “register for more than one section during a term” from “yes” to “no”</a:t>
            </a:r>
            <a:endParaRPr lang="en-US" sz="1400" u="sng" dirty="0">
              <a:latin typeface="Times New Roman" panose="02020603050405020304" pitchFamily="18" charset="0"/>
              <a:cs typeface="Times New Roman" panose="02020603050405020304" pitchFamily="18" charset="0"/>
            </a:endParaRPr>
          </a:p>
          <a:p>
            <a:pPr marL="0" indent="0">
              <a:buNone/>
            </a:pPr>
            <a:r>
              <a:rPr lang="en-US" sz="1400" u="sng" dirty="0">
                <a:latin typeface="Times New Roman" panose="02020603050405020304" pitchFamily="18" charset="0"/>
                <a:cs typeface="Times New Roman" panose="02020603050405020304" pitchFamily="18" charset="0"/>
              </a:rPr>
              <a:t>THR 1080</a:t>
            </a:r>
            <a:r>
              <a:rPr lang="en-US" sz="1400" dirty="0">
                <a:latin typeface="Times New Roman" panose="02020603050405020304" pitchFamily="18" charset="0"/>
                <a:cs typeface="Times New Roman" panose="02020603050405020304" pitchFamily="18" charset="0"/>
              </a:rPr>
              <a:t> (Theatre Technology I): Theatre Technology I is being combined with THR 1030 and will taught in the Fall semester</a:t>
            </a:r>
          </a:p>
          <a:p>
            <a:pPr marL="0" indent="0">
              <a:buNone/>
            </a:pPr>
            <a:r>
              <a:rPr lang="en-US" sz="1400" u="sng" dirty="0">
                <a:latin typeface="Times New Roman" panose="02020603050405020304" pitchFamily="18" charset="0"/>
                <a:cs typeface="Times New Roman" panose="02020603050405020304" pitchFamily="18" charset="0"/>
              </a:rPr>
              <a:t>THR 1090</a:t>
            </a:r>
            <a:r>
              <a:rPr lang="en-US" sz="1400" dirty="0">
                <a:latin typeface="Times New Roman" panose="02020603050405020304" pitchFamily="18" charset="0"/>
                <a:cs typeface="Times New Roman" panose="02020603050405020304" pitchFamily="18" charset="0"/>
              </a:rPr>
              <a:t> (Theatre Technology II): Theatre Technology II is being combined with THR 1040 and will be taught in the Spring semester. Combining these courses will streamline the one year course sequence</a:t>
            </a:r>
            <a:endParaRPr lang="en-US" sz="1400"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32116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TotalTime>
  <Words>633</Words>
  <Application>Microsoft Office PowerPoint</Application>
  <PresentationFormat>Widescreen</PresentationFormat>
  <Paragraphs>27</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Undergraduate Curriculum Committee Report to Faculty Senate (March 11)</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Undergraduate Curriculum Committee Report to Faculty Senate (March 11)</dc:title>
  <dc:creator>Hiromi Kasahara</dc:creator>
  <cp:lastModifiedBy>Hubbard, Quinetta L.</cp:lastModifiedBy>
  <cp:revision>1</cp:revision>
  <dcterms:created xsi:type="dcterms:W3CDTF">2025-03-11T03:39:25Z</dcterms:created>
  <dcterms:modified xsi:type="dcterms:W3CDTF">2025-03-11T19:17:04Z</dcterms:modified>
</cp:coreProperties>
</file>