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9" r:id="rId4"/>
    <p:sldId id="258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2"/>
    <p:restoredTop sz="94701"/>
  </p:normalViewPr>
  <p:slideViewPr>
    <p:cSldViewPr snapToGrid="0">
      <p:cViewPr varScale="1">
        <p:scale>
          <a:sx n="62" d="100"/>
          <a:sy n="62" d="100"/>
        </p:scale>
        <p:origin x="80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88E29F-B88B-0B20-5171-67FCA0FCE23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2B1DAB6-24D0-D2B5-941B-549022BD6D5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B9426F-1930-16CD-ABB2-B7FA94F186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DDB62-4AC3-1047-91D3-EB6AA13D5560}" type="datetimeFigureOut">
              <a:rPr lang="en-US" smtClean="0"/>
              <a:t>4/22/2025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1C140E-6835-0717-D243-77D19C883D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39D2A3-F736-1C37-1188-9527F5F111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E0E31-2680-6E45-936C-6C8AF3B9EB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1540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FB2F25-FE66-A3A3-E0A1-F34C26D4BA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E14F17D-4937-536D-C220-427711F8D3E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AF6266-2D00-6403-7154-EF207154A0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DDB62-4AC3-1047-91D3-EB6AA13D5560}" type="datetimeFigureOut">
              <a:rPr lang="en-US" smtClean="0"/>
              <a:t>4/22/2025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9E27D1-09E8-4C90-00D0-70154D573C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1233A9B-9EF8-2358-FD44-E69B25BC48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E0E31-2680-6E45-936C-6C8AF3B9EB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68109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D0B277A-6CC4-CA73-CA2E-013452F39B7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57DF619-BA56-BE1C-F4BF-428CB500D4B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F76A94-5672-7B3A-2DFE-1F4DE325B3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DDB62-4AC3-1047-91D3-EB6AA13D5560}" type="datetimeFigureOut">
              <a:rPr lang="en-US" smtClean="0"/>
              <a:t>4/22/2025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866483-53B9-705B-8693-87F59475DC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7CC6F5-3233-ED32-F1DB-1FDEE9E5DE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E0E31-2680-6E45-936C-6C8AF3B9EB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84154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9ACB18-7D38-AA2C-6D99-87D972A397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F40847-F013-9C0D-61AE-AC7F816C6D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95EE2E8-F338-4481-A780-A29951A084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DDB62-4AC3-1047-91D3-EB6AA13D5560}" type="datetimeFigureOut">
              <a:rPr lang="en-US" smtClean="0"/>
              <a:t>4/22/2025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8BD61F-DD65-161A-2EA2-1DD7DB8ECD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8A490A-1690-ACF8-6CAA-09EFD9ADD0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E0E31-2680-6E45-936C-6C8AF3B9EB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56864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0F6CD7-37A0-844E-D86B-3F383198D1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196ED2A-0902-D4EA-2855-477A567163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2EE987-DC6B-1FE0-1209-5C7811ADA5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DDB62-4AC3-1047-91D3-EB6AA13D5560}" type="datetimeFigureOut">
              <a:rPr lang="en-US" smtClean="0"/>
              <a:t>4/22/2025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7B66F9-20D8-8C69-0A62-7E552A5969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C7E306-134F-B9CA-E7C5-31780F03BD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E0E31-2680-6E45-936C-6C8AF3B9EB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67257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D2BE14-322C-904D-FCB0-8BBE365B79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002F10-F202-CEA6-F1C1-364A08BF4C3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2E9801F-8F71-7E7D-AC61-D32D5571147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01776C2-4CCE-1523-3290-68E6991785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DDB62-4AC3-1047-91D3-EB6AA13D5560}" type="datetimeFigureOut">
              <a:rPr lang="en-US" smtClean="0"/>
              <a:t>4/22/2025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D6B7600-71BE-F81C-BC55-3130E643E3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253B641-2C64-69BF-AC8B-AB4BE06683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E0E31-2680-6E45-936C-6C8AF3B9EB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5865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93B27B-2057-4359-1681-09FE079D8C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08F6ED7-EA0F-CE28-657B-29162194C6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1A16DE8-EF7C-2496-89FA-6B899501F47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3FBA180-4F58-06BC-679C-F21F0762274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FAFC110-5474-EC4F-7466-D69ABD043D4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DE593C2-8DEF-77F5-6390-12DC72D9A3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DDB62-4AC3-1047-91D3-EB6AA13D5560}" type="datetimeFigureOut">
              <a:rPr lang="en-US" smtClean="0"/>
              <a:t>4/22/2025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E84833C-E0D7-43C9-9F48-2179355173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44BB8C6-0C6B-228D-D3C9-C5430239F7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E0E31-2680-6E45-936C-6C8AF3B9EB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87895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DACBED-9D12-1E6D-4DF5-7CEF47516A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980269E-744F-07C0-DD87-7051A77EF5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DDB62-4AC3-1047-91D3-EB6AA13D5560}" type="datetimeFigureOut">
              <a:rPr lang="en-US" smtClean="0"/>
              <a:t>4/22/2025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967E1D4-3F5C-BA4C-96E7-D52194EC76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8738895-19C5-5B89-A8E9-EFA1282D99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E0E31-2680-6E45-936C-6C8AF3B9EB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77023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E677DCB-0B3E-7152-7135-EDDFEC7ECD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DDB62-4AC3-1047-91D3-EB6AA13D5560}" type="datetimeFigureOut">
              <a:rPr lang="en-US" smtClean="0"/>
              <a:t>4/22/2025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69F9782-0FD5-A259-80A7-133180E96B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9AAEAFF-3B4E-9C7C-A6A3-542CB11851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E0E31-2680-6E45-936C-6C8AF3B9EB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43026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E01D9D-B0C1-C979-262D-B04A272668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8E202F-6CBA-1E13-EDDD-F12E0F52EA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95DC29C-5854-2FD6-B0EE-87195D3FE1E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86B4A2D-EFD5-4254-FF7F-A1DA8B7D25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DDB62-4AC3-1047-91D3-EB6AA13D5560}" type="datetimeFigureOut">
              <a:rPr lang="en-US" smtClean="0"/>
              <a:t>4/22/2025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B75D170-14E9-0953-6286-AD3EB93015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540C22D-8480-454C-6399-A6091EFD10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E0E31-2680-6E45-936C-6C8AF3B9EB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07286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61FAA2-F414-F503-A4F0-6576AE7B69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EFCEDB2-A24E-A3DD-D612-7F13CEDC726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C160979-3499-FFF5-CD8A-E2FD044C1AB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24B41AC-3442-A37A-A7DC-6C2D54A36B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DDB62-4AC3-1047-91D3-EB6AA13D5560}" type="datetimeFigureOut">
              <a:rPr lang="en-US" smtClean="0"/>
              <a:t>4/22/2025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016907B-C9CC-E481-3C00-F1B58487CB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D99B0BD-AE76-690C-577E-5C1A20B40E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E0E31-2680-6E45-936C-6C8AF3B9EB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08446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77FFD2C-7432-190E-ABF2-E6E1499035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F4454BE-7349-91C9-04E8-F81E3E30C98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D64792-516D-E9C8-54C3-64A38393C0B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18DDB62-4AC3-1047-91D3-EB6AA13D5560}" type="datetimeFigureOut">
              <a:rPr lang="en-US" smtClean="0"/>
              <a:t>4/22/2025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579E98-D172-B7CF-D493-4332D120B0B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A70422C-2FEA-DB9F-DD01-6677F0685CB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63E0E31-2680-6E45-936C-6C8AF3B9EB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16068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034EC5-E013-6E5D-3D6A-34F8D43D155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3999" y="325822"/>
            <a:ext cx="9280635" cy="630620"/>
          </a:xfrm>
        </p:spPr>
        <p:txBody>
          <a:bodyPr>
            <a:normAutofit/>
          </a:bodyPr>
          <a:lstStyle/>
          <a:p>
            <a:r>
              <a:rPr lang="en-US" sz="16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Undergraduate Curriculum Committee, Faculty Senate meeting, April 22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AC07AE0-26F8-7869-2C86-A7439786CA4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99091" y="1058534"/>
            <a:ext cx="10983310" cy="5699617"/>
          </a:xfrm>
        </p:spPr>
        <p:txBody>
          <a:bodyPr>
            <a:normAutofit fontScale="32500" lnSpcReduction="20000"/>
          </a:bodyPr>
          <a:lstStyle/>
          <a:p>
            <a:pPr algn="l"/>
            <a:r>
              <a:rPr lang="en-US" sz="43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ACCT 3100: (Data Analytics in Accounting): </a:t>
            </a:r>
            <a:r>
              <a:rPr lang="en-US" sz="4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Changes to SLOs and and to prerequisites</a:t>
            </a:r>
            <a:endParaRPr lang="en-US" sz="43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en-US" sz="43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ANTH 3500: (Cultural Diversity in Business) </a:t>
            </a:r>
            <a:r>
              <a:rPr lang="en-US" sz="4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New Course</a:t>
            </a:r>
            <a:r>
              <a:rPr lang="en-US" sz="4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Emphasizes cultural diversity in business</a:t>
            </a:r>
          </a:p>
          <a:p>
            <a:pPr algn="l"/>
            <a:r>
              <a:rPr lang="en-US" sz="43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ARTH 1500: (Art in History)</a:t>
            </a:r>
            <a:r>
              <a:rPr lang="en-US" sz="4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New Course: </a:t>
            </a:r>
            <a:r>
              <a:rPr lang="en-US" sz="4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Clarifying course description</a:t>
            </a:r>
          </a:p>
          <a:p>
            <a:pPr algn="l"/>
            <a:r>
              <a:rPr lang="en-US" sz="43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CTE 4050: (Methods of Teaching Career and Technical Education I)</a:t>
            </a:r>
            <a:r>
              <a:rPr lang="en-US" sz="4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4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Changes address the State of Ohio’s Science of Reading Mandate</a:t>
            </a:r>
            <a:endParaRPr lang="en-US" sz="43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en-US" sz="43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CTE 4070: (Methods of Teaching Career and Technical Education II)</a:t>
            </a:r>
            <a:r>
              <a:rPr lang="en-US" sz="4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4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Changes address the State of Ohio’s Science of Reading Mandate</a:t>
            </a:r>
            <a:endParaRPr lang="en-US" sz="43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en-US" sz="43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CTE 4930: (Supervised Teaching)</a:t>
            </a:r>
            <a:r>
              <a:rPr lang="en-US" sz="4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4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Credit hours were changed to reflect the time spent with students</a:t>
            </a:r>
          </a:p>
          <a:p>
            <a:pPr algn="l"/>
            <a:r>
              <a:rPr lang="en-US" sz="43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CTE 5110: (CTE Program Guidance and Trends): </a:t>
            </a:r>
            <a:r>
              <a:rPr lang="en-US" sz="4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Change in name reflects how the course is currently taught. </a:t>
            </a:r>
          </a:p>
          <a:p>
            <a:pPr algn="l"/>
            <a:r>
              <a:rPr lang="en-US" sz="43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EECS 3550: (Signals and Systems): </a:t>
            </a:r>
            <a:r>
              <a:rPr lang="en-US" sz="4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Added MATH 1890 as a prerequisite.</a:t>
            </a:r>
          </a:p>
          <a:p>
            <a:pPr algn="l"/>
            <a:r>
              <a:rPr lang="en-US" sz="43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EECS 4520: (Advanced Systems Programming): </a:t>
            </a:r>
            <a:r>
              <a:rPr lang="en-US" sz="4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Credit hours have been reduced to 3, because there no longer a lab with this course.</a:t>
            </a:r>
            <a:endParaRPr lang="en-US" sz="43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en-US" sz="43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MATH 2870: (Introduction to Differential Equations and Linear Algebra for Engineers)</a:t>
            </a:r>
            <a:r>
              <a:rPr lang="en-US" sz="4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New Course: </a:t>
            </a:r>
            <a:r>
              <a:rPr lang="en-US" sz="4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This course was requested by MIME to include elements of linear algebra</a:t>
            </a:r>
          </a:p>
          <a:p>
            <a:pPr algn="l"/>
            <a:r>
              <a:rPr lang="en-US" sz="43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MIME 1110 (Introduction to CAD for Mechanical Engineers)</a:t>
            </a:r>
            <a:r>
              <a:rPr lang="en-US" sz="4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New Course: </a:t>
            </a:r>
            <a:r>
              <a:rPr lang="en-US" sz="4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Redesigning freshman year to include more project based courses in lieu of tedious offerings to enhance first year student retention</a:t>
            </a:r>
            <a:endParaRPr lang="en-US" sz="43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en-US" sz="43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MIME 3100 (Mechanical Design 1 with Lab) </a:t>
            </a:r>
            <a:r>
              <a:rPr lang="en-US" sz="4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New Course: </a:t>
            </a:r>
            <a:r>
              <a:rPr lang="en-US" sz="4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Reducing credit hours required for a MECE-BSME from 128 to 122, by combining lecture courses with Labs.</a:t>
            </a:r>
            <a:endParaRPr lang="en-US" sz="43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en-US" sz="43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MIME 3340 (Mechanical Vibrations with Laboratory)</a:t>
            </a:r>
            <a:r>
              <a:rPr lang="en-US" sz="4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New Course: </a:t>
            </a:r>
            <a:r>
              <a:rPr lang="en-US" sz="4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Reducing credit hours required for a MECE-BSME from 128 to 122, by combining lecture courses with Labs.</a:t>
            </a:r>
          </a:p>
          <a:p>
            <a:pPr algn="l"/>
            <a:r>
              <a:rPr lang="en-US" sz="43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PHPR 3700 (Regulatory and Formulation Science in Skincare)</a:t>
            </a:r>
            <a:r>
              <a:rPr lang="en-US" sz="4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New Course:</a:t>
            </a:r>
            <a:r>
              <a:rPr lang="en-US" sz="4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combined three one credit our electives into one three credit hour course</a:t>
            </a:r>
            <a:endParaRPr lang="en-US" sz="43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en-US" sz="43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PHPR 3930 (Introductory Pharmacy Practice Experience 2)</a:t>
            </a:r>
            <a:r>
              <a:rPr lang="en-US" sz="4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4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This course emphasizes “leadership” in the Pharmacy curriculum</a:t>
            </a:r>
            <a:endParaRPr lang="en-US" sz="43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en-US" sz="43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PHPR 4920 (Introductory Pharmacy Practice Experience 3)</a:t>
            </a:r>
            <a:r>
              <a:rPr lang="en-US" sz="4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4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This course emphasizes “leadership” in the Pharmacy curriculum</a:t>
            </a:r>
            <a:endParaRPr lang="en-US" sz="43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en-US" sz="43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PHPR 4930 (Introductory Pharmacy Practice Experience 4)</a:t>
            </a:r>
            <a:r>
              <a:rPr lang="en-US" sz="4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sz="4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This course emphasizes “leadership” in the Pharmacy curriculum</a:t>
            </a:r>
            <a:endParaRPr lang="en-US" sz="43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en-US" sz="43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PSY 2500:  (Developmental Psychology)</a:t>
            </a:r>
            <a:r>
              <a:rPr lang="en-US" sz="4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New Course: </a:t>
            </a:r>
            <a:r>
              <a:rPr lang="en-US" sz="4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Will give students an additional opportunity to study developmental psychology</a:t>
            </a:r>
            <a:endParaRPr lang="en-US" sz="43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endParaRPr lang="en-US" sz="4400" kern="100" dirty="0">
              <a:effectLst/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algn="l"/>
            <a:endParaRPr lang="en-US" sz="4400" kern="100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algn="l"/>
            <a:endParaRPr lang="en-US" sz="4400" kern="100" dirty="0">
              <a:effectLst/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algn="l"/>
            <a:endParaRPr lang="en-US" sz="4400" kern="100" dirty="0">
              <a:effectLst/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58778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2FFA36-5626-2979-0F51-126E8B2741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6253" y="350785"/>
            <a:ext cx="10862186" cy="6315485"/>
          </a:xfrm>
        </p:spPr>
        <p:txBody>
          <a:bodyPr>
            <a:normAutofit fontScale="77500" lnSpcReduction="20000"/>
          </a:bodyPr>
          <a:lstStyle/>
          <a:p>
            <a:pPr marL="0" indent="0" algn="l">
              <a:buNone/>
            </a:pPr>
            <a:r>
              <a:rPr lang="en-US" sz="16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RCBS 4510: (Respiratory Care in Alternate Sites) 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Adjusted credit hours to reflect course content and contact hours</a:t>
            </a:r>
          </a:p>
          <a:p>
            <a:pPr marL="0" indent="0" algn="l">
              <a:buNone/>
            </a:pPr>
            <a:r>
              <a:rPr lang="en-US" sz="16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RCBS 4700: (Research Analysis in Respiratory Care) 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Adjusted credit hours to reflect course content and contact hours</a:t>
            </a:r>
          </a:p>
          <a:p>
            <a:pPr marL="0" indent="0" algn="l">
              <a:buNone/>
            </a:pPr>
            <a:r>
              <a:rPr lang="en-US" sz="16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RCBS 4800: (Issues in Professional Practice) 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Adjusted credit hours to reflect course content and contact hours</a:t>
            </a:r>
          </a:p>
          <a:p>
            <a:pPr marL="0" indent="0" algn="l">
              <a:buNone/>
            </a:pPr>
            <a:r>
              <a:rPr lang="en-US" sz="16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RDON 3110: (Sectional Anatomy)</a:t>
            </a:r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New Course </a:t>
            </a:r>
            <a:r>
              <a:rPr lang="en-US" sz="1600" dirty="0">
                <a:effectLst/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Updated course to align with the American Society of Radiologic Technologists curriculum updates</a:t>
            </a:r>
            <a:r>
              <a:rPr lang="en-US" sz="16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16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l">
              <a:buNone/>
            </a:pPr>
            <a:r>
              <a:rPr lang="en-US" sz="16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RDON 3140: (Imaging and Processing in Radiation)</a:t>
            </a:r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New Course </a:t>
            </a:r>
            <a:r>
              <a:rPr lang="en-US" sz="1600" dirty="0">
                <a:effectLst/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Updated course to align with the American Society of Radiologic Technologists curriculum updates</a:t>
            </a:r>
            <a:r>
              <a:rPr lang="en-US" sz="16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16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l">
              <a:buNone/>
            </a:pPr>
            <a:r>
              <a:rPr lang="en-US" sz="16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RDON 3150: (Radiation Therapy Practices Lab)</a:t>
            </a:r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New Course </a:t>
            </a:r>
            <a:r>
              <a:rPr lang="en-US" sz="1600" dirty="0">
                <a:effectLst/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Updated course to align with the American Society of Radiologic Technologists curriculum updates</a:t>
            </a:r>
            <a:r>
              <a:rPr lang="en-US" sz="16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 algn="l">
              <a:buNone/>
            </a:pPr>
            <a:r>
              <a:rPr lang="en-US" sz="16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SPAN 3200: (Introduction to Hispanic Literature)</a:t>
            </a:r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New Course </a:t>
            </a:r>
            <a:r>
              <a:rPr lang="en-US" sz="1600" kern="100" dirty="0">
                <a:effectLst/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Streamlining four survey courses in Spanish literature (SPAN 3210, 3220, 3270 and 3280) into one course (SPAN 3200) </a:t>
            </a:r>
            <a:endParaRPr lang="en-US" sz="16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l">
              <a:buNone/>
            </a:pPr>
            <a:r>
              <a:rPr lang="en-US" sz="16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SPAN 4200: (Spanish in the US)</a:t>
            </a:r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New Course </a:t>
            </a:r>
            <a:r>
              <a:rPr lang="en-US" sz="1600" kern="100" dirty="0">
                <a:effectLst/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Allows students to learn about the sociolinguistic features of Spanish dialects in the US.</a:t>
            </a:r>
          </a:p>
          <a:p>
            <a:pPr marL="0" indent="0" algn="l">
              <a:buNone/>
            </a:pPr>
            <a:r>
              <a:rPr lang="en-US" sz="1600" b="1" u="sng" kern="100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SPED 4380: (Transition Process from High School to Post-Secondary Settings for Students with Disabilities) </a:t>
            </a:r>
            <a:r>
              <a:rPr lang="en-US" sz="1600" b="1" kern="100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New Course </a:t>
            </a:r>
            <a:r>
              <a:rPr lang="en-US" sz="1600" kern="100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SPED 4380 is a renaming of SPED 4250. SPED 4380 is aligned with SPED 5380. This change in numbering is because existing courses cannot simply be renumbered, hence the creation of a new course SPED 4380.</a:t>
            </a:r>
          </a:p>
          <a:p>
            <a:pPr marL="0" indent="0" algn="l">
              <a:buNone/>
            </a:pPr>
            <a:endParaRPr lang="en-US" sz="1600" b="1" u="sng" kern="100" dirty="0">
              <a:effectLst/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marL="0" indent="0" algn="l">
              <a:buNone/>
            </a:pPr>
            <a:r>
              <a:rPr lang="en-US" sz="1600" b="1" u="sng" kern="100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The Following COMM courses are all being updated to address assessment outcomes and curricular modifications, which include changes to SLOs, course descriptions, course titles and prerequisites</a:t>
            </a:r>
          </a:p>
          <a:p>
            <a:pPr marL="0" indent="0" algn="l">
              <a:buNone/>
            </a:pPr>
            <a:r>
              <a:rPr lang="en-US" sz="1600" b="1" u="sng" kern="100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COMM 2120: (Reporting)</a:t>
            </a:r>
          </a:p>
          <a:p>
            <a:pPr marL="0" indent="0" algn="l">
              <a:buNone/>
            </a:pPr>
            <a:r>
              <a:rPr lang="en-US" sz="1600" b="1" u="sng" kern="100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COMM 2150: (Digital Design for Media Communication)</a:t>
            </a:r>
          </a:p>
          <a:p>
            <a:pPr marL="0" indent="0" algn="l">
              <a:buNone/>
            </a:pPr>
            <a:r>
              <a:rPr lang="en-US" sz="1600" b="1" u="sng" kern="100" dirty="0">
                <a:effectLst/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COMM 2160: (Single Camera Production)</a:t>
            </a:r>
          </a:p>
          <a:p>
            <a:pPr marL="0" indent="0" algn="l">
              <a:buNone/>
            </a:pPr>
            <a:r>
              <a:rPr lang="en-US" sz="1600" b="1" u="sng" kern="100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COMM 2210: (Introduction to Audio Production)</a:t>
            </a:r>
          </a:p>
          <a:p>
            <a:pPr marL="0" indent="0" algn="l">
              <a:buNone/>
            </a:pPr>
            <a:r>
              <a:rPr lang="en-US" sz="1600" b="1" u="sng" kern="100" dirty="0">
                <a:effectLst/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COMM 2220: (Television Studio Production)</a:t>
            </a:r>
          </a:p>
          <a:p>
            <a:pPr marL="0" indent="0" algn="l">
              <a:buNone/>
            </a:pPr>
            <a:r>
              <a:rPr lang="en-US" sz="1600" b="1" u="sng" kern="100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COMM 2300: (Photojournalism)</a:t>
            </a:r>
          </a:p>
          <a:p>
            <a:pPr marL="0" indent="0" algn="l">
              <a:buNone/>
            </a:pPr>
            <a:r>
              <a:rPr lang="en-US" sz="1600" b="1" u="sng" kern="100" dirty="0">
                <a:effectLst/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COMM 2500: (Introduction to Social Media)</a:t>
            </a:r>
          </a:p>
          <a:p>
            <a:pPr marL="0" indent="0" algn="l">
              <a:buNone/>
            </a:pPr>
            <a:r>
              <a:rPr lang="en-US" sz="1600" b="1" u="sng" kern="100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COMM 2820: (Group Communication)</a:t>
            </a:r>
          </a:p>
          <a:p>
            <a:pPr marL="0" indent="0" algn="l">
              <a:buNone/>
            </a:pPr>
            <a:r>
              <a:rPr lang="en-US" sz="1600" b="1" u="sng" kern="100" dirty="0">
                <a:effectLst/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COMM 2830: (Organizational Communication)</a:t>
            </a:r>
          </a:p>
          <a:p>
            <a:pPr marL="0" indent="0" algn="l">
              <a:buNone/>
            </a:pPr>
            <a:r>
              <a:rPr lang="en-US" sz="1600" b="1" u="sng" kern="100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COMM 2840: (Interpersonal Communication)</a:t>
            </a:r>
          </a:p>
          <a:p>
            <a:pPr marL="0" indent="0" algn="l">
              <a:buNone/>
            </a:pPr>
            <a:r>
              <a:rPr lang="en-US" sz="1600" b="1" u="sng" kern="100" dirty="0">
                <a:effectLst/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COMM 2870: (Communication Theory</a:t>
            </a:r>
            <a:r>
              <a:rPr lang="en-US" sz="1400" b="1" u="sng" kern="100" dirty="0">
                <a:effectLst/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)</a:t>
            </a:r>
          </a:p>
          <a:p>
            <a:pPr marL="0" indent="0" algn="l">
              <a:buNone/>
            </a:pPr>
            <a:endParaRPr lang="en-US" sz="1400" b="1" u="sng" kern="100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marL="0" indent="0" algn="l">
              <a:buNone/>
            </a:pPr>
            <a:endParaRPr lang="en-US" sz="1400" b="1" u="sng" kern="100" dirty="0">
              <a:effectLst/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algn="l"/>
            <a:endParaRPr lang="en-US" sz="1100" kern="100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1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97167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3D5F9F-570B-FE3A-798B-131684C160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909" y="193469"/>
            <a:ext cx="11343968" cy="631548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1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COMM 2890: (Crisis and Conflict in Organizations)</a:t>
            </a:r>
          </a:p>
          <a:p>
            <a:pPr marL="0" indent="0">
              <a:buNone/>
            </a:pPr>
            <a:r>
              <a:rPr lang="en-US" sz="1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COMM 3120: (Media Writing 2)</a:t>
            </a:r>
          </a:p>
          <a:p>
            <a:pPr marL="0" indent="0">
              <a:buNone/>
            </a:pPr>
            <a:r>
              <a:rPr lang="en-US" sz="1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COMM 3150: (Feature Writing)</a:t>
            </a:r>
          </a:p>
          <a:p>
            <a:pPr marL="0" indent="0">
              <a:buNone/>
            </a:pPr>
            <a:r>
              <a:rPr lang="en-US" sz="1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COMM 3210: (Advanced Audio Production)</a:t>
            </a:r>
          </a:p>
          <a:p>
            <a:pPr marL="0" indent="0">
              <a:buNone/>
            </a:pPr>
            <a:r>
              <a:rPr lang="en-US" sz="1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COMM 3260: (Live Sports Production)</a:t>
            </a:r>
          </a:p>
          <a:p>
            <a:pPr marL="0" indent="0">
              <a:buNone/>
            </a:pPr>
            <a:r>
              <a:rPr lang="en-US" sz="1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COMM 3270: (Multimedia Newswriting)</a:t>
            </a:r>
          </a:p>
          <a:p>
            <a:pPr marL="0" indent="0">
              <a:buNone/>
            </a:pPr>
            <a:r>
              <a:rPr lang="en-US" sz="1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COMM 3330: (Consumer Culture and Media)</a:t>
            </a:r>
          </a:p>
          <a:p>
            <a:pPr marL="0" indent="0">
              <a:buNone/>
            </a:pPr>
            <a:r>
              <a:rPr lang="en-US" sz="1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COMM 3340: (Visual Communication)</a:t>
            </a:r>
          </a:p>
          <a:p>
            <a:pPr marL="0" indent="0">
              <a:buNone/>
            </a:pPr>
            <a:r>
              <a:rPr lang="en-US" sz="1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COMM 3380: (Media Producing and Performance)</a:t>
            </a:r>
          </a:p>
          <a:p>
            <a:pPr marL="0" indent="0">
              <a:buNone/>
            </a:pPr>
            <a:r>
              <a:rPr lang="en-US" sz="1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COMM 3500: (Social Media Strategies)</a:t>
            </a:r>
          </a:p>
          <a:p>
            <a:pPr marL="0" indent="0">
              <a:buNone/>
            </a:pPr>
            <a:r>
              <a:rPr lang="en-US" sz="1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COMM 3710: (Podcasting)</a:t>
            </a:r>
          </a:p>
          <a:p>
            <a:pPr marL="0" indent="0">
              <a:buNone/>
            </a:pPr>
            <a:r>
              <a:rPr lang="en-US" sz="1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COMM 3720: (Introduction to Public Relations)</a:t>
            </a:r>
          </a:p>
          <a:p>
            <a:pPr marL="0" indent="0">
              <a:buNone/>
            </a:pPr>
            <a:r>
              <a:rPr lang="en-US" sz="1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COMM 3750: (Cultural Diversity in Communication)</a:t>
            </a:r>
          </a:p>
          <a:p>
            <a:pPr marL="0" indent="0">
              <a:buNone/>
            </a:pPr>
            <a:r>
              <a:rPr lang="en-US" sz="1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COMM 3760: (Health Communication)</a:t>
            </a:r>
          </a:p>
          <a:p>
            <a:pPr marL="0" indent="0">
              <a:buNone/>
            </a:pPr>
            <a:r>
              <a:rPr lang="en-US" sz="1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COMM 3800: (Social Media Campaigns)</a:t>
            </a:r>
          </a:p>
          <a:p>
            <a:pPr marL="0" indent="0">
              <a:buNone/>
            </a:pPr>
            <a:r>
              <a:rPr lang="en-US" sz="1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COMM 3820: (Persuasion Theory)</a:t>
            </a:r>
          </a:p>
          <a:p>
            <a:pPr marL="0" indent="0">
              <a:buNone/>
            </a:pPr>
            <a:r>
              <a:rPr lang="en-US" sz="1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COMM 3850: (Research Methods in Everyday Life)</a:t>
            </a:r>
          </a:p>
          <a:p>
            <a:pPr marL="0" indent="0">
              <a:buNone/>
            </a:pPr>
            <a:r>
              <a:rPr lang="en-US" sz="1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COMM 3880: (Professional Business Communication)</a:t>
            </a:r>
          </a:p>
          <a:p>
            <a:pPr marL="0" indent="0">
              <a:buNone/>
            </a:pPr>
            <a:r>
              <a:rPr lang="en-US" sz="1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COMM 4090: (Media Communications Ethics)</a:t>
            </a:r>
          </a:p>
          <a:p>
            <a:pPr marL="0" indent="0">
              <a:buNone/>
            </a:pPr>
            <a:r>
              <a:rPr lang="en-US" sz="1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COMM 4100: (Multimedia Communications)</a:t>
            </a:r>
          </a:p>
          <a:p>
            <a:pPr marL="0" indent="0">
              <a:buNone/>
            </a:pPr>
            <a:r>
              <a:rPr lang="en-US" sz="1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COMM 4220: (Advanced Television Production)</a:t>
            </a:r>
          </a:p>
          <a:p>
            <a:pPr marL="0" indent="0">
              <a:buNone/>
            </a:pPr>
            <a:endParaRPr lang="en-US" sz="14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29919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B420E0-78E9-0887-E9AD-B992555F30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409780"/>
            <a:ext cx="10537723" cy="629582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COMM 4270: (Special Event Planning)</a:t>
            </a:r>
          </a:p>
          <a:p>
            <a:pPr marL="0" indent="0">
              <a:buNone/>
            </a:pPr>
            <a:r>
              <a:rPr lang="en-US" sz="1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COMM 4330: (Integrated Media)</a:t>
            </a:r>
          </a:p>
          <a:p>
            <a:pPr marL="0" indent="0">
              <a:buNone/>
            </a:pPr>
            <a:r>
              <a:rPr lang="en-US" sz="1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COMM 4340: (Advanced Visual Communication)</a:t>
            </a:r>
          </a:p>
          <a:p>
            <a:pPr marL="0" indent="0">
              <a:buNone/>
            </a:pPr>
            <a:r>
              <a:rPr lang="en-US" sz="1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COMM 4630: (Public Relations Campaigns)</a:t>
            </a:r>
          </a:p>
          <a:p>
            <a:pPr marL="0" indent="0">
              <a:buNone/>
            </a:pPr>
            <a:r>
              <a:rPr lang="en-US" sz="1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COMM 4640: (Public Relations Case Studies)</a:t>
            </a:r>
          </a:p>
          <a:p>
            <a:pPr marL="0" indent="0">
              <a:buNone/>
            </a:pPr>
            <a:r>
              <a:rPr lang="en-US" sz="1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COMM 4820: (Family Communication)</a:t>
            </a:r>
          </a:p>
          <a:p>
            <a:pPr marL="0" indent="0">
              <a:buNone/>
            </a:pPr>
            <a:r>
              <a:rPr lang="en-US" sz="1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COMM 4830: (Gender, Culture and Communication)</a:t>
            </a:r>
          </a:p>
          <a:p>
            <a:pPr marL="0" indent="0">
              <a:buNone/>
            </a:pPr>
            <a:r>
              <a:rPr lang="en-US" sz="1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COMM 4910: (Communication Studies Capstone)</a:t>
            </a:r>
          </a:p>
          <a:p>
            <a:pPr marL="0" indent="0">
              <a:buNone/>
            </a:pPr>
            <a:r>
              <a:rPr lang="en-US" sz="1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COMM 4940: (Communication Internship)</a:t>
            </a:r>
          </a:p>
        </p:txBody>
      </p:sp>
    </p:spTree>
    <p:extLst>
      <p:ext uri="{BB962C8B-B14F-4D97-AF65-F5344CB8AC3E}">
        <p14:creationId xmlns:p14="http://schemas.microsoft.com/office/powerpoint/2010/main" val="15976147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651</TotalTime>
  <Words>1011</Words>
  <Application>Microsoft Office PowerPoint</Application>
  <PresentationFormat>Widescreen</PresentationFormat>
  <Paragraphs>75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Aptos</vt:lpstr>
      <vt:lpstr>Aptos Display</vt:lpstr>
      <vt:lpstr>Arial</vt:lpstr>
      <vt:lpstr>Times New Roman</vt:lpstr>
      <vt:lpstr>Office Theme</vt:lpstr>
      <vt:lpstr>Undergraduate Curriculum Committee, Faculty Senate meeting, April 22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Undergraduate Curriculum Committee, Faculty Senate meeting, April 22</dc:title>
  <dc:creator>Roberto Padilla</dc:creator>
  <cp:lastModifiedBy>Hubbard, Quinetta L.</cp:lastModifiedBy>
  <cp:revision>1</cp:revision>
  <dcterms:created xsi:type="dcterms:W3CDTF">2025-04-21T15:41:28Z</dcterms:created>
  <dcterms:modified xsi:type="dcterms:W3CDTF">2025-04-22T15:35:32Z</dcterms:modified>
</cp:coreProperties>
</file>