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701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8E29F-B88B-0B20-5171-67FCA0FCE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B1DAB6-24D0-D2B5-941B-549022BD6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9426F-1930-16CD-ABB2-B7FA94F1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C140E-6835-0717-D243-77D19C883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9D2A3-F736-1C37-1188-9527F5F1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B2F25-FE66-A3A3-E0A1-F34C26D4B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4F17D-4937-536D-C220-427711F8D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F6266-2D00-6403-7154-EF207154A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E27D1-09E8-4C90-00D0-70154D57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33A9B-9EF8-2358-FD44-E69B25BC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1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0B277A-6CC4-CA73-CA2E-013452F39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DF619-BA56-BE1C-F4BF-428CB500D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76A94-5672-7B3A-2DFE-1F4DE325B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66483-53B9-705B-8693-87F59475D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CC6F5-3233-ED32-F1DB-1FDEE9E5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1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ACB18-7D38-AA2C-6D99-87D972A39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40847-F013-9C0D-61AE-AC7F816C6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EE2E8-F338-4481-A780-A29951A0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BD61F-DD65-161A-2EA2-1DD7DB8EC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A490A-1690-ACF8-6CAA-09EFD9ADD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8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F6CD7-37A0-844E-D86B-3F383198D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6ED2A-0902-D4EA-2855-477A56716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EE987-DC6B-1FE0-1209-5C7811ADA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B66F9-20D8-8C69-0A62-7E552A59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E306-134F-B9CA-E7C5-31780F03B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25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2BE14-322C-904D-FCB0-8BBE365B7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2F10-F202-CEA6-F1C1-364A08BF4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E9801F-8F71-7E7D-AC61-D32D55711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776C2-4CCE-1523-3290-68E69917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B7600-71BE-F81C-BC55-3130E643E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53B641-2C64-69BF-AC8B-AB4BE0668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3B27B-2057-4359-1681-09FE079D8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F6ED7-EA0F-CE28-657B-29162194C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16DE8-EF7C-2496-89FA-6B899501F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BA180-4F58-06BC-679C-F21F07622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AFC110-5474-EC4F-7466-D69ABD043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E593C2-8DEF-77F5-6390-12DC72D9A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84833C-E0D7-43C9-9F48-217935517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4BB8C6-0C6B-228D-D3C9-C5430239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8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ACBED-9D12-1E6D-4DF5-7CEF47516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80269E-744F-07C0-DD87-7051A77EF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7E1D4-3F5C-BA4C-96E7-D52194EC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738895-19C5-5B89-A8E9-EFA1282D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0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677DCB-0B3E-7152-7135-EDDFEC7E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9F9782-0FD5-A259-80A7-133180E9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AEAFF-3B4E-9C7C-A6A3-542CB118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0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01D9D-B0C1-C979-262D-B04A27266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E202F-6CBA-1E13-EDDD-F12E0F52E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5DC29C-5854-2FD6-B0EE-87195D3FE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6B4A2D-EFD5-4254-FF7F-A1DA8B7D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5D170-14E9-0953-6286-AD3EB9301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40C22D-8480-454C-6399-A6091EFD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2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1FAA2-F414-F503-A4F0-6576AE7B6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FCEDB2-A24E-A3DD-D612-7F13CEDC72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60979-3499-FFF5-CD8A-E2FD044C1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B41AC-3442-A37A-A7DC-6C2D54A36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16907B-C9CC-E481-3C00-F1B58487C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9B0BD-AE76-690C-577E-5C1A20B40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7FFD2C-7432-190E-ABF2-E6E149903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454BE-7349-91C9-04E8-F81E3E30C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64792-516D-E9C8-54C3-64A38393C0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8DDB62-4AC3-1047-91D3-EB6AA13D5560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79E98-D172-B7CF-D493-4332D120B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0422C-2FEA-DB9F-DD01-6677F0685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3E0E31-2680-6E45-936C-6C8AF3B9E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0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4EC5-E013-6E5D-3D6A-34F8D43D1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25822"/>
            <a:ext cx="9280635" cy="630620"/>
          </a:xfrm>
        </p:spPr>
        <p:txBody>
          <a:bodyPr>
            <a:normAutofit/>
          </a:bodyPr>
          <a:lstStyle/>
          <a:p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Undergraduate Curriculum Committee, Faculty Senate meeting, April 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07AE0-26F8-7869-2C86-A7439786C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091" y="1058534"/>
            <a:ext cx="10983310" cy="5699617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ACCT 3100: (Data Analytics in Accounting):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to SLOs and and to prerequisites</a:t>
            </a:r>
            <a:endParaRPr lang="en-US" sz="4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ANTH 3500: (Cultural Diversity in Business) 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Course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Emphasizes cultural diversity in business</a:t>
            </a: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ARTH 1500: (Art in History)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Course: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Clarifying course description</a:t>
            </a: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CTE 4050: (Methods of Teaching Career and Technical Education I)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address the State of Ohio’s Science of Reading Mandate</a:t>
            </a:r>
            <a:endParaRPr lang="en-US" sz="4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CTE 4070: (Methods of Teaching Career and Technical Education II)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address the State of Ohio’s Science of Reading Mandate</a:t>
            </a:r>
            <a:endParaRPr lang="en-US" sz="4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CTE 4930: (Supervised Teaching)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hours were changed to reflect the time spent with students</a:t>
            </a: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CTE 5110: (CTE Program Guidance and Trends):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name reflects how the course is currently taught. </a:t>
            </a: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EECS 3550: (Signals and Systems):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Added MATH 1890 as a prerequisite.</a:t>
            </a: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EECS 4520: (Advanced Systems Programming):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Credit hours have been reduced to 3, because there no longer a lab with this course.</a:t>
            </a:r>
            <a:endParaRPr lang="en-US" sz="4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MATH 2870: (Introduction to Differential Equations and Linear Algebra for Engineers)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Course: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course was requested by MIME to include elements of linear algebra</a:t>
            </a: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MIME 1110 (Introduction to CAD for Mechanical Engineers)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Course: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Redesigning freshman year to include more project based courses in lieu of tedious offerings to enhance first year student retention</a:t>
            </a:r>
            <a:endParaRPr lang="en-US" sz="4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MIME 3100 (Mechanical Design 1 with Lab) 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Course: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Reducing credit hours required for a MECE-BSME from 128 to 122, by combining lecture courses with Labs.</a:t>
            </a:r>
            <a:endParaRPr lang="en-US" sz="4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MIME 3340 (Mechanical Vibrations with Laboratory)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Course: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Reducing credit hours required for a MECE-BSME from 128 to 122, by combining lecture courses with Labs.</a:t>
            </a: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PHPR 3700 (Regulatory and Formulation Science in Skincare)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Course: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combined three one credit our electives into one three credit hour course</a:t>
            </a:r>
            <a:endParaRPr lang="en-US" sz="4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PHPR 3930 (Introductory Pharmacy Practice Experience 2)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course emphasizes “leadership” in the Pharmacy curriculum</a:t>
            </a:r>
            <a:endParaRPr lang="en-US" sz="4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PHPR 4920 (Introductory Pharmacy Practice Experience 3)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course emphasizes “leadership” in the Pharmacy curriculum</a:t>
            </a:r>
            <a:endParaRPr lang="en-US" sz="4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PHPR 4930 (Introductory Pharmacy Practice Experience 4)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course emphasizes “leadership” in the Pharmacy curriculum</a:t>
            </a:r>
            <a:endParaRPr lang="en-US" sz="4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 2500:  (Developmental Psychology)</a:t>
            </a:r>
            <a:r>
              <a:rPr lang="en-US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Course: </a:t>
            </a:r>
            <a:r>
              <a:rPr lang="en-US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give students an additional opportunity to study developmental psychology</a:t>
            </a:r>
            <a:endParaRPr lang="en-US" sz="43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4400" kern="100" dirty="0">
              <a:effectLst/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en-US" sz="4400" kern="100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en-US" sz="4400" kern="100" dirty="0">
              <a:effectLst/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en-US" sz="4400" kern="100" dirty="0">
              <a:effectLst/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87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FFA36-5626-2979-0F51-126E8B274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53" y="350785"/>
            <a:ext cx="10862186" cy="6315485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RCBS 4510: (Respiratory Care in Alternate Sites)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Adjusted credit hours to reflect course content and contact hours</a:t>
            </a:r>
          </a:p>
          <a:p>
            <a:pPr marL="0" indent="0" algn="l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RCBS 4700: (Research Analysis in Respiratory Care)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Adjusted credit hours to reflect course content and contact hours</a:t>
            </a:r>
          </a:p>
          <a:p>
            <a:pPr marL="0" indent="0" algn="l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RCBS 4800: (Issues in Professional Practice)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Adjusted credit hours to reflect course content and contact hours</a:t>
            </a:r>
          </a:p>
          <a:p>
            <a:pPr marL="0" indent="0" algn="l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RDON 3110: (Sectional Anatomy)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Course </a:t>
            </a:r>
            <a:r>
              <a:rPr lang="en-US" sz="16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Updated course to align with the American Society of Radiologic Technologists curriculum updates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RDON 3140: (Imaging and Processing in Radiation)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Course </a:t>
            </a:r>
            <a:r>
              <a:rPr lang="en-US" sz="16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Updated course to align with the American Society of Radiologic Technologists curriculum updates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RDON 3150: (Radiation Therapy Practices Lab)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Course </a:t>
            </a:r>
            <a:r>
              <a:rPr lang="en-US" sz="16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Updated course to align with the American Society of Radiologic Technologists curriculum updates</a:t>
            </a:r>
            <a:r>
              <a:rPr lang="en-US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l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SPAN 3200: (Introduction to Hispanic Literature)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Course 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Streamlining four survey courses in Spanish literature (SPAN 3210, 3220, 3270 and 3280) into one course (SPAN 3200) </a:t>
            </a:r>
            <a:endParaRPr lang="en-US" sz="1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SPAN 4200: (Spanish in the US)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New Course </a:t>
            </a:r>
            <a:r>
              <a:rPr lang="en-US" sz="1600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Allows students to learn about the sociolinguistic features of Spanish dialects in the US.</a:t>
            </a:r>
          </a:p>
          <a:p>
            <a:pPr marL="0" indent="0" algn="l">
              <a:buNone/>
            </a:pPr>
            <a:r>
              <a:rPr lang="en-US" sz="1600" b="1" u="sng" kern="1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SPED 4380: (Transition Process from High School to Post-Secondary Settings for Students with Disabilities) </a:t>
            </a:r>
            <a:r>
              <a:rPr lang="en-US" sz="1600" b="1" kern="1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New Course </a:t>
            </a:r>
            <a:r>
              <a:rPr lang="en-US" sz="1600" kern="1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SPED 4380 is a renaming of SPED 4250. SPED 4380 is aligned with SPED 5380. This change in numbering is because existing courses cannot simply be renumbered, hence the creation of a new course SPED 4380.</a:t>
            </a:r>
          </a:p>
          <a:p>
            <a:pPr marL="0" indent="0" algn="l">
              <a:buNone/>
            </a:pPr>
            <a:endParaRPr lang="en-US" sz="1600" b="1" u="sng" kern="100" dirty="0">
              <a:effectLst/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600" b="1" u="sng" kern="1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Following COMM courses are all being updated to address assessment outcomes and curricular modifications, which include changes to SLOs, course descriptions, course titles and prerequisites</a:t>
            </a:r>
          </a:p>
          <a:p>
            <a:pPr marL="0" indent="0" algn="l">
              <a:buNone/>
            </a:pPr>
            <a:r>
              <a:rPr lang="en-US" sz="1600" b="1" u="sng" kern="1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 2120: (Reporting)</a:t>
            </a:r>
          </a:p>
          <a:p>
            <a:pPr marL="0" indent="0" algn="l">
              <a:buNone/>
            </a:pPr>
            <a:r>
              <a:rPr lang="en-US" sz="1600" b="1" u="sng" kern="1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 2150: (Digital Design for Media Communication)</a:t>
            </a:r>
          </a:p>
          <a:p>
            <a:pPr marL="0" indent="0" algn="l">
              <a:buNone/>
            </a:pPr>
            <a:r>
              <a:rPr lang="en-US" sz="1600" b="1" u="sng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 2160: (Single Camera Production)</a:t>
            </a:r>
          </a:p>
          <a:p>
            <a:pPr marL="0" indent="0" algn="l">
              <a:buNone/>
            </a:pPr>
            <a:r>
              <a:rPr lang="en-US" sz="1600" b="1" u="sng" kern="1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 2210: (Introduction to Audio Production)</a:t>
            </a:r>
          </a:p>
          <a:p>
            <a:pPr marL="0" indent="0" algn="l">
              <a:buNone/>
            </a:pPr>
            <a:r>
              <a:rPr lang="en-US" sz="1600" b="1" u="sng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 2220: (Television Studio Production)</a:t>
            </a:r>
          </a:p>
          <a:p>
            <a:pPr marL="0" indent="0" algn="l">
              <a:buNone/>
            </a:pPr>
            <a:r>
              <a:rPr lang="en-US" sz="1600" b="1" u="sng" kern="1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 2300: (Photojournalism)</a:t>
            </a:r>
          </a:p>
          <a:p>
            <a:pPr marL="0" indent="0" algn="l">
              <a:buNone/>
            </a:pPr>
            <a:r>
              <a:rPr lang="en-US" sz="1600" b="1" u="sng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 2500: (Introduction to Social Media)</a:t>
            </a:r>
          </a:p>
          <a:p>
            <a:pPr marL="0" indent="0" algn="l">
              <a:buNone/>
            </a:pPr>
            <a:r>
              <a:rPr lang="en-US" sz="1600" b="1" u="sng" kern="1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 2820: (Group Communication)</a:t>
            </a:r>
          </a:p>
          <a:p>
            <a:pPr marL="0" indent="0" algn="l">
              <a:buNone/>
            </a:pPr>
            <a:r>
              <a:rPr lang="en-US" sz="1600" b="1" u="sng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 2830: (Organizational Communication)</a:t>
            </a:r>
          </a:p>
          <a:p>
            <a:pPr marL="0" indent="0" algn="l">
              <a:buNone/>
            </a:pPr>
            <a:r>
              <a:rPr lang="en-US" sz="1600" b="1" u="sng" kern="1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 2840: (Interpersonal Communication)</a:t>
            </a:r>
          </a:p>
          <a:p>
            <a:pPr marL="0" indent="0" algn="l">
              <a:buNone/>
            </a:pPr>
            <a:r>
              <a:rPr lang="en-US" sz="1600" b="1" u="sng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COMM 2870: (Communication Theory</a:t>
            </a:r>
            <a:r>
              <a:rPr lang="en-US" sz="1400" b="1" u="sng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)</a:t>
            </a:r>
          </a:p>
          <a:p>
            <a:pPr marL="0" indent="0" algn="l">
              <a:buNone/>
            </a:pPr>
            <a:endParaRPr lang="en-US" sz="1400" b="1" u="sng" kern="100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endParaRPr lang="en-US" sz="1400" b="1" u="sng" kern="100" dirty="0">
              <a:effectLst/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endParaRPr lang="en-US" sz="1100" kern="100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71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D5F9F-570B-FE3A-798B-131684C1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909" y="193469"/>
            <a:ext cx="11343968" cy="63154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2890: (Crisis and Conflict in Organizations)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3120: (Media Writing 2)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3150: (Feature Writing)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3210: (Advanced Audio Production)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3260: (Live Sports Production)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3270: (Multimedia Newswriting)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3330: (Consumer Culture and Media)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3340: (Visual Communication)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3380: (Media Producing and Performance)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3500: (Social Media Strategies)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3710: (Podcasting)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3720: (Introduction to Public Relations)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3750: (Cultural Diversity in Communication)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3760: (Health Communication)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3800: (Social Media Campaigns)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3820: (Persuasion Theory)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3850: (Research Methods in Everyday Life)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3880: (Professional Business Communication)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4090: (Media Communications Ethics)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4100: (Multimedia Communications)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4220: (Advanced Television Production)</a:t>
            </a:r>
          </a:p>
          <a:p>
            <a:pPr marL="0" indent="0">
              <a:buNone/>
            </a:pPr>
            <a:endParaRPr lang="en-US" sz="1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9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420E0-78E9-0887-E9AD-B992555F3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09780"/>
            <a:ext cx="10537723" cy="6295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4270: (Special Event Planning)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4330: (Integrated Media)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4340: (Advanced Visual Communication)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4630: (Public Relations Campaigns)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4640: (Public Relations Case Studies)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4820: (Family Communication)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4830: (Gender, Culture and Communication)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4910: (Communication Studies Capstone)</a:t>
            </a:r>
          </a:p>
          <a:p>
            <a:pPr marL="0" indent="0">
              <a:buNone/>
            </a:pPr>
            <a:r>
              <a:rPr lang="en-US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 4940: (Communication Internship)</a:t>
            </a:r>
          </a:p>
        </p:txBody>
      </p:sp>
    </p:spTree>
    <p:extLst>
      <p:ext uri="{BB962C8B-B14F-4D97-AF65-F5344CB8AC3E}">
        <p14:creationId xmlns:p14="http://schemas.microsoft.com/office/powerpoint/2010/main" val="1597614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1011</Words>
  <Application>Microsoft Office PowerPoint</Application>
  <PresentationFormat>Widescreen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Office Theme</vt:lpstr>
      <vt:lpstr>Undergraduate Curriculum Committee, Faculty Senate meeting, April 22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Undergraduate Curriculum Committee, Faculty Senate meeting, April 22</dc:title>
  <dc:creator>Roberto Padilla</dc:creator>
  <cp:lastModifiedBy>Hubbard, Quinetta L.</cp:lastModifiedBy>
  <cp:revision>1</cp:revision>
  <dcterms:created xsi:type="dcterms:W3CDTF">2025-04-21T15:41:28Z</dcterms:created>
  <dcterms:modified xsi:type="dcterms:W3CDTF">2025-04-22T15:35:32Z</dcterms:modified>
</cp:coreProperties>
</file>