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296"/>
    <p:restoredTop sz="94662"/>
  </p:normalViewPr>
  <p:slideViewPr>
    <p:cSldViewPr snapToGrid="0">
      <p:cViewPr varScale="1">
        <p:scale>
          <a:sx n="106" d="100"/>
          <a:sy n="106" d="100"/>
        </p:scale>
        <p:origin x="71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126C2F-0968-4C4E-E87F-1750844ED33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097C1AC-56A4-7C0D-E26E-C89337C2EF3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2C6BD44-B267-1D4E-2C3C-8A9307D0AF4F}"/>
              </a:ext>
            </a:extLst>
          </p:cNvPr>
          <p:cNvSpPr>
            <a:spLocks noGrp="1"/>
          </p:cNvSpPr>
          <p:nvPr>
            <p:ph type="dt" sz="half" idx="10"/>
          </p:nvPr>
        </p:nvSpPr>
        <p:spPr/>
        <p:txBody>
          <a:bodyPr/>
          <a:lstStyle/>
          <a:p>
            <a:fld id="{A87BF1FE-E8E4-3147-BF32-ECB5BC2C04AE}" type="datetimeFigureOut">
              <a:rPr lang="en-US" smtClean="0"/>
              <a:t>5/20/2025</a:t>
            </a:fld>
            <a:endParaRPr lang="en-US"/>
          </a:p>
        </p:txBody>
      </p:sp>
      <p:sp>
        <p:nvSpPr>
          <p:cNvPr id="5" name="Footer Placeholder 4">
            <a:extLst>
              <a:ext uri="{FF2B5EF4-FFF2-40B4-BE49-F238E27FC236}">
                <a16:creationId xmlns:a16="http://schemas.microsoft.com/office/drawing/2014/main" id="{8747F36B-9D27-6E17-C4C0-67893D247FB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1C4F9F-7B30-F5DC-2133-4103F01147E0}"/>
              </a:ext>
            </a:extLst>
          </p:cNvPr>
          <p:cNvSpPr>
            <a:spLocks noGrp="1"/>
          </p:cNvSpPr>
          <p:nvPr>
            <p:ph type="sldNum" sz="quarter" idx="12"/>
          </p:nvPr>
        </p:nvSpPr>
        <p:spPr/>
        <p:txBody>
          <a:bodyPr/>
          <a:lstStyle/>
          <a:p>
            <a:fld id="{E3D2A555-3CB9-D840-9A7F-D0FC80024671}" type="slidenum">
              <a:rPr lang="en-US" smtClean="0"/>
              <a:t>‹#›</a:t>
            </a:fld>
            <a:endParaRPr lang="en-US"/>
          </a:p>
        </p:txBody>
      </p:sp>
    </p:spTree>
    <p:extLst>
      <p:ext uri="{BB962C8B-B14F-4D97-AF65-F5344CB8AC3E}">
        <p14:creationId xmlns:p14="http://schemas.microsoft.com/office/powerpoint/2010/main" val="40937928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BEDA15-8C8D-4243-DBD1-F9D0663293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5ED7B4D-FCF4-EA45-9ABA-F3BAC12A291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1C247B-A26C-EA5C-6B0D-9C22E77DE7C2}"/>
              </a:ext>
            </a:extLst>
          </p:cNvPr>
          <p:cNvSpPr>
            <a:spLocks noGrp="1"/>
          </p:cNvSpPr>
          <p:nvPr>
            <p:ph type="dt" sz="half" idx="10"/>
          </p:nvPr>
        </p:nvSpPr>
        <p:spPr/>
        <p:txBody>
          <a:bodyPr/>
          <a:lstStyle/>
          <a:p>
            <a:fld id="{A87BF1FE-E8E4-3147-BF32-ECB5BC2C04AE}" type="datetimeFigureOut">
              <a:rPr lang="en-US" smtClean="0"/>
              <a:t>5/20/2025</a:t>
            </a:fld>
            <a:endParaRPr lang="en-US"/>
          </a:p>
        </p:txBody>
      </p:sp>
      <p:sp>
        <p:nvSpPr>
          <p:cNvPr id="5" name="Footer Placeholder 4">
            <a:extLst>
              <a:ext uri="{FF2B5EF4-FFF2-40B4-BE49-F238E27FC236}">
                <a16:creationId xmlns:a16="http://schemas.microsoft.com/office/drawing/2014/main" id="{5C60CF0F-6364-5CA0-1F38-0676F0FABC9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5FB846-F066-E544-755F-2310812A3D2D}"/>
              </a:ext>
            </a:extLst>
          </p:cNvPr>
          <p:cNvSpPr>
            <a:spLocks noGrp="1"/>
          </p:cNvSpPr>
          <p:nvPr>
            <p:ph type="sldNum" sz="quarter" idx="12"/>
          </p:nvPr>
        </p:nvSpPr>
        <p:spPr/>
        <p:txBody>
          <a:bodyPr/>
          <a:lstStyle/>
          <a:p>
            <a:fld id="{E3D2A555-3CB9-D840-9A7F-D0FC80024671}" type="slidenum">
              <a:rPr lang="en-US" smtClean="0"/>
              <a:t>‹#›</a:t>
            </a:fld>
            <a:endParaRPr lang="en-US"/>
          </a:p>
        </p:txBody>
      </p:sp>
    </p:spTree>
    <p:extLst>
      <p:ext uri="{BB962C8B-B14F-4D97-AF65-F5344CB8AC3E}">
        <p14:creationId xmlns:p14="http://schemas.microsoft.com/office/powerpoint/2010/main" val="6955651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54345DA-22EC-DBEF-2C76-33E0E74EC87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0A73F8A-F11C-E43C-CCBA-21997E9A665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964898-3734-B03E-C800-46A78937FF8C}"/>
              </a:ext>
            </a:extLst>
          </p:cNvPr>
          <p:cNvSpPr>
            <a:spLocks noGrp="1"/>
          </p:cNvSpPr>
          <p:nvPr>
            <p:ph type="dt" sz="half" idx="10"/>
          </p:nvPr>
        </p:nvSpPr>
        <p:spPr/>
        <p:txBody>
          <a:bodyPr/>
          <a:lstStyle/>
          <a:p>
            <a:fld id="{A87BF1FE-E8E4-3147-BF32-ECB5BC2C04AE}" type="datetimeFigureOut">
              <a:rPr lang="en-US" smtClean="0"/>
              <a:t>5/20/2025</a:t>
            </a:fld>
            <a:endParaRPr lang="en-US"/>
          </a:p>
        </p:txBody>
      </p:sp>
      <p:sp>
        <p:nvSpPr>
          <p:cNvPr id="5" name="Footer Placeholder 4">
            <a:extLst>
              <a:ext uri="{FF2B5EF4-FFF2-40B4-BE49-F238E27FC236}">
                <a16:creationId xmlns:a16="http://schemas.microsoft.com/office/drawing/2014/main" id="{187F6E0E-4E51-6506-12DA-022F8D522C1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C48935-B171-BACC-764B-2425C1062C09}"/>
              </a:ext>
            </a:extLst>
          </p:cNvPr>
          <p:cNvSpPr>
            <a:spLocks noGrp="1"/>
          </p:cNvSpPr>
          <p:nvPr>
            <p:ph type="sldNum" sz="quarter" idx="12"/>
          </p:nvPr>
        </p:nvSpPr>
        <p:spPr/>
        <p:txBody>
          <a:bodyPr/>
          <a:lstStyle/>
          <a:p>
            <a:fld id="{E3D2A555-3CB9-D840-9A7F-D0FC80024671}" type="slidenum">
              <a:rPr lang="en-US" smtClean="0"/>
              <a:t>‹#›</a:t>
            </a:fld>
            <a:endParaRPr lang="en-US"/>
          </a:p>
        </p:txBody>
      </p:sp>
    </p:spTree>
    <p:extLst>
      <p:ext uri="{BB962C8B-B14F-4D97-AF65-F5344CB8AC3E}">
        <p14:creationId xmlns:p14="http://schemas.microsoft.com/office/powerpoint/2010/main" val="984748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B81B4-ADD5-CEAD-B377-D122C878306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1143A34-7F7E-D92A-A332-D42ED06AB2D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7BA4BA8-990D-78A3-44F6-84725BB1437C}"/>
              </a:ext>
            </a:extLst>
          </p:cNvPr>
          <p:cNvSpPr>
            <a:spLocks noGrp="1"/>
          </p:cNvSpPr>
          <p:nvPr>
            <p:ph type="dt" sz="half" idx="10"/>
          </p:nvPr>
        </p:nvSpPr>
        <p:spPr/>
        <p:txBody>
          <a:bodyPr/>
          <a:lstStyle/>
          <a:p>
            <a:fld id="{A87BF1FE-E8E4-3147-BF32-ECB5BC2C04AE}" type="datetimeFigureOut">
              <a:rPr lang="en-US" smtClean="0"/>
              <a:t>5/20/2025</a:t>
            </a:fld>
            <a:endParaRPr lang="en-US"/>
          </a:p>
        </p:txBody>
      </p:sp>
      <p:sp>
        <p:nvSpPr>
          <p:cNvPr id="5" name="Footer Placeholder 4">
            <a:extLst>
              <a:ext uri="{FF2B5EF4-FFF2-40B4-BE49-F238E27FC236}">
                <a16:creationId xmlns:a16="http://schemas.microsoft.com/office/drawing/2014/main" id="{95416C5F-A45E-4A28-F4C4-1355AE9083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70E3B7-FCB6-C58D-75E4-94B8651855E2}"/>
              </a:ext>
            </a:extLst>
          </p:cNvPr>
          <p:cNvSpPr>
            <a:spLocks noGrp="1"/>
          </p:cNvSpPr>
          <p:nvPr>
            <p:ph type="sldNum" sz="quarter" idx="12"/>
          </p:nvPr>
        </p:nvSpPr>
        <p:spPr/>
        <p:txBody>
          <a:bodyPr/>
          <a:lstStyle/>
          <a:p>
            <a:fld id="{E3D2A555-3CB9-D840-9A7F-D0FC80024671}" type="slidenum">
              <a:rPr lang="en-US" smtClean="0"/>
              <a:t>‹#›</a:t>
            </a:fld>
            <a:endParaRPr lang="en-US"/>
          </a:p>
        </p:txBody>
      </p:sp>
    </p:spTree>
    <p:extLst>
      <p:ext uri="{BB962C8B-B14F-4D97-AF65-F5344CB8AC3E}">
        <p14:creationId xmlns:p14="http://schemas.microsoft.com/office/powerpoint/2010/main" val="22356536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B39777-C24E-189B-5C7B-FCCBEF514CD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3BB98B9-CE76-E98A-5437-124260CC62B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11C5B30-A9AC-8D4C-7CA6-1534873A5715}"/>
              </a:ext>
            </a:extLst>
          </p:cNvPr>
          <p:cNvSpPr>
            <a:spLocks noGrp="1"/>
          </p:cNvSpPr>
          <p:nvPr>
            <p:ph type="dt" sz="half" idx="10"/>
          </p:nvPr>
        </p:nvSpPr>
        <p:spPr/>
        <p:txBody>
          <a:bodyPr/>
          <a:lstStyle/>
          <a:p>
            <a:fld id="{A87BF1FE-E8E4-3147-BF32-ECB5BC2C04AE}" type="datetimeFigureOut">
              <a:rPr lang="en-US" smtClean="0"/>
              <a:t>5/20/2025</a:t>
            </a:fld>
            <a:endParaRPr lang="en-US"/>
          </a:p>
        </p:txBody>
      </p:sp>
      <p:sp>
        <p:nvSpPr>
          <p:cNvPr id="5" name="Footer Placeholder 4">
            <a:extLst>
              <a:ext uri="{FF2B5EF4-FFF2-40B4-BE49-F238E27FC236}">
                <a16:creationId xmlns:a16="http://schemas.microsoft.com/office/drawing/2014/main" id="{38257855-C298-747B-DC4A-267C5F6D20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B455D95-1249-BE98-9EAF-87DCB8E0F044}"/>
              </a:ext>
            </a:extLst>
          </p:cNvPr>
          <p:cNvSpPr>
            <a:spLocks noGrp="1"/>
          </p:cNvSpPr>
          <p:nvPr>
            <p:ph type="sldNum" sz="quarter" idx="12"/>
          </p:nvPr>
        </p:nvSpPr>
        <p:spPr/>
        <p:txBody>
          <a:bodyPr/>
          <a:lstStyle/>
          <a:p>
            <a:fld id="{E3D2A555-3CB9-D840-9A7F-D0FC80024671}" type="slidenum">
              <a:rPr lang="en-US" smtClean="0"/>
              <a:t>‹#›</a:t>
            </a:fld>
            <a:endParaRPr lang="en-US"/>
          </a:p>
        </p:txBody>
      </p:sp>
    </p:spTree>
    <p:extLst>
      <p:ext uri="{BB962C8B-B14F-4D97-AF65-F5344CB8AC3E}">
        <p14:creationId xmlns:p14="http://schemas.microsoft.com/office/powerpoint/2010/main" val="37321762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03A4BD-6E08-514B-BE3B-08C69BA9876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15B83DB-5B1B-E523-7324-9DF808C3F47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4A92144-8DFA-8A82-7944-40474D62B3C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F15E783-7369-8257-9B50-2FB7A517E401}"/>
              </a:ext>
            </a:extLst>
          </p:cNvPr>
          <p:cNvSpPr>
            <a:spLocks noGrp="1"/>
          </p:cNvSpPr>
          <p:nvPr>
            <p:ph type="dt" sz="half" idx="10"/>
          </p:nvPr>
        </p:nvSpPr>
        <p:spPr/>
        <p:txBody>
          <a:bodyPr/>
          <a:lstStyle/>
          <a:p>
            <a:fld id="{A87BF1FE-E8E4-3147-BF32-ECB5BC2C04AE}" type="datetimeFigureOut">
              <a:rPr lang="en-US" smtClean="0"/>
              <a:t>5/20/2025</a:t>
            </a:fld>
            <a:endParaRPr lang="en-US"/>
          </a:p>
        </p:txBody>
      </p:sp>
      <p:sp>
        <p:nvSpPr>
          <p:cNvPr id="6" name="Footer Placeholder 5">
            <a:extLst>
              <a:ext uri="{FF2B5EF4-FFF2-40B4-BE49-F238E27FC236}">
                <a16:creationId xmlns:a16="http://schemas.microsoft.com/office/drawing/2014/main" id="{CB0DA9F2-0948-3C41-A20E-32FED9DCF0C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CE6C9DF-5559-5257-1344-2A119D48C5A8}"/>
              </a:ext>
            </a:extLst>
          </p:cNvPr>
          <p:cNvSpPr>
            <a:spLocks noGrp="1"/>
          </p:cNvSpPr>
          <p:nvPr>
            <p:ph type="sldNum" sz="quarter" idx="12"/>
          </p:nvPr>
        </p:nvSpPr>
        <p:spPr/>
        <p:txBody>
          <a:bodyPr/>
          <a:lstStyle/>
          <a:p>
            <a:fld id="{E3D2A555-3CB9-D840-9A7F-D0FC80024671}" type="slidenum">
              <a:rPr lang="en-US" smtClean="0"/>
              <a:t>‹#›</a:t>
            </a:fld>
            <a:endParaRPr lang="en-US"/>
          </a:p>
        </p:txBody>
      </p:sp>
    </p:spTree>
    <p:extLst>
      <p:ext uri="{BB962C8B-B14F-4D97-AF65-F5344CB8AC3E}">
        <p14:creationId xmlns:p14="http://schemas.microsoft.com/office/powerpoint/2010/main" val="3191368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4D87D7-8729-DB61-AC41-2FA5F5E0ED2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C26D8B7-8A82-439C-453F-2631B022209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ECE5945-2762-A0F6-24A9-38699B2A48F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709AE1A-2765-2BAD-59D1-0C52EF62586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A5F7067-52B7-87EE-5DCA-B8697998ED3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680F228-F50A-2C5B-9EBA-AE2A4147927A}"/>
              </a:ext>
            </a:extLst>
          </p:cNvPr>
          <p:cNvSpPr>
            <a:spLocks noGrp="1"/>
          </p:cNvSpPr>
          <p:nvPr>
            <p:ph type="dt" sz="half" idx="10"/>
          </p:nvPr>
        </p:nvSpPr>
        <p:spPr/>
        <p:txBody>
          <a:bodyPr/>
          <a:lstStyle/>
          <a:p>
            <a:fld id="{A87BF1FE-E8E4-3147-BF32-ECB5BC2C04AE}" type="datetimeFigureOut">
              <a:rPr lang="en-US" smtClean="0"/>
              <a:t>5/20/2025</a:t>
            </a:fld>
            <a:endParaRPr lang="en-US"/>
          </a:p>
        </p:txBody>
      </p:sp>
      <p:sp>
        <p:nvSpPr>
          <p:cNvPr id="8" name="Footer Placeholder 7">
            <a:extLst>
              <a:ext uri="{FF2B5EF4-FFF2-40B4-BE49-F238E27FC236}">
                <a16:creationId xmlns:a16="http://schemas.microsoft.com/office/drawing/2014/main" id="{8453DF2F-FB43-62ED-A5DC-0B39771F5CF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E4AE83B-537B-0663-ED9E-052B664CEC28}"/>
              </a:ext>
            </a:extLst>
          </p:cNvPr>
          <p:cNvSpPr>
            <a:spLocks noGrp="1"/>
          </p:cNvSpPr>
          <p:nvPr>
            <p:ph type="sldNum" sz="quarter" idx="12"/>
          </p:nvPr>
        </p:nvSpPr>
        <p:spPr/>
        <p:txBody>
          <a:bodyPr/>
          <a:lstStyle/>
          <a:p>
            <a:fld id="{E3D2A555-3CB9-D840-9A7F-D0FC80024671}" type="slidenum">
              <a:rPr lang="en-US" smtClean="0"/>
              <a:t>‹#›</a:t>
            </a:fld>
            <a:endParaRPr lang="en-US"/>
          </a:p>
        </p:txBody>
      </p:sp>
    </p:spTree>
    <p:extLst>
      <p:ext uri="{BB962C8B-B14F-4D97-AF65-F5344CB8AC3E}">
        <p14:creationId xmlns:p14="http://schemas.microsoft.com/office/powerpoint/2010/main" val="14182000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5EAB75-27B3-397C-BFD9-12E77C4C2FC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EA383DB-5F86-E41D-591A-22724A8D6431}"/>
              </a:ext>
            </a:extLst>
          </p:cNvPr>
          <p:cNvSpPr>
            <a:spLocks noGrp="1"/>
          </p:cNvSpPr>
          <p:nvPr>
            <p:ph type="dt" sz="half" idx="10"/>
          </p:nvPr>
        </p:nvSpPr>
        <p:spPr/>
        <p:txBody>
          <a:bodyPr/>
          <a:lstStyle/>
          <a:p>
            <a:fld id="{A87BF1FE-E8E4-3147-BF32-ECB5BC2C04AE}" type="datetimeFigureOut">
              <a:rPr lang="en-US" smtClean="0"/>
              <a:t>5/20/2025</a:t>
            </a:fld>
            <a:endParaRPr lang="en-US"/>
          </a:p>
        </p:txBody>
      </p:sp>
      <p:sp>
        <p:nvSpPr>
          <p:cNvPr id="4" name="Footer Placeholder 3">
            <a:extLst>
              <a:ext uri="{FF2B5EF4-FFF2-40B4-BE49-F238E27FC236}">
                <a16:creationId xmlns:a16="http://schemas.microsoft.com/office/drawing/2014/main" id="{3FAD07C7-90A3-C8CB-19E2-952737D4000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58DACC9-5645-1CFE-63CB-C95CC8952365}"/>
              </a:ext>
            </a:extLst>
          </p:cNvPr>
          <p:cNvSpPr>
            <a:spLocks noGrp="1"/>
          </p:cNvSpPr>
          <p:nvPr>
            <p:ph type="sldNum" sz="quarter" idx="12"/>
          </p:nvPr>
        </p:nvSpPr>
        <p:spPr/>
        <p:txBody>
          <a:bodyPr/>
          <a:lstStyle/>
          <a:p>
            <a:fld id="{E3D2A555-3CB9-D840-9A7F-D0FC80024671}" type="slidenum">
              <a:rPr lang="en-US" smtClean="0"/>
              <a:t>‹#›</a:t>
            </a:fld>
            <a:endParaRPr lang="en-US"/>
          </a:p>
        </p:txBody>
      </p:sp>
    </p:spTree>
    <p:extLst>
      <p:ext uri="{BB962C8B-B14F-4D97-AF65-F5344CB8AC3E}">
        <p14:creationId xmlns:p14="http://schemas.microsoft.com/office/powerpoint/2010/main" val="28829272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D6F3EDC-786C-E7B7-7E52-3D5C717EB3E7}"/>
              </a:ext>
            </a:extLst>
          </p:cNvPr>
          <p:cNvSpPr>
            <a:spLocks noGrp="1"/>
          </p:cNvSpPr>
          <p:nvPr>
            <p:ph type="dt" sz="half" idx="10"/>
          </p:nvPr>
        </p:nvSpPr>
        <p:spPr/>
        <p:txBody>
          <a:bodyPr/>
          <a:lstStyle/>
          <a:p>
            <a:fld id="{A87BF1FE-E8E4-3147-BF32-ECB5BC2C04AE}" type="datetimeFigureOut">
              <a:rPr lang="en-US" smtClean="0"/>
              <a:t>5/20/2025</a:t>
            </a:fld>
            <a:endParaRPr lang="en-US"/>
          </a:p>
        </p:txBody>
      </p:sp>
      <p:sp>
        <p:nvSpPr>
          <p:cNvPr id="3" name="Footer Placeholder 2">
            <a:extLst>
              <a:ext uri="{FF2B5EF4-FFF2-40B4-BE49-F238E27FC236}">
                <a16:creationId xmlns:a16="http://schemas.microsoft.com/office/drawing/2014/main" id="{3AE0EAA2-3F1D-69BC-F552-2D7E1885B92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CE34000-2B9D-5BA9-18C3-7A7D9FA88AEB}"/>
              </a:ext>
            </a:extLst>
          </p:cNvPr>
          <p:cNvSpPr>
            <a:spLocks noGrp="1"/>
          </p:cNvSpPr>
          <p:nvPr>
            <p:ph type="sldNum" sz="quarter" idx="12"/>
          </p:nvPr>
        </p:nvSpPr>
        <p:spPr/>
        <p:txBody>
          <a:bodyPr/>
          <a:lstStyle/>
          <a:p>
            <a:fld id="{E3D2A555-3CB9-D840-9A7F-D0FC80024671}" type="slidenum">
              <a:rPr lang="en-US" smtClean="0"/>
              <a:t>‹#›</a:t>
            </a:fld>
            <a:endParaRPr lang="en-US"/>
          </a:p>
        </p:txBody>
      </p:sp>
    </p:spTree>
    <p:extLst>
      <p:ext uri="{BB962C8B-B14F-4D97-AF65-F5344CB8AC3E}">
        <p14:creationId xmlns:p14="http://schemas.microsoft.com/office/powerpoint/2010/main" val="20386102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341702-D4EE-F857-27EF-33BEF1CFD3F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5A2479B-EE76-1DCD-3E4F-F5F92FECE29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B42330A-DB5F-E343-D23A-A5F620FCDB7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3C7ECEE-BCDB-0E07-4AC5-B2A0F651CA7B}"/>
              </a:ext>
            </a:extLst>
          </p:cNvPr>
          <p:cNvSpPr>
            <a:spLocks noGrp="1"/>
          </p:cNvSpPr>
          <p:nvPr>
            <p:ph type="dt" sz="half" idx="10"/>
          </p:nvPr>
        </p:nvSpPr>
        <p:spPr/>
        <p:txBody>
          <a:bodyPr/>
          <a:lstStyle/>
          <a:p>
            <a:fld id="{A87BF1FE-E8E4-3147-BF32-ECB5BC2C04AE}" type="datetimeFigureOut">
              <a:rPr lang="en-US" smtClean="0"/>
              <a:t>5/20/2025</a:t>
            </a:fld>
            <a:endParaRPr lang="en-US"/>
          </a:p>
        </p:txBody>
      </p:sp>
      <p:sp>
        <p:nvSpPr>
          <p:cNvPr id="6" name="Footer Placeholder 5">
            <a:extLst>
              <a:ext uri="{FF2B5EF4-FFF2-40B4-BE49-F238E27FC236}">
                <a16:creationId xmlns:a16="http://schemas.microsoft.com/office/drawing/2014/main" id="{062EF7FF-508F-BFAF-2A79-9090897C5E0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41AA349-ED51-877E-4F62-AE350129641E}"/>
              </a:ext>
            </a:extLst>
          </p:cNvPr>
          <p:cNvSpPr>
            <a:spLocks noGrp="1"/>
          </p:cNvSpPr>
          <p:nvPr>
            <p:ph type="sldNum" sz="quarter" idx="12"/>
          </p:nvPr>
        </p:nvSpPr>
        <p:spPr/>
        <p:txBody>
          <a:bodyPr/>
          <a:lstStyle/>
          <a:p>
            <a:fld id="{E3D2A555-3CB9-D840-9A7F-D0FC80024671}" type="slidenum">
              <a:rPr lang="en-US" smtClean="0"/>
              <a:t>‹#›</a:t>
            </a:fld>
            <a:endParaRPr lang="en-US"/>
          </a:p>
        </p:txBody>
      </p:sp>
    </p:spTree>
    <p:extLst>
      <p:ext uri="{BB962C8B-B14F-4D97-AF65-F5344CB8AC3E}">
        <p14:creationId xmlns:p14="http://schemas.microsoft.com/office/powerpoint/2010/main" val="24370573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B6E193-0D73-66D1-ACCF-B7612492301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15D7354-8EB5-8BA8-5E3B-DAAB76B0918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FF62FFD-93EF-2501-1D49-332DAE1540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C93BEE6-E2E9-45CA-5B37-8CEF16B33638}"/>
              </a:ext>
            </a:extLst>
          </p:cNvPr>
          <p:cNvSpPr>
            <a:spLocks noGrp="1"/>
          </p:cNvSpPr>
          <p:nvPr>
            <p:ph type="dt" sz="half" idx="10"/>
          </p:nvPr>
        </p:nvSpPr>
        <p:spPr/>
        <p:txBody>
          <a:bodyPr/>
          <a:lstStyle/>
          <a:p>
            <a:fld id="{A87BF1FE-E8E4-3147-BF32-ECB5BC2C04AE}" type="datetimeFigureOut">
              <a:rPr lang="en-US" smtClean="0"/>
              <a:t>5/20/2025</a:t>
            </a:fld>
            <a:endParaRPr lang="en-US"/>
          </a:p>
        </p:txBody>
      </p:sp>
      <p:sp>
        <p:nvSpPr>
          <p:cNvPr id="6" name="Footer Placeholder 5">
            <a:extLst>
              <a:ext uri="{FF2B5EF4-FFF2-40B4-BE49-F238E27FC236}">
                <a16:creationId xmlns:a16="http://schemas.microsoft.com/office/drawing/2014/main" id="{724450E9-9589-F929-14F3-8A53CDF829A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1563E78-9CCD-EDD4-14D1-29AE4F2B5996}"/>
              </a:ext>
            </a:extLst>
          </p:cNvPr>
          <p:cNvSpPr>
            <a:spLocks noGrp="1"/>
          </p:cNvSpPr>
          <p:nvPr>
            <p:ph type="sldNum" sz="quarter" idx="12"/>
          </p:nvPr>
        </p:nvSpPr>
        <p:spPr/>
        <p:txBody>
          <a:bodyPr/>
          <a:lstStyle/>
          <a:p>
            <a:fld id="{E3D2A555-3CB9-D840-9A7F-D0FC80024671}" type="slidenum">
              <a:rPr lang="en-US" smtClean="0"/>
              <a:t>‹#›</a:t>
            </a:fld>
            <a:endParaRPr lang="en-US"/>
          </a:p>
        </p:txBody>
      </p:sp>
    </p:spTree>
    <p:extLst>
      <p:ext uri="{BB962C8B-B14F-4D97-AF65-F5344CB8AC3E}">
        <p14:creationId xmlns:p14="http://schemas.microsoft.com/office/powerpoint/2010/main" val="37206921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B52D086-6A07-EA91-F4D3-21FCD05E23A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89EEBA4-FDB3-9DF5-AC61-85B4D3CFAD7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5468BEA-7565-53D5-3DE2-8470604C156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7BF1FE-E8E4-3147-BF32-ECB5BC2C04AE}" type="datetimeFigureOut">
              <a:rPr lang="en-US" smtClean="0"/>
              <a:t>5/20/2025</a:t>
            </a:fld>
            <a:endParaRPr lang="en-US"/>
          </a:p>
        </p:txBody>
      </p:sp>
      <p:sp>
        <p:nvSpPr>
          <p:cNvPr id="5" name="Footer Placeholder 4">
            <a:extLst>
              <a:ext uri="{FF2B5EF4-FFF2-40B4-BE49-F238E27FC236}">
                <a16:creationId xmlns:a16="http://schemas.microsoft.com/office/drawing/2014/main" id="{3FD5F4DB-1A81-6DAA-2407-749DF788A07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0411787-6980-43F3-534A-40BE3917826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D2A555-3CB9-D840-9A7F-D0FC80024671}" type="slidenum">
              <a:rPr lang="en-US" smtClean="0"/>
              <a:t>‹#›</a:t>
            </a:fld>
            <a:endParaRPr lang="en-US"/>
          </a:p>
        </p:txBody>
      </p:sp>
    </p:spTree>
    <p:extLst>
      <p:ext uri="{BB962C8B-B14F-4D97-AF65-F5344CB8AC3E}">
        <p14:creationId xmlns:p14="http://schemas.microsoft.com/office/powerpoint/2010/main" val="20978619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A190D4-8FC0-80F5-9AF0-DFBF9A8A59F6}"/>
              </a:ext>
            </a:extLst>
          </p:cNvPr>
          <p:cNvSpPr>
            <a:spLocks noGrp="1"/>
          </p:cNvSpPr>
          <p:nvPr>
            <p:ph type="ctrTitle"/>
          </p:nvPr>
        </p:nvSpPr>
        <p:spPr>
          <a:xfrm>
            <a:off x="1524000" y="1122363"/>
            <a:ext cx="9056914" cy="477837"/>
          </a:xfrm>
        </p:spPr>
        <p:txBody>
          <a:bodyPr>
            <a:normAutofit/>
          </a:bodyPr>
          <a:lstStyle/>
          <a:p>
            <a:r>
              <a:rPr lang="en-US" sz="1800" dirty="0">
                <a:latin typeface="Times New Roman" panose="02020603050405020304" pitchFamily="18" charset="0"/>
                <a:cs typeface="Times New Roman" panose="02020603050405020304" pitchFamily="18" charset="0"/>
              </a:rPr>
              <a:t>Course Proposals</a:t>
            </a:r>
          </a:p>
        </p:txBody>
      </p:sp>
      <p:sp>
        <p:nvSpPr>
          <p:cNvPr id="3" name="Subtitle 2">
            <a:extLst>
              <a:ext uri="{FF2B5EF4-FFF2-40B4-BE49-F238E27FC236}">
                <a16:creationId xmlns:a16="http://schemas.microsoft.com/office/drawing/2014/main" id="{C21B228C-98F2-9CDC-ABC1-141A95C4D829}"/>
              </a:ext>
            </a:extLst>
          </p:cNvPr>
          <p:cNvSpPr>
            <a:spLocks noGrp="1"/>
          </p:cNvSpPr>
          <p:nvPr>
            <p:ph type="subTitle" idx="1"/>
          </p:nvPr>
        </p:nvSpPr>
        <p:spPr>
          <a:xfrm>
            <a:off x="1523999" y="1839686"/>
            <a:ext cx="9198430" cy="4027714"/>
          </a:xfrm>
        </p:spPr>
        <p:txBody>
          <a:bodyPr>
            <a:normAutofit/>
          </a:bodyPr>
          <a:lstStyle/>
          <a:p>
            <a:pPr algn="l"/>
            <a:r>
              <a:rPr lang="en-US" sz="1400" u="sng" dirty="0">
                <a:latin typeface="Times New Roman" panose="02020603050405020304" pitchFamily="18" charset="0"/>
                <a:cs typeface="Times New Roman" panose="02020603050405020304" pitchFamily="18" charset="0"/>
              </a:rPr>
              <a:t>EXSC 4540</a:t>
            </a:r>
            <a:r>
              <a:rPr lang="en-US" sz="1400" dirty="0">
                <a:latin typeface="Times New Roman" panose="02020603050405020304" pitchFamily="18" charset="0"/>
                <a:cs typeface="Times New Roman" panose="02020603050405020304" pitchFamily="18" charset="0"/>
              </a:rPr>
              <a:t>: (Applied Biomechanics) Updated prerequisites to align with course offerings and limit the need for overrides</a:t>
            </a:r>
          </a:p>
          <a:p>
            <a:pPr algn="l"/>
            <a:r>
              <a:rPr lang="en-US" sz="1400" u="sng" dirty="0">
                <a:latin typeface="Times New Roman" panose="02020603050405020304" pitchFamily="18" charset="0"/>
                <a:cs typeface="Times New Roman" panose="02020603050405020304" pitchFamily="18" charset="0"/>
              </a:rPr>
              <a:t>NSCI 2000</a:t>
            </a:r>
            <a:r>
              <a:rPr lang="en-US" sz="1400" dirty="0">
                <a:latin typeface="Times New Roman" panose="02020603050405020304" pitchFamily="18" charset="0"/>
                <a:cs typeface="Times New Roman" panose="02020603050405020304" pitchFamily="18" charset="0"/>
              </a:rPr>
              <a:t>: (The Neuropsychiatric Patient Part 2: Discourse, Essays, and the Patient Experience) This is a new course that is being proposed due to student interest.</a:t>
            </a:r>
          </a:p>
          <a:p>
            <a:pPr algn="l"/>
            <a:r>
              <a:rPr lang="en-US" sz="1400" u="sng" dirty="0">
                <a:latin typeface="Times New Roman" panose="02020603050405020304" pitchFamily="18" charset="0"/>
                <a:cs typeface="Times New Roman" panose="02020603050405020304" pitchFamily="18" charset="0"/>
              </a:rPr>
              <a:t>NSM 1500:</a:t>
            </a:r>
            <a:r>
              <a:rPr lang="en-US" sz="1400" dirty="0">
                <a:latin typeface="Times New Roman" panose="02020603050405020304" pitchFamily="18" charset="0"/>
                <a:cs typeface="Times New Roman" panose="02020603050405020304" pitchFamily="18" charset="0"/>
              </a:rPr>
              <a:t> (Building a Career in Science and Math) This course is part of a two-course orientation sequence. </a:t>
            </a:r>
          </a:p>
          <a:p>
            <a:pPr algn="l"/>
            <a:r>
              <a:rPr lang="en-US" sz="1400" u="sng" dirty="0">
                <a:latin typeface="Times New Roman" panose="02020603050405020304" pitchFamily="18" charset="0"/>
                <a:cs typeface="Times New Roman" panose="02020603050405020304" pitchFamily="18" charset="0"/>
              </a:rPr>
              <a:t>PHPR 2040</a:t>
            </a:r>
            <a:r>
              <a:rPr lang="en-US" sz="1400" dirty="0">
                <a:latin typeface="Times New Roman" panose="02020603050405020304" pitchFamily="18" charset="0"/>
                <a:cs typeface="Times New Roman" panose="02020603050405020304" pitchFamily="18" charset="0"/>
              </a:rPr>
              <a:t>: (Introduction to Cosmetic Science) This course is currently only offered in the Fall semester. In CIM it is listed as a Spring semester offering.</a:t>
            </a:r>
            <a:r>
              <a:rPr lang="en-US" sz="1400" u="sng"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4827748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A67AE7-4895-0DCC-30C2-3DD6E5BADEA4}"/>
              </a:ext>
            </a:extLst>
          </p:cNvPr>
          <p:cNvSpPr>
            <a:spLocks noGrp="1"/>
          </p:cNvSpPr>
          <p:nvPr>
            <p:ph type="title"/>
          </p:nvPr>
        </p:nvSpPr>
        <p:spPr>
          <a:xfrm>
            <a:off x="838200" y="97971"/>
            <a:ext cx="10515600" cy="1491343"/>
          </a:xfrm>
        </p:spPr>
        <p:txBody>
          <a:bodyPr>
            <a:normAutofit fontScale="90000"/>
          </a:bodyPr>
          <a:lstStyle/>
          <a:p>
            <a:pPr algn="ctr">
              <a:lnSpc>
                <a:spcPct val="100000"/>
              </a:lnSpc>
            </a:pPr>
            <a:r>
              <a:rPr lang="en-US" sz="1600" dirty="0">
                <a:latin typeface="Times New Roman" panose="02020603050405020304" pitchFamily="18" charset="0"/>
                <a:cs typeface="Times New Roman" panose="02020603050405020304" pitchFamily="18" charset="0"/>
              </a:rPr>
              <a:t>EXSC 4540 (Applied Biomechanics)</a:t>
            </a:r>
            <a:br>
              <a:rPr lang="en-US" sz="1600" dirty="0">
                <a:latin typeface="Times New Roman" panose="02020603050405020304" pitchFamily="18" charset="0"/>
                <a:cs typeface="Times New Roman" panose="02020603050405020304" pitchFamily="18" charset="0"/>
              </a:rPr>
            </a:br>
            <a:br>
              <a:rPr lang="en-US" sz="1600" dirty="0">
                <a:latin typeface="Times New Roman" panose="02020603050405020304" pitchFamily="18" charset="0"/>
                <a:cs typeface="Times New Roman" panose="02020603050405020304" pitchFamily="18" charset="0"/>
              </a:rPr>
            </a:br>
            <a:r>
              <a:rPr lang="en-US" sz="1600" b="1" dirty="0">
                <a:effectLst/>
                <a:latin typeface="Courier" pitchFamily="2" charset="0"/>
              </a:rPr>
              <a:t>What evidence of student learning or need prompted this curricular change?</a:t>
            </a:r>
            <a:br>
              <a:rPr lang="en-US" sz="1600" dirty="0">
                <a:effectLst/>
                <a:latin typeface="Courier" pitchFamily="2" charset="0"/>
              </a:rPr>
            </a:br>
            <a:br>
              <a:rPr lang="en-US" sz="1600" dirty="0">
                <a:latin typeface="Times New Roman" panose="02020603050405020304" pitchFamily="18" charset="0"/>
                <a:cs typeface="Times New Roman" panose="02020603050405020304" pitchFamily="18" charset="0"/>
              </a:rPr>
            </a:br>
            <a:r>
              <a:rPr lang="en-US" sz="1600" dirty="0">
                <a:effectLst/>
                <a:latin typeface="Courier" pitchFamily="2" charset="0"/>
              </a:rPr>
              <a:t>Updating prerequisites to align with course offerings and limit need for overrides. </a:t>
            </a:r>
            <a:br>
              <a:rPr lang="en-US" sz="1600" dirty="0">
                <a:effectLst/>
                <a:latin typeface="Courier" pitchFamily="2" charset="0"/>
              </a:rPr>
            </a:br>
            <a:endParaRPr lang="en-US" sz="16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E51ECA2-9A8D-92C6-F90B-3A88407C7D47}"/>
              </a:ext>
            </a:extLst>
          </p:cNvPr>
          <p:cNvSpPr>
            <a:spLocks noGrp="1"/>
          </p:cNvSpPr>
          <p:nvPr>
            <p:ph idx="1"/>
          </p:nvPr>
        </p:nvSpPr>
        <p:spPr>
          <a:xfrm>
            <a:off x="838200" y="1589314"/>
            <a:ext cx="10515600" cy="4587649"/>
          </a:xfrm>
        </p:spPr>
        <p:txBody>
          <a:bodyPr>
            <a:normAutofit/>
          </a:bodyPr>
          <a:lstStyle/>
          <a:p>
            <a:pPr marL="0" indent="0">
              <a:buNone/>
            </a:pPr>
            <a:br>
              <a:rPr lang="en-US" sz="1000" dirty="0">
                <a:effectLst/>
                <a:latin typeface="Courier" pitchFamily="2" charset="0"/>
              </a:rPr>
            </a:br>
            <a:endParaRPr lang="en-US" sz="1000" dirty="0">
              <a:effectLst/>
              <a:latin typeface="Courier" pitchFamily="2" charset="0"/>
            </a:endParaRPr>
          </a:p>
          <a:p>
            <a:r>
              <a:rPr lang="en-US" sz="1200" b="1" dirty="0">
                <a:effectLst/>
                <a:latin typeface="Courier" pitchFamily="2" charset="0"/>
              </a:rPr>
              <a:t>Prerequisites as displayed in the Catalog:</a:t>
            </a:r>
            <a:endParaRPr lang="en-US" sz="1200" dirty="0">
              <a:effectLst/>
              <a:latin typeface="Courier" pitchFamily="2" charset="0"/>
            </a:endParaRPr>
          </a:p>
          <a:p>
            <a:r>
              <a:rPr lang="en-US" sz="1200" dirty="0">
                <a:effectLst/>
                <a:latin typeface="Courier" pitchFamily="2" charset="0"/>
              </a:rPr>
              <a:t>( KINE 2510, Minimal grade: C, Academic level: UG And KINE 2530, Minimal grade: C, Academic level: UG ) Or ( EXSC 2510, Minimal grade: C, Academic level: UG And EXSC 2530, Minimal grade: C, Academic level: UG ) </a:t>
            </a:r>
            <a:br>
              <a:rPr lang="en-US" sz="1200" dirty="0">
                <a:effectLst/>
                <a:latin typeface="Courier" pitchFamily="2" charset="0"/>
              </a:rPr>
            </a:br>
            <a:endParaRPr lang="en-US" sz="1200" dirty="0">
              <a:effectLst/>
              <a:latin typeface="Courier" pitchFamily="2" charset="0"/>
            </a:endParaRPr>
          </a:p>
          <a:p>
            <a:r>
              <a:rPr lang="en-US" sz="1200" b="1" dirty="0">
                <a:effectLst/>
                <a:latin typeface="Courier" pitchFamily="2" charset="0"/>
              </a:rPr>
              <a:t>Modified or New Prerequisites</a:t>
            </a:r>
            <a:endParaRPr lang="en-US" sz="1200" dirty="0">
              <a:effectLst/>
              <a:latin typeface="Courier" pitchFamily="2" charset="0"/>
            </a:endParaRPr>
          </a:p>
          <a:p>
            <a:r>
              <a:rPr lang="en-US" sz="1200" dirty="0">
                <a:effectLst/>
                <a:latin typeface="Courier" pitchFamily="2" charset="0"/>
              </a:rPr>
              <a:t>( KINE 2510, Minimal grade: C, Academic level: UG And KINE 2530, Minimal grade: C, Ac</a:t>
            </a:r>
            <a:r>
              <a:rPr lang="en-US" sz="1200" dirty="0">
                <a:effectLst/>
                <a:highlight>
                  <a:srgbClr val="FFFF00"/>
                </a:highlight>
                <a:latin typeface="Courier" pitchFamily="2" charset="0"/>
              </a:rPr>
              <a:t>a</a:t>
            </a:r>
            <a:r>
              <a:rPr lang="en-US" sz="1200" dirty="0">
                <a:effectLst/>
                <a:latin typeface="Courier" pitchFamily="2" charset="0"/>
              </a:rPr>
              <a:t>demic level: UG ) Or ( EXSC 2510, Minimal grade: C, Academic level: UG And EXSC 2530, Minimal </a:t>
            </a:r>
            <a:r>
              <a:rPr lang="en-US" sz="1200" dirty="0">
                <a:effectLst/>
                <a:highlight>
                  <a:srgbClr val="FFFF00"/>
                </a:highlight>
                <a:latin typeface="Courier" pitchFamily="2" charset="0"/>
              </a:rPr>
              <a:t>grade: C, Academic level: UG ) Or ( EXSC 2560, Minimal grade: C, Academic level: UG And EXSC 2570, Minimal grade: C, Academic level: UG</a:t>
            </a:r>
            <a:r>
              <a:rPr lang="en-US" sz="1200" dirty="0">
                <a:effectLst/>
                <a:latin typeface="Courier" pitchFamily="2" charset="0"/>
              </a:rPr>
              <a:t> ) </a:t>
            </a:r>
          </a:p>
          <a:p>
            <a:pPr marL="0" indent="0">
              <a:buNone/>
            </a:pPr>
            <a:endParaRPr lang="en-US" sz="1200" dirty="0">
              <a:effectLst/>
              <a:latin typeface="Courier" pitchFamily="2" charset="0"/>
            </a:endParaRPr>
          </a:p>
          <a:p>
            <a:pPr marL="0" indent="0" algn="ctr">
              <a:buNone/>
            </a:pPr>
            <a:r>
              <a:rPr lang="en-US" sz="1200" dirty="0">
                <a:latin typeface="Courier" pitchFamily="2" charset="0"/>
              </a:rPr>
              <a:t>EXSC 4540 Syllabus</a:t>
            </a:r>
            <a:br>
              <a:rPr lang="en-US" sz="1000" dirty="0">
                <a:effectLst/>
                <a:latin typeface="Calibri" panose="020F0502020204030204" pitchFamily="34" charset="0"/>
              </a:rPr>
            </a:br>
            <a:endParaRPr lang="en-US" sz="1000" dirty="0">
              <a:effectLst/>
              <a:latin typeface="Calibri" panose="020F0502020204030204" pitchFamily="34" charset="0"/>
            </a:endParaRPr>
          </a:p>
          <a:p>
            <a:r>
              <a:rPr lang="en-US" sz="1000" dirty="0">
                <a:effectLst/>
                <a:latin typeface="Calibri" panose="020F0502020204030204" pitchFamily="34" charset="0"/>
              </a:rPr>
              <a:t> </a:t>
            </a:r>
            <a:r>
              <a:rPr lang="en-US" sz="1200" b="1" dirty="0">
                <a:effectLst/>
                <a:latin typeface="Times New Roman" panose="02020603050405020304" pitchFamily="18" charset="0"/>
                <a:cs typeface="Times New Roman" panose="02020603050405020304" pitchFamily="18" charset="0"/>
              </a:rPr>
              <a:t>PREREQUISITES AND COREQUISITES Prerequisites</a:t>
            </a:r>
            <a:r>
              <a:rPr lang="en-US" sz="1200" dirty="0">
                <a:effectLst/>
                <a:latin typeface="Times New Roman" panose="02020603050405020304" pitchFamily="18" charset="0"/>
                <a:cs typeface="Times New Roman" panose="02020603050405020304" pitchFamily="18" charset="0"/>
              </a:rPr>
              <a:t>: </a:t>
            </a:r>
            <a:r>
              <a:rPr lang="en-US" sz="1400" dirty="0">
                <a:effectLst/>
                <a:latin typeface="Times New Roman" panose="02020603050405020304" pitchFamily="18" charset="0"/>
                <a:cs typeface="Times New Roman" panose="02020603050405020304" pitchFamily="18" charset="0"/>
              </a:rPr>
              <a:t>KINE 2510 and KINE 2530 with a minimum grade of C or EXSC 2510 and EXSC 2530 with a minimum grade of C. </a:t>
            </a:r>
          </a:p>
          <a:p>
            <a:pPr marL="0" indent="0" algn="ctr">
              <a:buNone/>
            </a:pPr>
            <a:endParaRPr lang="en-US" sz="1200" dirty="0">
              <a:effectLst/>
              <a:latin typeface="Courier" pitchFamily="2" charset="0"/>
            </a:endParaRPr>
          </a:p>
        </p:txBody>
      </p:sp>
    </p:spTree>
    <p:extLst>
      <p:ext uri="{BB962C8B-B14F-4D97-AF65-F5344CB8AC3E}">
        <p14:creationId xmlns:p14="http://schemas.microsoft.com/office/powerpoint/2010/main" val="1957766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084CE7-7D1F-BE27-E0A8-ACE440BDA66B}"/>
              </a:ext>
            </a:extLst>
          </p:cNvPr>
          <p:cNvSpPr>
            <a:spLocks noGrp="1"/>
          </p:cNvSpPr>
          <p:nvPr>
            <p:ph type="title"/>
          </p:nvPr>
        </p:nvSpPr>
        <p:spPr>
          <a:xfrm>
            <a:off x="838200" y="365125"/>
            <a:ext cx="10515600" cy="905891"/>
          </a:xfrm>
        </p:spPr>
        <p:txBody>
          <a:bodyPr>
            <a:normAutofit/>
          </a:bodyPr>
          <a:lstStyle/>
          <a:p>
            <a:pPr algn="ctr"/>
            <a:r>
              <a:rPr lang="en-US" sz="1400" dirty="0">
                <a:latin typeface="Times New Roman" panose="02020603050405020304" pitchFamily="18" charset="0"/>
                <a:cs typeface="Times New Roman" panose="02020603050405020304" pitchFamily="18" charset="0"/>
              </a:rPr>
              <a:t>NSCI 2000 (The Neuropsychiatric Patient Part 2: Discourse, Essays, and the Patient Experience</a:t>
            </a:r>
          </a:p>
        </p:txBody>
      </p:sp>
      <p:sp>
        <p:nvSpPr>
          <p:cNvPr id="3" name="Content Placeholder 2">
            <a:extLst>
              <a:ext uri="{FF2B5EF4-FFF2-40B4-BE49-F238E27FC236}">
                <a16:creationId xmlns:a16="http://schemas.microsoft.com/office/drawing/2014/main" id="{1229D36E-33AB-BDD9-14D4-FD1A0FF3C06F}"/>
              </a:ext>
            </a:extLst>
          </p:cNvPr>
          <p:cNvSpPr>
            <a:spLocks noGrp="1"/>
          </p:cNvSpPr>
          <p:nvPr>
            <p:ph idx="1"/>
          </p:nvPr>
        </p:nvSpPr>
        <p:spPr>
          <a:xfrm>
            <a:off x="838200" y="1271016"/>
            <a:ext cx="10515600" cy="4905947"/>
          </a:xfrm>
        </p:spPr>
        <p:txBody>
          <a:bodyPr>
            <a:normAutofit/>
          </a:bodyPr>
          <a:lstStyle/>
          <a:p>
            <a:pPr marL="0" indent="0">
              <a:buNone/>
            </a:pPr>
            <a:endParaRPr lang="en-US" dirty="0">
              <a:effectLst/>
              <a:latin typeface="Courier" pitchFamily="2" charset="0"/>
            </a:endParaRPr>
          </a:p>
          <a:p>
            <a:pPr algn="ctr"/>
            <a:r>
              <a:rPr lang="en-US" sz="1400" b="1" dirty="0">
                <a:effectLst/>
                <a:latin typeface="Times New Roman" panose="02020603050405020304" pitchFamily="18" charset="0"/>
                <a:cs typeface="Times New Roman" panose="02020603050405020304" pitchFamily="18" charset="0"/>
              </a:rPr>
              <a:t>What evidence of student learning or need prompted this curricular change?</a:t>
            </a:r>
            <a:endParaRPr lang="en-US" sz="1400" dirty="0">
              <a:effectLst/>
              <a:latin typeface="Times New Roman" panose="02020603050405020304" pitchFamily="18" charset="0"/>
              <a:cs typeface="Times New Roman" panose="02020603050405020304" pitchFamily="18" charset="0"/>
            </a:endParaRPr>
          </a:p>
          <a:p>
            <a:pPr algn="ctr"/>
            <a:r>
              <a:rPr lang="en-US" sz="1400" dirty="0">
                <a:effectLst/>
                <a:latin typeface="Times New Roman" panose="02020603050405020304" pitchFamily="18" charset="0"/>
                <a:cs typeface="Times New Roman" panose="02020603050405020304" pitchFamily="18" charset="0"/>
              </a:rPr>
              <a:t>Student interests is driving the creation of this course. </a:t>
            </a:r>
          </a:p>
          <a:p>
            <a:pPr marL="0" indent="0">
              <a:buNone/>
            </a:pPr>
            <a:endParaRPr lang="en-US" dirty="0"/>
          </a:p>
          <a:p>
            <a:pPr marL="0" marR="0" algn="ctr">
              <a:lnSpc>
                <a:spcPct val="107000"/>
              </a:lnSpc>
              <a:spcBef>
                <a:spcPts val="1200"/>
              </a:spcBef>
              <a:spcAft>
                <a:spcPts val="0"/>
              </a:spcAft>
            </a:pPr>
            <a:r>
              <a:rPr lang="en-US" sz="1300" b="1" dirty="0">
                <a:effectLst/>
                <a:latin typeface="Times New Roman" panose="02020603050405020304" pitchFamily="18" charset="0"/>
                <a:ea typeface="Calibri" panose="020F0502020204030204" pitchFamily="34" charset="0"/>
                <a:cs typeface="Times New Roman" panose="02020603050405020304" pitchFamily="18" charset="0"/>
              </a:rPr>
              <a:t>CATALOG/COURSE DESCRIPTION </a:t>
            </a:r>
            <a:endParaRPr lang="en-US" sz="13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ctr">
              <a:lnSpc>
                <a:spcPct val="107000"/>
              </a:lnSpc>
              <a:spcBef>
                <a:spcPts val="1200"/>
              </a:spcBef>
              <a:spcAft>
                <a:spcPts val="0"/>
              </a:spcAft>
            </a:pP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This is a continuation of the NSCI1000 course “The Neuropsychiatric Patient” (prerequisite) that is an introduction to the diagnosis, disease and pathophysiology of the nervous system. This course will take a deeper dive into issues raised in the fall course, with a focus on directed readings, revising and publishing essays from NSCI1000, and sessions with patients with neuropsychiatric disorders. </a:t>
            </a:r>
          </a:p>
          <a:p>
            <a:pPr marL="0" marR="0" algn="ctr">
              <a:spcBef>
                <a:spcPts val="1200"/>
              </a:spcBef>
              <a:spcAft>
                <a:spcPts val="0"/>
              </a:spcAft>
            </a:pPr>
            <a:r>
              <a:rPr lang="en-US" sz="1300" b="1" dirty="0">
                <a:effectLst/>
                <a:latin typeface="Times New Roman" panose="02020603050405020304" pitchFamily="18" charset="0"/>
                <a:cs typeface="Times New Roman" panose="02020603050405020304" pitchFamily="18" charset="0"/>
              </a:rPr>
              <a:t>COURSE OVERVIEW/ TEACHING METHODOLOGY </a:t>
            </a:r>
          </a:p>
          <a:p>
            <a:pPr marL="0" marR="0" algn="ctr">
              <a:lnSpc>
                <a:spcPct val="107000"/>
              </a:lnSpc>
              <a:spcBef>
                <a:spcPts val="0"/>
              </a:spcBef>
              <a:spcAft>
                <a:spcPts val="800"/>
              </a:spcAft>
            </a:pP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This is an introductory course (with NSCI1000 as a prerequisite) for students interested in learning about diseases of the central nervous system. The course format is a weekly two-hour session that will focus on directed readings and movies related to brain diseases.  Some classes will include discussions with patients, authors, and other stakeholders in the field of brain disorders. </a:t>
            </a:r>
          </a:p>
          <a:p>
            <a:endParaRPr lang="en-US" dirty="0"/>
          </a:p>
        </p:txBody>
      </p:sp>
    </p:spTree>
    <p:extLst>
      <p:ext uri="{BB962C8B-B14F-4D97-AF65-F5344CB8AC3E}">
        <p14:creationId xmlns:p14="http://schemas.microsoft.com/office/powerpoint/2010/main" val="32803517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EADAB7-111C-AC8A-51DB-EB6A67BAAB4D}"/>
              </a:ext>
            </a:extLst>
          </p:cNvPr>
          <p:cNvSpPr>
            <a:spLocks noGrp="1"/>
          </p:cNvSpPr>
          <p:nvPr>
            <p:ph type="title"/>
          </p:nvPr>
        </p:nvSpPr>
        <p:spPr>
          <a:xfrm>
            <a:off x="838200" y="365125"/>
            <a:ext cx="10515600" cy="805307"/>
          </a:xfrm>
        </p:spPr>
        <p:txBody>
          <a:bodyPr>
            <a:normAutofit/>
          </a:bodyPr>
          <a:lstStyle/>
          <a:p>
            <a:pPr algn="ctr"/>
            <a:r>
              <a:rPr lang="en-US" sz="1400" dirty="0">
                <a:latin typeface="Times New Roman" panose="02020603050405020304" pitchFamily="18" charset="0"/>
                <a:cs typeface="Times New Roman" panose="02020603050405020304" pitchFamily="18" charset="0"/>
              </a:rPr>
              <a:t>NSM 1500 (Building a Career in Science and Math)</a:t>
            </a:r>
          </a:p>
        </p:txBody>
      </p:sp>
      <p:sp>
        <p:nvSpPr>
          <p:cNvPr id="3" name="Content Placeholder 2">
            <a:extLst>
              <a:ext uri="{FF2B5EF4-FFF2-40B4-BE49-F238E27FC236}">
                <a16:creationId xmlns:a16="http://schemas.microsoft.com/office/drawing/2014/main" id="{4D8C7B8B-C999-428F-FF42-47E5E268B1FB}"/>
              </a:ext>
            </a:extLst>
          </p:cNvPr>
          <p:cNvSpPr>
            <a:spLocks noGrp="1"/>
          </p:cNvSpPr>
          <p:nvPr>
            <p:ph idx="1"/>
          </p:nvPr>
        </p:nvSpPr>
        <p:spPr>
          <a:xfrm>
            <a:off x="838200" y="1825625"/>
            <a:ext cx="10390632" cy="4227703"/>
          </a:xfrm>
        </p:spPr>
        <p:txBody>
          <a:bodyPr>
            <a:normAutofit/>
          </a:bodyPr>
          <a:lstStyle/>
          <a:p>
            <a:pPr marL="0" indent="0">
              <a:buNone/>
            </a:pPr>
            <a:endParaRPr lang="en-US" sz="1200" dirty="0">
              <a:effectLst/>
              <a:latin typeface="Times New Roman" panose="02020603050405020304" pitchFamily="18" charset="0"/>
              <a:cs typeface="Times New Roman" panose="02020603050405020304" pitchFamily="18" charset="0"/>
            </a:endParaRPr>
          </a:p>
          <a:p>
            <a:r>
              <a:rPr lang="en-US" sz="1400" b="1" dirty="0">
                <a:effectLst/>
                <a:latin typeface="Times New Roman" panose="02020603050405020304" pitchFamily="18" charset="0"/>
                <a:cs typeface="Times New Roman" panose="02020603050405020304" pitchFamily="18" charset="0"/>
              </a:rPr>
              <a:t>What evidence of student learning or need prompted this curricular change?</a:t>
            </a:r>
            <a:endParaRPr lang="en-US" sz="1400" dirty="0">
              <a:effectLst/>
              <a:latin typeface="Times New Roman" panose="02020603050405020304" pitchFamily="18" charset="0"/>
              <a:cs typeface="Times New Roman" panose="02020603050405020304" pitchFamily="18" charset="0"/>
            </a:endParaRPr>
          </a:p>
          <a:p>
            <a:r>
              <a:rPr lang="en-US" sz="1400" dirty="0">
                <a:effectLst/>
                <a:latin typeface="Times New Roman" panose="02020603050405020304" pitchFamily="18" charset="0"/>
                <a:cs typeface="Times New Roman" panose="02020603050405020304" pitchFamily="18" charset="0"/>
              </a:rPr>
              <a:t>The current Orientation course for new incoming students to the College of Natural Sciences and Mathematics (NSM 1000) is a 2 credit one semester course that supports students in their transition to college and provides some professional development as well. However, currently there is no equivalent formal support for second semester students, most of whom could benefit </a:t>
            </a:r>
            <a:r>
              <a:rPr lang="en-US" sz="1400" dirty="0" err="1">
                <a:effectLst/>
                <a:latin typeface="Times New Roman" panose="02020603050405020304" pitchFamily="18" charset="0"/>
                <a:cs typeface="Times New Roman" panose="02020603050405020304" pitchFamily="18" charset="0"/>
              </a:rPr>
              <a:t>froma</a:t>
            </a:r>
            <a:r>
              <a:rPr lang="en-US" sz="1400" dirty="0">
                <a:effectLst/>
                <a:latin typeface="Times New Roman" panose="02020603050405020304" pitchFamily="18" charset="0"/>
                <a:cs typeface="Times New Roman" panose="02020603050405020304" pitchFamily="18" charset="0"/>
              </a:rPr>
              <a:t> continuation of structured weekly support and development provided in NSM 1000. In addition the rollout of touchpoints in the current course is too condensed, and students would be better served with a two course sequence across the entire 1st year with a greater focus on academic skills in the first semester and professional development in the second semester. Many other institutions have similarly moved to year long FYE courses in order to better support and retain their first year students. The proposed changes include splitting the current 2 credit NSM 1000 into two 1 credit courses - a modified NSM 1000 (Foundations of Academic Success for Science and Math Majors) in the fall semester followed by the new NSM 1500 (Building a Career in Science and Math )in the spring. </a:t>
            </a:r>
          </a:p>
          <a:p>
            <a:pPr marL="0" indent="0">
              <a:buNone/>
            </a:pPr>
            <a:endParaRPr lang="en-US" sz="1900" dirty="0">
              <a:effectLst/>
              <a:latin typeface="Times New Roman" panose="02020603050405020304" pitchFamily="18" charset="0"/>
              <a:cs typeface="Times New Roman" panose="02020603050405020304" pitchFamily="18" charset="0"/>
            </a:endParaRPr>
          </a:p>
          <a:p>
            <a:pPr marL="0" indent="0">
              <a:buNone/>
            </a:pPr>
            <a:r>
              <a:rPr lang="en-US" sz="1400" dirty="0">
                <a:effectLst/>
                <a:latin typeface="Times New Roman" panose="02020603050405020304" pitchFamily="18" charset="0"/>
                <a:cs typeface="Times New Roman" panose="02020603050405020304" pitchFamily="18" charset="0"/>
              </a:rPr>
              <a:t>Earlier this semester Faculty Senate approved of the this two-course sequence and NSM 1000 as a one credit offering</a:t>
            </a:r>
          </a:p>
          <a:p>
            <a:endParaRPr lang="en-US" dirty="0"/>
          </a:p>
        </p:txBody>
      </p:sp>
    </p:spTree>
    <p:extLst>
      <p:ext uri="{BB962C8B-B14F-4D97-AF65-F5344CB8AC3E}">
        <p14:creationId xmlns:p14="http://schemas.microsoft.com/office/powerpoint/2010/main" val="27181626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AC8807-AAEF-D6C6-BF4C-7D45759E3160}"/>
              </a:ext>
            </a:extLst>
          </p:cNvPr>
          <p:cNvSpPr>
            <a:spLocks noGrp="1"/>
          </p:cNvSpPr>
          <p:nvPr>
            <p:ph type="title"/>
          </p:nvPr>
        </p:nvSpPr>
        <p:spPr>
          <a:xfrm>
            <a:off x="838200" y="365125"/>
            <a:ext cx="10280904" cy="668147"/>
          </a:xfrm>
        </p:spPr>
        <p:txBody>
          <a:bodyPr>
            <a:normAutofit/>
          </a:bodyPr>
          <a:lstStyle/>
          <a:p>
            <a:pPr algn="ctr"/>
            <a:r>
              <a:rPr lang="en-US" sz="1400" dirty="0">
                <a:latin typeface="Times New Roman" panose="02020603050405020304" pitchFamily="18" charset="0"/>
                <a:cs typeface="Times New Roman" panose="02020603050405020304" pitchFamily="18" charset="0"/>
              </a:rPr>
              <a:t>PHPR 2040 (Introduction to Cosmetic Science)</a:t>
            </a:r>
          </a:p>
        </p:txBody>
      </p:sp>
      <p:sp>
        <p:nvSpPr>
          <p:cNvPr id="3" name="Content Placeholder 2">
            <a:extLst>
              <a:ext uri="{FF2B5EF4-FFF2-40B4-BE49-F238E27FC236}">
                <a16:creationId xmlns:a16="http://schemas.microsoft.com/office/drawing/2014/main" id="{B67C7F13-D22A-1814-1F2D-4CF0D6F59D78}"/>
              </a:ext>
            </a:extLst>
          </p:cNvPr>
          <p:cNvSpPr>
            <a:spLocks noGrp="1"/>
          </p:cNvSpPr>
          <p:nvPr>
            <p:ph idx="1"/>
          </p:nvPr>
        </p:nvSpPr>
        <p:spPr>
          <a:xfrm>
            <a:off x="838200" y="1371600"/>
            <a:ext cx="10500360" cy="4805363"/>
          </a:xfrm>
        </p:spPr>
        <p:txBody>
          <a:bodyPr>
            <a:normAutofit/>
          </a:bodyPr>
          <a:lstStyle/>
          <a:p>
            <a:pPr marL="0" indent="0">
              <a:buNone/>
            </a:pPr>
            <a:endParaRPr lang="en-US" dirty="0">
              <a:effectLst/>
              <a:latin typeface="Courier" pitchFamily="2" charset="0"/>
            </a:endParaRPr>
          </a:p>
          <a:p>
            <a:r>
              <a:rPr lang="en-US" sz="1400" b="1" dirty="0">
                <a:effectLst/>
                <a:latin typeface="Times New Roman" panose="02020603050405020304" pitchFamily="18" charset="0"/>
                <a:cs typeface="Times New Roman" panose="02020603050405020304" pitchFamily="18" charset="0"/>
              </a:rPr>
              <a:t>What evidence of student learning or need prompted this curricular change</a:t>
            </a:r>
            <a:br>
              <a:rPr lang="en-US" dirty="0">
                <a:effectLst/>
                <a:latin typeface="Courier" pitchFamily="2" charset="0"/>
              </a:rPr>
            </a:br>
            <a:r>
              <a:rPr lang="en-US" sz="1400" dirty="0">
                <a:effectLst/>
                <a:highlight>
                  <a:srgbClr val="FFFF00"/>
                </a:highlight>
                <a:latin typeface="Times New Roman" panose="02020603050405020304" pitchFamily="18" charset="0"/>
                <a:cs typeface="Times New Roman" panose="02020603050405020304" pitchFamily="18" charset="0"/>
              </a:rPr>
              <a:t>PHPR 2040 is only offered in the Fall semester. </a:t>
            </a:r>
            <a:r>
              <a:rPr lang="en-US" sz="1400" dirty="0">
                <a:effectLst/>
                <a:latin typeface="Times New Roman" panose="02020603050405020304" pitchFamily="18" charset="0"/>
                <a:cs typeface="Times New Roman" panose="02020603050405020304" pitchFamily="18" charset="0"/>
              </a:rPr>
              <a:t>The CIM listing had Fall and Spring semesters. The modification is to list this course as a Fall semester course. The fall semester is consistent with the supplied syllabus </a:t>
            </a:r>
          </a:p>
          <a:p>
            <a:pPr marL="0" marR="0" algn="ctr">
              <a:lnSpc>
                <a:spcPct val="107000"/>
              </a:lnSpc>
              <a:spcBef>
                <a:spcPts val="0"/>
              </a:spcBef>
              <a:spcAft>
                <a:spcPts val="0"/>
              </a:spcAft>
              <a:tabLst>
                <a:tab pos="2381250" algn="l"/>
                <a:tab pos="2971800" algn="ctr"/>
              </a:tabLst>
            </a:pPr>
            <a:endParaRPr lang="en-US" sz="1800" b="1" kern="0" dirty="0">
              <a:effectLst/>
              <a:latin typeface="Calibri" panose="020F0502020204030204" pitchFamily="34" charset="0"/>
              <a:ea typeface="MS Gothic" panose="020B0609070205080204" pitchFamily="49" charset="-128"/>
              <a:cs typeface="Times New Roman" panose="02020603050405020304" pitchFamily="18" charset="0"/>
            </a:endParaRPr>
          </a:p>
          <a:p>
            <a:pPr marL="0" marR="0" indent="0" algn="ctr">
              <a:lnSpc>
                <a:spcPct val="107000"/>
              </a:lnSpc>
              <a:spcBef>
                <a:spcPts val="0"/>
              </a:spcBef>
              <a:spcAft>
                <a:spcPts val="0"/>
              </a:spcAft>
              <a:buNone/>
              <a:tabLst>
                <a:tab pos="2381250" algn="l"/>
                <a:tab pos="2971800" algn="ctr"/>
              </a:tabLst>
            </a:pPr>
            <a:endParaRPr lang="en-US" sz="1600" b="1" u="sng" kern="0" dirty="0">
              <a:latin typeface="Times New Roman" panose="02020603050405020304" pitchFamily="18" charset="0"/>
              <a:ea typeface="MS Gothic" panose="020B0609070205080204" pitchFamily="49" charset="-128"/>
              <a:cs typeface="Times New Roman" panose="02020603050405020304" pitchFamily="18" charset="0"/>
            </a:endParaRPr>
          </a:p>
          <a:p>
            <a:pPr marL="0" marR="0" indent="0" algn="ctr">
              <a:lnSpc>
                <a:spcPct val="107000"/>
              </a:lnSpc>
              <a:spcBef>
                <a:spcPts val="0"/>
              </a:spcBef>
              <a:spcAft>
                <a:spcPts val="0"/>
              </a:spcAft>
              <a:buNone/>
              <a:tabLst>
                <a:tab pos="2381250" algn="l"/>
                <a:tab pos="2971800" algn="ctr"/>
              </a:tabLst>
            </a:pPr>
            <a:endParaRPr lang="en-US" sz="1600" b="1" u="sng" kern="0" dirty="0">
              <a:latin typeface="Times New Roman" panose="02020603050405020304" pitchFamily="18" charset="0"/>
              <a:ea typeface="MS Gothic" panose="020B0609070205080204" pitchFamily="49" charset="-128"/>
              <a:cs typeface="Times New Roman" panose="02020603050405020304" pitchFamily="18" charset="0"/>
            </a:endParaRPr>
          </a:p>
          <a:p>
            <a:pPr marL="0" marR="0" indent="0" algn="ctr">
              <a:lnSpc>
                <a:spcPct val="107000"/>
              </a:lnSpc>
              <a:spcBef>
                <a:spcPts val="0"/>
              </a:spcBef>
              <a:spcAft>
                <a:spcPts val="0"/>
              </a:spcAft>
              <a:buNone/>
              <a:tabLst>
                <a:tab pos="2381250" algn="l"/>
                <a:tab pos="2971800" algn="ctr"/>
              </a:tabLst>
            </a:pPr>
            <a:r>
              <a:rPr lang="en-US" sz="1600" b="1" u="sng" kern="0" dirty="0">
                <a:latin typeface="Times New Roman" panose="02020603050405020304" pitchFamily="18" charset="0"/>
                <a:ea typeface="MS Gothic" panose="020B0609070205080204" pitchFamily="49" charset="-128"/>
                <a:cs typeface="Times New Roman" panose="02020603050405020304" pitchFamily="18" charset="0"/>
              </a:rPr>
              <a:t>PHPR 2040: Course Syllabus</a:t>
            </a:r>
          </a:p>
          <a:p>
            <a:pPr marL="0" marR="0" indent="0" algn="ctr">
              <a:lnSpc>
                <a:spcPct val="107000"/>
              </a:lnSpc>
              <a:spcBef>
                <a:spcPts val="0"/>
              </a:spcBef>
              <a:spcAft>
                <a:spcPts val="0"/>
              </a:spcAft>
              <a:buNone/>
              <a:tabLst>
                <a:tab pos="2381250" algn="l"/>
                <a:tab pos="2971800" algn="ctr"/>
              </a:tabLst>
            </a:pPr>
            <a:r>
              <a:rPr lang="en-US" sz="1400" kern="0" dirty="0">
                <a:effectLst/>
                <a:latin typeface="Times New Roman" panose="02020603050405020304" pitchFamily="18" charset="0"/>
                <a:ea typeface="MS Gothic" panose="020B0609070205080204" pitchFamily="49" charset="-128"/>
                <a:cs typeface="Times New Roman" panose="02020603050405020304" pitchFamily="18" charset="0"/>
              </a:rPr>
              <a:t>Introduction to Cosmetic Science</a:t>
            </a:r>
          </a:p>
          <a:p>
            <a:pPr marL="0" marR="0" indent="0" algn="ctr">
              <a:lnSpc>
                <a:spcPct val="107000"/>
              </a:lnSpc>
              <a:spcBef>
                <a:spcPts val="0"/>
              </a:spcBef>
              <a:spcAft>
                <a:spcPts val="0"/>
              </a:spcAft>
              <a:buNone/>
            </a:pP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The University of Toledo</a:t>
            </a:r>
          </a:p>
          <a:p>
            <a:pPr marL="0" marR="0" indent="0" algn="ctr">
              <a:spcBef>
                <a:spcPts val="0"/>
              </a:spcBef>
              <a:spcAft>
                <a:spcPts val="0"/>
              </a:spcAft>
              <a:buNone/>
            </a:pP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BSPS Cosmetic Science and Formulation Design Major, College of Pharmacy and Pharmaceutical Sciences</a:t>
            </a:r>
          </a:p>
          <a:p>
            <a:pPr marL="0" marR="0" indent="0" algn="ctr">
              <a:lnSpc>
                <a:spcPct val="107000"/>
              </a:lnSpc>
              <a:spcBef>
                <a:spcPts val="0"/>
              </a:spcBef>
              <a:spcAft>
                <a:spcPts val="0"/>
              </a:spcAft>
              <a:buNone/>
            </a:pP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PHPR2040:001 [CRN 46048]</a:t>
            </a:r>
          </a:p>
          <a:p>
            <a:pPr marL="0" marR="0" indent="0" algn="ctr">
              <a:lnSpc>
                <a:spcPct val="107000"/>
              </a:lnSpc>
              <a:spcBef>
                <a:spcPts val="0"/>
              </a:spcBef>
              <a:spcAft>
                <a:spcPts val="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tabLst>
                <a:tab pos="1028700" algn="l"/>
              </a:tabLst>
            </a:pP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Instructor: Dr. Gabriella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Baki</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Term:	Fall 2023</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9959535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TotalTime>
  <Words>866</Words>
  <Application>Microsoft Office PowerPoint</Application>
  <PresentationFormat>Widescreen</PresentationFormat>
  <Paragraphs>42</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Calibri Light</vt:lpstr>
      <vt:lpstr>Courier</vt:lpstr>
      <vt:lpstr>Times New Roman</vt:lpstr>
      <vt:lpstr>Office Theme</vt:lpstr>
      <vt:lpstr>Course Proposals</vt:lpstr>
      <vt:lpstr>EXSC 4540 (Applied Biomechanics)  What evidence of student learning or need prompted this curricular change?  Updating prerequisites to align with course offerings and limit need for overrides.  </vt:lpstr>
      <vt:lpstr>NSCI 2000 (The Neuropsychiatric Patient Part 2: Discourse, Essays, and the Patient Experience</vt:lpstr>
      <vt:lpstr>NSM 1500 (Building a Career in Science and Math)</vt:lpstr>
      <vt:lpstr>PHPR 2040 (Introduction to Cosmetic Science)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Course Proposals</dc:title>
  <dc:creator>Hiromi Kasahara</dc:creator>
  <cp:lastModifiedBy>Hubbard, Quinetta L.</cp:lastModifiedBy>
  <cp:revision>1</cp:revision>
  <dcterms:created xsi:type="dcterms:W3CDTF">2024-11-18T07:30:05Z</dcterms:created>
  <dcterms:modified xsi:type="dcterms:W3CDTF">2025-05-20T12:13:30Z</dcterms:modified>
</cp:coreProperties>
</file>