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5"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26"/>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0F8CF-692C-4963-8B5E-D1C0928CF160}"/>
              </a:ext>
            </a:extLst>
          </p:cNvPr>
          <p:cNvSpPr>
            <a:spLocks noGrp="1"/>
          </p:cNvSpPr>
          <p:nvPr>
            <p:ph type="ctrTitle"/>
          </p:nvPr>
        </p:nvSpPr>
        <p:spPr>
          <a:xfrm>
            <a:off x="1429612" y="1013984"/>
            <a:ext cx="7714388" cy="3260635"/>
          </a:xfrm>
        </p:spPr>
        <p:txBody>
          <a:bodyPr anchor="b"/>
          <a:lstStyle>
            <a:lvl1pPr algn="l">
              <a:defRPr sz="2800"/>
            </a:lvl1pPr>
          </a:lstStyle>
          <a:p>
            <a:r>
              <a:rPr lang="en-US" dirty="0"/>
              <a:t>Click to edit Master title style</a:t>
            </a:r>
          </a:p>
        </p:txBody>
      </p:sp>
      <p:sp>
        <p:nvSpPr>
          <p:cNvPr id="3" name="Subtitle 2">
            <a:extLst>
              <a:ext uri="{FF2B5EF4-FFF2-40B4-BE49-F238E27FC236}">
                <a16:creationId xmlns:a16="http://schemas.microsoft.com/office/drawing/2014/main" id="{9F419655-1613-4CC0-BBE9-BD2CB2C3C766}"/>
              </a:ext>
            </a:extLst>
          </p:cNvPr>
          <p:cNvSpPr>
            <a:spLocks noGrp="1"/>
          </p:cNvSpPr>
          <p:nvPr>
            <p:ph type="subTitle" idx="1"/>
          </p:nvPr>
        </p:nvSpPr>
        <p:spPr>
          <a:xfrm>
            <a:off x="1429612" y="4848464"/>
            <a:ext cx="7714388" cy="1085849"/>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0267FFF-6BC4-4DF0-BC55-B2C3BFD8ED12}"/>
              </a:ext>
            </a:extLst>
          </p:cNvPr>
          <p:cNvSpPr>
            <a:spLocks noGrp="1"/>
          </p:cNvSpPr>
          <p:nvPr>
            <p:ph type="dt" sz="half" idx="10"/>
          </p:nvPr>
        </p:nvSpPr>
        <p:spPr/>
        <p:txBody>
          <a:bodyPr/>
          <a:lstStyle/>
          <a:p>
            <a:fld id="{3C2B07E4-CDF9-4C88-A2F3-04620E58224D}" type="datetimeFigureOut">
              <a:rPr lang="en-US" smtClean="0"/>
              <a:t>3/25/2025</a:t>
            </a:fld>
            <a:endParaRPr lang="en-US"/>
          </a:p>
        </p:txBody>
      </p:sp>
      <p:sp>
        <p:nvSpPr>
          <p:cNvPr id="5" name="Footer Placeholder 4">
            <a:extLst>
              <a:ext uri="{FF2B5EF4-FFF2-40B4-BE49-F238E27FC236}">
                <a16:creationId xmlns:a16="http://schemas.microsoft.com/office/drawing/2014/main" id="{D6389830-A1B7-484B-832C-F64A558BDF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A8F727-72C8-47A9-8E54-AD84590286F9}"/>
              </a:ext>
            </a:extLst>
          </p:cNvPr>
          <p:cNvSpPr>
            <a:spLocks noGrp="1"/>
          </p:cNvSpPr>
          <p:nvPr>
            <p:ph type="sldNum" sz="quarter" idx="12"/>
          </p:nvPr>
        </p:nvSpPr>
        <p:spPr/>
        <p:txBody>
          <a:bodyPr/>
          <a:lstStyle/>
          <a:p>
            <a:fld id="{EFE71E98-A417-4ECC-ACEB-C0490C20DB04}" type="slidenum">
              <a:rPr lang="en-US" smtClean="0"/>
              <a:t>‹#›</a:t>
            </a:fld>
            <a:endParaRPr lang="en-US"/>
          </a:p>
        </p:txBody>
      </p:sp>
      <p:cxnSp>
        <p:nvCxnSpPr>
          <p:cNvPr id="7" name="Straight Connector 6">
            <a:extLst>
              <a:ext uri="{FF2B5EF4-FFF2-40B4-BE49-F238E27FC236}">
                <a16:creationId xmlns:a16="http://schemas.microsoft.com/office/drawing/2014/main" id="{AEED5540-64E5-4258-ABA4-753F07B71B38}"/>
              </a:ext>
            </a:extLst>
          </p:cNvPr>
          <p:cNvCxnSpPr>
            <a:cxnSpLocks/>
          </p:cNvCxnSpPr>
          <p:nvPr/>
        </p:nvCxnSpPr>
        <p:spPr>
          <a:xfrm>
            <a:off x="1524000" y="457150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6508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8A5DE-E5C6-4DB9-AD28-8F1EAC6F5513}"/>
              </a:ext>
            </a:extLst>
          </p:cNvPr>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4363E08E-9B2D-4740-9AC6-D5E1CFB95FC6}"/>
              </a:ext>
            </a:extLst>
          </p:cNvPr>
          <p:cNvSpPr>
            <a:spLocks noGrp="1"/>
          </p:cNvSpPr>
          <p:nvPr>
            <p:ph type="body" orient="vert" idx="1"/>
          </p:nvPr>
        </p:nvSpPr>
        <p:spPr>
          <a:xfrm>
            <a:off x="1429566" y="2229957"/>
            <a:ext cx="9238434" cy="3866043"/>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E4E3736-E8AA-4F58-9D3A-27050B287F9D}"/>
              </a:ext>
            </a:extLst>
          </p:cNvPr>
          <p:cNvSpPr>
            <a:spLocks noGrp="1"/>
          </p:cNvSpPr>
          <p:nvPr>
            <p:ph type="dt" sz="half" idx="10"/>
          </p:nvPr>
        </p:nvSpPr>
        <p:spPr/>
        <p:txBody>
          <a:bodyPr/>
          <a:lstStyle/>
          <a:p>
            <a:fld id="{3C2B07E4-CDF9-4C88-A2F3-04620E58224D}" type="datetimeFigureOut">
              <a:rPr lang="en-US" smtClean="0"/>
              <a:t>3/25/2025</a:t>
            </a:fld>
            <a:endParaRPr lang="en-US"/>
          </a:p>
        </p:txBody>
      </p:sp>
      <p:sp>
        <p:nvSpPr>
          <p:cNvPr id="5" name="Footer Placeholder 4">
            <a:extLst>
              <a:ext uri="{FF2B5EF4-FFF2-40B4-BE49-F238E27FC236}">
                <a16:creationId xmlns:a16="http://schemas.microsoft.com/office/drawing/2014/main" id="{1DE95E84-15BC-478B-9DAB-15025867BB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E9D98F-E0A8-4254-A957-7F17811D017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196789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DE70F5-2276-4F91-9FC2-8DA4B528814A}"/>
              </a:ext>
            </a:extLst>
          </p:cNvPr>
          <p:cNvSpPr>
            <a:spLocks noGrp="1"/>
          </p:cNvSpPr>
          <p:nvPr>
            <p:ph type="title" orient="vert"/>
          </p:nvPr>
        </p:nvSpPr>
        <p:spPr>
          <a:xfrm>
            <a:off x="9144000" y="1467699"/>
            <a:ext cx="1758461" cy="4628301"/>
          </a:xfrm>
        </p:spPr>
        <p:txBody>
          <a:bodyPr vert="eaVert"/>
          <a:lstStyle>
            <a:lvl1pPr>
              <a:defRPr>
                <a:solidFill>
                  <a:schemeClr val="tx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D21856C5-C2FD-45E4-A631-AC06B5495BEA}"/>
              </a:ext>
            </a:extLst>
          </p:cNvPr>
          <p:cNvSpPr>
            <a:spLocks noGrp="1"/>
          </p:cNvSpPr>
          <p:nvPr>
            <p:ph type="body" orient="vert" idx="1"/>
          </p:nvPr>
        </p:nvSpPr>
        <p:spPr>
          <a:xfrm>
            <a:off x="1182312" y="1467699"/>
            <a:ext cx="7839379" cy="4628301"/>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EE336EA-B6DD-4115-9C67-79A24C866ED4}"/>
              </a:ext>
            </a:extLst>
          </p:cNvPr>
          <p:cNvSpPr>
            <a:spLocks noGrp="1"/>
          </p:cNvSpPr>
          <p:nvPr>
            <p:ph type="dt" sz="half" idx="10"/>
          </p:nvPr>
        </p:nvSpPr>
        <p:spPr/>
        <p:txBody>
          <a:bodyPr/>
          <a:lstStyle/>
          <a:p>
            <a:fld id="{3C2B07E4-CDF9-4C88-A2F3-04620E58224D}" type="datetimeFigureOut">
              <a:rPr lang="en-US" smtClean="0"/>
              <a:t>3/25/2025</a:t>
            </a:fld>
            <a:endParaRPr lang="en-US"/>
          </a:p>
        </p:txBody>
      </p:sp>
      <p:sp>
        <p:nvSpPr>
          <p:cNvPr id="5" name="Footer Placeholder 4">
            <a:extLst>
              <a:ext uri="{FF2B5EF4-FFF2-40B4-BE49-F238E27FC236}">
                <a16:creationId xmlns:a16="http://schemas.microsoft.com/office/drawing/2014/main" id="{C2EA668B-1DAB-449C-9BA4-7B1572A22B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C6567E-119D-4C98-93FF-73A332803A13}"/>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2087615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EF94C-BCB1-4F4C-AF70-DD2A5C4E3318}"/>
              </a:ext>
            </a:extLst>
          </p:cNvPr>
          <p:cNvSpPr>
            <a:spLocks noGrp="1"/>
          </p:cNvSpPr>
          <p:nvPr>
            <p:ph type="title"/>
          </p:nvPr>
        </p:nvSpPr>
        <p:spPr>
          <a:xfrm>
            <a:off x="1429566" y="1045445"/>
            <a:ext cx="9238434" cy="857559"/>
          </a:xfrm>
        </p:spPr>
        <p:txBody>
          <a:bodyPr anchor="b"/>
          <a:lstStyle>
            <a:lvl1pPr>
              <a:defRPr>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8A909B75-A057-44B5-872F-DF01BDC8EA07}"/>
              </a:ext>
            </a:extLst>
          </p:cNvPr>
          <p:cNvSpPr>
            <a:spLocks noGrp="1"/>
          </p:cNvSpPr>
          <p:nvPr>
            <p:ph idx="1"/>
          </p:nvPr>
        </p:nvSpPr>
        <p:spPr>
          <a:xfrm>
            <a:off x="1429566" y="2286000"/>
            <a:ext cx="9238434" cy="381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806260C-3219-4812-88F2-3162D37F293B}"/>
              </a:ext>
            </a:extLst>
          </p:cNvPr>
          <p:cNvSpPr>
            <a:spLocks noGrp="1"/>
          </p:cNvSpPr>
          <p:nvPr>
            <p:ph type="dt" sz="half" idx="10"/>
          </p:nvPr>
        </p:nvSpPr>
        <p:spPr/>
        <p:txBody>
          <a:bodyPr/>
          <a:lstStyle/>
          <a:p>
            <a:fld id="{3C2B07E4-CDF9-4C88-A2F3-04620E58224D}" type="datetimeFigureOut">
              <a:rPr lang="en-US" smtClean="0"/>
              <a:t>3/25/2025</a:t>
            </a:fld>
            <a:endParaRPr lang="en-US"/>
          </a:p>
        </p:txBody>
      </p:sp>
      <p:sp>
        <p:nvSpPr>
          <p:cNvPr id="5" name="Footer Placeholder 4">
            <a:extLst>
              <a:ext uri="{FF2B5EF4-FFF2-40B4-BE49-F238E27FC236}">
                <a16:creationId xmlns:a16="http://schemas.microsoft.com/office/drawing/2014/main" id="{F2762B73-9C01-4BE3-A199-782BE6EBA6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761492-EB56-4454-9D2A-8BB94AACB899}"/>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1159166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980A128-A52A-402C-865B-1BF08D7F0458}"/>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900447-3778-4AB7-ACB3-7C2313FE9A47}"/>
              </a:ext>
            </a:extLst>
          </p:cNvPr>
          <p:cNvSpPr>
            <a:spLocks noGrp="1"/>
          </p:cNvSpPr>
          <p:nvPr>
            <p:ph type="title"/>
          </p:nvPr>
        </p:nvSpPr>
        <p:spPr>
          <a:xfrm>
            <a:off x="1421745" y="1287554"/>
            <a:ext cx="8284963" cy="3113064"/>
          </a:xfrm>
        </p:spPr>
        <p:txBody>
          <a:bodyPr anchor="t"/>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F9B910C9-BA3C-4D31-9C62-2C2408591FF2}"/>
              </a:ext>
            </a:extLst>
          </p:cNvPr>
          <p:cNvSpPr>
            <a:spLocks noGrp="1"/>
          </p:cNvSpPr>
          <p:nvPr>
            <p:ph type="body" idx="1"/>
          </p:nvPr>
        </p:nvSpPr>
        <p:spPr>
          <a:xfrm>
            <a:off x="1421744" y="4619707"/>
            <a:ext cx="7722256" cy="1476293"/>
          </a:xfrm>
        </p:spPr>
        <p:txBody>
          <a:bodyPr anchor="b">
            <a:normAutofit/>
          </a:bodyPr>
          <a:lstStyle>
            <a:lvl1pPr marL="0" indent="0">
              <a:buNone/>
              <a:defRPr sz="1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8742E8A-6B69-406B-A3DF-0A1B76832E0A}"/>
              </a:ext>
            </a:extLst>
          </p:cNvPr>
          <p:cNvSpPr>
            <a:spLocks noGrp="1"/>
          </p:cNvSpPr>
          <p:nvPr>
            <p:ph type="dt" sz="half" idx="10"/>
          </p:nvPr>
        </p:nvSpPr>
        <p:spPr/>
        <p:txBody>
          <a:bodyPr/>
          <a:lstStyle/>
          <a:p>
            <a:fld id="{3C2B07E4-CDF9-4C88-A2F3-04620E58224D}" type="datetimeFigureOut">
              <a:rPr lang="en-US" smtClean="0"/>
              <a:t>3/25/2025</a:t>
            </a:fld>
            <a:endParaRPr lang="en-US"/>
          </a:p>
        </p:txBody>
      </p:sp>
      <p:sp>
        <p:nvSpPr>
          <p:cNvPr id="5" name="Footer Placeholder 4">
            <a:extLst>
              <a:ext uri="{FF2B5EF4-FFF2-40B4-BE49-F238E27FC236}">
                <a16:creationId xmlns:a16="http://schemas.microsoft.com/office/drawing/2014/main" id="{64D665CF-4461-4BB8-8F3A-ED1CB1084C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898B27-5EF3-49F4-B3CE-F3CF419AE06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1616764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3F3BA-5AD5-4F15-97B2-E4652D1D4E15}"/>
              </a:ext>
            </a:extLst>
          </p:cNvPr>
          <p:cNvSpPr>
            <a:spLocks noGrp="1"/>
          </p:cNvSpPr>
          <p:nvPr>
            <p:ph type="title"/>
          </p:nvPr>
        </p:nvSpPr>
        <p:spPr>
          <a:xfrm>
            <a:off x="1429566" y="1013411"/>
            <a:ext cx="9238434" cy="889592"/>
          </a:xfrm>
        </p:spPr>
        <p:txBody>
          <a:bodyPr/>
          <a:lstStyle>
            <a:lvl1pPr>
              <a:defRPr>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7EA997B8-1FD3-40E6-A486-256EB41DB70A}"/>
              </a:ext>
            </a:extLst>
          </p:cNvPr>
          <p:cNvSpPr>
            <a:spLocks noGrp="1"/>
          </p:cNvSpPr>
          <p:nvPr>
            <p:ph sz="half" idx="1"/>
          </p:nvPr>
        </p:nvSpPr>
        <p:spPr>
          <a:xfrm>
            <a:off x="1429566" y="2135565"/>
            <a:ext cx="4495800" cy="396043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4183F4D8-AA9A-4AF7-86EA-E4D797B98CE9}"/>
              </a:ext>
            </a:extLst>
          </p:cNvPr>
          <p:cNvSpPr>
            <a:spLocks noGrp="1"/>
          </p:cNvSpPr>
          <p:nvPr>
            <p:ph sz="half" idx="2"/>
          </p:nvPr>
        </p:nvSpPr>
        <p:spPr>
          <a:xfrm>
            <a:off x="6172200" y="2135565"/>
            <a:ext cx="4495800" cy="396043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BA08823E-BC08-4810-9BFF-35D2EA2AE729}"/>
              </a:ext>
            </a:extLst>
          </p:cNvPr>
          <p:cNvSpPr>
            <a:spLocks noGrp="1"/>
          </p:cNvSpPr>
          <p:nvPr>
            <p:ph type="dt" sz="half" idx="10"/>
          </p:nvPr>
        </p:nvSpPr>
        <p:spPr/>
        <p:txBody>
          <a:bodyPr/>
          <a:lstStyle/>
          <a:p>
            <a:fld id="{3C2B07E4-CDF9-4C88-A2F3-04620E58224D}" type="datetimeFigureOut">
              <a:rPr lang="en-US" smtClean="0"/>
              <a:t>3/25/2025</a:t>
            </a:fld>
            <a:endParaRPr lang="en-US"/>
          </a:p>
        </p:txBody>
      </p:sp>
      <p:sp>
        <p:nvSpPr>
          <p:cNvPr id="6" name="Footer Placeholder 5">
            <a:extLst>
              <a:ext uri="{FF2B5EF4-FFF2-40B4-BE49-F238E27FC236}">
                <a16:creationId xmlns:a16="http://schemas.microsoft.com/office/drawing/2014/main" id="{2FDD2BFB-BB2C-4C4A-A6E1-DD223C2BE0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D369B2-12F8-4583-8A7F-523C9A3EF09B}"/>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2885685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C717F-84B9-44BA-8DD6-680394AB193E}"/>
              </a:ext>
            </a:extLst>
          </p:cNvPr>
          <p:cNvSpPr>
            <a:spLocks noGrp="1"/>
          </p:cNvSpPr>
          <p:nvPr>
            <p:ph type="title"/>
          </p:nvPr>
        </p:nvSpPr>
        <p:spPr>
          <a:xfrm>
            <a:off x="1429566" y="1079150"/>
            <a:ext cx="9238434" cy="823912"/>
          </a:xfrm>
        </p:spPr>
        <p:txBody>
          <a:bodyPr/>
          <a:lstStyle>
            <a:lvl1pPr>
              <a:defRPr>
                <a:solidFill>
                  <a:schemeClr val="tx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2A1217D6-7448-4625-964F-5D82F65F11F7}"/>
              </a:ext>
            </a:extLst>
          </p:cNvPr>
          <p:cNvSpPr>
            <a:spLocks noGrp="1"/>
          </p:cNvSpPr>
          <p:nvPr>
            <p:ph type="body" idx="1"/>
          </p:nvPr>
        </p:nvSpPr>
        <p:spPr>
          <a:xfrm>
            <a:off x="1429567" y="2013217"/>
            <a:ext cx="4495799" cy="704232"/>
          </a:xfrm>
        </p:spPr>
        <p:txBody>
          <a:bodyPr anchor="b">
            <a:normAutofit/>
          </a:bodyPr>
          <a:lstStyle>
            <a:lvl1pPr marL="0" indent="0">
              <a:lnSpc>
                <a:spcPct val="100000"/>
              </a:lnSpc>
              <a:buNone/>
              <a:defRPr sz="1800" b="0" cap="all" spc="3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253A534C-0B54-4327-99C0-4F0019FD21F6}"/>
              </a:ext>
            </a:extLst>
          </p:cNvPr>
          <p:cNvSpPr>
            <a:spLocks noGrp="1"/>
          </p:cNvSpPr>
          <p:nvPr>
            <p:ph sz="half" idx="2"/>
          </p:nvPr>
        </p:nvSpPr>
        <p:spPr>
          <a:xfrm>
            <a:off x="1429567" y="3048000"/>
            <a:ext cx="4495800" cy="3048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389D4A63-0795-4B74-8C11-5FE7944118C7}"/>
              </a:ext>
            </a:extLst>
          </p:cNvPr>
          <p:cNvSpPr>
            <a:spLocks noGrp="1"/>
          </p:cNvSpPr>
          <p:nvPr>
            <p:ph type="body" sz="quarter" idx="3"/>
          </p:nvPr>
        </p:nvSpPr>
        <p:spPr>
          <a:xfrm>
            <a:off x="6172200" y="2013215"/>
            <a:ext cx="4495800" cy="704233"/>
          </a:xfrm>
        </p:spPr>
        <p:txBody>
          <a:bodyPr anchor="b">
            <a:normAutofit/>
          </a:bodyPr>
          <a:lstStyle>
            <a:lvl1pPr marL="0" indent="0">
              <a:lnSpc>
                <a:spcPct val="100000"/>
              </a:lnSpc>
              <a:buNone/>
              <a:defRPr sz="1800" b="0" cap="all" spc="3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823D16F3-F747-441B-9854-27225954DEC4}"/>
              </a:ext>
            </a:extLst>
          </p:cNvPr>
          <p:cNvSpPr>
            <a:spLocks noGrp="1"/>
          </p:cNvSpPr>
          <p:nvPr>
            <p:ph sz="quarter" idx="4"/>
          </p:nvPr>
        </p:nvSpPr>
        <p:spPr>
          <a:xfrm>
            <a:off x="6172200" y="3048000"/>
            <a:ext cx="4495800" cy="3048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0E8168E2-6B97-486E-B0E4-4E7F5CDBB5B1}"/>
              </a:ext>
            </a:extLst>
          </p:cNvPr>
          <p:cNvSpPr>
            <a:spLocks noGrp="1"/>
          </p:cNvSpPr>
          <p:nvPr>
            <p:ph type="dt" sz="half" idx="10"/>
          </p:nvPr>
        </p:nvSpPr>
        <p:spPr/>
        <p:txBody>
          <a:bodyPr/>
          <a:lstStyle/>
          <a:p>
            <a:fld id="{3C2B07E4-CDF9-4C88-A2F3-04620E58224D}" type="datetimeFigureOut">
              <a:rPr lang="en-US" smtClean="0"/>
              <a:t>3/25/2025</a:t>
            </a:fld>
            <a:endParaRPr lang="en-US"/>
          </a:p>
        </p:txBody>
      </p:sp>
      <p:sp>
        <p:nvSpPr>
          <p:cNvPr id="8" name="Footer Placeholder 7">
            <a:extLst>
              <a:ext uri="{FF2B5EF4-FFF2-40B4-BE49-F238E27FC236}">
                <a16:creationId xmlns:a16="http://schemas.microsoft.com/office/drawing/2014/main" id="{D05D3E2B-2F4E-4347-A8E9-27EB7D0359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C1FC4F5-6876-414E-9E30-84706A3F528C}"/>
              </a:ext>
            </a:extLst>
          </p:cNvPr>
          <p:cNvSpPr>
            <a:spLocks noGrp="1"/>
          </p:cNvSpPr>
          <p:nvPr>
            <p:ph type="sldNum" sz="quarter" idx="12"/>
          </p:nvPr>
        </p:nvSpPr>
        <p:spPr/>
        <p:txBody>
          <a:bodyPr/>
          <a:lstStyle/>
          <a:p>
            <a:fld id="{EFE71E98-A417-4ECC-ACEB-C0490C20DB04}" type="slidenum">
              <a:rPr lang="en-US" smtClean="0"/>
              <a:t>‹#›</a:t>
            </a:fld>
            <a:endParaRPr lang="en-US"/>
          </a:p>
        </p:txBody>
      </p:sp>
      <p:cxnSp>
        <p:nvCxnSpPr>
          <p:cNvPr id="11" name="Straight Connector 10">
            <a:extLst>
              <a:ext uri="{FF2B5EF4-FFF2-40B4-BE49-F238E27FC236}">
                <a16:creationId xmlns:a16="http://schemas.microsoft.com/office/drawing/2014/main" id="{A70D2F04-5474-46B9-B838-858CDF4AB2D2}"/>
              </a:ext>
            </a:extLst>
          </p:cNvPr>
          <p:cNvCxnSpPr>
            <a:cxnSpLocks/>
          </p:cNvCxnSpPr>
          <p:nvPr/>
        </p:nvCxnSpPr>
        <p:spPr>
          <a:xfrm>
            <a:off x="6270727" y="2876662"/>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CADEE893-BE45-47F3-BCF0-02424B3503CC}"/>
              </a:ext>
            </a:extLst>
          </p:cNvPr>
          <p:cNvSpPr/>
          <p:nvPr/>
        </p:nvSpPr>
        <p:spPr>
          <a:xfrm>
            <a:off x="-1171838" y="4592406"/>
            <a:ext cx="808262" cy="3897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3FB5178A-4501-4B56-8BF1-D083D7B021CE}"/>
              </a:ext>
            </a:extLst>
          </p:cNvPr>
          <p:cNvCxnSpPr>
            <a:cxnSpLocks/>
          </p:cNvCxnSpPr>
          <p:nvPr/>
        </p:nvCxnSpPr>
        <p:spPr>
          <a:xfrm>
            <a:off x="1524000" y="2876662"/>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1934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2109C6-041C-42BA-B507-8EA298046EDD}"/>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7BF877-20DD-40F4-AEA8-E1B6D5350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7DC874-15B5-4338-B7D1-8E393AB4C16E}"/>
              </a:ext>
            </a:extLst>
          </p:cNvPr>
          <p:cNvSpPr>
            <a:spLocks noGrp="1"/>
          </p:cNvSpPr>
          <p:nvPr>
            <p:ph type="dt" sz="half" idx="10"/>
          </p:nvPr>
        </p:nvSpPr>
        <p:spPr/>
        <p:txBody>
          <a:bodyPr/>
          <a:lstStyle/>
          <a:p>
            <a:fld id="{3C2B07E4-CDF9-4C88-A2F3-04620E58224D}" type="datetimeFigureOut">
              <a:rPr lang="en-US" smtClean="0"/>
              <a:t>3/25/2025</a:t>
            </a:fld>
            <a:endParaRPr lang="en-US"/>
          </a:p>
        </p:txBody>
      </p:sp>
      <p:sp>
        <p:nvSpPr>
          <p:cNvPr id="4" name="Footer Placeholder 3">
            <a:extLst>
              <a:ext uri="{FF2B5EF4-FFF2-40B4-BE49-F238E27FC236}">
                <a16:creationId xmlns:a16="http://schemas.microsoft.com/office/drawing/2014/main" id="{7E66BAE3-24C5-483F-9141-D860A265E7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59AEEB4-66F8-4008-B616-804FB9D91CF9}"/>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2671796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46C975-8FFB-4A4B-9213-774EE3901DE9}"/>
              </a:ext>
            </a:extLst>
          </p:cNvPr>
          <p:cNvSpPr>
            <a:spLocks noGrp="1"/>
          </p:cNvSpPr>
          <p:nvPr>
            <p:ph type="dt" sz="half" idx="10"/>
          </p:nvPr>
        </p:nvSpPr>
        <p:spPr/>
        <p:txBody>
          <a:bodyPr/>
          <a:lstStyle/>
          <a:p>
            <a:fld id="{3C2B07E4-CDF9-4C88-A2F3-04620E58224D}" type="datetimeFigureOut">
              <a:rPr lang="en-US" smtClean="0"/>
              <a:t>3/25/2025</a:t>
            </a:fld>
            <a:endParaRPr lang="en-US"/>
          </a:p>
        </p:txBody>
      </p:sp>
      <p:sp>
        <p:nvSpPr>
          <p:cNvPr id="3" name="Footer Placeholder 2">
            <a:extLst>
              <a:ext uri="{FF2B5EF4-FFF2-40B4-BE49-F238E27FC236}">
                <a16:creationId xmlns:a16="http://schemas.microsoft.com/office/drawing/2014/main" id="{4FBA744F-475D-4105-8E4A-02581554953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F3FA64C-7966-4D6F-88D7-4B89F2A1DF2C}"/>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3272306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4ED5F-AB94-4DCF-8971-B8B2B55AF653}"/>
              </a:ext>
            </a:extLst>
          </p:cNvPr>
          <p:cNvSpPr>
            <a:spLocks noGrp="1"/>
          </p:cNvSpPr>
          <p:nvPr>
            <p:ph type="title"/>
          </p:nvPr>
        </p:nvSpPr>
        <p:spPr>
          <a:xfrm>
            <a:off x="1443740" y="1558944"/>
            <a:ext cx="3279689" cy="1864196"/>
          </a:xfrm>
        </p:spPr>
        <p:txBody>
          <a:bodyPr anchor="b"/>
          <a:lstStyle>
            <a:lvl1pPr algn="r">
              <a:defRPr sz="2800">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141EE4CB-68CF-4BF3-A891-8277AFD13D88}"/>
              </a:ext>
            </a:extLst>
          </p:cNvPr>
          <p:cNvSpPr>
            <a:spLocks noGrp="1"/>
          </p:cNvSpPr>
          <p:nvPr>
            <p:ph idx="1"/>
          </p:nvPr>
        </p:nvSpPr>
        <p:spPr>
          <a:xfrm>
            <a:off x="5334000" y="762000"/>
            <a:ext cx="5333999" cy="5334000"/>
          </a:xfrm>
        </p:spPr>
        <p:txBody>
          <a:bodyPr anchor="ctr">
            <a:normAutofit/>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95292E72-B66D-40EE-B182-5585382A6DC9}"/>
              </a:ext>
            </a:extLst>
          </p:cNvPr>
          <p:cNvSpPr>
            <a:spLocks noGrp="1"/>
          </p:cNvSpPr>
          <p:nvPr>
            <p:ph type="body" sz="half" idx="2"/>
          </p:nvPr>
        </p:nvSpPr>
        <p:spPr>
          <a:xfrm>
            <a:off x="1443741" y="3649682"/>
            <a:ext cx="3233096" cy="1933605"/>
          </a:xfrm>
        </p:spPr>
        <p:txBody>
          <a:bodyPr/>
          <a:lstStyle>
            <a:lvl1pPr marL="0" indent="0" algn="r">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ED73B694-B050-45F3-AE6F-A86A129F1C64}"/>
              </a:ext>
            </a:extLst>
          </p:cNvPr>
          <p:cNvSpPr>
            <a:spLocks noGrp="1"/>
          </p:cNvSpPr>
          <p:nvPr>
            <p:ph type="dt" sz="half" idx="10"/>
          </p:nvPr>
        </p:nvSpPr>
        <p:spPr/>
        <p:txBody>
          <a:bodyPr/>
          <a:lstStyle/>
          <a:p>
            <a:fld id="{3C2B07E4-CDF9-4C88-A2F3-04620E58224D}" type="datetimeFigureOut">
              <a:rPr lang="en-US" smtClean="0"/>
              <a:t>3/25/2025</a:t>
            </a:fld>
            <a:endParaRPr lang="en-US"/>
          </a:p>
        </p:txBody>
      </p:sp>
      <p:sp>
        <p:nvSpPr>
          <p:cNvPr id="6" name="Footer Placeholder 5">
            <a:extLst>
              <a:ext uri="{FF2B5EF4-FFF2-40B4-BE49-F238E27FC236}">
                <a16:creationId xmlns:a16="http://schemas.microsoft.com/office/drawing/2014/main" id="{7E8AE423-9CA5-46B3-96B1-7586AD0208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4B973D-F1F7-47BC-996D-6100B7C89520}"/>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3027110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E9949-4A1F-4DA9-9B75-A6180F954B8D}"/>
              </a:ext>
            </a:extLst>
          </p:cNvPr>
          <p:cNvSpPr>
            <a:spLocks noGrp="1"/>
          </p:cNvSpPr>
          <p:nvPr>
            <p:ph type="title"/>
          </p:nvPr>
        </p:nvSpPr>
        <p:spPr>
          <a:xfrm>
            <a:off x="1433543" y="1383126"/>
            <a:ext cx="3289886" cy="2045874"/>
          </a:xfrm>
        </p:spPr>
        <p:txBody>
          <a:bodyPr anchor="b"/>
          <a:lstStyle>
            <a:lvl1pPr algn="r">
              <a:defRPr sz="2800">
                <a:solidFill>
                  <a:schemeClr val="tx1"/>
                </a:solidFill>
              </a:defRPr>
            </a:lvl1pPr>
          </a:lstStyle>
          <a:p>
            <a:r>
              <a:rPr lang="en-US" dirty="0"/>
              <a:t>Click to edit Master title style</a:t>
            </a:r>
          </a:p>
        </p:txBody>
      </p:sp>
      <p:sp>
        <p:nvSpPr>
          <p:cNvPr id="3" name="Picture Placeholder 2">
            <a:extLst>
              <a:ext uri="{FF2B5EF4-FFF2-40B4-BE49-F238E27FC236}">
                <a16:creationId xmlns:a16="http://schemas.microsoft.com/office/drawing/2014/main" id="{79A8D794-C670-4569-93D9-0FF8B35AA7AE}"/>
              </a:ext>
            </a:extLst>
          </p:cNvPr>
          <p:cNvSpPr>
            <a:spLocks noGrp="1"/>
          </p:cNvSpPr>
          <p:nvPr>
            <p:ph type="pic" idx="1"/>
          </p:nvPr>
        </p:nvSpPr>
        <p:spPr>
          <a:xfrm>
            <a:off x="5334001" y="762000"/>
            <a:ext cx="5333999" cy="5334000"/>
          </a:xfrm>
        </p:spPr>
        <p:txBody>
          <a:bodyPr/>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92486F6-AE67-4B34-B8E2-0B7576DC2E3A}"/>
              </a:ext>
            </a:extLst>
          </p:cNvPr>
          <p:cNvSpPr>
            <a:spLocks noGrp="1"/>
          </p:cNvSpPr>
          <p:nvPr>
            <p:ph type="body" sz="half" idx="2"/>
          </p:nvPr>
        </p:nvSpPr>
        <p:spPr>
          <a:xfrm>
            <a:off x="1433544" y="3649682"/>
            <a:ext cx="3243292" cy="1684317"/>
          </a:xfrm>
        </p:spPr>
        <p:txBody>
          <a:bodyPr/>
          <a:lstStyle>
            <a:lvl1pPr marL="0" indent="0" algn="r">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198B11C-BB63-49A6-B488-29D4FBF8E107}"/>
              </a:ext>
            </a:extLst>
          </p:cNvPr>
          <p:cNvSpPr>
            <a:spLocks noGrp="1"/>
          </p:cNvSpPr>
          <p:nvPr>
            <p:ph type="dt" sz="half" idx="10"/>
          </p:nvPr>
        </p:nvSpPr>
        <p:spPr/>
        <p:txBody>
          <a:bodyPr/>
          <a:lstStyle/>
          <a:p>
            <a:fld id="{3C2B07E4-CDF9-4C88-A2F3-04620E58224D}" type="datetimeFigureOut">
              <a:rPr lang="en-US" smtClean="0"/>
              <a:t>3/25/2025</a:t>
            </a:fld>
            <a:endParaRPr lang="en-US"/>
          </a:p>
        </p:txBody>
      </p:sp>
      <p:sp>
        <p:nvSpPr>
          <p:cNvPr id="6" name="Footer Placeholder 5">
            <a:extLst>
              <a:ext uri="{FF2B5EF4-FFF2-40B4-BE49-F238E27FC236}">
                <a16:creationId xmlns:a16="http://schemas.microsoft.com/office/drawing/2014/main" id="{324B9166-6D36-4F0A-9ADD-33D49A0C3A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B22B8F-7760-41B3-9053-DD90255B9EE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991223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84152A-7FE0-4708-B7C1-DBEC8F133766}"/>
              </a:ext>
            </a:extLst>
          </p:cNvPr>
          <p:cNvSpPr>
            <a:spLocks noGrp="1"/>
          </p:cNvSpPr>
          <p:nvPr>
            <p:ph type="title"/>
          </p:nvPr>
        </p:nvSpPr>
        <p:spPr>
          <a:xfrm>
            <a:off x="1429566" y="1041621"/>
            <a:ext cx="9238434" cy="861383"/>
          </a:xfrm>
          <a:prstGeom prst="rect">
            <a:avLst/>
          </a:prstGeom>
        </p:spPr>
        <p:txBody>
          <a:bodyPr vert="horz" lIns="91440" tIns="45720" rIns="91440" bIns="45720" rtlCol="0" anchor="b">
            <a:noAutofit/>
          </a:bodyPr>
          <a:lstStyle/>
          <a:p>
            <a:r>
              <a:rPr lang="en-US" dirty="0"/>
              <a:t>Click to edit Master title style</a:t>
            </a:r>
          </a:p>
        </p:txBody>
      </p:sp>
      <p:sp>
        <p:nvSpPr>
          <p:cNvPr id="3" name="Text Placeholder 2">
            <a:extLst>
              <a:ext uri="{FF2B5EF4-FFF2-40B4-BE49-F238E27FC236}">
                <a16:creationId xmlns:a16="http://schemas.microsoft.com/office/drawing/2014/main" id="{B911AB53-BAF9-439D-9451-47193CF2FF8E}"/>
              </a:ext>
            </a:extLst>
          </p:cNvPr>
          <p:cNvSpPr>
            <a:spLocks noGrp="1"/>
          </p:cNvSpPr>
          <p:nvPr>
            <p:ph type="body" idx="1"/>
          </p:nvPr>
        </p:nvSpPr>
        <p:spPr>
          <a:xfrm>
            <a:off x="1429566" y="2285999"/>
            <a:ext cx="9238434" cy="38100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FB96D9F-562A-496F-A530-A561994DC5EF}"/>
              </a:ext>
            </a:extLst>
          </p:cNvPr>
          <p:cNvSpPr>
            <a:spLocks noGrp="1"/>
          </p:cNvSpPr>
          <p:nvPr>
            <p:ph type="dt" sz="half" idx="2"/>
          </p:nvPr>
        </p:nvSpPr>
        <p:spPr>
          <a:xfrm rot="5400000">
            <a:off x="10471087" y="4891318"/>
            <a:ext cx="2673295" cy="365125"/>
          </a:xfrm>
          <a:prstGeom prst="rect">
            <a:avLst/>
          </a:prstGeom>
        </p:spPr>
        <p:txBody>
          <a:bodyPr vert="horz" lIns="91440" tIns="45720" rIns="91440" bIns="45720" rtlCol="0" anchor="ctr"/>
          <a:lstStyle>
            <a:lvl1pPr algn="l">
              <a:defRPr sz="700" b="1" cap="all" spc="300" baseline="0">
                <a:solidFill>
                  <a:schemeClr val="tx1"/>
                </a:solidFill>
              </a:defRPr>
            </a:lvl1pPr>
          </a:lstStyle>
          <a:p>
            <a:fld id="{3C2B07E4-CDF9-4C88-A2F3-04620E58224D}" type="datetimeFigureOut">
              <a:rPr lang="en-US" smtClean="0"/>
              <a:pPr/>
              <a:t>3/25/2025</a:t>
            </a:fld>
            <a:endParaRPr lang="en-US" dirty="0"/>
          </a:p>
        </p:txBody>
      </p:sp>
      <p:sp>
        <p:nvSpPr>
          <p:cNvPr id="5" name="Footer Placeholder 4">
            <a:extLst>
              <a:ext uri="{FF2B5EF4-FFF2-40B4-BE49-F238E27FC236}">
                <a16:creationId xmlns:a16="http://schemas.microsoft.com/office/drawing/2014/main" id="{CC3060FE-AAC3-4FAE-9EB4-BCAE72D95670}"/>
              </a:ext>
            </a:extLst>
          </p:cNvPr>
          <p:cNvSpPr>
            <a:spLocks noGrp="1"/>
          </p:cNvSpPr>
          <p:nvPr>
            <p:ph type="ftr" sz="quarter" idx="3"/>
          </p:nvPr>
        </p:nvSpPr>
        <p:spPr>
          <a:xfrm rot="5400000">
            <a:off x="10473021" y="1609893"/>
            <a:ext cx="2669427" cy="365125"/>
          </a:xfrm>
          <a:prstGeom prst="rect">
            <a:avLst/>
          </a:prstGeom>
        </p:spPr>
        <p:txBody>
          <a:bodyPr vert="horz" lIns="91440" tIns="45720" rIns="91440" bIns="45720" rtlCol="0" anchor="ctr"/>
          <a:lstStyle>
            <a:lvl1pPr algn="r">
              <a:defRPr sz="7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4777EDB2-8F31-42FA-B253-62D241466385}"/>
              </a:ext>
            </a:extLst>
          </p:cNvPr>
          <p:cNvSpPr>
            <a:spLocks noGrp="1"/>
          </p:cNvSpPr>
          <p:nvPr>
            <p:ph type="sldNum" sz="quarter" idx="4"/>
          </p:nvPr>
        </p:nvSpPr>
        <p:spPr>
          <a:xfrm>
            <a:off x="11492908" y="3219853"/>
            <a:ext cx="629653" cy="429830"/>
          </a:xfrm>
          <a:prstGeom prst="rect">
            <a:avLst/>
          </a:prstGeom>
        </p:spPr>
        <p:txBody>
          <a:bodyPr vert="horz" lIns="91440" tIns="45720" rIns="91440" bIns="45720" rtlCol="0" anchor="ctr"/>
          <a:lstStyle>
            <a:lvl1pPr algn="ctr">
              <a:defRPr sz="1600" b="1">
                <a:solidFill>
                  <a:schemeClr val="tx1">
                    <a:tint val="75000"/>
                  </a:schemeClr>
                </a:solidFill>
                <a:latin typeface="+mj-lt"/>
              </a:defRPr>
            </a:lvl1pPr>
          </a:lstStyle>
          <a:p>
            <a:fld id="{EFE71E98-A417-4ECC-ACEB-C0490C20DB04}" type="slidenum">
              <a:rPr lang="en-US" smtClean="0"/>
              <a:pPr/>
              <a:t>‹#›</a:t>
            </a:fld>
            <a:endParaRPr lang="en-US"/>
          </a:p>
        </p:txBody>
      </p:sp>
    </p:spTree>
    <p:extLst>
      <p:ext uri="{BB962C8B-B14F-4D97-AF65-F5344CB8AC3E}">
        <p14:creationId xmlns:p14="http://schemas.microsoft.com/office/powerpoint/2010/main" val="1591477879"/>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24" r:id="rId6"/>
    <p:sldLayoutId id="2147483719" r:id="rId7"/>
    <p:sldLayoutId id="2147483720" r:id="rId8"/>
    <p:sldLayoutId id="2147483721" r:id="rId9"/>
    <p:sldLayoutId id="2147483723" r:id="rId10"/>
    <p:sldLayoutId id="2147483722" r:id="rId11"/>
  </p:sldLayoutIdLst>
  <p:txStyles>
    <p:titleStyle>
      <a:lvl1pPr algn="l" defTabSz="914400" rtl="0" eaLnBrk="1" latinLnBrk="0" hangingPunct="1">
        <a:lnSpc>
          <a:spcPct val="120000"/>
        </a:lnSpc>
        <a:spcBef>
          <a:spcPct val="0"/>
        </a:spcBef>
        <a:buNone/>
        <a:defRPr sz="2800" b="1" kern="1200" cap="all" spc="600" baseline="0">
          <a:solidFill>
            <a:schemeClr val="tx1"/>
          </a:solidFill>
          <a:latin typeface="+mj-lt"/>
          <a:ea typeface="+mj-ea"/>
          <a:cs typeface="+mj-cs"/>
        </a:defRPr>
      </a:lvl1pPr>
    </p:titleStyle>
    <p:bodyStyle>
      <a:lvl1pPr marL="274320" indent="-274320" algn="l" defTabSz="914400" rtl="0" eaLnBrk="1" latinLnBrk="0" hangingPunct="1">
        <a:lnSpc>
          <a:spcPct val="130000"/>
        </a:lnSpc>
        <a:spcBef>
          <a:spcPts val="1000"/>
        </a:spcBef>
        <a:buSzPct val="85000"/>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30000"/>
        </a:lnSpc>
        <a:spcBef>
          <a:spcPts val="500"/>
        </a:spcBef>
        <a:buSzPct val="85000"/>
        <a:buFontTx/>
        <a:buNone/>
        <a:defRPr sz="1600" b="1" kern="1200">
          <a:solidFill>
            <a:schemeClr val="tx1"/>
          </a:solidFill>
          <a:latin typeface="+mn-lt"/>
          <a:ea typeface="+mn-ea"/>
          <a:cs typeface="+mn-cs"/>
        </a:defRPr>
      </a:lvl2pPr>
      <a:lvl3pPr marL="457200" indent="-182880" algn="l" defTabSz="914400" rtl="0" eaLnBrk="1" latinLnBrk="0" hangingPunct="1">
        <a:lnSpc>
          <a:spcPct val="130000"/>
        </a:lnSpc>
        <a:spcBef>
          <a:spcPts val="500"/>
        </a:spcBef>
        <a:buSzPct val="85000"/>
        <a:buFont typeface="Arial" panose="020B0604020202020204" pitchFamily="34" charset="0"/>
        <a:buChar char="•"/>
        <a:defRPr sz="1400" kern="1200">
          <a:solidFill>
            <a:schemeClr val="tx1"/>
          </a:solidFill>
          <a:latin typeface="+mn-lt"/>
          <a:ea typeface="+mn-ea"/>
          <a:cs typeface="+mn-cs"/>
        </a:defRPr>
      </a:lvl3pPr>
      <a:lvl4pPr marL="466344" indent="0" algn="l" defTabSz="914400" rtl="0" eaLnBrk="1" latinLnBrk="0" hangingPunct="1">
        <a:lnSpc>
          <a:spcPct val="130000"/>
        </a:lnSpc>
        <a:spcBef>
          <a:spcPts val="500"/>
        </a:spcBef>
        <a:buSzPct val="85000"/>
        <a:buFontTx/>
        <a:buNone/>
        <a:defRPr sz="1200" b="1" kern="1200">
          <a:solidFill>
            <a:schemeClr val="tx1"/>
          </a:solidFill>
          <a:latin typeface="+mn-lt"/>
          <a:ea typeface="+mn-ea"/>
          <a:cs typeface="+mn-cs"/>
        </a:defRPr>
      </a:lvl4pPr>
      <a:lvl5pPr marL="640080" indent="-182880" algn="l" defTabSz="914400" rtl="0" eaLnBrk="1" latinLnBrk="0" hangingPunct="1">
        <a:lnSpc>
          <a:spcPct val="130000"/>
        </a:lnSpc>
        <a:spcBef>
          <a:spcPts val="500"/>
        </a:spcBef>
        <a:buSzPct val="85000"/>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1C3281D-A46F-4842-9340-4CBC29E1B2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olored pencils inside a pencil holder which is on top of a wood table">
            <a:extLst>
              <a:ext uri="{FF2B5EF4-FFF2-40B4-BE49-F238E27FC236}">
                <a16:creationId xmlns:a16="http://schemas.microsoft.com/office/drawing/2014/main" id="{96C70D44-B113-5979-2446-502E85EE055F}"/>
              </a:ext>
            </a:extLst>
          </p:cNvPr>
          <p:cNvPicPr>
            <a:picLocks noChangeAspect="1"/>
          </p:cNvPicPr>
          <p:nvPr/>
        </p:nvPicPr>
        <p:blipFill>
          <a:blip r:embed="rId2">
            <a:alphaModFix amt="50000"/>
          </a:blip>
          <a:srcRect t="15730"/>
          <a:stretch/>
        </p:blipFill>
        <p:spPr>
          <a:xfrm>
            <a:off x="20" y="10"/>
            <a:ext cx="12191980" cy="6857990"/>
          </a:xfrm>
          <a:prstGeom prst="rect">
            <a:avLst/>
          </a:prstGeom>
        </p:spPr>
      </p:pic>
      <p:sp>
        <p:nvSpPr>
          <p:cNvPr id="2" name="Title 1">
            <a:extLst>
              <a:ext uri="{FF2B5EF4-FFF2-40B4-BE49-F238E27FC236}">
                <a16:creationId xmlns:a16="http://schemas.microsoft.com/office/drawing/2014/main" id="{9779E5C3-C803-57C7-A6E0-4E6D52860300}"/>
              </a:ext>
            </a:extLst>
          </p:cNvPr>
          <p:cNvSpPr>
            <a:spLocks noGrp="1"/>
          </p:cNvSpPr>
          <p:nvPr>
            <p:ph type="ctrTitle"/>
          </p:nvPr>
        </p:nvSpPr>
        <p:spPr>
          <a:xfrm>
            <a:off x="2238258" y="1424473"/>
            <a:ext cx="7714388" cy="2850146"/>
          </a:xfrm>
        </p:spPr>
        <p:txBody>
          <a:bodyPr>
            <a:normAutofit/>
          </a:bodyPr>
          <a:lstStyle/>
          <a:p>
            <a:pPr algn="ctr"/>
            <a:r>
              <a:rPr lang="en-US" dirty="0"/>
              <a:t>Honors Reimagined</a:t>
            </a:r>
            <a:br>
              <a:rPr lang="en-US" dirty="0"/>
            </a:br>
            <a:r>
              <a:rPr lang="en-US" sz="2000" dirty="0"/>
              <a:t>Honor’s Curriculum </a:t>
            </a:r>
            <a:br>
              <a:rPr lang="en-US" sz="2000" dirty="0"/>
            </a:br>
            <a:r>
              <a:rPr lang="en-US" sz="2000" dirty="0"/>
              <a:t>Draft Model</a:t>
            </a:r>
          </a:p>
        </p:txBody>
      </p:sp>
      <p:sp>
        <p:nvSpPr>
          <p:cNvPr id="3" name="Subtitle 2">
            <a:extLst>
              <a:ext uri="{FF2B5EF4-FFF2-40B4-BE49-F238E27FC236}">
                <a16:creationId xmlns:a16="http://schemas.microsoft.com/office/drawing/2014/main" id="{3BDD6335-D785-545A-CA61-DB8C654E427C}"/>
              </a:ext>
            </a:extLst>
          </p:cNvPr>
          <p:cNvSpPr>
            <a:spLocks noGrp="1"/>
          </p:cNvSpPr>
          <p:nvPr>
            <p:ph type="subTitle" idx="1"/>
          </p:nvPr>
        </p:nvSpPr>
        <p:spPr>
          <a:xfrm>
            <a:off x="2238258" y="4848464"/>
            <a:ext cx="7714388" cy="1085849"/>
          </a:xfrm>
        </p:spPr>
        <p:txBody>
          <a:bodyPr>
            <a:normAutofit/>
          </a:bodyPr>
          <a:lstStyle/>
          <a:p>
            <a:pPr algn="ctr"/>
            <a:r>
              <a:rPr lang="en-US" dirty="0"/>
              <a:t>Dr. Kasey Tucker-Gail</a:t>
            </a:r>
          </a:p>
          <a:p>
            <a:pPr algn="ctr"/>
            <a:r>
              <a:rPr lang="en-US" dirty="0"/>
              <a:t>Honors Council</a:t>
            </a:r>
          </a:p>
        </p:txBody>
      </p:sp>
      <p:cxnSp>
        <p:nvCxnSpPr>
          <p:cNvPr id="11" name="Straight Connector 10">
            <a:extLst>
              <a:ext uri="{FF2B5EF4-FFF2-40B4-BE49-F238E27FC236}">
                <a16:creationId xmlns:a16="http://schemas.microsoft.com/office/drawing/2014/main" id="{D4EDB048-C82F-4E9B-BCE9-3D1DBE5D59C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09875" y="4578595"/>
            <a:ext cx="971155" cy="0"/>
          </a:xfrm>
          <a:prstGeom prst="line">
            <a:avLst/>
          </a:prstGeom>
          <a:ln w="317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64759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53748-07DA-0E43-3294-2407627F781C}"/>
              </a:ext>
            </a:extLst>
          </p:cNvPr>
          <p:cNvSpPr>
            <a:spLocks noGrp="1"/>
          </p:cNvSpPr>
          <p:nvPr>
            <p:ph type="title"/>
          </p:nvPr>
        </p:nvSpPr>
        <p:spPr/>
        <p:txBody>
          <a:bodyPr/>
          <a:lstStyle/>
          <a:p>
            <a:r>
              <a:rPr lang="en-US" dirty="0"/>
              <a:t>Honors Portfolio</a:t>
            </a:r>
          </a:p>
        </p:txBody>
      </p:sp>
      <p:sp>
        <p:nvSpPr>
          <p:cNvPr id="3" name="Content Placeholder 2">
            <a:extLst>
              <a:ext uri="{FF2B5EF4-FFF2-40B4-BE49-F238E27FC236}">
                <a16:creationId xmlns:a16="http://schemas.microsoft.com/office/drawing/2014/main" id="{1AB8AE41-09C4-57BD-95F2-8B58AEA7B1AD}"/>
              </a:ext>
            </a:extLst>
          </p:cNvPr>
          <p:cNvSpPr>
            <a:spLocks noGrp="1"/>
          </p:cNvSpPr>
          <p:nvPr>
            <p:ph idx="1"/>
          </p:nvPr>
        </p:nvSpPr>
        <p:spPr/>
        <p:txBody>
          <a:bodyPr>
            <a:normAutofit lnSpcReduction="10000"/>
          </a:bodyPr>
          <a:lstStyle/>
          <a:p>
            <a:pPr marL="342900" marR="0" lvl="0" indent="-342900">
              <a:buFont typeface="Symbol" pitchFamily="2" charset="2"/>
              <a:buChar char=""/>
            </a:pPr>
            <a:r>
              <a:rPr lang="en-US" sz="1200" dirty="0">
                <a:effectLst/>
                <a:latin typeface="Times New Roman" panose="02020603050405020304" pitchFamily="18" charset="0"/>
                <a:ea typeface="Times New Roman" panose="02020603050405020304" pitchFamily="18" charset="0"/>
              </a:rPr>
              <a:t> A learning portfolio is a purposeful collection of student work that exhibits a student’s effort, progress, achievements and competencies gained during a course or time in college. It provides a richer picture of learning through an efficient, dynamic and integrated process. </a:t>
            </a:r>
          </a:p>
          <a:p>
            <a:pPr marL="342900" marR="0" lvl="0" indent="-342900">
              <a:buFont typeface="Symbol" pitchFamily="2" charset="2"/>
              <a:buChar char=""/>
            </a:pPr>
            <a:r>
              <a:rPr lang="en-US" sz="1200" dirty="0">
                <a:effectLst/>
                <a:latin typeface="Times New Roman" panose="02020603050405020304" pitchFamily="18" charset="0"/>
                <a:ea typeface="Times New Roman" panose="02020603050405020304" pitchFamily="18" charset="0"/>
              </a:rPr>
              <a:t>The vision for learning portfolios is to establish a model that engages students in reflection of things like: Actively reflecting on collegiate experiences; identifying linkages between curricular and co-curricular involvement; integrating learning across experiences; evaluating aspects of experiences as they relate to academic, personal and professional identities; and communicating the integration of learning to various university audiences. This could be a way of them telling us how honors has impacted their experience at UT or tell their story. </a:t>
            </a:r>
          </a:p>
          <a:p>
            <a:pPr marL="342900" marR="0" lvl="0" indent="-342900">
              <a:buFont typeface="Symbol" pitchFamily="2" charset="2"/>
              <a:buChar char=""/>
            </a:pPr>
            <a:r>
              <a:rPr lang="en-US" sz="1200" dirty="0">
                <a:effectLst/>
                <a:latin typeface="Times New Roman" panose="02020603050405020304" pitchFamily="18" charset="0"/>
                <a:ea typeface="Times New Roman" panose="02020603050405020304" pitchFamily="18" charset="0"/>
              </a:rPr>
              <a:t>Example: </a:t>
            </a:r>
          </a:p>
          <a:p>
            <a:pPr marL="742950" marR="0" lvl="1" indent="-285750">
              <a:buFont typeface="Courier New" panose="02070309020205020404" pitchFamily="49" charset="0"/>
              <a:buChar char="o"/>
            </a:pPr>
            <a:r>
              <a:rPr lang="en-US" sz="1200" dirty="0">
                <a:effectLst/>
                <a:latin typeface="Times New Roman" panose="02020603050405020304" pitchFamily="18" charset="0"/>
                <a:ea typeface="Times New Roman" panose="02020603050405020304" pitchFamily="18" charset="0"/>
              </a:rPr>
              <a:t>Teaching portfolio</a:t>
            </a:r>
          </a:p>
          <a:p>
            <a:pPr marL="742950" marR="0" lvl="1" indent="-285750">
              <a:buFont typeface="Courier New" panose="02070309020205020404" pitchFamily="49" charset="0"/>
              <a:buChar char="o"/>
            </a:pPr>
            <a:r>
              <a:rPr lang="en-US" sz="1200" dirty="0">
                <a:effectLst/>
                <a:latin typeface="Times New Roman" panose="02020603050405020304" pitchFamily="18" charset="0"/>
                <a:ea typeface="Times New Roman" panose="02020603050405020304" pitchFamily="18" charset="0"/>
              </a:rPr>
              <a:t>Student exhibitions </a:t>
            </a:r>
          </a:p>
          <a:p>
            <a:pPr marL="742950" marR="0" lvl="1" indent="-285750">
              <a:buFont typeface="Courier New" panose="02070309020205020404" pitchFamily="49" charset="0"/>
              <a:buChar char="o"/>
            </a:pPr>
            <a:r>
              <a:rPr lang="en-US" sz="1200" dirty="0">
                <a:effectLst/>
                <a:latin typeface="Times New Roman" panose="02020603050405020304" pitchFamily="18" charset="0"/>
                <a:ea typeface="Times New Roman" panose="02020603050405020304" pitchFamily="18" charset="0"/>
              </a:rPr>
              <a:t>Recitals</a:t>
            </a:r>
          </a:p>
          <a:p>
            <a:pPr marL="742950" marR="0" lvl="1" indent="-285750">
              <a:buFont typeface="Courier New" panose="02070309020205020404" pitchFamily="49" charset="0"/>
              <a:buChar char="o"/>
            </a:pPr>
            <a:r>
              <a:rPr lang="en-US" sz="1200" dirty="0">
                <a:effectLst/>
                <a:latin typeface="Times New Roman" panose="02020603050405020304" pitchFamily="18" charset="0"/>
                <a:ea typeface="Times New Roman" panose="02020603050405020304" pitchFamily="18" charset="0"/>
              </a:rPr>
              <a:t>Production engagement</a:t>
            </a:r>
          </a:p>
          <a:p>
            <a:pPr marL="742950" marR="0" lvl="1" indent="-285750">
              <a:buFont typeface="Courier New" panose="02070309020205020404" pitchFamily="49" charset="0"/>
              <a:buChar char="o"/>
            </a:pPr>
            <a:r>
              <a:rPr lang="en-US" sz="1200" dirty="0">
                <a:effectLst/>
                <a:latin typeface="Times New Roman" panose="02020603050405020304" pitchFamily="18" charset="0"/>
                <a:ea typeface="Times New Roman" panose="02020603050405020304" pitchFamily="18" charset="0"/>
              </a:rPr>
              <a:t>Independent filmmaking</a:t>
            </a:r>
          </a:p>
          <a:p>
            <a:pPr marL="742950" marR="0" lvl="1" indent="-285750">
              <a:buFont typeface="Courier New" panose="02070309020205020404" pitchFamily="49" charset="0"/>
              <a:buChar char="o"/>
            </a:pPr>
            <a:r>
              <a:rPr lang="en-US" sz="1200" dirty="0">
                <a:effectLst/>
                <a:latin typeface="Times New Roman" panose="02020603050405020304" pitchFamily="18" charset="0"/>
                <a:ea typeface="Times New Roman" panose="02020603050405020304" pitchFamily="18" charset="0"/>
              </a:rPr>
              <a:t>Women in stem</a:t>
            </a:r>
          </a:p>
          <a:p>
            <a:endParaRPr lang="en-US" dirty="0"/>
          </a:p>
        </p:txBody>
      </p:sp>
    </p:spTree>
    <p:extLst>
      <p:ext uri="{BB962C8B-B14F-4D97-AF65-F5344CB8AC3E}">
        <p14:creationId xmlns:p14="http://schemas.microsoft.com/office/powerpoint/2010/main" val="3885556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34AEF-EBFD-A2BC-52D1-6020F88F5604}"/>
              </a:ext>
            </a:extLst>
          </p:cNvPr>
          <p:cNvSpPr>
            <a:spLocks noGrp="1"/>
          </p:cNvSpPr>
          <p:nvPr>
            <p:ph type="title"/>
          </p:nvPr>
        </p:nvSpPr>
        <p:spPr/>
        <p:txBody>
          <a:bodyPr/>
          <a:lstStyle/>
          <a:p>
            <a:r>
              <a:rPr lang="en-US" dirty="0"/>
              <a:t>Capstone Project</a:t>
            </a:r>
          </a:p>
        </p:txBody>
      </p:sp>
      <p:sp>
        <p:nvSpPr>
          <p:cNvPr id="3" name="Content Placeholder 2">
            <a:extLst>
              <a:ext uri="{FF2B5EF4-FFF2-40B4-BE49-F238E27FC236}">
                <a16:creationId xmlns:a16="http://schemas.microsoft.com/office/drawing/2014/main" id="{BE1CC2C4-B551-1D2E-4691-3BBC01A24B22}"/>
              </a:ext>
            </a:extLst>
          </p:cNvPr>
          <p:cNvSpPr>
            <a:spLocks noGrp="1"/>
          </p:cNvSpPr>
          <p:nvPr>
            <p:ph idx="1"/>
          </p:nvPr>
        </p:nvSpPr>
        <p:spPr/>
        <p:txBody>
          <a:bodyPr>
            <a:normAutofit fontScale="55000" lnSpcReduction="20000"/>
          </a:bodyPr>
          <a:lstStyle/>
          <a:p>
            <a:pPr marL="342900" marR="0" lvl="0" indent="-342900">
              <a:buFont typeface="Symbol" pitchFamily="2" charset="2"/>
              <a:buChar char=""/>
            </a:pPr>
            <a:r>
              <a:rPr lang="en-US" sz="1800" dirty="0">
                <a:effectLst/>
                <a:latin typeface="Times New Roman" panose="02020603050405020304" pitchFamily="18" charset="0"/>
                <a:ea typeface="Times New Roman" panose="02020603050405020304" pitchFamily="18" charset="0"/>
              </a:rPr>
              <a:t>This is what separates the Honors Cord from the Honors Medallion. These are the students who push beyond the status quo even for honors. </a:t>
            </a:r>
          </a:p>
          <a:p>
            <a:pPr marL="342900" marR="0" lvl="0" indent="-342900">
              <a:buFont typeface="Symbol" pitchFamily="2" charset="2"/>
              <a:buChar char=""/>
            </a:pPr>
            <a:r>
              <a:rPr lang="en-US" sz="1800" dirty="0">
                <a:effectLst/>
                <a:latin typeface="Times New Roman" panose="02020603050405020304" pitchFamily="18" charset="0"/>
                <a:ea typeface="Times New Roman" panose="02020603050405020304" pitchFamily="18" charset="0"/>
              </a:rPr>
              <a:t>Thesis</a:t>
            </a:r>
          </a:p>
          <a:p>
            <a:pPr marL="342900" marR="0" lvl="0" indent="-342900">
              <a:buFont typeface="Symbol" pitchFamily="2" charset="2"/>
              <a:buChar char=""/>
            </a:pPr>
            <a:r>
              <a:rPr lang="en-US" sz="1800" dirty="0">
                <a:effectLst/>
                <a:latin typeface="Times New Roman" panose="02020603050405020304" pitchFamily="18" charset="0"/>
                <a:ea typeface="Times New Roman" panose="02020603050405020304" pitchFamily="18" charset="0"/>
              </a:rPr>
              <a:t>Published Research Paper</a:t>
            </a:r>
          </a:p>
          <a:p>
            <a:pPr marL="342900" marR="0" lvl="0" indent="-342900">
              <a:buFont typeface="Symbol" pitchFamily="2" charset="2"/>
              <a:buChar char=""/>
            </a:pPr>
            <a:r>
              <a:rPr lang="en-US" sz="1800" dirty="0">
                <a:effectLst/>
                <a:latin typeface="Times New Roman" panose="02020603050405020304" pitchFamily="18" charset="0"/>
                <a:ea typeface="Times New Roman" panose="02020603050405020304" pitchFamily="18" charset="0"/>
              </a:rPr>
              <a:t>Exhibit </a:t>
            </a:r>
          </a:p>
          <a:p>
            <a:pPr marL="342900" marR="0" lvl="0" indent="-342900">
              <a:buFont typeface="Symbol" pitchFamily="2" charset="2"/>
              <a:buChar char=""/>
            </a:pPr>
            <a:r>
              <a:rPr lang="en-US" sz="1800" dirty="0">
                <a:effectLst/>
                <a:latin typeface="Times New Roman" panose="02020603050405020304" pitchFamily="18" charset="0"/>
                <a:ea typeface="Times New Roman" panose="02020603050405020304" pitchFamily="18" charset="0"/>
              </a:rPr>
              <a:t>Artistic Display</a:t>
            </a:r>
          </a:p>
          <a:p>
            <a:pPr marL="342900" marR="0" lvl="0" indent="-342900">
              <a:buFont typeface="Symbol" pitchFamily="2" charset="2"/>
              <a:buChar char=""/>
            </a:pPr>
            <a:r>
              <a:rPr lang="en-US" sz="1800" dirty="0">
                <a:effectLst/>
                <a:latin typeface="Times New Roman" panose="02020603050405020304" pitchFamily="18" charset="0"/>
                <a:ea typeface="Times New Roman" panose="02020603050405020304" pitchFamily="18" charset="0"/>
              </a:rPr>
              <a:t>Performance</a:t>
            </a:r>
          </a:p>
          <a:p>
            <a:pPr marL="342900" marR="0" lvl="0" indent="-342900">
              <a:buFont typeface="Symbol" pitchFamily="2" charset="2"/>
              <a:buChar char=""/>
            </a:pPr>
            <a:r>
              <a:rPr lang="en-US" sz="1800" dirty="0">
                <a:effectLst/>
                <a:latin typeface="Times New Roman" panose="02020603050405020304" pitchFamily="18" charset="0"/>
                <a:ea typeface="Times New Roman" panose="02020603050405020304" pitchFamily="18" charset="0"/>
              </a:rPr>
              <a:t>Concert</a:t>
            </a:r>
          </a:p>
          <a:p>
            <a:pPr marL="342900" marR="0" lvl="0" indent="-342900">
              <a:buFont typeface="Symbol" pitchFamily="2" charset="2"/>
              <a:buChar char=""/>
            </a:pPr>
            <a:r>
              <a:rPr lang="en-US" sz="1800" dirty="0">
                <a:effectLst/>
                <a:latin typeface="Times New Roman" panose="02020603050405020304" pitchFamily="18" charset="0"/>
                <a:ea typeface="Times New Roman" panose="02020603050405020304" pitchFamily="18" charset="0"/>
              </a:rPr>
              <a:t>Juried Conference Presentation</a:t>
            </a:r>
          </a:p>
          <a:p>
            <a:pPr marL="342900" marR="0" lvl="0" indent="-342900">
              <a:buFont typeface="Symbol" pitchFamily="2" charset="2"/>
              <a:buChar char=""/>
            </a:pPr>
            <a:r>
              <a:rPr lang="en-US" sz="1800" dirty="0">
                <a:effectLst/>
                <a:latin typeface="Times New Roman" panose="02020603050405020304" pitchFamily="18" charset="0"/>
                <a:ea typeface="Times New Roman" panose="02020603050405020304" pitchFamily="18" charset="0"/>
              </a:rPr>
              <a:t>Community Engagement at a Sustained Level/Citizenship</a:t>
            </a:r>
          </a:p>
          <a:p>
            <a:pPr marL="342900" marR="0" lvl="0" indent="-342900">
              <a:buFont typeface="Symbol" pitchFamily="2" charset="2"/>
              <a:buChar char=""/>
            </a:pPr>
            <a:r>
              <a:rPr lang="en-US" sz="1800" dirty="0">
                <a:effectLst/>
                <a:latin typeface="Times New Roman" panose="02020603050405020304" pitchFamily="18" charset="0"/>
                <a:ea typeface="Times New Roman" panose="02020603050405020304" pitchFamily="18" charset="0"/>
              </a:rPr>
              <a:t>Completion of a Community Service Project complete with fundraising and completion (leading a team to complete a project).</a:t>
            </a:r>
          </a:p>
          <a:p>
            <a:pPr marL="342900" marR="0" lvl="0" indent="-342900">
              <a:buFont typeface="Symbol" pitchFamily="2" charset="2"/>
              <a:buChar char=""/>
            </a:pPr>
            <a:r>
              <a:rPr lang="en-US" sz="1800" dirty="0">
                <a:effectLst/>
                <a:latin typeface="Times New Roman" panose="02020603050405020304" pitchFamily="18" charset="0"/>
                <a:ea typeface="Times New Roman" panose="02020603050405020304" pitchFamily="18" charset="0"/>
              </a:rPr>
              <a:t>Advanced Internship in their field (</a:t>
            </a:r>
            <a:r>
              <a:rPr lang="en-US" sz="1800" dirty="0" err="1">
                <a:effectLst/>
                <a:latin typeface="Times New Roman" panose="02020603050405020304" pitchFamily="18" charset="0"/>
                <a:ea typeface="Times New Roman" panose="02020603050405020304" pitchFamily="18" charset="0"/>
              </a:rPr>
              <a:t>e.g</a:t>
            </a:r>
            <a:r>
              <a:rPr lang="en-US" sz="1800" dirty="0">
                <a:effectLst/>
                <a:latin typeface="Times New Roman" panose="02020603050405020304" pitchFamily="18" charset="0"/>
                <a:ea typeface="Times New Roman" panose="02020603050405020304" pitchFamily="18" charset="0"/>
              </a:rPr>
              <a:t> Washington Center)</a:t>
            </a:r>
          </a:p>
          <a:p>
            <a:pPr marL="342900" marR="0" lvl="0" indent="-342900">
              <a:buFont typeface="Symbol" pitchFamily="2" charset="2"/>
              <a:buChar char=""/>
            </a:pPr>
            <a:r>
              <a:rPr lang="en-US" sz="1800" dirty="0">
                <a:effectLst/>
                <a:latin typeface="Times New Roman" panose="02020603050405020304" pitchFamily="18" charset="0"/>
                <a:ea typeface="Times New Roman" panose="02020603050405020304" pitchFamily="18" charset="0"/>
              </a:rPr>
              <a:t>Undergraduate Research Project through UGR Scholarship</a:t>
            </a:r>
          </a:p>
          <a:p>
            <a:pPr marL="342900" marR="0" lvl="0" indent="-342900">
              <a:buFont typeface="Symbol" pitchFamily="2" charset="2"/>
              <a:buChar char=""/>
            </a:pPr>
            <a:r>
              <a:rPr lang="en-US" sz="1800" dirty="0">
                <a:effectLst/>
                <a:latin typeface="Times New Roman" panose="02020603050405020304" pitchFamily="18" charset="0"/>
                <a:ea typeface="Times New Roman" panose="02020603050405020304" pitchFamily="18" charset="0"/>
              </a:rPr>
              <a:t>Creation or Discovery in an outstanding way….Define these for your students… </a:t>
            </a:r>
          </a:p>
          <a:p>
            <a:endParaRPr lang="en-US" dirty="0"/>
          </a:p>
        </p:txBody>
      </p:sp>
    </p:spTree>
    <p:extLst>
      <p:ext uri="{BB962C8B-B14F-4D97-AF65-F5344CB8AC3E}">
        <p14:creationId xmlns:p14="http://schemas.microsoft.com/office/powerpoint/2010/main" val="730424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4C1E5-1CEF-9657-A8F2-20E0EFB7FD53}"/>
              </a:ext>
            </a:extLst>
          </p:cNvPr>
          <p:cNvSpPr>
            <a:spLocks noGrp="1"/>
          </p:cNvSpPr>
          <p:nvPr>
            <p:ph type="title"/>
          </p:nvPr>
        </p:nvSpPr>
        <p:spPr/>
        <p:txBody>
          <a:bodyPr/>
          <a:lstStyle/>
          <a:p>
            <a:r>
              <a:rPr lang="en-US" dirty="0"/>
              <a:t>Personalized Honors Agreement</a:t>
            </a:r>
          </a:p>
        </p:txBody>
      </p:sp>
      <p:sp>
        <p:nvSpPr>
          <p:cNvPr id="3" name="Content Placeholder 2">
            <a:extLst>
              <a:ext uri="{FF2B5EF4-FFF2-40B4-BE49-F238E27FC236}">
                <a16:creationId xmlns:a16="http://schemas.microsoft.com/office/drawing/2014/main" id="{030109D1-2E31-CC28-BC70-736ED31F5E5A}"/>
              </a:ext>
            </a:extLst>
          </p:cNvPr>
          <p:cNvSpPr>
            <a:spLocks noGrp="1"/>
          </p:cNvSpPr>
          <p:nvPr>
            <p:ph idx="1"/>
          </p:nvPr>
        </p:nvSpPr>
        <p:spPr/>
        <p:txBody>
          <a:bodyPr/>
          <a:lstStyle/>
          <a:p>
            <a:pPr marL="0" marR="0" indent="0">
              <a:buNone/>
            </a:pPr>
            <a:r>
              <a:rPr lang="en-US" sz="1800" dirty="0">
                <a:effectLst/>
                <a:latin typeface="Times New Roman" panose="02020603050405020304" pitchFamily="18" charset="0"/>
                <a:ea typeface="Times New Roman" panose="02020603050405020304" pitchFamily="18" charset="0"/>
              </a:rPr>
              <a:t>	</a:t>
            </a:r>
          </a:p>
          <a:p>
            <a:pPr marL="342900" marR="0" lvl="0" indent="-342900">
              <a:buFont typeface="Symbol" pitchFamily="2" charset="2"/>
              <a:buChar char=""/>
            </a:pPr>
            <a:r>
              <a:rPr lang="en-US" sz="1800" dirty="0">
                <a:effectLst/>
                <a:latin typeface="Times New Roman" panose="02020603050405020304" pitchFamily="18" charset="0"/>
                <a:ea typeface="Times New Roman" panose="02020603050405020304" pitchFamily="18" charset="0"/>
              </a:rPr>
              <a:t>Creating a customized plan about what the goals, criteria, details, and outcome of the agreement for the student and what part the faculty role will be. </a:t>
            </a:r>
          </a:p>
          <a:p>
            <a:pPr marL="342900" marR="0" lvl="0" indent="-342900">
              <a:buFont typeface="Symbol" pitchFamily="2" charset="2"/>
              <a:buChar char=""/>
            </a:pPr>
            <a:r>
              <a:rPr lang="en-US" sz="1800" dirty="0">
                <a:effectLst/>
                <a:latin typeface="Times New Roman" panose="02020603050405020304" pitchFamily="18" charset="0"/>
                <a:ea typeface="Times New Roman" panose="02020603050405020304" pitchFamily="18" charset="0"/>
              </a:rPr>
              <a:t>As well as the criteria rubric and results/feedback are for the student. </a:t>
            </a:r>
          </a:p>
          <a:p>
            <a:pPr marL="342900" marR="0" lvl="0" indent="-342900">
              <a:buFont typeface="Symbol" pitchFamily="2" charset="2"/>
              <a:buChar char=""/>
            </a:pPr>
            <a:r>
              <a:rPr lang="en-US" sz="1800" dirty="0">
                <a:effectLst/>
                <a:latin typeface="Times New Roman" panose="02020603050405020304" pitchFamily="18" charset="0"/>
                <a:ea typeface="Times New Roman" panose="02020603050405020304" pitchFamily="18" charset="0"/>
              </a:rPr>
              <a:t>Creating a document that outlines the plan, then is resubmitted at the end with a brief description on what was accomplished. </a:t>
            </a:r>
          </a:p>
          <a:p>
            <a:endParaRPr lang="en-US" dirty="0"/>
          </a:p>
        </p:txBody>
      </p:sp>
    </p:spTree>
    <p:extLst>
      <p:ext uri="{BB962C8B-B14F-4D97-AF65-F5344CB8AC3E}">
        <p14:creationId xmlns:p14="http://schemas.microsoft.com/office/powerpoint/2010/main" val="1763004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E97F3-A14E-6349-E335-7249D573A019}"/>
              </a:ext>
            </a:extLst>
          </p:cNvPr>
          <p:cNvSpPr>
            <a:spLocks noGrp="1"/>
          </p:cNvSpPr>
          <p:nvPr>
            <p:ph type="title"/>
          </p:nvPr>
        </p:nvSpPr>
        <p:spPr/>
        <p:txBody>
          <a:bodyPr/>
          <a:lstStyle/>
          <a:p>
            <a:r>
              <a:rPr lang="en-US" dirty="0"/>
              <a:t>Honor Council</a:t>
            </a:r>
          </a:p>
        </p:txBody>
      </p:sp>
      <p:sp>
        <p:nvSpPr>
          <p:cNvPr id="3" name="Content Placeholder 2">
            <a:extLst>
              <a:ext uri="{FF2B5EF4-FFF2-40B4-BE49-F238E27FC236}">
                <a16:creationId xmlns:a16="http://schemas.microsoft.com/office/drawing/2014/main" id="{B03D1D7C-109B-F9C2-4031-BBA3406FD263}"/>
              </a:ext>
            </a:extLst>
          </p:cNvPr>
          <p:cNvSpPr>
            <a:spLocks noGrp="1"/>
          </p:cNvSpPr>
          <p:nvPr>
            <p:ph idx="1"/>
          </p:nvPr>
        </p:nvSpPr>
        <p:spPr/>
        <p:txBody>
          <a:bodyPr>
            <a:normAutofit lnSpcReduction="10000"/>
          </a:bodyPr>
          <a:lstStyle/>
          <a:p>
            <a:r>
              <a:rPr lang="en-US" dirty="0"/>
              <a:t>Dr. Micheal Toland – Judith Herb College of Education</a:t>
            </a:r>
          </a:p>
          <a:p>
            <a:r>
              <a:rPr lang="en-US" dirty="0"/>
              <a:t>Dr. John Laux – Health &amp; Human Servies</a:t>
            </a:r>
          </a:p>
          <a:p>
            <a:r>
              <a:rPr lang="en-US" dirty="0"/>
              <a:t>Dr. John Plenefisch – Natural Sciences &amp; Mathematics</a:t>
            </a:r>
          </a:p>
          <a:p>
            <a:r>
              <a:rPr lang="en-US" dirty="0"/>
              <a:t>Dr. Eileen Walsh – College of Nursing</a:t>
            </a:r>
          </a:p>
          <a:p>
            <a:r>
              <a:rPr lang="en-US" dirty="0"/>
              <a:t>Dr. Matthew Franchetti – College of Engineering</a:t>
            </a:r>
          </a:p>
          <a:p>
            <a:r>
              <a:rPr lang="en-US" dirty="0"/>
              <a:t>Deedee Liedel – Neff College of Business</a:t>
            </a:r>
          </a:p>
          <a:p>
            <a:r>
              <a:rPr lang="en-US" dirty="0"/>
              <a:t>Dr. Steven Peseckis – College of Pharmacy</a:t>
            </a:r>
          </a:p>
          <a:p>
            <a:r>
              <a:rPr lang="en-US" dirty="0"/>
              <a:t>Dr. Ed Lingan – College of Arts &amp; Letters</a:t>
            </a:r>
          </a:p>
          <a:p>
            <a:endParaRPr lang="en-US" dirty="0"/>
          </a:p>
          <a:p>
            <a:endParaRPr lang="en-US" dirty="0"/>
          </a:p>
        </p:txBody>
      </p:sp>
    </p:spTree>
    <p:extLst>
      <p:ext uri="{BB962C8B-B14F-4D97-AF65-F5344CB8AC3E}">
        <p14:creationId xmlns:p14="http://schemas.microsoft.com/office/powerpoint/2010/main" val="3061020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48CC0-2E95-FE15-6F60-5772852BF6FC}"/>
              </a:ext>
            </a:extLst>
          </p:cNvPr>
          <p:cNvSpPr>
            <a:spLocks noGrp="1"/>
          </p:cNvSpPr>
          <p:nvPr>
            <p:ph type="title"/>
          </p:nvPr>
        </p:nvSpPr>
        <p:spPr/>
        <p:txBody>
          <a:bodyPr/>
          <a:lstStyle/>
          <a:p>
            <a:r>
              <a:rPr lang="en-US" dirty="0"/>
              <a:t>3 Option Model</a:t>
            </a:r>
          </a:p>
        </p:txBody>
      </p:sp>
      <p:sp>
        <p:nvSpPr>
          <p:cNvPr id="3" name="Content Placeholder 2">
            <a:extLst>
              <a:ext uri="{FF2B5EF4-FFF2-40B4-BE49-F238E27FC236}">
                <a16:creationId xmlns:a16="http://schemas.microsoft.com/office/drawing/2014/main" id="{C44F5EE1-4B3B-6CD8-E360-166117D5ED97}"/>
              </a:ext>
            </a:extLst>
          </p:cNvPr>
          <p:cNvSpPr>
            <a:spLocks noGrp="1"/>
          </p:cNvSpPr>
          <p:nvPr>
            <p:ph idx="1"/>
          </p:nvPr>
        </p:nvSpPr>
        <p:spPr/>
        <p:txBody>
          <a:bodyPr/>
          <a:lstStyle/>
          <a:p>
            <a:pPr marL="0" marR="0"/>
            <a:r>
              <a:rPr lang="en-US" sz="1800" dirty="0">
                <a:effectLst/>
                <a:latin typeface="Times New Roman" panose="02020603050405020304" pitchFamily="18" charset="0"/>
                <a:ea typeface="Times New Roman" panose="02020603050405020304" pitchFamily="18" charset="0"/>
              </a:rPr>
              <a:t>There will be 3 Separate Honors Options Offered: There is an Honors Option for </a:t>
            </a:r>
            <a:r>
              <a:rPr lang="en-US" dirty="0">
                <a:latin typeface="Times New Roman" panose="02020603050405020304" pitchFamily="18" charset="0"/>
                <a:ea typeface="Times New Roman" panose="02020603050405020304" pitchFamily="18" charset="0"/>
              </a:rPr>
              <a:t>every student </a:t>
            </a:r>
            <a:r>
              <a:rPr lang="en-US" sz="1800" dirty="0">
                <a:effectLst/>
                <a:latin typeface="Times New Roman" panose="02020603050405020304" pitchFamily="18" charset="0"/>
                <a:ea typeface="Times New Roman" panose="02020603050405020304" pitchFamily="18" charset="0"/>
              </a:rPr>
              <a:t>who meets our minimum criteria. </a:t>
            </a:r>
          </a:p>
          <a:p>
            <a:pPr marL="342900" marR="0" lvl="0" indent="-342900">
              <a:buFont typeface="+mj-lt"/>
              <a:buAutoNum type="arabicParenR"/>
            </a:pPr>
            <a:r>
              <a:rPr lang="en-US" sz="1800" dirty="0">
                <a:effectLst/>
                <a:latin typeface="Times New Roman" panose="02020603050405020304" pitchFamily="18" charset="0"/>
                <a:ea typeface="Times New Roman" panose="02020603050405020304" pitchFamily="18" charset="0"/>
              </a:rPr>
              <a:t>Honors Certificate</a:t>
            </a:r>
          </a:p>
          <a:p>
            <a:pPr marL="342900" marR="0" lvl="0" indent="-342900">
              <a:buFont typeface="+mj-lt"/>
              <a:buAutoNum type="arabicParenR"/>
            </a:pPr>
            <a:r>
              <a:rPr lang="en-US" sz="1800" dirty="0">
                <a:effectLst/>
                <a:latin typeface="Times New Roman" panose="02020603050405020304" pitchFamily="18" charset="0"/>
                <a:ea typeface="Times New Roman" panose="02020603050405020304" pitchFamily="18" charset="0"/>
              </a:rPr>
              <a:t>Honors Cord</a:t>
            </a:r>
          </a:p>
          <a:p>
            <a:pPr marL="342900" marR="0" lvl="0" indent="-342900">
              <a:buFont typeface="+mj-lt"/>
              <a:buAutoNum type="arabicParenR"/>
            </a:pPr>
            <a:r>
              <a:rPr lang="en-US" sz="1800" dirty="0">
                <a:effectLst/>
                <a:latin typeface="Times New Roman" panose="02020603050405020304" pitchFamily="18" charset="0"/>
                <a:ea typeface="Times New Roman" panose="02020603050405020304" pitchFamily="18" charset="0"/>
              </a:rPr>
              <a:t>Honors Medallion</a:t>
            </a:r>
          </a:p>
          <a:p>
            <a:endParaRPr lang="en-US" dirty="0"/>
          </a:p>
        </p:txBody>
      </p:sp>
    </p:spTree>
    <p:extLst>
      <p:ext uri="{BB962C8B-B14F-4D97-AF65-F5344CB8AC3E}">
        <p14:creationId xmlns:p14="http://schemas.microsoft.com/office/powerpoint/2010/main" val="1746028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73224-E088-E07F-5FE9-92234DBA7D35}"/>
              </a:ext>
            </a:extLst>
          </p:cNvPr>
          <p:cNvSpPr>
            <a:spLocks noGrp="1"/>
          </p:cNvSpPr>
          <p:nvPr>
            <p:ph type="title"/>
          </p:nvPr>
        </p:nvSpPr>
        <p:spPr/>
        <p:txBody>
          <a:bodyPr/>
          <a:lstStyle/>
          <a:p>
            <a:r>
              <a:rPr lang="en-US" dirty="0"/>
              <a:t>Honors Certificate</a:t>
            </a:r>
          </a:p>
        </p:txBody>
      </p:sp>
      <p:sp>
        <p:nvSpPr>
          <p:cNvPr id="3" name="Content Placeholder 2">
            <a:extLst>
              <a:ext uri="{FF2B5EF4-FFF2-40B4-BE49-F238E27FC236}">
                <a16:creationId xmlns:a16="http://schemas.microsoft.com/office/drawing/2014/main" id="{1B50EE0E-08A9-B45B-FB0A-1B053FAE11DD}"/>
              </a:ext>
            </a:extLst>
          </p:cNvPr>
          <p:cNvSpPr>
            <a:spLocks noGrp="1"/>
          </p:cNvSpPr>
          <p:nvPr>
            <p:ph idx="1"/>
          </p:nvPr>
        </p:nvSpPr>
        <p:spPr/>
        <p:txBody>
          <a:bodyPr/>
          <a:lstStyle/>
          <a:p>
            <a:r>
              <a:rPr lang="en-US" dirty="0">
                <a:latin typeface="Times New Roman" panose="02020603050405020304" pitchFamily="18" charset="0"/>
                <a:ea typeface="Times New Roman" panose="02020603050405020304" pitchFamily="18" charset="0"/>
              </a:rPr>
              <a:t>P</a:t>
            </a:r>
            <a:r>
              <a:rPr lang="en-US" sz="1800" dirty="0">
                <a:effectLst/>
                <a:latin typeface="Times New Roman" panose="02020603050405020304" pitchFamily="18" charset="0"/>
                <a:ea typeface="Times New Roman" panose="02020603050405020304" pitchFamily="18" charset="0"/>
              </a:rPr>
              <a:t>rovide an opportunity for students who cannot complete the more advanced honors opportunities to accomplish something with their time in honors. This also allows for an honors option for transfer students, or students in pre-professional programs/dual majors to accomplish or have a small but impactful honors experience when they can’t complete a more extensive plan of study. </a:t>
            </a:r>
          </a:p>
          <a:p>
            <a:pPr marL="342900" marR="0" lvl="0" indent="-342900">
              <a:buFont typeface="Symbol" pitchFamily="2" charset="2"/>
              <a:buChar char=""/>
            </a:pPr>
            <a:r>
              <a:rPr lang="en-US" sz="1800" dirty="0">
                <a:effectLst/>
                <a:latin typeface="Times New Roman" panose="02020603050405020304" pitchFamily="18" charset="0"/>
                <a:ea typeface="Times New Roman" panose="02020603050405020304" pitchFamily="18" charset="0"/>
              </a:rPr>
              <a:t>The minor will consist of between 9 credits of honors quality credits.</a:t>
            </a:r>
          </a:p>
          <a:p>
            <a:pPr marL="342900" marR="0" lvl="0" indent="-342900">
              <a:buFont typeface="Symbol" pitchFamily="2" charset="2"/>
              <a:buChar char=""/>
            </a:pPr>
            <a:r>
              <a:rPr lang="en-US" sz="1800" dirty="0">
                <a:effectLst/>
                <a:latin typeface="Times New Roman" panose="02020603050405020304" pitchFamily="18" charset="0"/>
                <a:ea typeface="Times New Roman" panose="02020603050405020304" pitchFamily="18" charset="0"/>
              </a:rPr>
              <a:t>3.5 GPA</a:t>
            </a:r>
          </a:p>
          <a:p>
            <a:endParaRPr lang="en-US" dirty="0"/>
          </a:p>
        </p:txBody>
      </p:sp>
    </p:spTree>
    <p:extLst>
      <p:ext uri="{BB962C8B-B14F-4D97-AF65-F5344CB8AC3E}">
        <p14:creationId xmlns:p14="http://schemas.microsoft.com/office/powerpoint/2010/main" val="4061414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3EA1B-6E88-10A6-67C9-46F7007B7BEC}"/>
              </a:ext>
            </a:extLst>
          </p:cNvPr>
          <p:cNvSpPr>
            <a:spLocks noGrp="1"/>
          </p:cNvSpPr>
          <p:nvPr>
            <p:ph type="title"/>
          </p:nvPr>
        </p:nvSpPr>
        <p:spPr/>
        <p:txBody>
          <a:bodyPr/>
          <a:lstStyle/>
          <a:p>
            <a:r>
              <a:rPr lang="en-US" dirty="0"/>
              <a:t>Honors Cord</a:t>
            </a:r>
          </a:p>
        </p:txBody>
      </p:sp>
      <p:sp>
        <p:nvSpPr>
          <p:cNvPr id="3" name="Content Placeholder 2">
            <a:extLst>
              <a:ext uri="{FF2B5EF4-FFF2-40B4-BE49-F238E27FC236}">
                <a16:creationId xmlns:a16="http://schemas.microsoft.com/office/drawing/2014/main" id="{733CCB55-1FBC-F5CB-2BE3-673CB983AEEB}"/>
              </a:ext>
            </a:extLst>
          </p:cNvPr>
          <p:cNvSpPr>
            <a:spLocks noGrp="1"/>
          </p:cNvSpPr>
          <p:nvPr>
            <p:ph idx="1"/>
          </p:nvPr>
        </p:nvSpPr>
        <p:spPr/>
        <p:txBody>
          <a:bodyPr/>
          <a:lstStyle/>
          <a:p>
            <a:pPr marL="342900" marR="0" lvl="0" indent="-342900">
              <a:buFont typeface="Symbol" pitchFamily="2" charset="2"/>
              <a:buChar char=""/>
            </a:pPr>
            <a:r>
              <a:rPr lang="en-US" sz="1800" dirty="0">
                <a:effectLst/>
                <a:latin typeface="Times New Roman" panose="02020603050405020304" pitchFamily="18" charset="0"/>
                <a:ea typeface="Times New Roman" panose="02020603050405020304" pitchFamily="18" charset="0"/>
              </a:rPr>
              <a:t>Provide an opportunity for students who cannot complete the medallion criteria but who have engaged in an honors quality experience at the university at a more involved level. </a:t>
            </a:r>
          </a:p>
          <a:p>
            <a:pPr marL="342900" marR="0" lvl="0" indent="-342900">
              <a:buFont typeface="Symbol" pitchFamily="2" charset="2"/>
              <a:buChar char=""/>
            </a:pPr>
            <a:r>
              <a:rPr lang="en-US" sz="1800" dirty="0">
                <a:effectLst/>
                <a:latin typeface="Times New Roman" panose="02020603050405020304" pitchFamily="18" charset="0"/>
                <a:ea typeface="Times New Roman" panose="02020603050405020304" pitchFamily="18" charset="0"/>
              </a:rPr>
              <a:t>Minimum of 15 credit hours of honors quality credits</a:t>
            </a:r>
          </a:p>
          <a:p>
            <a:pPr marL="342900" marR="0" lvl="0" indent="-342900">
              <a:buFont typeface="Symbol" pitchFamily="2" charset="2"/>
              <a:buChar char=""/>
            </a:pPr>
            <a:r>
              <a:rPr lang="en-US" sz="1800" dirty="0">
                <a:effectLst/>
                <a:latin typeface="Times New Roman" panose="02020603050405020304" pitchFamily="18" charset="0"/>
                <a:ea typeface="Times New Roman" panose="02020603050405020304" pitchFamily="18" charset="0"/>
              </a:rPr>
              <a:t>Completion of an Experiential Learning Project or Honors Portfolio </a:t>
            </a:r>
          </a:p>
          <a:p>
            <a:pPr marL="342900" marR="0" lvl="0" indent="-342900">
              <a:buFont typeface="Symbol" pitchFamily="2" charset="2"/>
              <a:buChar char=""/>
            </a:pPr>
            <a:r>
              <a:rPr lang="en-US" sz="1800" dirty="0">
                <a:effectLst/>
                <a:latin typeface="Times New Roman" panose="02020603050405020304" pitchFamily="18" charset="0"/>
                <a:ea typeface="Times New Roman" panose="02020603050405020304" pitchFamily="18" charset="0"/>
              </a:rPr>
              <a:t>3.5 GPA</a:t>
            </a:r>
          </a:p>
          <a:p>
            <a:pPr marL="182880" marR="0" indent="0">
              <a:buNone/>
            </a:pP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77827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3BFB5-06F9-EF22-AA7F-698677987FE4}"/>
              </a:ext>
            </a:extLst>
          </p:cNvPr>
          <p:cNvSpPr>
            <a:spLocks noGrp="1"/>
          </p:cNvSpPr>
          <p:nvPr>
            <p:ph type="title"/>
          </p:nvPr>
        </p:nvSpPr>
        <p:spPr/>
        <p:txBody>
          <a:bodyPr/>
          <a:lstStyle/>
          <a:p>
            <a:r>
              <a:rPr lang="en-US" dirty="0"/>
              <a:t>Honors Medallion</a:t>
            </a:r>
          </a:p>
        </p:txBody>
      </p:sp>
      <p:sp>
        <p:nvSpPr>
          <p:cNvPr id="3" name="Content Placeholder 2">
            <a:extLst>
              <a:ext uri="{FF2B5EF4-FFF2-40B4-BE49-F238E27FC236}">
                <a16:creationId xmlns:a16="http://schemas.microsoft.com/office/drawing/2014/main" id="{6A4EC435-1440-0007-034B-A65814E5E64F}"/>
              </a:ext>
            </a:extLst>
          </p:cNvPr>
          <p:cNvSpPr>
            <a:spLocks noGrp="1"/>
          </p:cNvSpPr>
          <p:nvPr>
            <p:ph idx="1"/>
          </p:nvPr>
        </p:nvSpPr>
        <p:spPr/>
        <p:txBody>
          <a:bodyPr/>
          <a:lstStyle/>
          <a:p>
            <a:pPr marL="342900" marR="0" lvl="0" indent="-342900">
              <a:buFont typeface="Symbol" pitchFamily="2" charset="2"/>
              <a:buChar char=""/>
            </a:pPr>
            <a:r>
              <a:rPr lang="en-US" sz="1800" dirty="0">
                <a:effectLst/>
                <a:latin typeface="Times New Roman" panose="02020603050405020304" pitchFamily="18" charset="0"/>
                <a:ea typeface="Times New Roman" panose="02020603050405020304" pitchFamily="18" charset="0"/>
              </a:rPr>
              <a:t>This is the highest level of honors that can be completed by students.</a:t>
            </a:r>
          </a:p>
          <a:p>
            <a:pPr marL="342900" marR="0" lvl="0" indent="-342900">
              <a:buFont typeface="Symbol" pitchFamily="2" charset="2"/>
              <a:buChar char=""/>
            </a:pPr>
            <a:r>
              <a:rPr lang="en-US" sz="1800" dirty="0">
                <a:effectLst/>
                <a:latin typeface="Times New Roman" panose="02020603050405020304" pitchFamily="18" charset="0"/>
                <a:ea typeface="Times New Roman" panose="02020603050405020304" pitchFamily="18" charset="0"/>
              </a:rPr>
              <a:t>Minimum of 18 credit hours of honors quality credits</a:t>
            </a:r>
          </a:p>
          <a:p>
            <a:pPr marL="342900" marR="0" lvl="0" indent="-342900">
              <a:buFont typeface="Symbol" pitchFamily="2" charset="2"/>
              <a:buChar char=""/>
            </a:pPr>
            <a:r>
              <a:rPr lang="en-US" sz="1800" dirty="0">
                <a:effectLst/>
                <a:latin typeface="Times New Roman" panose="02020603050405020304" pitchFamily="18" charset="0"/>
                <a:ea typeface="Times New Roman" panose="02020603050405020304" pitchFamily="18" charset="0"/>
              </a:rPr>
              <a:t>GPA 3.5</a:t>
            </a:r>
          </a:p>
          <a:p>
            <a:pPr marL="342900" marR="0" lvl="0" indent="-342900">
              <a:buFont typeface="Symbol" pitchFamily="2" charset="2"/>
              <a:buChar char=""/>
            </a:pPr>
            <a:r>
              <a:rPr lang="en-US" sz="1800" dirty="0">
                <a:effectLst/>
                <a:latin typeface="Times New Roman" panose="02020603050405020304" pitchFamily="18" charset="0"/>
                <a:ea typeface="Times New Roman" panose="02020603050405020304" pitchFamily="18" charset="0"/>
              </a:rPr>
              <a:t>Completion of an Experiential Learning Project or Honors Portfolio</a:t>
            </a:r>
          </a:p>
          <a:p>
            <a:pPr marL="342900" marR="0" lvl="0" indent="-342900">
              <a:buFont typeface="Symbol" pitchFamily="2" charset="2"/>
              <a:buChar char=""/>
            </a:pPr>
            <a:r>
              <a:rPr lang="en-US" sz="1800" dirty="0">
                <a:effectLst/>
                <a:latin typeface="Times New Roman" panose="02020603050405020304" pitchFamily="18" charset="0"/>
                <a:ea typeface="Times New Roman" panose="02020603050405020304" pitchFamily="18" charset="0"/>
              </a:rPr>
              <a:t>Completion of a Capstone Experience/Project/Thesis</a:t>
            </a:r>
          </a:p>
          <a:p>
            <a:endParaRPr lang="en-US" dirty="0"/>
          </a:p>
        </p:txBody>
      </p:sp>
    </p:spTree>
    <p:extLst>
      <p:ext uri="{BB962C8B-B14F-4D97-AF65-F5344CB8AC3E}">
        <p14:creationId xmlns:p14="http://schemas.microsoft.com/office/powerpoint/2010/main" val="4282616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CB933-161B-8289-9A97-8F3A1CCF2BCC}"/>
              </a:ext>
            </a:extLst>
          </p:cNvPr>
          <p:cNvSpPr>
            <a:spLocks noGrp="1"/>
          </p:cNvSpPr>
          <p:nvPr>
            <p:ph type="title"/>
          </p:nvPr>
        </p:nvSpPr>
        <p:spPr/>
        <p:txBody>
          <a:bodyPr/>
          <a:lstStyle/>
          <a:p>
            <a:r>
              <a:rPr lang="en-US" dirty="0"/>
              <a:t>Honors Quality Experience</a:t>
            </a:r>
          </a:p>
        </p:txBody>
      </p:sp>
      <p:sp>
        <p:nvSpPr>
          <p:cNvPr id="3" name="Content Placeholder 2">
            <a:extLst>
              <a:ext uri="{FF2B5EF4-FFF2-40B4-BE49-F238E27FC236}">
                <a16:creationId xmlns:a16="http://schemas.microsoft.com/office/drawing/2014/main" id="{1BDE5974-4FD6-C5A4-56E7-2552DA2CA801}"/>
              </a:ext>
            </a:extLst>
          </p:cNvPr>
          <p:cNvSpPr>
            <a:spLocks noGrp="1"/>
          </p:cNvSpPr>
          <p:nvPr>
            <p:ph idx="1"/>
          </p:nvPr>
        </p:nvSpPr>
        <p:spPr/>
        <p:txBody>
          <a:bodyPr>
            <a:normAutofit fontScale="92500" lnSpcReduction="20000"/>
          </a:bodyPr>
          <a:lstStyle/>
          <a:p>
            <a:pPr marL="342900" marR="0" lvl="0" indent="-342900">
              <a:buFont typeface="Symbol" pitchFamily="2" charset="2"/>
              <a:buChar char=""/>
            </a:pPr>
            <a:r>
              <a:rPr lang="en-US" sz="1800" dirty="0">
                <a:effectLst/>
                <a:latin typeface="Times New Roman" panose="02020603050405020304" pitchFamily="18" charset="0"/>
                <a:ea typeface="Times New Roman" panose="02020603050405020304" pitchFamily="18" charset="0"/>
              </a:rPr>
              <a:t>These are experiences designed to enhance, engage, and challenge students in their programs of study. These can be Honors designated courses/sections, honors embedded courses, or independent honors contract credits. </a:t>
            </a:r>
          </a:p>
          <a:p>
            <a:pPr marL="342900" marR="0" lvl="0" indent="-342900">
              <a:buFont typeface="Symbol" pitchFamily="2" charset="2"/>
              <a:buChar char=""/>
            </a:pPr>
            <a:r>
              <a:rPr lang="en-US" sz="1800" dirty="0">
                <a:effectLst/>
                <a:latin typeface="Times New Roman" panose="02020603050405020304" pitchFamily="18" charset="0"/>
                <a:ea typeface="Times New Roman" panose="02020603050405020304" pitchFamily="18" charset="0"/>
              </a:rPr>
              <a:t>They are based on experiential learning, research, faculty collaboration, professional or community-based skills or additional areas of study that challenge students outside of their area of study. They are meant to support leadership, communication, and connections/contributions for student success. </a:t>
            </a:r>
          </a:p>
          <a:p>
            <a:pPr marL="342900" marR="0" lvl="0" indent="-342900">
              <a:buFont typeface="Symbol" pitchFamily="2" charset="2"/>
              <a:buChar char=""/>
            </a:pPr>
            <a:r>
              <a:rPr lang="en-US" sz="1800" dirty="0">
                <a:effectLst/>
                <a:latin typeface="Times New Roman" panose="02020603050405020304" pitchFamily="18" charset="0"/>
                <a:ea typeface="Times New Roman" panose="02020603050405020304" pitchFamily="18" charset="0"/>
              </a:rPr>
              <a:t>Each college and program can determine what these honors quality experiences will look like by providing a generalized list of Honors Quality Experiences, then suggest options for their programs on programs of study that support the student honors experience.</a:t>
            </a:r>
          </a:p>
          <a:p>
            <a:pPr marL="342900" marR="0" lvl="0" indent="-342900">
              <a:buFont typeface="Symbol" pitchFamily="2" charset="2"/>
              <a:buChar char=""/>
            </a:pPr>
            <a:r>
              <a:rPr lang="en-US" sz="1800" dirty="0">
                <a:effectLst/>
                <a:latin typeface="Times New Roman" panose="02020603050405020304" pitchFamily="18" charset="0"/>
                <a:ea typeface="Times New Roman" panose="02020603050405020304" pitchFamily="18" charset="0"/>
              </a:rPr>
              <a:t>Some programs will have more restrictive options because of </a:t>
            </a:r>
            <a:r>
              <a:rPr lang="en-US" sz="1800" dirty="0" err="1">
                <a:effectLst/>
                <a:latin typeface="Times New Roman" panose="02020603050405020304" pitchFamily="18" charset="0"/>
                <a:ea typeface="Times New Roman" panose="02020603050405020304" pitchFamily="18" charset="0"/>
              </a:rPr>
              <a:t>accredition</a:t>
            </a:r>
            <a:r>
              <a:rPr lang="en-US" sz="1800" dirty="0">
                <a:effectLst/>
                <a:latin typeface="Times New Roman" panose="02020603050405020304" pitchFamily="18" charset="0"/>
                <a:ea typeface="Times New Roman" panose="02020603050405020304" pitchFamily="18" charset="0"/>
              </a:rPr>
              <a:t> or professional requirements.</a:t>
            </a:r>
          </a:p>
          <a:p>
            <a:pPr marL="0" marR="0"/>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18210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45328-F79B-DD77-84CB-82A20E56947C}"/>
              </a:ext>
            </a:extLst>
          </p:cNvPr>
          <p:cNvSpPr>
            <a:spLocks noGrp="1"/>
          </p:cNvSpPr>
          <p:nvPr>
            <p:ph type="title"/>
          </p:nvPr>
        </p:nvSpPr>
        <p:spPr/>
        <p:txBody>
          <a:bodyPr/>
          <a:lstStyle/>
          <a:p>
            <a:r>
              <a:rPr lang="en-US" dirty="0"/>
              <a:t>Examples of Honors Quality Experiences:</a:t>
            </a:r>
          </a:p>
        </p:txBody>
      </p:sp>
      <p:sp>
        <p:nvSpPr>
          <p:cNvPr id="3" name="Content Placeholder 2">
            <a:extLst>
              <a:ext uri="{FF2B5EF4-FFF2-40B4-BE49-F238E27FC236}">
                <a16:creationId xmlns:a16="http://schemas.microsoft.com/office/drawing/2014/main" id="{76850BA2-84CE-402F-C420-75CA495944DF}"/>
              </a:ext>
            </a:extLst>
          </p:cNvPr>
          <p:cNvSpPr>
            <a:spLocks noGrp="1"/>
          </p:cNvSpPr>
          <p:nvPr>
            <p:ph idx="1"/>
          </p:nvPr>
        </p:nvSpPr>
        <p:spPr/>
        <p:txBody>
          <a:bodyPr>
            <a:normAutofit fontScale="62500" lnSpcReduction="20000"/>
          </a:bodyPr>
          <a:lstStyle/>
          <a:p>
            <a:pPr marL="457200" marR="0"/>
            <a:r>
              <a:rPr lang="en-US" sz="1800" dirty="0">
                <a:effectLst/>
                <a:latin typeface="Times New Roman" panose="02020603050405020304" pitchFamily="18" charset="0"/>
                <a:ea typeface="Times New Roman" panose="02020603050405020304" pitchFamily="18" charset="0"/>
              </a:rPr>
              <a:t>-Honors designated courses</a:t>
            </a:r>
          </a:p>
          <a:p>
            <a:pPr marL="457200" marR="0"/>
            <a:r>
              <a:rPr lang="en-US" sz="1800" dirty="0">
                <a:effectLst/>
                <a:latin typeface="Times New Roman" panose="02020603050405020304" pitchFamily="18" charset="0"/>
                <a:ea typeface="Times New Roman" panose="02020603050405020304" pitchFamily="18" charset="0"/>
              </a:rPr>
              <a:t>-Honors embedded courses where faculty will know that they will have honors students in their course. This will be especially important for CORE classes.</a:t>
            </a:r>
          </a:p>
          <a:p>
            <a:pPr marL="457200" marR="0"/>
            <a:r>
              <a:rPr lang="en-US" sz="1800" dirty="0">
                <a:effectLst/>
                <a:latin typeface="Times New Roman" panose="02020603050405020304" pitchFamily="18" charset="0"/>
                <a:ea typeface="Times New Roman" panose="02020603050405020304" pitchFamily="18" charset="0"/>
              </a:rPr>
              <a:t>-Graduate level courses by permission</a:t>
            </a:r>
          </a:p>
          <a:p>
            <a:pPr marL="457200" marR="0"/>
            <a:r>
              <a:rPr lang="en-US" sz="1800" dirty="0">
                <a:effectLst/>
                <a:latin typeface="Times New Roman" panose="02020603050405020304" pitchFamily="18" charset="0"/>
                <a:ea typeface="Times New Roman" panose="02020603050405020304" pitchFamily="18" charset="0"/>
              </a:rPr>
              <a:t>-Study Abroad</a:t>
            </a:r>
          </a:p>
          <a:p>
            <a:pPr marL="457200" marR="0"/>
            <a:r>
              <a:rPr lang="en-US" sz="1800" dirty="0">
                <a:effectLst/>
                <a:latin typeface="Times New Roman" panose="02020603050405020304" pitchFamily="18" charset="0"/>
                <a:ea typeface="Times New Roman" panose="02020603050405020304" pitchFamily="18" charset="0"/>
              </a:rPr>
              <a:t>-Research credits taken with a faculty member</a:t>
            </a:r>
          </a:p>
          <a:p>
            <a:pPr marL="457200" marR="0"/>
            <a:r>
              <a:rPr lang="en-US" sz="1800" dirty="0">
                <a:effectLst/>
                <a:latin typeface="Times New Roman" panose="02020603050405020304" pitchFamily="18" charset="0"/>
                <a:ea typeface="Times New Roman" panose="02020603050405020304" pitchFamily="18" charset="0"/>
              </a:rPr>
              <a:t>-Community engagement </a:t>
            </a:r>
          </a:p>
          <a:p>
            <a:pPr marL="457200" marR="0"/>
            <a:r>
              <a:rPr lang="en-US" sz="1800" dirty="0">
                <a:effectLst/>
                <a:latin typeface="Times New Roman" panose="02020603050405020304" pitchFamily="18" charset="0"/>
                <a:ea typeface="Times New Roman" panose="02020603050405020304" pitchFamily="18" charset="0"/>
              </a:rPr>
              <a:t>-Performance or Visual Art credits approved by faculty</a:t>
            </a:r>
          </a:p>
          <a:p>
            <a:pPr marL="457200" marR="0"/>
            <a:r>
              <a:rPr lang="en-US" sz="1800" dirty="0">
                <a:effectLst/>
                <a:latin typeface="Times New Roman" panose="02020603050405020304" pitchFamily="18" charset="0"/>
                <a:ea typeface="Times New Roman" panose="02020603050405020304" pitchFamily="18" charset="0"/>
              </a:rPr>
              <a:t>-Minor in foreign language</a:t>
            </a:r>
          </a:p>
          <a:p>
            <a:pPr marL="457200" marR="0"/>
            <a:r>
              <a:rPr lang="en-US" sz="1800" dirty="0">
                <a:effectLst/>
                <a:latin typeface="Times New Roman" panose="02020603050405020304" pitchFamily="18" charset="0"/>
                <a:ea typeface="Times New Roman" panose="02020603050405020304" pitchFamily="18" charset="0"/>
              </a:rPr>
              <a:t>-HON Seminar Course (Much like special topics courses taught by different faculty from across the university) 3 credits</a:t>
            </a:r>
          </a:p>
          <a:p>
            <a:pPr marL="457200" marR="0"/>
            <a:r>
              <a:rPr lang="en-US" sz="1800" dirty="0">
                <a:effectLst/>
                <a:latin typeface="Times New Roman" panose="02020603050405020304" pitchFamily="18" charset="0"/>
                <a:ea typeface="Times New Roman" panose="02020603050405020304" pitchFamily="18" charset="0"/>
              </a:rPr>
              <a:t>-Assigned credit for outside activities and accomplishments </a:t>
            </a:r>
          </a:p>
          <a:p>
            <a:pPr marL="457200" marR="0"/>
            <a:r>
              <a:rPr lang="en-US" sz="1800" dirty="0">
                <a:effectLst/>
                <a:latin typeface="Times New Roman" panose="02020603050405020304" pitchFamily="18" charset="0"/>
                <a:ea typeface="Times New Roman" panose="02020603050405020304" pitchFamily="18" charset="0"/>
              </a:rPr>
              <a:t>- These are unlimited based on major/college preferences</a:t>
            </a:r>
          </a:p>
          <a:p>
            <a:endParaRPr lang="en-US" dirty="0"/>
          </a:p>
        </p:txBody>
      </p:sp>
    </p:spTree>
    <p:extLst>
      <p:ext uri="{BB962C8B-B14F-4D97-AF65-F5344CB8AC3E}">
        <p14:creationId xmlns:p14="http://schemas.microsoft.com/office/powerpoint/2010/main" val="3488480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20CB4-E76A-FAE2-E1C8-67EEB2340C9D}"/>
              </a:ext>
            </a:extLst>
          </p:cNvPr>
          <p:cNvSpPr>
            <a:spLocks noGrp="1"/>
          </p:cNvSpPr>
          <p:nvPr>
            <p:ph type="title"/>
          </p:nvPr>
        </p:nvSpPr>
        <p:spPr/>
        <p:txBody>
          <a:bodyPr/>
          <a:lstStyle/>
          <a:p>
            <a:r>
              <a:rPr lang="en-US" dirty="0"/>
              <a:t>Experiential Learning Project</a:t>
            </a:r>
          </a:p>
        </p:txBody>
      </p:sp>
      <p:sp>
        <p:nvSpPr>
          <p:cNvPr id="3" name="Content Placeholder 2">
            <a:extLst>
              <a:ext uri="{FF2B5EF4-FFF2-40B4-BE49-F238E27FC236}">
                <a16:creationId xmlns:a16="http://schemas.microsoft.com/office/drawing/2014/main" id="{9E66FE3C-2AEE-7320-B459-AFC9D603272C}"/>
              </a:ext>
            </a:extLst>
          </p:cNvPr>
          <p:cNvSpPr>
            <a:spLocks noGrp="1"/>
          </p:cNvSpPr>
          <p:nvPr>
            <p:ph idx="1"/>
          </p:nvPr>
        </p:nvSpPr>
        <p:spPr/>
        <p:txBody>
          <a:bodyPr/>
          <a:lstStyle/>
          <a:p>
            <a:pPr marL="342900" marR="0" lvl="0" indent="-342900">
              <a:buFont typeface="Symbol" pitchFamily="2" charset="2"/>
              <a:buChar char=""/>
            </a:pPr>
            <a:r>
              <a:rPr lang="en-US" sz="1200" dirty="0">
                <a:effectLst/>
                <a:latin typeface="Times New Roman" panose="02020603050405020304" pitchFamily="18" charset="0"/>
                <a:ea typeface="Times New Roman" panose="02020603050405020304" pitchFamily="18" charset="0"/>
              </a:rPr>
              <a:t>A directed project that would allow the student to utilized skills from their major area of study and integrate it into a real-world situation, opportunity or service project. </a:t>
            </a:r>
          </a:p>
          <a:p>
            <a:pPr marL="342900" marR="0" lvl="0" indent="-342900">
              <a:buFont typeface="Symbol" pitchFamily="2" charset="2"/>
              <a:buChar char=""/>
            </a:pPr>
            <a:r>
              <a:rPr lang="en-US" sz="1200" dirty="0">
                <a:effectLst/>
                <a:latin typeface="Times New Roman" panose="02020603050405020304" pitchFamily="18" charset="0"/>
                <a:ea typeface="Times New Roman" panose="02020603050405020304" pitchFamily="18" charset="0"/>
              </a:rPr>
              <a:t>For example: </a:t>
            </a:r>
          </a:p>
          <a:p>
            <a:pPr marL="742950" marR="0" lvl="1" indent="-285750">
              <a:buFont typeface="Courier New" panose="02070309020205020404" pitchFamily="49" charset="0"/>
              <a:buChar char="o"/>
            </a:pPr>
            <a:r>
              <a:rPr lang="en-US" sz="1200" dirty="0">
                <a:effectLst/>
                <a:latin typeface="Times New Roman" panose="02020603050405020304" pitchFamily="18" charset="0"/>
                <a:ea typeface="Times New Roman" panose="02020603050405020304" pitchFamily="18" charset="0"/>
              </a:rPr>
              <a:t>Service projects</a:t>
            </a:r>
          </a:p>
          <a:p>
            <a:pPr marL="742950" marR="0" lvl="1" indent="-285750">
              <a:buFont typeface="Courier New" panose="02070309020205020404" pitchFamily="49" charset="0"/>
              <a:buChar char="o"/>
            </a:pPr>
            <a:r>
              <a:rPr lang="en-US" sz="1200" dirty="0">
                <a:effectLst/>
                <a:latin typeface="Times New Roman" panose="02020603050405020304" pitchFamily="18" charset="0"/>
                <a:ea typeface="Times New Roman" panose="02020603050405020304" pitchFamily="18" charset="0"/>
              </a:rPr>
              <a:t>Solving a real-world issue</a:t>
            </a:r>
          </a:p>
          <a:p>
            <a:pPr marL="742950" marR="0" lvl="1" indent="-285750">
              <a:buFont typeface="Courier New" panose="02070309020205020404" pitchFamily="49" charset="0"/>
              <a:buChar char="o"/>
            </a:pPr>
            <a:r>
              <a:rPr lang="en-US" sz="1200" dirty="0">
                <a:effectLst/>
                <a:latin typeface="Times New Roman" panose="02020603050405020304" pitchFamily="18" charset="0"/>
                <a:ea typeface="Times New Roman" panose="02020603050405020304" pitchFamily="18" charset="0"/>
              </a:rPr>
              <a:t>Solution to a problem</a:t>
            </a:r>
          </a:p>
          <a:p>
            <a:pPr marL="742950" marR="0" lvl="1" indent="-285750">
              <a:buFont typeface="Courier New" panose="02070309020205020404" pitchFamily="49" charset="0"/>
              <a:buChar char="o"/>
            </a:pPr>
            <a:r>
              <a:rPr lang="en-US" sz="1200" dirty="0">
                <a:effectLst/>
                <a:latin typeface="Times New Roman" panose="02020603050405020304" pitchFamily="18" charset="0"/>
                <a:ea typeface="Times New Roman" panose="02020603050405020304" pitchFamily="18" charset="0"/>
              </a:rPr>
              <a:t>Work in research</a:t>
            </a:r>
          </a:p>
          <a:p>
            <a:pPr marL="742950" marR="0" lvl="1" indent="-285750">
              <a:buFont typeface="Courier New" panose="02070309020205020404" pitchFamily="49" charset="0"/>
              <a:buChar char="o"/>
            </a:pPr>
            <a:r>
              <a:rPr lang="en-US" sz="1200" dirty="0">
                <a:effectLst/>
                <a:latin typeface="Times New Roman" panose="02020603050405020304" pitchFamily="18" charset="0"/>
                <a:ea typeface="Times New Roman" panose="02020603050405020304" pitchFamily="18" charset="0"/>
              </a:rPr>
              <a:t>Independent Studies  related to: civil engagement, community engagement</a:t>
            </a:r>
          </a:p>
          <a:p>
            <a:endParaRPr lang="en-US" dirty="0"/>
          </a:p>
        </p:txBody>
      </p:sp>
    </p:spTree>
    <p:extLst>
      <p:ext uri="{BB962C8B-B14F-4D97-AF65-F5344CB8AC3E}">
        <p14:creationId xmlns:p14="http://schemas.microsoft.com/office/powerpoint/2010/main" val="42305241"/>
      </p:ext>
    </p:extLst>
  </p:cSld>
  <p:clrMapOvr>
    <a:masterClrMapping/>
  </p:clrMapOvr>
</p:sld>
</file>

<file path=ppt/theme/theme1.xml><?xml version="1.0" encoding="utf-8"?>
<a:theme xmlns:a="http://schemas.openxmlformats.org/drawingml/2006/main" name="PortalVTI">
  <a:themeElements>
    <a:clrScheme name="Earth">
      <a:dk1>
        <a:sysClr val="windowText" lastClr="000000"/>
      </a:dk1>
      <a:lt1>
        <a:sysClr val="window" lastClr="FFFFFF"/>
      </a:lt1>
      <a:dk2>
        <a:srgbClr val="051618"/>
      </a:dk2>
      <a:lt2>
        <a:srgbClr val="E8E8DF"/>
      </a:lt2>
      <a:accent1>
        <a:srgbClr val="2D714C"/>
      </a:accent1>
      <a:accent2>
        <a:srgbClr val="1F7985"/>
      </a:accent2>
      <a:accent3>
        <a:srgbClr val="0D6756"/>
      </a:accent3>
      <a:accent4>
        <a:srgbClr val="40945E"/>
      </a:accent4>
      <a:accent5>
        <a:srgbClr val="389896"/>
      </a:accent5>
      <a:accent6>
        <a:srgbClr val="64924A"/>
      </a:accent6>
      <a:hlink>
        <a:srgbClr val="1F855C"/>
      </a:hlink>
      <a:folHlink>
        <a:srgbClr val="227390"/>
      </a:folHlink>
    </a:clrScheme>
    <a:fontScheme name="Earth">
      <a:majorFont>
        <a:latin typeface="Trade Gothic Next Cond"/>
        <a:ea typeface=""/>
        <a:cs typeface=""/>
      </a:majorFont>
      <a:minorFont>
        <a:latin typeface="Trade Gothic Next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rtalVTI" id="{0E0D5035-C7F2-4607-91F4-D5D5F886A15A}" vid="{EAFF3D8B-AC13-4E90-80A9-182200FBC866}"/>
    </a:ext>
  </a:extLst>
</a:theme>
</file>

<file path=docProps/app.xml><?xml version="1.0" encoding="utf-8"?>
<Properties xmlns="http://schemas.openxmlformats.org/officeDocument/2006/extended-properties" xmlns:vt="http://schemas.openxmlformats.org/officeDocument/2006/docPropsVTypes">
  <TotalTime>66</TotalTime>
  <Words>925</Words>
  <Application>Microsoft Office PowerPoint</Application>
  <PresentationFormat>Widescreen</PresentationFormat>
  <Paragraphs>86</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Courier New</vt:lpstr>
      <vt:lpstr>Symbol</vt:lpstr>
      <vt:lpstr>Times New Roman</vt:lpstr>
      <vt:lpstr>Trade Gothic Next Cond</vt:lpstr>
      <vt:lpstr>Trade Gothic Next Light</vt:lpstr>
      <vt:lpstr>PortalVTI</vt:lpstr>
      <vt:lpstr>Honors Reimagined Honor’s Curriculum  Draft Model</vt:lpstr>
      <vt:lpstr>Honor Council</vt:lpstr>
      <vt:lpstr>3 Option Model</vt:lpstr>
      <vt:lpstr>Honors Certificate</vt:lpstr>
      <vt:lpstr>Honors Cord</vt:lpstr>
      <vt:lpstr>Honors Medallion</vt:lpstr>
      <vt:lpstr>Honors Quality Experience</vt:lpstr>
      <vt:lpstr>Examples of Honors Quality Experiences:</vt:lpstr>
      <vt:lpstr>Experiential Learning Project</vt:lpstr>
      <vt:lpstr>Honors Portfolio</vt:lpstr>
      <vt:lpstr>Capstone Project</vt:lpstr>
      <vt:lpstr>Personalized Honors Agreement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Honors Reimagined Honor’s Curriculum  Draft Model</dc:title>
  <dc:creator>Tucker, Kasey</dc:creator>
  <cp:lastModifiedBy>Hubbard, Quinetta L.</cp:lastModifiedBy>
  <cp:revision>4</cp:revision>
  <dcterms:created xsi:type="dcterms:W3CDTF">2025-03-24T14:53:08Z</dcterms:created>
  <dcterms:modified xsi:type="dcterms:W3CDTF">2025-03-25T18:32:57Z</dcterms:modified>
</cp:coreProperties>
</file>