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531" r:id="rId2"/>
    <p:sldId id="557" r:id="rId3"/>
    <p:sldId id="558" r:id="rId4"/>
    <p:sldId id="562" r:id="rId5"/>
    <p:sldId id="561" r:id="rId6"/>
    <p:sldId id="551" r:id="rId7"/>
    <p:sldId id="541" r:id="rId8"/>
    <p:sldId id="542" r:id="rId9"/>
    <p:sldId id="546" r:id="rId10"/>
    <p:sldId id="564" r:id="rId11"/>
    <p:sldId id="55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047D"/>
    <a:srgbClr val="000F3E"/>
    <a:srgbClr val="003E7E"/>
    <a:srgbClr val="3BB2F1"/>
    <a:srgbClr val="FFE471"/>
    <a:srgbClr val="AFD5E9"/>
    <a:srgbClr val="FFD200"/>
    <a:srgbClr val="F0C8BF"/>
    <a:srgbClr val="D3C1AE"/>
    <a:srgbClr val="102B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42"/>
    <p:restoredTop sz="91452"/>
  </p:normalViewPr>
  <p:slideViewPr>
    <p:cSldViewPr snapToGrid="0">
      <p:cViewPr varScale="1">
        <p:scale>
          <a:sx n="101" d="100"/>
          <a:sy n="101" d="100"/>
        </p:scale>
        <p:origin x="7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D37C9E-02EC-C34F-AB26-06D5CD81A366}" type="doc">
      <dgm:prSet loTypeId="urn:microsoft.com/office/officeart/2005/8/layout/process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290C8A-0AF1-5A4D-89EF-F6DAF0845C33}">
      <dgm:prSet phldrT="[Text]"/>
      <dgm:spPr/>
      <dgm:t>
        <a:bodyPr/>
        <a:lstStyle/>
        <a:p>
          <a:r>
            <a:rPr lang="en-US" b="1" dirty="0">
              <a:solidFill>
                <a:schemeClr val="accent6"/>
              </a:solidFill>
              <a:latin typeface="Poppins" pitchFamily="2" charset="77"/>
              <a:cs typeface="Poppins" pitchFamily="2" charset="77"/>
            </a:rPr>
            <a:t>Presentation to Board of Trustees</a:t>
          </a:r>
          <a:endParaRPr lang="en-US" dirty="0">
            <a:solidFill>
              <a:schemeClr val="accent6"/>
            </a:solidFill>
          </a:endParaRPr>
        </a:p>
      </dgm:t>
    </dgm:pt>
    <dgm:pt modelId="{30130795-9313-1144-A50C-4EAF9257E573}" type="parTrans" cxnId="{8FEC2857-ADB8-C944-BFD6-8BD926FB0CB1}">
      <dgm:prSet/>
      <dgm:spPr/>
      <dgm:t>
        <a:bodyPr/>
        <a:lstStyle/>
        <a:p>
          <a:endParaRPr lang="en-US"/>
        </a:p>
      </dgm:t>
    </dgm:pt>
    <dgm:pt modelId="{8674CC57-9C51-FA40-B458-4047FE026999}" type="sibTrans" cxnId="{8FEC2857-ADB8-C944-BFD6-8BD926FB0CB1}">
      <dgm:prSet/>
      <dgm:spPr/>
      <dgm:t>
        <a:bodyPr/>
        <a:lstStyle/>
        <a:p>
          <a:endParaRPr lang="en-US"/>
        </a:p>
      </dgm:t>
    </dgm:pt>
    <dgm:pt modelId="{83353D70-3C21-C045-9BFC-C58FD5AE8B2B}">
      <dgm:prSet/>
      <dgm:spPr/>
      <dgm:t>
        <a:bodyPr/>
        <a:lstStyle/>
        <a:p>
          <a:r>
            <a:rPr lang="en-US" b="1" dirty="0">
              <a:solidFill>
                <a:schemeClr val="accent6"/>
              </a:solidFill>
              <a:latin typeface="Poppins" pitchFamily="2" charset="77"/>
              <a:cs typeface="Poppins" pitchFamily="2" charset="77"/>
            </a:rPr>
            <a:t>Ongoing work of stakeholder feedback and revision proposals</a:t>
          </a:r>
        </a:p>
      </dgm:t>
    </dgm:pt>
    <dgm:pt modelId="{FB78E937-D9FA-6F42-B515-C768E8916293}" type="parTrans" cxnId="{BFCFC8D5-6337-6247-AEBA-805444B3F673}">
      <dgm:prSet/>
      <dgm:spPr/>
      <dgm:t>
        <a:bodyPr/>
        <a:lstStyle/>
        <a:p>
          <a:endParaRPr lang="en-US"/>
        </a:p>
      </dgm:t>
    </dgm:pt>
    <dgm:pt modelId="{6B5267EB-6F76-8D4B-AAC9-6633C5E3BC05}" type="sibTrans" cxnId="{BFCFC8D5-6337-6247-AEBA-805444B3F673}">
      <dgm:prSet/>
      <dgm:spPr/>
      <dgm:t>
        <a:bodyPr/>
        <a:lstStyle/>
        <a:p>
          <a:endParaRPr lang="en-US"/>
        </a:p>
      </dgm:t>
    </dgm:pt>
    <dgm:pt modelId="{88E2BB7D-1233-9C43-83B3-268BC1D2B1D6}">
      <dgm:prSet/>
      <dgm:spPr/>
      <dgm:t>
        <a:bodyPr/>
        <a:lstStyle/>
        <a:p>
          <a:r>
            <a:rPr lang="en-US" b="1" dirty="0">
              <a:solidFill>
                <a:schemeClr val="accent6"/>
              </a:solidFill>
              <a:latin typeface="Poppins" pitchFamily="2" charset="77"/>
              <a:cs typeface="Poppins" pitchFamily="2" charset="77"/>
            </a:rPr>
            <a:t>December 31, 2026</a:t>
          </a:r>
        </a:p>
        <a:p>
          <a:r>
            <a:rPr lang="en-US" b="1" dirty="0">
              <a:solidFill>
                <a:schemeClr val="accent6"/>
              </a:solidFill>
            </a:rPr>
            <a:t>BOT s</a:t>
          </a:r>
          <a:r>
            <a:rPr lang="en-US" dirty="0">
              <a:solidFill>
                <a:schemeClr val="accent6"/>
              </a:solidFill>
            </a:rPr>
            <a:t>ubmits an initial resolution to the State acknowledging the review process is underway.</a:t>
          </a:r>
        </a:p>
      </dgm:t>
    </dgm:pt>
    <dgm:pt modelId="{15576773-BB24-0B47-9D16-1C3734C4DC35}" type="parTrans" cxnId="{07A7EB50-94BC-A94D-BAA8-C3912F706398}">
      <dgm:prSet/>
      <dgm:spPr/>
      <dgm:t>
        <a:bodyPr/>
        <a:lstStyle/>
        <a:p>
          <a:endParaRPr lang="en-US"/>
        </a:p>
      </dgm:t>
    </dgm:pt>
    <dgm:pt modelId="{A226FA18-B6DB-9646-91A4-F369A8FA7AAF}" type="sibTrans" cxnId="{07A7EB50-94BC-A94D-BAA8-C3912F706398}">
      <dgm:prSet/>
      <dgm:spPr/>
      <dgm:t>
        <a:bodyPr/>
        <a:lstStyle/>
        <a:p>
          <a:endParaRPr lang="en-US"/>
        </a:p>
      </dgm:t>
    </dgm:pt>
    <dgm:pt modelId="{39E9FF84-8E5F-3D4B-8F98-102FE9BFCE55}">
      <dgm:prSet/>
      <dgm:spPr/>
      <dgm:t>
        <a:bodyPr/>
        <a:lstStyle/>
        <a:p>
          <a:r>
            <a:rPr lang="en-US" b="1" dirty="0">
              <a:solidFill>
                <a:schemeClr val="accent6"/>
              </a:solidFill>
              <a:latin typeface="Poppins" pitchFamily="2" charset="77"/>
              <a:cs typeface="Poppins" pitchFamily="2" charset="77"/>
            </a:rPr>
            <a:t>March 31, 2027</a:t>
          </a:r>
        </a:p>
        <a:p>
          <a:r>
            <a:rPr lang="en-US" dirty="0">
              <a:solidFill>
                <a:schemeClr val="accent6"/>
              </a:solidFill>
            </a:rPr>
            <a:t>BOT formally completes the Gen Ed evaluation, including proposed changes and modifications to the Core.</a:t>
          </a:r>
        </a:p>
      </dgm:t>
    </dgm:pt>
    <dgm:pt modelId="{C7B4EDCD-71DF-6849-84EE-7C3115A69E1E}" type="parTrans" cxnId="{623BE1AA-D11F-2B49-9E83-4E6169DF9D40}">
      <dgm:prSet/>
      <dgm:spPr/>
      <dgm:t>
        <a:bodyPr/>
        <a:lstStyle/>
        <a:p>
          <a:endParaRPr lang="en-US"/>
        </a:p>
      </dgm:t>
    </dgm:pt>
    <dgm:pt modelId="{32862249-BCD4-9A4D-9AA8-5BA0EC8FCEF3}" type="sibTrans" cxnId="{623BE1AA-D11F-2B49-9E83-4E6169DF9D40}">
      <dgm:prSet/>
      <dgm:spPr/>
      <dgm:t>
        <a:bodyPr/>
        <a:lstStyle/>
        <a:p>
          <a:endParaRPr lang="en-US"/>
        </a:p>
      </dgm:t>
    </dgm:pt>
    <dgm:pt modelId="{0DA10B96-C448-7B41-B41C-9058DDE71531}">
      <dgm:prSet/>
      <dgm:spPr/>
      <dgm:t>
        <a:bodyPr/>
        <a:lstStyle/>
        <a:p>
          <a:r>
            <a:rPr lang="en-US" b="1" dirty="0">
              <a:solidFill>
                <a:schemeClr val="accent6"/>
              </a:solidFill>
              <a:latin typeface="Poppins" pitchFamily="2" charset="77"/>
              <a:cs typeface="Poppins" pitchFamily="2" charset="77"/>
            </a:rPr>
            <a:t>June 30, 2027 </a:t>
          </a:r>
        </a:p>
        <a:p>
          <a:r>
            <a:rPr lang="en-US" dirty="0">
              <a:solidFill>
                <a:schemeClr val="accent6"/>
              </a:solidFill>
            </a:rPr>
            <a:t>BOT submits a final resolution to the Chancellor of Higher Education summarizing the specific curriculum changes made.</a:t>
          </a:r>
        </a:p>
      </dgm:t>
    </dgm:pt>
    <dgm:pt modelId="{E03B56BC-F1BD-B942-A36B-C7B6D849E3B0}" type="parTrans" cxnId="{64BFB405-7934-4A43-B566-05B75299AF82}">
      <dgm:prSet/>
      <dgm:spPr/>
      <dgm:t>
        <a:bodyPr/>
        <a:lstStyle/>
        <a:p>
          <a:endParaRPr lang="en-US"/>
        </a:p>
      </dgm:t>
    </dgm:pt>
    <dgm:pt modelId="{4C240F54-B0F5-3E4C-A0BB-258E5917EA5D}" type="sibTrans" cxnId="{64BFB405-7934-4A43-B566-05B75299AF82}">
      <dgm:prSet/>
      <dgm:spPr/>
      <dgm:t>
        <a:bodyPr/>
        <a:lstStyle/>
        <a:p>
          <a:endParaRPr lang="en-US"/>
        </a:p>
      </dgm:t>
    </dgm:pt>
    <dgm:pt modelId="{D0140B16-89C0-FB4D-9D5F-1BF671C37C1C}" type="pres">
      <dgm:prSet presAssocID="{F7D37C9E-02EC-C34F-AB26-06D5CD81A366}" presName="Name0" presStyleCnt="0">
        <dgm:presLayoutVars>
          <dgm:dir/>
          <dgm:resizeHandles val="exact"/>
        </dgm:presLayoutVars>
      </dgm:prSet>
      <dgm:spPr/>
    </dgm:pt>
    <dgm:pt modelId="{16AF3C8F-E00B-C646-966C-95EC3F2249A0}" type="pres">
      <dgm:prSet presAssocID="{7B290C8A-0AF1-5A4D-89EF-F6DAF0845C33}" presName="node" presStyleLbl="node1" presStyleIdx="0" presStyleCnt="5">
        <dgm:presLayoutVars>
          <dgm:bulletEnabled val="1"/>
        </dgm:presLayoutVars>
      </dgm:prSet>
      <dgm:spPr/>
    </dgm:pt>
    <dgm:pt modelId="{24E5152D-4D2D-9C40-84FF-C8D773D44E5F}" type="pres">
      <dgm:prSet presAssocID="{8674CC57-9C51-FA40-B458-4047FE026999}" presName="sibTrans" presStyleLbl="sibTrans2D1" presStyleIdx="0" presStyleCnt="4"/>
      <dgm:spPr/>
    </dgm:pt>
    <dgm:pt modelId="{26FB6226-F7CA-144E-BC77-DC0821C206ED}" type="pres">
      <dgm:prSet presAssocID="{8674CC57-9C51-FA40-B458-4047FE026999}" presName="connectorText" presStyleLbl="sibTrans2D1" presStyleIdx="0" presStyleCnt="4"/>
      <dgm:spPr/>
    </dgm:pt>
    <dgm:pt modelId="{496FB303-54C8-604A-9DE4-596FE4D19CE6}" type="pres">
      <dgm:prSet presAssocID="{83353D70-3C21-C045-9BFC-C58FD5AE8B2B}" presName="node" presStyleLbl="node1" presStyleIdx="1" presStyleCnt="5">
        <dgm:presLayoutVars>
          <dgm:bulletEnabled val="1"/>
        </dgm:presLayoutVars>
      </dgm:prSet>
      <dgm:spPr/>
    </dgm:pt>
    <dgm:pt modelId="{6799F144-9A0C-8143-BD16-AFD8AB8D5851}" type="pres">
      <dgm:prSet presAssocID="{6B5267EB-6F76-8D4B-AAC9-6633C5E3BC05}" presName="sibTrans" presStyleLbl="sibTrans2D1" presStyleIdx="1" presStyleCnt="4"/>
      <dgm:spPr/>
    </dgm:pt>
    <dgm:pt modelId="{D8519ED8-C34B-DA48-AE05-559453825B4D}" type="pres">
      <dgm:prSet presAssocID="{6B5267EB-6F76-8D4B-AAC9-6633C5E3BC05}" presName="connectorText" presStyleLbl="sibTrans2D1" presStyleIdx="1" presStyleCnt="4"/>
      <dgm:spPr/>
    </dgm:pt>
    <dgm:pt modelId="{E825B409-1391-AC4F-9CDA-516B337BBB9A}" type="pres">
      <dgm:prSet presAssocID="{88E2BB7D-1233-9C43-83B3-268BC1D2B1D6}" presName="node" presStyleLbl="node1" presStyleIdx="2" presStyleCnt="5">
        <dgm:presLayoutVars>
          <dgm:bulletEnabled val="1"/>
        </dgm:presLayoutVars>
      </dgm:prSet>
      <dgm:spPr/>
    </dgm:pt>
    <dgm:pt modelId="{D39AA702-19A8-1049-A78E-B9E7128E3A87}" type="pres">
      <dgm:prSet presAssocID="{A226FA18-B6DB-9646-91A4-F369A8FA7AAF}" presName="sibTrans" presStyleLbl="sibTrans2D1" presStyleIdx="2" presStyleCnt="4"/>
      <dgm:spPr/>
    </dgm:pt>
    <dgm:pt modelId="{E3BB4884-27FC-6944-A65F-778C565EC5B9}" type="pres">
      <dgm:prSet presAssocID="{A226FA18-B6DB-9646-91A4-F369A8FA7AAF}" presName="connectorText" presStyleLbl="sibTrans2D1" presStyleIdx="2" presStyleCnt="4"/>
      <dgm:spPr/>
    </dgm:pt>
    <dgm:pt modelId="{B5838D22-0CA0-8A4B-A709-65FC94F94125}" type="pres">
      <dgm:prSet presAssocID="{39E9FF84-8E5F-3D4B-8F98-102FE9BFCE55}" presName="node" presStyleLbl="node1" presStyleIdx="3" presStyleCnt="5">
        <dgm:presLayoutVars>
          <dgm:bulletEnabled val="1"/>
        </dgm:presLayoutVars>
      </dgm:prSet>
      <dgm:spPr/>
    </dgm:pt>
    <dgm:pt modelId="{8BD569ED-7905-FE41-8552-E3C32EC22594}" type="pres">
      <dgm:prSet presAssocID="{32862249-BCD4-9A4D-9AA8-5BA0EC8FCEF3}" presName="sibTrans" presStyleLbl="sibTrans2D1" presStyleIdx="3" presStyleCnt="4"/>
      <dgm:spPr/>
    </dgm:pt>
    <dgm:pt modelId="{5FC77F4A-F634-484B-A47E-EFE967B09394}" type="pres">
      <dgm:prSet presAssocID="{32862249-BCD4-9A4D-9AA8-5BA0EC8FCEF3}" presName="connectorText" presStyleLbl="sibTrans2D1" presStyleIdx="3" presStyleCnt="4"/>
      <dgm:spPr/>
    </dgm:pt>
    <dgm:pt modelId="{AD4F4E3A-5511-5442-B5C8-22FA0D99BB75}" type="pres">
      <dgm:prSet presAssocID="{0DA10B96-C448-7B41-B41C-9058DDE71531}" presName="node" presStyleLbl="node1" presStyleIdx="4" presStyleCnt="5" custLinFactNeighborX="3813">
        <dgm:presLayoutVars>
          <dgm:bulletEnabled val="1"/>
        </dgm:presLayoutVars>
      </dgm:prSet>
      <dgm:spPr/>
    </dgm:pt>
  </dgm:ptLst>
  <dgm:cxnLst>
    <dgm:cxn modelId="{89D95B02-C00C-8D4E-8E4E-5F1B005B5E79}" type="presOf" srcId="{32862249-BCD4-9A4D-9AA8-5BA0EC8FCEF3}" destId="{5FC77F4A-F634-484B-A47E-EFE967B09394}" srcOrd="1" destOrd="0" presId="urn:microsoft.com/office/officeart/2005/8/layout/process1"/>
    <dgm:cxn modelId="{64BFB405-7934-4A43-B566-05B75299AF82}" srcId="{F7D37C9E-02EC-C34F-AB26-06D5CD81A366}" destId="{0DA10B96-C448-7B41-B41C-9058DDE71531}" srcOrd="4" destOrd="0" parTransId="{E03B56BC-F1BD-B942-A36B-C7B6D849E3B0}" sibTransId="{4C240F54-B0F5-3E4C-A0BB-258E5917EA5D}"/>
    <dgm:cxn modelId="{565EBB32-8273-A640-A291-B3A46923975C}" type="presOf" srcId="{7B290C8A-0AF1-5A4D-89EF-F6DAF0845C33}" destId="{16AF3C8F-E00B-C646-966C-95EC3F2249A0}" srcOrd="0" destOrd="0" presId="urn:microsoft.com/office/officeart/2005/8/layout/process1"/>
    <dgm:cxn modelId="{FC01E139-4117-704D-A57C-673F51084FA9}" type="presOf" srcId="{32862249-BCD4-9A4D-9AA8-5BA0EC8FCEF3}" destId="{8BD569ED-7905-FE41-8552-E3C32EC22594}" srcOrd="0" destOrd="0" presId="urn:microsoft.com/office/officeart/2005/8/layout/process1"/>
    <dgm:cxn modelId="{4B6CB847-56B3-7F41-837F-3913D34A44D2}" type="presOf" srcId="{0DA10B96-C448-7B41-B41C-9058DDE71531}" destId="{AD4F4E3A-5511-5442-B5C8-22FA0D99BB75}" srcOrd="0" destOrd="0" presId="urn:microsoft.com/office/officeart/2005/8/layout/process1"/>
    <dgm:cxn modelId="{01675C68-4C87-2F43-A084-2B943E9D92F7}" type="presOf" srcId="{6B5267EB-6F76-8D4B-AAC9-6633C5E3BC05}" destId="{D8519ED8-C34B-DA48-AE05-559453825B4D}" srcOrd="1" destOrd="0" presId="urn:microsoft.com/office/officeart/2005/8/layout/process1"/>
    <dgm:cxn modelId="{07A7EB50-94BC-A94D-BAA8-C3912F706398}" srcId="{F7D37C9E-02EC-C34F-AB26-06D5CD81A366}" destId="{88E2BB7D-1233-9C43-83B3-268BC1D2B1D6}" srcOrd="2" destOrd="0" parTransId="{15576773-BB24-0B47-9D16-1C3734C4DC35}" sibTransId="{A226FA18-B6DB-9646-91A4-F369A8FA7AAF}"/>
    <dgm:cxn modelId="{8FEC2857-ADB8-C944-BFD6-8BD926FB0CB1}" srcId="{F7D37C9E-02EC-C34F-AB26-06D5CD81A366}" destId="{7B290C8A-0AF1-5A4D-89EF-F6DAF0845C33}" srcOrd="0" destOrd="0" parTransId="{30130795-9313-1144-A50C-4EAF9257E573}" sibTransId="{8674CC57-9C51-FA40-B458-4047FE026999}"/>
    <dgm:cxn modelId="{E3EEC77A-4CAC-D144-B599-5988CA003DAB}" type="presOf" srcId="{6B5267EB-6F76-8D4B-AAC9-6633C5E3BC05}" destId="{6799F144-9A0C-8143-BD16-AFD8AB8D5851}" srcOrd="0" destOrd="0" presId="urn:microsoft.com/office/officeart/2005/8/layout/process1"/>
    <dgm:cxn modelId="{FDC1F27C-A073-BE40-9C20-52EF06EF82DB}" type="presOf" srcId="{A226FA18-B6DB-9646-91A4-F369A8FA7AAF}" destId="{E3BB4884-27FC-6944-A65F-778C565EC5B9}" srcOrd="1" destOrd="0" presId="urn:microsoft.com/office/officeart/2005/8/layout/process1"/>
    <dgm:cxn modelId="{1543028E-4DD8-6049-BDD7-E32915E11D82}" type="presOf" srcId="{8674CC57-9C51-FA40-B458-4047FE026999}" destId="{26FB6226-F7CA-144E-BC77-DC0821C206ED}" srcOrd="1" destOrd="0" presId="urn:microsoft.com/office/officeart/2005/8/layout/process1"/>
    <dgm:cxn modelId="{7ADE70AA-DA57-A845-A67A-CB4CF961719D}" type="presOf" srcId="{F7D37C9E-02EC-C34F-AB26-06D5CD81A366}" destId="{D0140B16-89C0-FB4D-9D5F-1BF671C37C1C}" srcOrd="0" destOrd="0" presId="urn:microsoft.com/office/officeart/2005/8/layout/process1"/>
    <dgm:cxn modelId="{623BE1AA-D11F-2B49-9E83-4E6169DF9D40}" srcId="{F7D37C9E-02EC-C34F-AB26-06D5CD81A366}" destId="{39E9FF84-8E5F-3D4B-8F98-102FE9BFCE55}" srcOrd="3" destOrd="0" parTransId="{C7B4EDCD-71DF-6849-84EE-7C3115A69E1E}" sibTransId="{32862249-BCD4-9A4D-9AA8-5BA0EC8FCEF3}"/>
    <dgm:cxn modelId="{F3B336BA-E335-A546-8E21-B3BD5F79DC32}" type="presOf" srcId="{A226FA18-B6DB-9646-91A4-F369A8FA7AAF}" destId="{D39AA702-19A8-1049-A78E-B9E7128E3A87}" srcOrd="0" destOrd="0" presId="urn:microsoft.com/office/officeart/2005/8/layout/process1"/>
    <dgm:cxn modelId="{A0EE9ED3-0431-A94D-A7E8-64BC5A0E9283}" type="presOf" srcId="{83353D70-3C21-C045-9BFC-C58FD5AE8B2B}" destId="{496FB303-54C8-604A-9DE4-596FE4D19CE6}" srcOrd="0" destOrd="0" presId="urn:microsoft.com/office/officeart/2005/8/layout/process1"/>
    <dgm:cxn modelId="{BFCFC8D5-6337-6247-AEBA-805444B3F673}" srcId="{F7D37C9E-02EC-C34F-AB26-06D5CD81A366}" destId="{83353D70-3C21-C045-9BFC-C58FD5AE8B2B}" srcOrd="1" destOrd="0" parTransId="{FB78E937-D9FA-6F42-B515-C768E8916293}" sibTransId="{6B5267EB-6F76-8D4B-AAC9-6633C5E3BC05}"/>
    <dgm:cxn modelId="{43B7B0DB-7AEE-6047-8669-525A8460AA1B}" type="presOf" srcId="{8674CC57-9C51-FA40-B458-4047FE026999}" destId="{24E5152D-4D2D-9C40-84FF-C8D773D44E5F}" srcOrd="0" destOrd="0" presId="urn:microsoft.com/office/officeart/2005/8/layout/process1"/>
    <dgm:cxn modelId="{180A09DC-AD16-5945-9246-1E38DE75204E}" type="presOf" srcId="{39E9FF84-8E5F-3D4B-8F98-102FE9BFCE55}" destId="{B5838D22-0CA0-8A4B-A709-65FC94F94125}" srcOrd="0" destOrd="0" presId="urn:microsoft.com/office/officeart/2005/8/layout/process1"/>
    <dgm:cxn modelId="{E4CB9BF2-1082-CA4E-9A7C-2E594371301A}" type="presOf" srcId="{88E2BB7D-1233-9C43-83B3-268BC1D2B1D6}" destId="{E825B409-1391-AC4F-9CDA-516B337BBB9A}" srcOrd="0" destOrd="0" presId="urn:microsoft.com/office/officeart/2005/8/layout/process1"/>
    <dgm:cxn modelId="{AABBB3AE-61DD-6347-935C-7758C941B7DE}" type="presParOf" srcId="{D0140B16-89C0-FB4D-9D5F-1BF671C37C1C}" destId="{16AF3C8F-E00B-C646-966C-95EC3F2249A0}" srcOrd="0" destOrd="0" presId="urn:microsoft.com/office/officeart/2005/8/layout/process1"/>
    <dgm:cxn modelId="{492CD0FE-C9D4-CA48-AE24-CED988225B18}" type="presParOf" srcId="{D0140B16-89C0-FB4D-9D5F-1BF671C37C1C}" destId="{24E5152D-4D2D-9C40-84FF-C8D773D44E5F}" srcOrd="1" destOrd="0" presId="urn:microsoft.com/office/officeart/2005/8/layout/process1"/>
    <dgm:cxn modelId="{CF291734-8184-0C45-A5B5-60D53BF6F9B1}" type="presParOf" srcId="{24E5152D-4D2D-9C40-84FF-C8D773D44E5F}" destId="{26FB6226-F7CA-144E-BC77-DC0821C206ED}" srcOrd="0" destOrd="0" presId="urn:microsoft.com/office/officeart/2005/8/layout/process1"/>
    <dgm:cxn modelId="{5A81E47E-2097-5F4E-B51A-469D5DC97761}" type="presParOf" srcId="{D0140B16-89C0-FB4D-9D5F-1BF671C37C1C}" destId="{496FB303-54C8-604A-9DE4-596FE4D19CE6}" srcOrd="2" destOrd="0" presId="urn:microsoft.com/office/officeart/2005/8/layout/process1"/>
    <dgm:cxn modelId="{97EB6BAC-EFD4-9149-BC20-ACAAA79B94D1}" type="presParOf" srcId="{D0140B16-89C0-FB4D-9D5F-1BF671C37C1C}" destId="{6799F144-9A0C-8143-BD16-AFD8AB8D5851}" srcOrd="3" destOrd="0" presId="urn:microsoft.com/office/officeart/2005/8/layout/process1"/>
    <dgm:cxn modelId="{60ED5500-AEED-D545-9B8A-0A9CE1BE93BD}" type="presParOf" srcId="{6799F144-9A0C-8143-BD16-AFD8AB8D5851}" destId="{D8519ED8-C34B-DA48-AE05-559453825B4D}" srcOrd="0" destOrd="0" presId="urn:microsoft.com/office/officeart/2005/8/layout/process1"/>
    <dgm:cxn modelId="{DA544C91-93DA-8D48-9112-4A5165C8BC75}" type="presParOf" srcId="{D0140B16-89C0-FB4D-9D5F-1BF671C37C1C}" destId="{E825B409-1391-AC4F-9CDA-516B337BBB9A}" srcOrd="4" destOrd="0" presId="urn:microsoft.com/office/officeart/2005/8/layout/process1"/>
    <dgm:cxn modelId="{150E4B9E-C417-574C-8937-AB66DEC221F9}" type="presParOf" srcId="{D0140B16-89C0-FB4D-9D5F-1BF671C37C1C}" destId="{D39AA702-19A8-1049-A78E-B9E7128E3A87}" srcOrd="5" destOrd="0" presId="urn:microsoft.com/office/officeart/2005/8/layout/process1"/>
    <dgm:cxn modelId="{D8A4513D-4B8C-314A-98B7-129318E24B7B}" type="presParOf" srcId="{D39AA702-19A8-1049-A78E-B9E7128E3A87}" destId="{E3BB4884-27FC-6944-A65F-778C565EC5B9}" srcOrd="0" destOrd="0" presId="urn:microsoft.com/office/officeart/2005/8/layout/process1"/>
    <dgm:cxn modelId="{FC1605F1-4C3A-AA47-A790-367602844B4E}" type="presParOf" srcId="{D0140B16-89C0-FB4D-9D5F-1BF671C37C1C}" destId="{B5838D22-0CA0-8A4B-A709-65FC94F94125}" srcOrd="6" destOrd="0" presId="urn:microsoft.com/office/officeart/2005/8/layout/process1"/>
    <dgm:cxn modelId="{25C66BBA-5735-1D4E-BD8A-4A9FB7A764E1}" type="presParOf" srcId="{D0140B16-89C0-FB4D-9D5F-1BF671C37C1C}" destId="{8BD569ED-7905-FE41-8552-E3C32EC22594}" srcOrd="7" destOrd="0" presId="urn:microsoft.com/office/officeart/2005/8/layout/process1"/>
    <dgm:cxn modelId="{2E19B1C2-0FCF-E74F-A5D0-8DA0E837C5C7}" type="presParOf" srcId="{8BD569ED-7905-FE41-8552-E3C32EC22594}" destId="{5FC77F4A-F634-484B-A47E-EFE967B09394}" srcOrd="0" destOrd="0" presId="urn:microsoft.com/office/officeart/2005/8/layout/process1"/>
    <dgm:cxn modelId="{4BBBCAB8-8E86-D24F-8534-66C299F35383}" type="presParOf" srcId="{D0140B16-89C0-FB4D-9D5F-1BF671C37C1C}" destId="{AD4F4E3A-5511-5442-B5C8-22FA0D99BB75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AF3C8F-E00B-C646-966C-95EC3F2249A0}">
      <dsp:nvSpPr>
        <dsp:cNvPr id="0" name=""/>
        <dsp:cNvSpPr/>
      </dsp:nvSpPr>
      <dsp:spPr>
        <a:xfrm>
          <a:off x="5403" y="2069534"/>
          <a:ext cx="1674997" cy="2110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accent6"/>
              </a:solidFill>
              <a:latin typeface="Poppins" pitchFamily="2" charset="77"/>
              <a:cs typeface="Poppins" pitchFamily="2" charset="77"/>
            </a:rPr>
            <a:t>Presentation to Board of Trustees</a:t>
          </a:r>
          <a:endParaRPr lang="en-US" sz="1500" kern="1200" dirty="0">
            <a:solidFill>
              <a:schemeClr val="accent6"/>
            </a:solidFill>
          </a:endParaRPr>
        </a:p>
      </dsp:txBody>
      <dsp:txXfrm>
        <a:off x="54462" y="2118593"/>
        <a:ext cx="1576879" cy="2012477"/>
      </dsp:txXfrm>
    </dsp:sp>
    <dsp:sp modelId="{24E5152D-4D2D-9C40-84FF-C8D773D44E5F}">
      <dsp:nvSpPr>
        <dsp:cNvPr id="0" name=""/>
        <dsp:cNvSpPr/>
      </dsp:nvSpPr>
      <dsp:spPr>
        <a:xfrm>
          <a:off x="1847900" y="2917132"/>
          <a:ext cx="355099" cy="4153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1847900" y="3000212"/>
        <a:ext cx="248569" cy="249239"/>
      </dsp:txXfrm>
    </dsp:sp>
    <dsp:sp modelId="{496FB303-54C8-604A-9DE4-596FE4D19CE6}">
      <dsp:nvSpPr>
        <dsp:cNvPr id="0" name=""/>
        <dsp:cNvSpPr/>
      </dsp:nvSpPr>
      <dsp:spPr>
        <a:xfrm>
          <a:off x="2350399" y="2069534"/>
          <a:ext cx="1674997" cy="2110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accent6"/>
              </a:solidFill>
              <a:latin typeface="Poppins" pitchFamily="2" charset="77"/>
              <a:cs typeface="Poppins" pitchFamily="2" charset="77"/>
            </a:rPr>
            <a:t>Ongoing work of stakeholder feedback and revision proposals</a:t>
          </a:r>
        </a:p>
      </dsp:txBody>
      <dsp:txXfrm>
        <a:off x="2399458" y="2118593"/>
        <a:ext cx="1576879" cy="2012477"/>
      </dsp:txXfrm>
    </dsp:sp>
    <dsp:sp modelId="{6799F144-9A0C-8143-BD16-AFD8AB8D5851}">
      <dsp:nvSpPr>
        <dsp:cNvPr id="0" name=""/>
        <dsp:cNvSpPr/>
      </dsp:nvSpPr>
      <dsp:spPr>
        <a:xfrm>
          <a:off x="4192896" y="2917132"/>
          <a:ext cx="355099" cy="4153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4192896" y="3000212"/>
        <a:ext cx="248569" cy="249239"/>
      </dsp:txXfrm>
    </dsp:sp>
    <dsp:sp modelId="{E825B409-1391-AC4F-9CDA-516B337BBB9A}">
      <dsp:nvSpPr>
        <dsp:cNvPr id="0" name=""/>
        <dsp:cNvSpPr/>
      </dsp:nvSpPr>
      <dsp:spPr>
        <a:xfrm>
          <a:off x="4695396" y="2069534"/>
          <a:ext cx="1674997" cy="2110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accent6"/>
              </a:solidFill>
              <a:latin typeface="Poppins" pitchFamily="2" charset="77"/>
              <a:cs typeface="Poppins" pitchFamily="2" charset="77"/>
            </a:rPr>
            <a:t>December 31, 2026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accent6"/>
              </a:solidFill>
            </a:rPr>
            <a:t>BOT s</a:t>
          </a:r>
          <a:r>
            <a:rPr lang="en-US" sz="1500" kern="1200" dirty="0">
              <a:solidFill>
                <a:schemeClr val="accent6"/>
              </a:solidFill>
            </a:rPr>
            <a:t>ubmits an initial resolution to the State acknowledging the review process is underway.</a:t>
          </a:r>
        </a:p>
      </dsp:txBody>
      <dsp:txXfrm>
        <a:off x="4744455" y="2118593"/>
        <a:ext cx="1576879" cy="2012477"/>
      </dsp:txXfrm>
    </dsp:sp>
    <dsp:sp modelId="{D39AA702-19A8-1049-A78E-B9E7128E3A87}">
      <dsp:nvSpPr>
        <dsp:cNvPr id="0" name=""/>
        <dsp:cNvSpPr/>
      </dsp:nvSpPr>
      <dsp:spPr>
        <a:xfrm>
          <a:off x="6537893" y="2917132"/>
          <a:ext cx="355099" cy="4153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6537893" y="3000212"/>
        <a:ext cx="248569" cy="249239"/>
      </dsp:txXfrm>
    </dsp:sp>
    <dsp:sp modelId="{B5838D22-0CA0-8A4B-A709-65FC94F94125}">
      <dsp:nvSpPr>
        <dsp:cNvPr id="0" name=""/>
        <dsp:cNvSpPr/>
      </dsp:nvSpPr>
      <dsp:spPr>
        <a:xfrm>
          <a:off x="7040392" y="2069534"/>
          <a:ext cx="1674997" cy="2110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accent6"/>
              </a:solidFill>
              <a:latin typeface="Poppins" pitchFamily="2" charset="77"/>
              <a:cs typeface="Poppins" pitchFamily="2" charset="77"/>
            </a:rPr>
            <a:t>March 31, 2027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accent6"/>
              </a:solidFill>
            </a:rPr>
            <a:t>BOT formally completes the Gen Ed evaluation, including proposed changes and modifications to the Core.</a:t>
          </a:r>
        </a:p>
      </dsp:txBody>
      <dsp:txXfrm>
        <a:off x="7089451" y="2118593"/>
        <a:ext cx="1576879" cy="2012477"/>
      </dsp:txXfrm>
    </dsp:sp>
    <dsp:sp modelId="{8BD569ED-7905-FE41-8552-E3C32EC22594}">
      <dsp:nvSpPr>
        <dsp:cNvPr id="0" name=""/>
        <dsp:cNvSpPr/>
      </dsp:nvSpPr>
      <dsp:spPr>
        <a:xfrm>
          <a:off x="8884240" y="2917132"/>
          <a:ext cx="357963" cy="4153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8884240" y="3000212"/>
        <a:ext cx="250574" cy="249239"/>
      </dsp:txXfrm>
    </dsp:sp>
    <dsp:sp modelId="{AD4F4E3A-5511-5442-B5C8-22FA0D99BB75}">
      <dsp:nvSpPr>
        <dsp:cNvPr id="0" name=""/>
        <dsp:cNvSpPr/>
      </dsp:nvSpPr>
      <dsp:spPr>
        <a:xfrm>
          <a:off x="9390792" y="2069534"/>
          <a:ext cx="1674997" cy="2110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accent6"/>
              </a:solidFill>
              <a:latin typeface="Poppins" pitchFamily="2" charset="77"/>
              <a:cs typeface="Poppins" pitchFamily="2" charset="77"/>
            </a:rPr>
            <a:t>June 30, 2027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accent6"/>
              </a:solidFill>
            </a:rPr>
            <a:t>BOT submits a final resolution to the Chancellor of Higher Education summarizing the specific curriculum changes made.</a:t>
          </a:r>
        </a:p>
      </dsp:txBody>
      <dsp:txXfrm>
        <a:off x="9439851" y="2118593"/>
        <a:ext cx="1576879" cy="20124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E2E5C-C391-3241-9B72-8E8E70ECF4BA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D5AF6-33DC-5D48-9397-D97EC618C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554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black background&#10;&#10;Description automatically generated">
            <a:extLst>
              <a:ext uri="{FF2B5EF4-FFF2-40B4-BE49-F238E27FC236}">
                <a16:creationId xmlns:a16="http://schemas.microsoft.com/office/drawing/2014/main" id="{0741DFC3-7F52-3262-80F8-3872703B4C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50893" y="697042"/>
            <a:ext cx="9144000" cy="27432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 b="1" i="0" cap="none" baseline="0">
                <a:solidFill>
                  <a:srgbClr val="FFD200"/>
                </a:solidFill>
                <a:latin typeface="Poppins ExtraBold" pitchFamily="2" charset="77"/>
                <a:cs typeface="Poppins ExtraBold" pitchFamily="2" charset="77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E4A83A-ED12-C6E9-1704-D1656C8451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0891" y="3879354"/>
            <a:ext cx="9144000" cy="4827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pic>
        <p:nvPicPr>
          <p:cNvPr id="13" name="Picture 12" descr="The University of Toledo">
            <a:extLst>
              <a:ext uri="{FF2B5EF4-FFF2-40B4-BE49-F238E27FC236}">
                <a16:creationId xmlns:a16="http://schemas.microsoft.com/office/drawing/2014/main" id="{7A15B486-7F0A-CCD9-5C1B-CD87E609BD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311" y="4362085"/>
            <a:ext cx="1940716" cy="1791430"/>
          </a:xfrm>
          <a:prstGeom prst="rect">
            <a:avLst/>
          </a:prstGeom>
        </p:spPr>
      </p:pic>
      <p:pic>
        <p:nvPicPr>
          <p:cNvPr id="5" name="Picture 4" descr="The Power To Do">
            <a:extLst>
              <a:ext uri="{FF2B5EF4-FFF2-40B4-BE49-F238E27FC236}">
                <a16:creationId xmlns:a16="http://schemas.microsoft.com/office/drawing/2014/main" id="{FB70371D-95EC-591D-8CC4-AA2E78E5B5C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28835"/>
            <a:ext cx="12192000" cy="529165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CF5E823-4EE1-8427-1523-66B3ED2CF2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2300" y="4362450"/>
            <a:ext cx="5238750" cy="511175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presenter and date</a:t>
            </a:r>
          </a:p>
        </p:txBody>
      </p:sp>
    </p:spTree>
    <p:extLst>
      <p:ext uri="{BB962C8B-B14F-4D97-AF65-F5344CB8AC3E}">
        <p14:creationId xmlns:p14="http://schemas.microsoft.com/office/powerpoint/2010/main" val="377070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black background&#10;&#10;Description automatically generated">
            <a:extLst>
              <a:ext uri="{FF2B5EF4-FFF2-40B4-BE49-F238E27FC236}">
                <a16:creationId xmlns:a16="http://schemas.microsoft.com/office/drawing/2014/main" id="{0741DFC3-7F52-3262-80F8-3872703B4C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202"/>
            <a:ext cx="12195914" cy="68602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50891" y="704538"/>
            <a:ext cx="9144000" cy="27432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rgbClr val="FFD200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13" name="Picture 12" descr="The University of Toledo">
            <a:extLst>
              <a:ext uri="{FF2B5EF4-FFF2-40B4-BE49-F238E27FC236}">
                <a16:creationId xmlns:a16="http://schemas.microsoft.com/office/drawing/2014/main" id="{7A15B486-7F0A-CCD9-5C1B-CD87E609BD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311" y="4763079"/>
            <a:ext cx="1940716" cy="1791430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EEA29C74-FD27-1030-4968-D68816572C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0891" y="3879354"/>
            <a:ext cx="9144000" cy="4827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subhead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D53881C-896A-B256-D16C-A94E4D1D51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2300" y="4362450"/>
            <a:ext cx="5238750" cy="511175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presenter and date</a:t>
            </a:r>
          </a:p>
        </p:txBody>
      </p:sp>
    </p:spTree>
    <p:extLst>
      <p:ext uri="{BB962C8B-B14F-4D97-AF65-F5344CB8AC3E}">
        <p14:creationId xmlns:p14="http://schemas.microsoft.com/office/powerpoint/2010/main" val="251895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741DFC3-7F52-3262-80F8-3872703B4C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6717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65291" y="704537"/>
            <a:ext cx="8227541" cy="274121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rgbClr val="000F3E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13" name="Picture 12" descr="The University of Toledo">
            <a:extLst>
              <a:ext uri="{FF2B5EF4-FFF2-40B4-BE49-F238E27FC236}">
                <a16:creationId xmlns:a16="http://schemas.microsoft.com/office/drawing/2014/main" id="{7A15B486-7F0A-CCD9-5C1B-CD87E609BD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311" y="4362085"/>
            <a:ext cx="1940716" cy="1791430"/>
          </a:xfrm>
          <a:prstGeom prst="rect">
            <a:avLst/>
          </a:prstGeom>
        </p:spPr>
      </p:pic>
      <p:pic>
        <p:nvPicPr>
          <p:cNvPr id="5" name="Picture 4" descr="The Power To Do">
            <a:extLst>
              <a:ext uri="{FF2B5EF4-FFF2-40B4-BE49-F238E27FC236}">
                <a16:creationId xmlns:a16="http://schemas.microsoft.com/office/drawing/2014/main" id="{FB70371D-95EC-591D-8CC4-AA2E78E5B5C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28835"/>
            <a:ext cx="12192000" cy="529165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BE81B6D7-9BA0-ECB2-79E4-7FD38D7094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65291" y="3535109"/>
            <a:ext cx="8227541" cy="4827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39BCB1F-804A-36EB-0C16-D95E6878EE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56093" y="4018205"/>
            <a:ext cx="4851699" cy="747433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add presenter and date</a:t>
            </a:r>
          </a:p>
        </p:txBody>
      </p:sp>
    </p:spTree>
    <p:extLst>
      <p:ext uri="{BB962C8B-B14F-4D97-AF65-F5344CB8AC3E}">
        <p14:creationId xmlns:p14="http://schemas.microsoft.com/office/powerpoint/2010/main" val="818321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background&#10;&#10;Description automatically generated">
            <a:extLst>
              <a:ext uri="{FF2B5EF4-FFF2-40B4-BE49-F238E27FC236}">
                <a16:creationId xmlns:a16="http://schemas.microsoft.com/office/drawing/2014/main" id="{4968E90C-6CD4-A90C-56D9-13621D0152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3614" y="1617041"/>
            <a:ext cx="8227541" cy="182880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rgbClr val="000F3E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pic>
        <p:nvPicPr>
          <p:cNvPr id="4" name="Picture 3" descr="The University of Toledo">
            <a:extLst>
              <a:ext uri="{FF2B5EF4-FFF2-40B4-BE49-F238E27FC236}">
                <a16:creationId xmlns:a16="http://schemas.microsoft.com/office/drawing/2014/main" id="{0CEBF344-41C9-3982-9971-0DEB34FF4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FAFE1169-B6AF-2ABA-881B-F94D8B7CEF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2259" y="3685721"/>
            <a:ext cx="8248896" cy="13771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3373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68E90C-6CD4-A90C-56D9-13621D0152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The University of Toledo">
            <a:extLst>
              <a:ext uri="{FF2B5EF4-FFF2-40B4-BE49-F238E27FC236}">
                <a16:creationId xmlns:a16="http://schemas.microsoft.com/office/drawing/2014/main" id="{C8179742-D271-4B75-9AE7-7CE0218472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B7B2D73-B584-7A49-9474-044266B7FEE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3614" y="1617041"/>
            <a:ext cx="8227541" cy="182880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rgbClr val="000F3E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F23DC7C-3ED8-F300-7BA1-8DD9B79EC0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2259" y="3685721"/>
            <a:ext cx="8248896" cy="13771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549481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black background&#10;&#10;Description automatically generated">
            <a:extLst>
              <a:ext uri="{FF2B5EF4-FFF2-40B4-BE49-F238E27FC236}">
                <a16:creationId xmlns:a16="http://schemas.microsoft.com/office/drawing/2014/main" id="{38EB782B-EF9D-C9AB-4F8E-CDFB6E68F6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94" t="-109" r="57145" b="109"/>
          <a:stretch/>
        </p:blipFill>
        <p:spPr>
          <a:xfrm>
            <a:off x="-47298" y="-13695"/>
            <a:ext cx="5289332" cy="6879189"/>
          </a:xfrm>
          <a:prstGeom prst="rect">
            <a:avLst/>
          </a:prstGeom>
        </p:spPr>
      </p:pic>
      <p:pic>
        <p:nvPicPr>
          <p:cNvPr id="4" name="Picture 3" descr="The University of Toledo">
            <a:extLst>
              <a:ext uri="{FF2B5EF4-FFF2-40B4-BE49-F238E27FC236}">
                <a16:creationId xmlns:a16="http://schemas.microsoft.com/office/drawing/2014/main" id="{C8179742-D271-4B75-9AE7-7CE0218472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9F23DC7C-3ED8-F300-7BA1-8DD9B79EC0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2259" y="3685721"/>
            <a:ext cx="8248896" cy="13771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66C5E97-2864-7130-F99F-CD9DBC7CC2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3614" y="1617041"/>
            <a:ext cx="8227541" cy="182880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rgbClr val="A2047D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626226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E16EEAA-CB20-2191-AE22-DF1B43851A5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99307" y="1595051"/>
            <a:ext cx="8819532" cy="18414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E4A83A-ED12-C6E9-1704-D1656C8451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99304" y="3617028"/>
            <a:ext cx="8819532" cy="164592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pic>
        <p:nvPicPr>
          <p:cNvPr id="4" name="Picture 3" descr="The University of Toledo">
            <a:extLst>
              <a:ext uri="{FF2B5EF4-FFF2-40B4-BE49-F238E27FC236}">
                <a16:creationId xmlns:a16="http://schemas.microsoft.com/office/drawing/2014/main" id="{C8179742-D271-4B75-9AE7-7CE0218472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pic>
        <p:nvPicPr>
          <p:cNvPr id="6" name="Picture 5" descr="A black and white background&#10;&#10;Description automatically generated">
            <a:extLst>
              <a:ext uri="{FF2B5EF4-FFF2-40B4-BE49-F238E27FC236}">
                <a16:creationId xmlns:a16="http://schemas.microsoft.com/office/drawing/2014/main" id="{F2141B89-39C6-0C8D-1CD5-414A865509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880458" y="0"/>
            <a:ext cx="3311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064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Block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D68CD42-F1E0-2E62-6E73-A41749999A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5999" y="0"/>
            <a:ext cx="6096001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8" name="Picture 7" descr="A blue and black background&#10;&#10;Description automatically generated">
            <a:extLst>
              <a:ext uri="{FF2B5EF4-FFF2-40B4-BE49-F238E27FC236}">
                <a16:creationId xmlns:a16="http://schemas.microsoft.com/office/drawing/2014/main" id="{7DB24AE4-099A-BF1E-4432-BC1241567E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0"/>
            <a:ext cx="6096001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4C201-27F7-ACBA-81BC-E8400DE5A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B9803-5B6E-17AE-BEA4-F24785AE3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81CBE-FB8D-DF6F-8183-7CFDED124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The University of Toledo">
            <a:extLst>
              <a:ext uri="{FF2B5EF4-FFF2-40B4-BE49-F238E27FC236}">
                <a16:creationId xmlns:a16="http://schemas.microsoft.com/office/drawing/2014/main" id="{98DE5316-F0C1-AAD2-56F1-268DBA349C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0786474-E478-B2F5-8B58-E0B515B273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365125"/>
            <a:ext cx="3621372" cy="504225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rgbClr val="000F3E"/>
                </a:solidFill>
              </a:defRPr>
            </a:lvl1pPr>
          </a:lstStyle>
          <a:p>
            <a:r>
              <a:rPr lang="en-US" dirty="0"/>
              <a:t>Click to edit headline</a:t>
            </a:r>
          </a:p>
        </p:txBody>
      </p:sp>
    </p:spTree>
    <p:extLst>
      <p:ext uri="{BB962C8B-B14F-4D97-AF65-F5344CB8AC3E}">
        <p14:creationId xmlns:p14="http://schemas.microsoft.com/office/powerpoint/2010/main" val="3710468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Block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black background&#10;&#10;Description automatically generated">
            <a:extLst>
              <a:ext uri="{FF2B5EF4-FFF2-40B4-BE49-F238E27FC236}">
                <a16:creationId xmlns:a16="http://schemas.microsoft.com/office/drawing/2014/main" id="{E5E83D91-28D2-3897-E6AF-43BC8C4191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6096001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4C201-27F7-ACBA-81BC-E8400DE5A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B9803-5B6E-17AE-BEA4-F24785AE3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81CBE-FB8D-DF6F-8183-7CFDED124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A7A13AC-1609-350E-DE4B-E361CB7C0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8010" y="699987"/>
            <a:ext cx="5120640" cy="5445980"/>
          </a:xfrm>
        </p:spPr>
        <p:txBody>
          <a:bodyPr>
            <a:noAutofit/>
          </a:bodyPr>
          <a:lstStyle>
            <a:lvl1pPr>
              <a:defRPr>
                <a:solidFill>
                  <a:srgbClr val="000F3E"/>
                </a:solidFill>
              </a:defRPr>
            </a:lvl1pPr>
            <a:lvl2pPr>
              <a:defRPr>
                <a:solidFill>
                  <a:srgbClr val="000F3E"/>
                </a:solidFill>
              </a:defRPr>
            </a:lvl2pPr>
            <a:lvl3pPr>
              <a:defRPr>
                <a:solidFill>
                  <a:srgbClr val="000F3E"/>
                </a:solidFill>
              </a:defRPr>
            </a:lvl3pPr>
            <a:lvl4pPr>
              <a:defRPr>
                <a:solidFill>
                  <a:srgbClr val="000F3E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2810C9C-0050-B251-E9B7-A65DA2A532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365125"/>
            <a:ext cx="3621372" cy="504225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rgbClr val="000F3E"/>
                </a:solidFill>
              </a:defRPr>
            </a:lvl1pPr>
          </a:lstStyle>
          <a:p>
            <a:r>
              <a:rPr lang="en-US" dirty="0"/>
              <a:t>Click to edit headline</a:t>
            </a:r>
          </a:p>
        </p:txBody>
      </p:sp>
      <p:pic>
        <p:nvPicPr>
          <p:cNvPr id="11" name="Picture 10" descr="The University of Toledo">
            <a:extLst>
              <a:ext uri="{FF2B5EF4-FFF2-40B4-BE49-F238E27FC236}">
                <a16:creationId xmlns:a16="http://schemas.microsoft.com/office/drawing/2014/main" id="{0BFE3BE3-8DC4-0B29-5338-0F1A115C25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259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background&#10;&#10;Description automatically generated">
            <a:extLst>
              <a:ext uri="{FF2B5EF4-FFF2-40B4-BE49-F238E27FC236}">
                <a16:creationId xmlns:a16="http://schemas.microsoft.com/office/drawing/2014/main" id="{23797169-C76F-7898-2E30-399BB8F0D3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9" name="Picture 8" descr="The University of Toledo">
            <a:extLst>
              <a:ext uri="{FF2B5EF4-FFF2-40B4-BE49-F238E27FC236}">
                <a16:creationId xmlns:a16="http://schemas.microsoft.com/office/drawing/2014/main" id="{6B095E97-FA67-F376-44FC-DAC9313472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796938-5A6D-2CCA-DB7A-7F12B70336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4905"/>
            <a:ext cx="9733656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6EC88-067F-CB23-26B0-0DF59DA34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739" y="1731363"/>
            <a:ext cx="9726161" cy="4063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4C201-27F7-ACBA-81BC-E8400DE5A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B9803-5B6E-17AE-BEA4-F24785AE3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81CBE-FB8D-DF6F-8183-7CFDED124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75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background&#10;&#10;Description automatically generated">
            <a:extLst>
              <a:ext uri="{FF2B5EF4-FFF2-40B4-BE49-F238E27FC236}">
                <a16:creationId xmlns:a16="http://schemas.microsoft.com/office/drawing/2014/main" id="{0EDAB516-8E62-D687-2CDA-3DFFB3EB33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9" name="Picture 8" descr="The University of Toledo">
            <a:extLst>
              <a:ext uri="{FF2B5EF4-FFF2-40B4-BE49-F238E27FC236}">
                <a16:creationId xmlns:a16="http://schemas.microsoft.com/office/drawing/2014/main" id="{F485FA97-F4D3-AC3E-577C-DA626BCB1D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BF301E-F204-B8FC-9863-E0D386B25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8" y="694905"/>
            <a:ext cx="9733658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43429-35BF-61AF-A620-7344DFE2FB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53738" y="1788150"/>
            <a:ext cx="4432593" cy="41265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3EAD0-C58D-ADC9-781F-0550BE391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2910" y="1788150"/>
            <a:ext cx="4754880" cy="41265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0EAC7-764E-6FD3-9816-F2E89EC652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39222-845E-967A-54A2-526A831E7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E150B-F029-125F-5A26-8EF4596F8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E7DA706-9BE6-ED24-6C7B-492CBC594A32}"/>
              </a:ext>
            </a:extLst>
          </p:cNvPr>
          <p:cNvCxnSpPr>
            <a:cxnSpLocks/>
          </p:cNvCxnSpPr>
          <p:nvPr userDrawn="1"/>
        </p:nvCxnSpPr>
        <p:spPr>
          <a:xfrm>
            <a:off x="6558988" y="1788150"/>
            <a:ext cx="0" cy="4126513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545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background&#10;&#10;Description automatically generated">
            <a:extLst>
              <a:ext uri="{FF2B5EF4-FFF2-40B4-BE49-F238E27FC236}">
                <a16:creationId xmlns:a16="http://schemas.microsoft.com/office/drawing/2014/main" id="{A60A6E46-9C77-5DCE-5481-F596C01B99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5" name="Picture 4" descr="The University of Toledo">
            <a:extLst>
              <a:ext uri="{FF2B5EF4-FFF2-40B4-BE49-F238E27FC236}">
                <a16:creationId xmlns:a16="http://schemas.microsoft.com/office/drawing/2014/main" id="{CC3B2B30-1D63-26D1-1992-43F4CC2412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997C7678-65F8-659A-CBE8-66824541B7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9569" y="694908"/>
            <a:ext cx="9736575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headline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B287D44-E640-24CB-9C26-2E67CE5046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2926DE1-6A52-18B1-F132-45FDAE9A3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5B2B2D4-D432-4C25-2774-03CBF60B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DB6DF9FE-E772-E0ED-D0D4-74C69797AE8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1853739" y="1787189"/>
            <a:ext cx="9736574" cy="4028396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2379876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black background&#10;&#10;Description automatically generated">
            <a:extLst>
              <a:ext uri="{FF2B5EF4-FFF2-40B4-BE49-F238E27FC236}">
                <a16:creationId xmlns:a16="http://schemas.microsoft.com/office/drawing/2014/main" id="{18E2F320-F726-340B-C542-E95BB4C490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12" name="Picture 11" descr="The University of Toledo">
            <a:extLst>
              <a:ext uri="{FF2B5EF4-FFF2-40B4-BE49-F238E27FC236}">
                <a16:creationId xmlns:a16="http://schemas.microsoft.com/office/drawing/2014/main" id="{F787356A-FBED-7280-0CB5-A3CE4A62DF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29AA2E-3516-E31D-D239-6A54061FC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9FF02-1F7D-C32A-1D21-0EC41686D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462" y="697040"/>
            <a:ext cx="5355187" cy="51250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11D97-49DD-F43F-34D7-8E07F53632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384279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2C9C3-5F0E-25D0-3559-4DDAA99723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F3B8B-4154-6A2A-D8F8-CC3FD677F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B735D-B1F6-200E-BC5F-8EDD7C090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C32E31-307B-88E9-6105-28BFDB7C78A5}"/>
              </a:ext>
            </a:extLst>
          </p:cNvPr>
          <p:cNvCxnSpPr>
            <a:cxnSpLocks/>
          </p:cNvCxnSpPr>
          <p:nvPr userDrawn="1"/>
        </p:nvCxnSpPr>
        <p:spPr>
          <a:xfrm>
            <a:off x="6096000" y="697040"/>
            <a:ext cx="0" cy="5206049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7136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Righ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background&#10;&#10;Description automatically generated">
            <a:extLst>
              <a:ext uri="{FF2B5EF4-FFF2-40B4-BE49-F238E27FC236}">
                <a16:creationId xmlns:a16="http://schemas.microsoft.com/office/drawing/2014/main" id="{F530C9D1-7688-3195-F955-19D082A517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9" name="Picture 8" descr="The University of Toledo&#10;">
            <a:extLst>
              <a:ext uri="{FF2B5EF4-FFF2-40B4-BE49-F238E27FC236}">
                <a16:creationId xmlns:a16="http://schemas.microsoft.com/office/drawing/2014/main" id="{E950932F-C5D9-FAE6-567F-CE622C804F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5764C-ADAD-C280-87AE-DAE4423A8A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23462" y="693295"/>
            <a:ext cx="5355187" cy="51056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45BEF-B7C4-5F03-9D36-ECD56F0B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C6B08-D966-2F43-3B4E-AAB685EEB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1B06-073A-1E2D-CE22-01BBB23F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E7F772-DB50-9738-498C-436F33008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B084FFC-D44D-4AA2-A87E-6F187AD46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384279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7850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background&#10;&#10;Description automatically generated">
            <a:extLst>
              <a:ext uri="{FF2B5EF4-FFF2-40B4-BE49-F238E27FC236}">
                <a16:creationId xmlns:a16="http://schemas.microsoft.com/office/drawing/2014/main" id="{F530C9D1-7688-3195-F955-19D082A517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9" name="Picture 8" descr="The University of Toledo">
            <a:extLst>
              <a:ext uri="{FF2B5EF4-FFF2-40B4-BE49-F238E27FC236}">
                <a16:creationId xmlns:a16="http://schemas.microsoft.com/office/drawing/2014/main" id="{E950932F-C5D9-FAE6-567F-CE622C804F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45BEF-B7C4-5F03-9D36-ECD56F0B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C6B08-D966-2F43-3B4E-AAB685EEB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1B06-073A-1E2D-CE22-01BBB23F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3A9A456-9DC3-3F8C-CB7E-2E8F1A8C583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7926" y="-44825"/>
            <a:ext cx="5789580" cy="6929752"/>
          </a:xfrm>
          <a:custGeom>
            <a:avLst/>
            <a:gdLst>
              <a:gd name="connsiteX0" fmla="*/ 0 w 12344400"/>
              <a:gd name="connsiteY0" fmla="*/ 0 h 6875964"/>
              <a:gd name="connsiteX1" fmla="*/ 1907026 w 12344400"/>
              <a:gd name="connsiteY1" fmla="*/ 15942 h 6875964"/>
              <a:gd name="connsiteX2" fmla="*/ 10510099 w 12344400"/>
              <a:gd name="connsiteY2" fmla="*/ 29797 h 6875964"/>
              <a:gd name="connsiteX3" fmla="*/ 12252554 w 12344400"/>
              <a:gd name="connsiteY3" fmla="*/ 52288 h 6875964"/>
              <a:gd name="connsiteX4" fmla="*/ 12344400 w 12344400"/>
              <a:gd name="connsiteY4" fmla="*/ 53001 h 6875964"/>
              <a:gd name="connsiteX5" fmla="*/ 12344400 w 12344400"/>
              <a:gd name="connsiteY5" fmla="*/ 6875964 h 6875964"/>
              <a:gd name="connsiteX6" fmla="*/ 5718175 w 12344400"/>
              <a:gd name="connsiteY6" fmla="*/ 6875964 h 6875964"/>
              <a:gd name="connsiteX7" fmla="*/ 3154529 w 12344400"/>
              <a:gd name="connsiteY7" fmla="*/ 6866017 h 6875964"/>
              <a:gd name="connsiteX8" fmla="*/ 2813 w 12344400"/>
              <a:gd name="connsiteY8" fmla="*/ 3257565 h 6875964"/>
              <a:gd name="connsiteX9" fmla="*/ 0 w 12344400"/>
              <a:gd name="connsiteY9" fmla="*/ 0 h 6875964"/>
              <a:gd name="connsiteX0" fmla="*/ 0 w 12344400"/>
              <a:gd name="connsiteY0" fmla="*/ 19917 h 6895881"/>
              <a:gd name="connsiteX1" fmla="*/ 1799450 w 12344400"/>
              <a:gd name="connsiteY1" fmla="*/ 0 h 6895881"/>
              <a:gd name="connsiteX2" fmla="*/ 10510099 w 12344400"/>
              <a:gd name="connsiteY2" fmla="*/ 49714 h 6895881"/>
              <a:gd name="connsiteX3" fmla="*/ 12252554 w 12344400"/>
              <a:gd name="connsiteY3" fmla="*/ 72205 h 6895881"/>
              <a:gd name="connsiteX4" fmla="*/ 12344400 w 12344400"/>
              <a:gd name="connsiteY4" fmla="*/ 72918 h 6895881"/>
              <a:gd name="connsiteX5" fmla="*/ 12344400 w 12344400"/>
              <a:gd name="connsiteY5" fmla="*/ 6895881 h 6895881"/>
              <a:gd name="connsiteX6" fmla="*/ 5718175 w 12344400"/>
              <a:gd name="connsiteY6" fmla="*/ 6895881 h 6895881"/>
              <a:gd name="connsiteX7" fmla="*/ 3154529 w 12344400"/>
              <a:gd name="connsiteY7" fmla="*/ 6885934 h 6895881"/>
              <a:gd name="connsiteX8" fmla="*/ 2813 w 12344400"/>
              <a:gd name="connsiteY8" fmla="*/ 3277482 h 6895881"/>
              <a:gd name="connsiteX9" fmla="*/ 0 w 12344400"/>
              <a:gd name="connsiteY9" fmla="*/ 1991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49714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254754 w 12353365"/>
              <a:gd name="connsiteY4" fmla="*/ 19129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272683"/>
              <a:gd name="connsiteY0" fmla="*/ 1987 h 6904845"/>
              <a:gd name="connsiteX1" fmla="*/ 1808415 w 12272683"/>
              <a:gd name="connsiteY1" fmla="*/ 0 h 6904845"/>
              <a:gd name="connsiteX2" fmla="*/ 10519064 w 12272683"/>
              <a:gd name="connsiteY2" fmla="*/ 31785 h 6904845"/>
              <a:gd name="connsiteX3" fmla="*/ 12234625 w 12272683"/>
              <a:gd name="connsiteY3" fmla="*/ 27381 h 6904845"/>
              <a:gd name="connsiteX4" fmla="*/ 12254754 w 12272683"/>
              <a:gd name="connsiteY4" fmla="*/ 19129 h 6904845"/>
              <a:gd name="connsiteX5" fmla="*/ 12272683 w 12272683"/>
              <a:gd name="connsiteY5" fmla="*/ 6904845 h 6904845"/>
              <a:gd name="connsiteX6" fmla="*/ 5727140 w 12272683"/>
              <a:gd name="connsiteY6" fmla="*/ 6895881 h 6904845"/>
              <a:gd name="connsiteX7" fmla="*/ 3163494 w 12272683"/>
              <a:gd name="connsiteY7" fmla="*/ 6885934 h 6904845"/>
              <a:gd name="connsiteX8" fmla="*/ 11778 w 12272683"/>
              <a:gd name="connsiteY8" fmla="*/ 3277482 h 6904845"/>
              <a:gd name="connsiteX9" fmla="*/ 0 w 12272683"/>
              <a:gd name="connsiteY9" fmla="*/ 1987 h 6904845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10519064 w 12272683"/>
              <a:gd name="connsiteY2" fmla="*/ 56692 h 6929752"/>
              <a:gd name="connsiteX3" fmla="*/ 12234625 w 12272683"/>
              <a:gd name="connsiteY3" fmla="*/ 52288 h 6929752"/>
              <a:gd name="connsiteX4" fmla="*/ 12254754 w 12272683"/>
              <a:gd name="connsiteY4" fmla="*/ 44036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3321851 w 12272683"/>
              <a:gd name="connsiteY2" fmla="*/ 27195 h 6929752"/>
              <a:gd name="connsiteX3" fmla="*/ 12234625 w 12272683"/>
              <a:gd name="connsiteY3" fmla="*/ 52288 h 6929752"/>
              <a:gd name="connsiteX4" fmla="*/ 12254754 w 12272683"/>
              <a:gd name="connsiteY4" fmla="*/ 44036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3321851 w 12272683"/>
              <a:gd name="connsiteY2" fmla="*/ 27195 h 6929752"/>
              <a:gd name="connsiteX3" fmla="*/ 12234625 w 12272683"/>
              <a:gd name="connsiteY3" fmla="*/ 52288 h 6929752"/>
              <a:gd name="connsiteX4" fmla="*/ 5780212 w 12272683"/>
              <a:gd name="connsiteY4" fmla="*/ 3229687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3321851 w 12272683"/>
              <a:gd name="connsiteY2" fmla="*/ 27195 h 6929752"/>
              <a:gd name="connsiteX3" fmla="*/ 5789580 w 12272683"/>
              <a:gd name="connsiteY3" fmla="*/ 37539 h 6929752"/>
              <a:gd name="connsiteX4" fmla="*/ 5780212 w 12272683"/>
              <a:gd name="connsiteY4" fmla="*/ 3229687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6181599"/>
              <a:gd name="connsiteY0" fmla="*/ 0 h 7047739"/>
              <a:gd name="connsiteX1" fmla="*/ 1808415 w 6181599"/>
              <a:gd name="connsiteY1" fmla="*/ 24907 h 7047739"/>
              <a:gd name="connsiteX2" fmla="*/ 3321851 w 6181599"/>
              <a:gd name="connsiteY2" fmla="*/ 27195 h 7047739"/>
              <a:gd name="connsiteX3" fmla="*/ 5789580 w 6181599"/>
              <a:gd name="connsiteY3" fmla="*/ 37539 h 7047739"/>
              <a:gd name="connsiteX4" fmla="*/ 5780212 w 6181599"/>
              <a:gd name="connsiteY4" fmla="*/ 3229687 h 7047739"/>
              <a:gd name="connsiteX5" fmla="*/ 6181599 w 6181599"/>
              <a:gd name="connsiteY5" fmla="*/ 7047739 h 7047739"/>
              <a:gd name="connsiteX6" fmla="*/ 5727140 w 6181599"/>
              <a:gd name="connsiteY6" fmla="*/ 6920788 h 7047739"/>
              <a:gd name="connsiteX7" fmla="*/ 3163494 w 6181599"/>
              <a:gd name="connsiteY7" fmla="*/ 6910841 h 7047739"/>
              <a:gd name="connsiteX8" fmla="*/ 11778 w 6181599"/>
              <a:gd name="connsiteY8" fmla="*/ 3302389 h 7047739"/>
              <a:gd name="connsiteX9" fmla="*/ 0 w 6181599"/>
              <a:gd name="connsiteY9" fmla="*/ 0 h 7047739"/>
              <a:gd name="connsiteX0" fmla="*/ 0 w 6181599"/>
              <a:gd name="connsiteY0" fmla="*/ 0 h 7047739"/>
              <a:gd name="connsiteX1" fmla="*/ 1808415 w 6181599"/>
              <a:gd name="connsiteY1" fmla="*/ 24907 h 7047739"/>
              <a:gd name="connsiteX2" fmla="*/ 3321851 w 6181599"/>
              <a:gd name="connsiteY2" fmla="*/ 27195 h 7047739"/>
              <a:gd name="connsiteX3" fmla="*/ 5789580 w 6181599"/>
              <a:gd name="connsiteY3" fmla="*/ 37539 h 7047739"/>
              <a:gd name="connsiteX4" fmla="*/ 5780212 w 6181599"/>
              <a:gd name="connsiteY4" fmla="*/ 3229687 h 7047739"/>
              <a:gd name="connsiteX5" fmla="*/ 6181599 w 6181599"/>
              <a:gd name="connsiteY5" fmla="*/ 7047739 h 7047739"/>
              <a:gd name="connsiteX6" fmla="*/ 4458779 w 6181599"/>
              <a:gd name="connsiteY6" fmla="*/ 6920788 h 7047739"/>
              <a:gd name="connsiteX7" fmla="*/ 3163494 w 6181599"/>
              <a:gd name="connsiteY7" fmla="*/ 6910841 h 7047739"/>
              <a:gd name="connsiteX8" fmla="*/ 11778 w 6181599"/>
              <a:gd name="connsiteY8" fmla="*/ 3302389 h 7047739"/>
              <a:gd name="connsiteX9" fmla="*/ 0 w 6181599"/>
              <a:gd name="connsiteY9" fmla="*/ 0 h 7047739"/>
              <a:gd name="connsiteX0" fmla="*/ 0 w 5789580"/>
              <a:gd name="connsiteY0" fmla="*/ 0 h 6929752"/>
              <a:gd name="connsiteX1" fmla="*/ 1808415 w 5789580"/>
              <a:gd name="connsiteY1" fmla="*/ 24907 h 6929752"/>
              <a:gd name="connsiteX2" fmla="*/ 3321851 w 5789580"/>
              <a:gd name="connsiteY2" fmla="*/ 27195 h 6929752"/>
              <a:gd name="connsiteX3" fmla="*/ 5789580 w 5789580"/>
              <a:gd name="connsiteY3" fmla="*/ 37539 h 6929752"/>
              <a:gd name="connsiteX4" fmla="*/ 5780212 w 5789580"/>
              <a:gd name="connsiteY4" fmla="*/ 3229687 h 6929752"/>
              <a:gd name="connsiteX5" fmla="*/ 5783393 w 5789580"/>
              <a:gd name="connsiteY5" fmla="*/ 6929752 h 6929752"/>
              <a:gd name="connsiteX6" fmla="*/ 4458779 w 5789580"/>
              <a:gd name="connsiteY6" fmla="*/ 6920788 h 6929752"/>
              <a:gd name="connsiteX7" fmla="*/ 3163494 w 5789580"/>
              <a:gd name="connsiteY7" fmla="*/ 6910841 h 6929752"/>
              <a:gd name="connsiteX8" fmla="*/ 11778 w 5789580"/>
              <a:gd name="connsiteY8" fmla="*/ 3302389 h 6929752"/>
              <a:gd name="connsiteX9" fmla="*/ 0 w 5789580"/>
              <a:gd name="connsiteY9" fmla="*/ 0 h 6929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89580" h="6929752">
                <a:moveTo>
                  <a:pt x="0" y="0"/>
                </a:moveTo>
                <a:cubicBezTo>
                  <a:pt x="13855" y="39636"/>
                  <a:pt x="1183033" y="24907"/>
                  <a:pt x="1808415" y="24907"/>
                </a:cubicBezTo>
                <a:lnTo>
                  <a:pt x="3321851" y="27195"/>
                </a:lnTo>
                <a:cubicBezTo>
                  <a:pt x="3312160" y="38452"/>
                  <a:pt x="5311474" y="34011"/>
                  <a:pt x="5789580" y="37539"/>
                </a:cubicBezTo>
                <a:cubicBezTo>
                  <a:pt x="5786457" y="1101588"/>
                  <a:pt x="5783335" y="2165638"/>
                  <a:pt x="5780212" y="3229687"/>
                </a:cubicBezTo>
                <a:cubicBezTo>
                  <a:pt x="5786188" y="5524926"/>
                  <a:pt x="5777417" y="4634513"/>
                  <a:pt x="5783393" y="6929752"/>
                </a:cubicBezTo>
                <a:lnTo>
                  <a:pt x="4458779" y="6920788"/>
                </a:lnTo>
                <a:lnTo>
                  <a:pt x="3163494" y="6910841"/>
                </a:lnTo>
                <a:cubicBezTo>
                  <a:pt x="2531868" y="6917310"/>
                  <a:pt x="13903" y="4136365"/>
                  <a:pt x="11778" y="3302389"/>
                </a:cubicBezTo>
                <a:cubicBezTo>
                  <a:pt x="11778" y="1792628"/>
                  <a:pt x="0" y="1509761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826B8DD-A176-E6ED-FD28-216D27295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461" y="697040"/>
            <a:ext cx="5355187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4F56066-46A4-5C46-29AA-A21DCE37E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462" y="1979406"/>
            <a:ext cx="5355187" cy="38426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834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black background&#10;&#10;Description automatically generated">
            <a:extLst>
              <a:ext uri="{FF2B5EF4-FFF2-40B4-BE49-F238E27FC236}">
                <a16:creationId xmlns:a16="http://schemas.microsoft.com/office/drawing/2014/main" id="{93B309CC-018D-3ED5-4B7E-C4F694CB2B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8" name="Picture 7" descr="The University of Toledo">
            <a:extLst>
              <a:ext uri="{FF2B5EF4-FFF2-40B4-BE49-F238E27FC236}">
                <a16:creationId xmlns:a16="http://schemas.microsoft.com/office/drawing/2014/main" id="{270A6DD7-E344-343B-69D3-3A56F52508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79F779-B84F-24E1-2364-E3956EFADE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5858EE-BE12-8316-425B-55154A3D0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0AD90-2D80-8D14-91E1-3AA42618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686301E-DCD6-089E-7BAC-987F7CFAAC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7926" y="-44825"/>
            <a:ext cx="12272683" cy="6929752"/>
          </a:xfrm>
          <a:custGeom>
            <a:avLst/>
            <a:gdLst>
              <a:gd name="connsiteX0" fmla="*/ 0 w 12344400"/>
              <a:gd name="connsiteY0" fmla="*/ 0 h 6875964"/>
              <a:gd name="connsiteX1" fmla="*/ 1907026 w 12344400"/>
              <a:gd name="connsiteY1" fmla="*/ 15942 h 6875964"/>
              <a:gd name="connsiteX2" fmla="*/ 10510099 w 12344400"/>
              <a:gd name="connsiteY2" fmla="*/ 29797 h 6875964"/>
              <a:gd name="connsiteX3" fmla="*/ 12252554 w 12344400"/>
              <a:gd name="connsiteY3" fmla="*/ 52288 h 6875964"/>
              <a:gd name="connsiteX4" fmla="*/ 12344400 w 12344400"/>
              <a:gd name="connsiteY4" fmla="*/ 53001 h 6875964"/>
              <a:gd name="connsiteX5" fmla="*/ 12344400 w 12344400"/>
              <a:gd name="connsiteY5" fmla="*/ 6875964 h 6875964"/>
              <a:gd name="connsiteX6" fmla="*/ 5718175 w 12344400"/>
              <a:gd name="connsiteY6" fmla="*/ 6875964 h 6875964"/>
              <a:gd name="connsiteX7" fmla="*/ 3154529 w 12344400"/>
              <a:gd name="connsiteY7" fmla="*/ 6866017 h 6875964"/>
              <a:gd name="connsiteX8" fmla="*/ 2813 w 12344400"/>
              <a:gd name="connsiteY8" fmla="*/ 3257565 h 6875964"/>
              <a:gd name="connsiteX9" fmla="*/ 0 w 12344400"/>
              <a:gd name="connsiteY9" fmla="*/ 0 h 6875964"/>
              <a:gd name="connsiteX0" fmla="*/ 0 w 12344400"/>
              <a:gd name="connsiteY0" fmla="*/ 19917 h 6895881"/>
              <a:gd name="connsiteX1" fmla="*/ 1799450 w 12344400"/>
              <a:gd name="connsiteY1" fmla="*/ 0 h 6895881"/>
              <a:gd name="connsiteX2" fmla="*/ 10510099 w 12344400"/>
              <a:gd name="connsiteY2" fmla="*/ 49714 h 6895881"/>
              <a:gd name="connsiteX3" fmla="*/ 12252554 w 12344400"/>
              <a:gd name="connsiteY3" fmla="*/ 72205 h 6895881"/>
              <a:gd name="connsiteX4" fmla="*/ 12344400 w 12344400"/>
              <a:gd name="connsiteY4" fmla="*/ 72918 h 6895881"/>
              <a:gd name="connsiteX5" fmla="*/ 12344400 w 12344400"/>
              <a:gd name="connsiteY5" fmla="*/ 6895881 h 6895881"/>
              <a:gd name="connsiteX6" fmla="*/ 5718175 w 12344400"/>
              <a:gd name="connsiteY6" fmla="*/ 6895881 h 6895881"/>
              <a:gd name="connsiteX7" fmla="*/ 3154529 w 12344400"/>
              <a:gd name="connsiteY7" fmla="*/ 6885934 h 6895881"/>
              <a:gd name="connsiteX8" fmla="*/ 2813 w 12344400"/>
              <a:gd name="connsiteY8" fmla="*/ 3277482 h 6895881"/>
              <a:gd name="connsiteX9" fmla="*/ 0 w 12344400"/>
              <a:gd name="connsiteY9" fmla="*/ 1991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49714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254754 w 12353365"/>
              <a:gd name="connsiteY4" fmla="*/ 19129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272683"/>
              <a:gd name="connsiteY0" fmla="*/ 1987 h 6904845"/>
              <a:gd name="connsiteX1" fmla="*/ 1808415 w 12272683"/>
              <a:gd name="connsiteY1" fmla="*/ 0 h 6904845"/>
              <a:gd name="connsiteX2" fmla="*/ 10519064 w 12272683"/>
              <a:gd name="connsiteY2" fmla="*/ 31785 h 6904845"/>
              <a:gd name="connsiteX3" fmla="*/ 12234625 w 12272683"/>
              <a:gd name="connsiteY3" fmla="*/ 27381 h 6904845"/>
              <a:gd name="connsiteX4" fmla="*/ 12254754 w 12272683"/>
              <a:gd name="connsiteY4" fmla="*/ 19129 h 6904845"/>
              <a:gd name="connsiteX5" fmla="*/ 12272683 w 12272683"/>
              <a:gd name="connsiteY5" fmla="*/ 6904845 h 6904845"/>
              <a:gd name="connsiteX6" fmla="*/ 5727140 w 12272683"/>
              <a:gd name="connsiteY6" fmla="*/ 6895881 h 6904845"/>
              <a:gd name="connsiteX7" fmla="*/ 3163494 w 12272683"/>
              <a:gd name="connsiteY7" fmla="*/ 6885934 h 6904845"/>
              <a:gd name="connsiteX8" fmla="*/ 11778 w 12272683"/>
              <a:gd name="connsiteY8" fmla="*/ 3277482 h 6904845"/>
              <a:gd name="connsiteX9" fmla="*/ 0 w 12272683"/>
              <a:gd name="connsiteY9" fmla="*/ 1987 h 6904845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10519064 w 12272683"/>
              <a:gd name="connsiteY2" fmla="*/ 56692 h 6929752"/>
              <a:gd name="connsiteX3" fmla="*/ 12234625 w 12272683"/>
              <a:gd name="connsiteY3" fmla="*/ 52288 h 6929752"/>
              <a:gd name="connsiteX4" fmla="*/ 12254754 w 12272683"/>
              <a:gd name="connsiteY4" fmla="*/ 44036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72683" h="6929752">
                <a:moveTo>
                  <a:pt x="0" y="0"/>
                </a:moveTo>
                <a:cubicBezTo>
                  <a:pt x="13855" y="39636"/>
                  <a:pt x="1183033" y="24907"/>
                  <a:pt x="1808415" y="24907"/>
                </a:cubicBezTo>
                <a:lnTo>
                  <a:pt x="10519064" y="56692"/>
                </a:lnTo>
                <a:cubicBezTo>
                  <a:pt x="10509373" y="67949"/>
                  <a:pt x="11756519" y="48760"/>
                  <a:pt x="12234625" y="52288"/>
                </a:cubicBezTo>
                <a:lnTo>
                  <a:pt x="12254754" y="44036"/>
                </a:lnTo>
                <a:cubicBezTo>
                  <a:pt x="12260730" y="2339275"/>
                  <a:pt x="12266707" y="4634513"/>
                  <a:pt x="12272683" y="6929752"/>
                </a:cubicBezTo>
                <a:lnTo>
                  <a:pt x="5727140" y="6920788"/>
                </a:lnTo>
                <a:lnTo>
                  <a:pt x="3163494" y="6910841"/>
                </a:lnTo>
                <a:cubicBezTo>
                  <a:pt x="2531868" y="6917310"/>
                  <a:pt x="13903" y="4136365"/>
                  <a:pt x="11778" y="3302389"/>
                </a:cubicBezTo>
                <a:cubicBezTo>
                  <a:pt x="11778" y="1792628"/>
                  <a:pt x="0" y="1509761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4197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black background&#10;&#10;Description automatically generated">
            <a:extLst>
              <a:ext uri="{FF2B5EF4-FFF2-40B4-BE49-F238E27FC236}">
                <a16:creationId xmlns:a16="http://schemas.microsoft.com/office/drawing/2014/main" id="{93B309CC-018D-3ED5-4B7E-C4F694CB2B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8" name="Picture 7" descr="The University of Toledo">
            <a:extLst>
              <a:ext uri="{FF2B5EF4-FFF2-40B4-BE49-F238E27FC236}">
                <a16:creationId xmlns:a16="http://schemas.microsoft.com/office/drawing/2014/main" id="{270A6DD7-E344-343B-69D3-3A56F52508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79F779-B84F-24E1-2364-E3956EFADE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5858EE-BE12-8316-425B-55154A3D0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0AD90-2D80-8D14-91E1-3AA42618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337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ogo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301E-F204-B8FC-9863-E0D386B25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8" y="694905"/>
            <a:ext cx="9733658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43429-35BF-61AF-A620-7344DFE2FB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53738" y="1788150"/>
            <a:ext cx="4432593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3EAD0-C58D-ADC9-781F-0550BE391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2910" y="1788150"/>
            <a:ext cx="475488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0EAC7-764E-6FD3-9816-F2E89EC652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39222-845E-967A-54A2-526A831E7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E150B-F029-125F-5A26-8EF4596F8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E1A39F7-D28B-D85C-A2D2-48D6489BF254}"/>
              </a:ext>
            </a:extLst>
          </p:cNvPr>
          <p:cNvCxnSpPr>
            <a:cxnSpLocks/>
          </p:cNvCxnSpPr>
          <p:nvPr userDrawn="1"/>
        </p:nvCxnSpPr>
        <p:spPr>
          <a:xfrm>
            <a:off x="6547413" y="1788150"/>
            <a:ext cx="0" cy="4389120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470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7C7678-65F8-659A-CBE8-66824541B7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9569" y="694908"/>
            <a:ext cx="9736575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headline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B287D44-E640-24CB-9C26-2E67CE5046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2926DE1-6A52-18B1-F132-45FDAE9A3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5B2B2D4-D432-4C25-2774-03CBF60B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DB6DF9FE-E772-E0ED-D0D4-74C69797AE8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1853739" y="1787188"/>
            <a:ext cx="9736574" cy="438912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2979739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Logo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AA2E-3516-E31D-D239-6A54061FC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9FF02-1F7D-C32A-1D21-0EC41686D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462" y="697040"/>
            <a:ext cx="5355187" cy="5486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11D97-49DD-F43F-34D7-8E07F53632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4195924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2C9C3-5F0E-25D0-3559-4DDAA99723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F3B8B-4154-6A2A-D8F8-CC3FD677F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B735D-B1F6-200E-BC5F-8EDD7C090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C32E31-307B-88E9-6105-28BFDB7C78A5}"/>
              </a:ext>
            </a:extLst>
          </p:cNvPr>
          <p:cNvCxnSpPr/>
          <p:nvPr userDrawn="1"/>
        </p:nvCxnSpPr>
        <p:spPr>
          <a:xfrm>
            <a:off x="6096000" y="697040"/>
            <a:ext cx="0" cy="5486400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757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5764C-ADAD-C280-87AE-DAE4423A8A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23462" y="693295"/>
            <a:ext cx="5355187" cy="51056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45BEF-B7C4-5F03-9D36-ECD56F0B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C6B08-D966-2F43-3B4E-AAB685EEB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1B06-073A-1E2D-CE22-01BBB23F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E7F772-DB50-9738-498C-436F33008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B084FFC-D44D-4AA2-A87E-6F187AD46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384279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419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0DFBA4-A58F-CCA0-009E-5DFB70413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855CD-A58A-A789-7FBB-3D97A420C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B275F-6E70-2FDD-184C-68D21372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7764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ibbon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301E-F204-B8FC-9863-E0D386B25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8" y="694905"/>
            <a:ext cx="9733658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43429-35BF-61AF-A620-7344DFE2FB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53738" y="1788150"/>
            <a:ext cx="4432593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3EAD0-C58D-ADC9-781F-0550BE391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2910" y="1788150"/>
            <a:ext cx="475488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0EAC7-764E-6FD3-9816-F2E89EC652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39222-845E-967A-54A2-526A831E7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E150B-F029-125F-5A26-8EF4596F8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E1A39F7-D28B-D85C-A2D2-48D6489BF254}"/>
              </a:ext>
            </a:extLst>
          </p:cNvPr>
          <p:cNvCxnSpPr>
            <a:cxnSpLocks/>
          </p:cNvCxnSpPr>
          <p:nvPr userDrawn="1"/>
        </p:nvCxnSpPr>
        <p:spPr>
          <a:xfrm>
            <a:off x="6547413" y="1788150"/>
            <a:ext cx="0" cy="4389120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The Power To Do">
            <a:extLst>
              <a:ext uri="{FF2B5EF4-FFF2-40B4-BE49-F238E27FC236}">
                <a16:creationId xmlns:a16="http://schemas.microsoft.com/office/drawing/2014/main" id="{97598E61-3590-017E-6B16-A5854620FF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710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b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7C7678-65F8-659A-CBE8-66824541B7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9569" y="694908"/>
            <a:ext cx="9736575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headline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B287D44-E640-24CB-9C26-2E67CE5046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2926DE1-6A52-18B1-F132-45FDAE9A3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5B2B2D4-D432-4C25-2774-03CBF60B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DB6DF9FE-E772-E0ED-D0D4-74C69797AE8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1853739" y="1787188"/>
            <a:ext cx="9736574" cy="438912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pic>
        <p:nvPicPr>
          <p:cNvPr id="2" name="Picture 1" descr="The Power To Do">
            <a:extLst>
              <a:ext uri="{FF2B5EF4-FFF2-40B4-BE49-F238E27FC236}">
                <a16:creationId xmlns:a16="http://schemas.microsoft.com/office/drawing/2014/main" id="{25E9749D-4B91-92E4-E723-275CCB34F6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7898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ibbon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AA2E-3516-E31D-D239-6A54061FC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9FF02-1F7D-C32A-1D21-0EC41686D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462" y="697040"/>
            <a:ext cx="5355187" cy="5486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11D97-49DD-F43F-34D7-8E07F53632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4195924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2C9C3-5F0E-25D0-3559-4DDAA99723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F3B8B-4154-6A2A-D8F8-CC3FD677F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B735D-B1F6-200E-BC5F-8EDD7C090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C32E31-307B-88E9-6105-28BFDB7C78A5}"/>
              </a:ext>
            </a:extLst>
          </p:cNvPr>
          <p:cNvCxnSpPr/>
          <p:nvPr userDrawn="1"/>
        </p:nvCxnSpPr>
        <p:spPr>
          <a:xfrm>
            <a:off x="6096000" y="697040"/>
            <a:ext cx="0" cy="5486400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The Power To Do">
            <a:extLst>
              <a:ext uri="{FF2B5EF4-FFF2-40B4-BE49-F238E27FC236}">
                <a16:creationId xmlns:a16="http://schemas.microsoft.com/office/drawing/2014/main" id="{3A36892B-B7CD-8405-47CC-112DE92199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9445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bon 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5764C-ADAD-C280-87AE-DAE4423A8A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23462" y="693295"/>
            <a:ext cx="5355187" cy="51056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45BEF-B7C4-5F03-9D36-ECD56F0B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C6B08-D966-2F43-3B4E-AAB685EEB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1B06-073A-1E2D-CE22-01BBB23F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E7F772-DB50-9738-498C-436F33008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B084FFC-D44D-4AA2-A87E-6F187AD46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384279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The Power To Do">
            <a:extLst>
              <a:ext uri="{FF2B5EF4-FFF2-40B4-BE49-F238E27FC236}">
                <a16:creationId xmlns:a16="http://schemas.microsoft.com/office/drawing/2014/main" id="{179C6BBE-BEB4-BE22-3486-1319E010C5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3656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ibbo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0DFBA4-A58F-CCA0-009E-5DFB70413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855CD-A58A-A789-7FBB-3D97A420C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B275F-6E70-2FDD-184C-68D21372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The Power To Do">
            <a:extLst>
              <a:ext uri="{FF2B5EF4-FFF2-40B4-BE49-F238E27FC236}">
                <a16:creationId xmlns:a16="http://schemas.microsoft.com/office/drawing/2014/main" id="{B9BF702D-809E-6101-23D2-92BC43152D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8744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ackground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44820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hoto of a colorful sunset over The University of Toledo">
            <a:extLst>
              <a:ext uri="{FF2B5EF4-FFF2-40B4-BE49-F238E27FC236}">
                <a16:creationId xmlns:a16="http://schemas.microsoft.com/office/drawing/2014/main" id="{C6086AC2-6CBC-08BB-D74C-DE47A0D4E1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" y="-1"/>
            <a:ext cx="12191224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7F17AE-868A-0D51-8409-0336CE93F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80" y="2038349"/>
            <a:ext cx="4756056" cy="2781300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000F3E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Thank You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C276A-CC74-713F-673B-FE112F7662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B0D78-6004-64E4-5038-341C937E1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08537-6ED8-6D2E-8E33-A44BE175F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A blue and yellow logo with a black background&#10;&#10;Description automatically generated">
            <a:extLst>
              <a:ext uri="{FF2B5EF4-FFF2-40B4-BE49-F238E27FC236}">
                <a16:creationId xmlns:a16="http://schemas.microsoft.com/office/drawing/2014/main" id="{BC26EF39-F156-5E94-F634-29956483C2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379" y="5597525"/>
            <a:ext cx="1157758" cy="106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5732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08C7C-320B-524C-98FB-DE1BCAC01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675591"/>
            <a:ext cx="10326688" cy="1325563"/>
          </a:xfrm>
        </p:spPr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97133-9621-1E44-A42A-0C834C82B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1" y="1681163"/>
            <a:ext cx="4229100" cy="823912"/>
          </a:xfrm>
        </p:spPr>
        <p:txBody>
          <a:bodyPr anchor="b"/>
          <a:lstStyle>
            <a:lvl1pPr marL="0" indent="0" fontAlgn="b">
              <a:buNone/>
              <a:defRPr sz="2200" b="1" i="0">
                <a:solidFill>
                  <a:schemeClr val="accent2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1683D9-25AA-BD48-8E55-40D6E40CE4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701" y="2639825"/>
            <a:ext cx="4229100" cy="3684588"/>
          </a:xfrm>
        </p:spPr>
        <p:txBody>
          <a:bodyPr/>
          <a:lstStyle>
            <a:lvl1pPr marL="0" indent="0" fontAlgn="t">
              <a:buFontTx/>
              <a:buNone/>
              <a:defRPr>
                <a:solidFill>
                  <a:schemeClr val="accent6"/>
                </a:solidFill>
              </a:defRPr>
            </a:lvl1pPr>
            <a:lvl2pPr marL="457200" indent="0" fontAlgn="t">
              <a:buFontTx/>
              <a:buNone/>
              <a:defRPr>
                <a:solidFill>
                  <a:schemeClr val="accent6"/>
                </a:solidFill>
              </a:defRPr>
            </a:lvl2pPr>
            <a:lvl3pPr marL="914400" indent="0" fontAlgn="t">
              <a:buFontTx/>
              <a:buNone/>
              <a:defRPr>
                <a:solidFill>
                  <a:schemeClr val="accent6"/>
                </a:solidFill>
              </a:defRPr>
            </a:lvl3pPr>
            <a:lvl4pPr marL="1371600" indent="0" fontAlgn="t">
              <a:buFontTx/>
              <a:buNone/>
              <a:defRPr>
                <a:solidFill>
                  <a:schemeClr val="accent6"/>
                </a:solidFill>
              </a:defRPr>
            </a:lvl4pPr>
            <a:lvl5pPr marL="1828800" indent="0" fontAlgn="t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FD85B-DF11-484D-8B88-8EC6A17B11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57900" y="1681163"/>
            <a:ext cx="4229100" cy="823912"/>
          </a:xfrm>
        </p:spPr>
        <p:txBody>
          <a:bodyPr anchor="b"/>
          <a:lstStyle>
            <a:lvl1pPr marL="0" indent="0" fontAlgn="b">
              <a:buNone/>
              <a:defRPr sz="2200" b="1" i="0">
                <a:solidFill>
                  <a:schemeClr val="accent2"/>
                </a:solidFill>
                <a:latin typeface="Roboto Slab" pitchFamily="2" charset="0"/>
                <a:ea typeface="Roboto Slab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4EE1B7-4789-B243-B467-11E2AF637F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57900" y="2639825"/>
            <a:ext cx="4229100" cy="3684588"/>
          </a:xfrm>
        </p:spPr>
        <p:txBody>
          <a:bodyPr/>
          <a:lstStyle>
            <a:lvl1pPr marL="0" indent="0" fontAlgn="t">
              <a:buFontTx/>
              <a:buNone/>
              <a:defRPr>
                <a:solidFill>
                  <a:schemeClr val="accent6"/>
                </a:solidFill>
              </a:defRPr>
            </a:lvl1pPr>
            <a:lvl2pPr marL="457200" indent="0" fontAlgn="t">
              <a:buFontTx/>
              <a:buNone/>
              <a:defRPr>
                <a:solidFill>
                  <a:schemeClr val="accent6"/>
                </a:solidFill>
              </a:defRPr>
            </a:lvl2pPr>
            <a:lvl3pPr marL="914400" indent="0" fontAlgn="t">
              <a:buFontTx/>
              <a:buNone/>
              <a:defRPr>
                <a:solidFill>
                  <a:schemeClr val="accent6"/>
                </a:solidFill>
              </a:defRPr>
            </a:lvl3pPr>
            <a:lvl4pPr marL="1371600" indent="0" fontAlgn="t">
              <a:buFontTx/>
              <a:buNone/>
              <a:defRPr>
                <a:solidFill>
                  <a:schemeClr val="accent6"/>
                </a:solidFill>
              </a:defRPr>
            </a:lvl4pPr>
            <a:lvl5pPr marL="1828800" indent="0" fontAlgn="t">
              <a:buFontTx/>
              <a:buNone/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BC4E10-801A-2B48-A8CA-F3F611F0A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87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3D2E98C-6768-C348-A90C-20067AF8B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92072" y="6358792"/>
            <a:ext cx="2743200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1E0E7D85-594F-0A4B-B30D-4DE05AFCF63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993E4E6-4BB9-DD46-AF2B-F3BDB2D71D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8800" y="5427041"/>
            <a:ext cx="1676400" cy="1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338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32D1F-81D7-74F8-87FE-4A6666FEB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739" y="1731363"/>
            <a:ext cx="9726161" cy="4389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FFFCA-C8CB-272F-B538-746A43FACF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545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The University of Toledo">
            <a:extLst>
              <a:ext uri="{FF2B5EF4-FFF2-40B4-BE49-F238E27FC236}">
                <a16:creationId xmlns:a16="http://schemas.microsoft.com/office/drawing/2014/main" id="{E3341A9B-34AA-9E84-CA14-DF2237B0FD7D}"/>
              </a:ext>
            </a:extLst>
          </p:cNvPr>
          <p:cNvPicPr>
            <a:picLocks noChangeAspect="1"/>
          </p:cNvPicPr>
          <p:nvPr userDrawn="1"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321" y="5601250"/>
            <a:ext cx="1157758" cy="1069078"/>
          </a:xfrm>
          <a:prstGeom prst="rect">
            <a:avLst/>
          </a:prstGeom>
        </p:spPr>
      </p:pic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F27FE511-B415-5459-98B1-42D81875F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738" y="365125"/>
            <a:ext cx="95000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3F59D13-216C-26BD-A380-5150F88D45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1A4D6D74-8F2E-09D6-71C6-FD7F781173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53738" y="6356350"/>
            <a:ext cx="1727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68EDB-6DB2-C140-8D58-EAA2634F7B0F}" type="datetimeFigureOut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4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68" r:id="rId2"/>
    <p:sldLayoutId id="2147483688" r:id="rId3"/>
    <p:sldLayoutId id="2147483680" r:id="rId4"/>
    <p:sldLayoutId id="2147483663" r:id="rId5"/>
    <p:sldLayoutId id="2147483714" r:id="rId6"/>
    <p:sldLayoutId id="2147483704" r:id="rId7"/>
    <p:sldLayoutId id="2147483670" r:id="rId8"/>
    <p:sldLayoutId id="2147483678" r:id="rId9"/>
    <p:sldLayoutId id="2147483661" r:id="rId10"/>
    <p:sldLayoutId id="2147483689" r:id="rId11"/>
    <p:sldLayoutId id="2147483690" r:id="rId12"/>
    <p:sldLayoutId id="2147483691" r:id="rId13"/>
    <p:sldLayoutId id="2147483657" r:id="rId14"/>
    <p:sldLayoutId id="2147483706" r:id="rId15"/>
    <p:sldLayoutId id="2147483695" r:id="rId16"/>
    <p:sldLayoutId id="2147483693" r:id="rId17"/>
    <p:sldLayoutId id="2147483652" r:id="rId18"/>
    <p:sldLayoutId id="2147483649" r:id="rId19"/>
    <p:sldLayoutId id="2147483656" r:id="rId20"/>
    <p:sldLayoutId id="2147483707" r:id="rId21"/>
    <p:sldLayoutId id="2147483655" r:id="rId22"/>
    <p:sldLayoutId id="2147483708" r:id="rId23"/>
    <p:sldLayoutId id="2147483709" r:id="rId24"/>
    <p:sldLayoutId id="2147483710" r:id="rId25"/>
    <p:sldLayoutId id="2147483711" r:id="rId26"/>
    <p:sldLayoutId id="2147483712" r:id="rId27"/>
    <p:sldLayoutId id="2147483713" r:id="rId28"/>
    <p:sldLayoutId id="2147483694" r:id="rId29"/>
    <p:sldLayoutId id="2147483715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rgbClr val="003E7E"/>
          </a:solidFill>
          <a:latin typeface="Poppins ExtraBold" pitchFamily="2" charset="77"/>
          <a:ea typeface="+mj-ea"/>
          <a:cs typeface="Poppins ExtraBold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/>
        </a:buClr>
        <a:buFont typeface="Arial" panose="020B0604020202020204" pitchFamily="34" charset="0"/>
        <a:buChar char="•"/>
        <a:defRPr sz="2800" b="0" i="0" kern="1200">
          <a:solidFill>
            <a:srgbClr val="000F3E"/>
          </a:solidFill>
          <a:latin typeface="Poppins Light" pitchFamily="2" charset="77"/>
          <a:ea typeface="+mn-ea"/>
          <a:cs typeface="Poppins Light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2400" b="0" i="0" kern="1200">
          <a:solidFill>
            <a:srgbClr val="000F3E"/>
          </a:solidFill>
          <a:latin typeface="Poppins Light" pitchFamily="2" charset="77"/>
          <a:ea typeface="+mn-ea"/>
          <a:cs typeface="Poppins Light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2000" b="0" i="0" kern="1200">
          <a:solidFill>
            <a:srgbClr val="000F3E"/>
          </a:solidFill>
          <a:latin typeface="Poppins Light" pitchFamily="2" charset="77"/>
          <a:ea typeface="+mn-ea"/>
          <a:cs typeface="Poppins Light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b="0" i="0" kern="1200">
          <a:solidFill>
            <a:srgbClr val="000F3E"/>
          </a:solidFill>
          <a:latin typeface="Poppins Light" pitchFamily="2" charset="77"/>
          <a:ea typeface="+mn-ea"/>
          <a:cs typeface="Poppins Light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b="0" i="0" kern="1200">
          <a:solidFill>
            <a:srgbClr val="000F3E"/>
          </a:solidFill>
          <a:latin typeface="Poppins Light" pitchFamily="2" charset="77"/>
          <a:ea typeface="+mn-ea"/>
          <a:cs typeface="Poppins Light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9E464-C6C5-1D2A-0729-15776EE2CA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Presentation to</a:t>
            </a:r>
            <a:br>
              <a:rPr lang="en-US" sz="5400" dirty="0"/>
            </a:br>
            <a:r>
              <a:rPr lang="en-US" sz="5400" dirty="0"/>
              <a:t>Faculty Senate</a:t>
            </a:r>
            <a:br>
              <a:rPr lang="en-US" sz="4400" dirty="0"/>
            </a:br>
            <a:br>
              <a:rPr lang="en-US" sz="1800" dirty="0"/>
            </a:br>
            <a:r>
              <a:rPr lang="en-US" sz="3600" dirty="0">
                <a:latin typeface="Poppins SemiBold" panose="00000700000000000000" pitchFamily="2" charset="77"/>
                <a:cs typeface="Poppins SemiBold" panose="00000700000000000000" pitchFamily="2" charset="77"/>
              </a:rPr>
              <a:t>Board of Trustees Review and Evaluation of the </a:t>
            </a:r>
            <a:r>
              <a:rPr lang="en-US" sz="3600" dirty="0" err="1">
                <a:latin typeface="Poppins SemiBold" panose="00000700000000000000" pitchFamily="2" charset="77"/>
                <a:cs typeface="Poppins SemiBold" panose="00000700000000000000" pitchFamily="2" charset="77"/>
              </a:rPr>
              <a:t>UToledo</a:t>
            </a:r>
            <a:r>
              <a:rPr lang="en-US" sz="3600" dirty="0">
                <a:latin typeface="Poppins SemiBold" panose="00000700000000000000" pitchFamily="2" charset="77"/>
                <a:cs typeface="Poppins SemiBold" panose="00000700000000000000" pitchFamily="2" charset="77"/>
              </a:rPr>
              <a:t> Core</a:t>
            </a:r>
            <a:endParaRPr lang="en-US" sz="4400" dirty="0">
              <a:latin typeface="Poppins SemiBold" panose="00000700000000000000" pitchFamily="2" charset="77"/>
              <a:cs typeface="Poppins SemiBold" panose="00000700000000000000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D40637-99A0-2FE9-BD4E-C262A1ACA7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Dean Melissa Valiska Gregory, Judith Herb College of Arts, Social Sciences, and Education</a:t>
            </a:r>
          </a:p>
          <a:p>
            <a:r>
              <a:rPr lang="en-US" dirty="0"/>
              <a:t>Dean Barbara Riter, John B. and Lillian E. Neff College of Business and Innovation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64B92-284C-BE45-5E35-CE69D75BB8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4689" y="5508570"/>
            <a:ext cx="5238750" cy="511175"/>
          </a:xfrm>
        </p:spPr>
        <p:txBody>
          <a:bodyPr/>
          <a:lstStyle/>
          <a:p>
            <a:r>
              <a:rPr lang="en-US" sz="2800" b="1">
                <a:latin typeface="Poppins ExtraBold" pitchFamily="2" charset="77"/>
                <a:cs typeface="Poppins ExtraBold" pitchFamily="2" charset="77"/>
              </a:rPr>
              <a:t>October 15, 2026</a:t>
            </a:r>
            <a:endParaRPr lang="en-US" sz="2800" b="1" dirty="0">
              <a:latin typeface="Poppins ExtraBold" pitchFamily="2" charset="77"/>
              <a:cs typeface="Poppins Extra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46274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41059-A195-227A-1090-4C3CA904B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HB 96 Mandate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84FBB-5CBA-2F6B-0D74-74342A0B2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400" dirty="0"/>
              <a:t>Review and revise the general education curriculum to support </a:t>
            </a:r>
            <a:r>
              <a:rPr lang="en-US" sz="4400" b="1" dirty="0">
                <a:latin typeface="Poppins" pitchFamily="2" charset="77"/>
                <a:cs typeface="Poppins" pitchFamily="2" charset="77"/>
              </a:rPr>
              <a:t>Ohio’s goals for educational attainment and workforce development. </a:t>
            </a:r>
          </a:p>
        </p:txBody>
      </p:sp>
    </p:spTree>
    <p:extLst>
      <p:ext uri="{BB962C8B-B14F-4D97-AF65-F5344CB8AC3E}">
        <p14:creationId xmlns:p14="http://schemas.microsoft.com/office/powerpoint/2010/main" val="624817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B46DA-EE5C-1A55-8D1E-FB142A21C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6244" y="202108"/>
            <a:ext cx="9733656" cy="914400"/>
          </a:xfrm>
        </p:spPr>
        <p:txBody>
          <a:bodyPr/>
          <a:lstStyle/>
          <a:p>
            <a:r>
              <a:rPr lang="en-US" dirty="0"/>
              <a:t>Deadlines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489A9-0E90-E8DB-1738-882A711B4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739" y="1116508"/>
            <a:ext cx="9726161" cy="4063795"/>
          </a:xfrm>
        </p:spPr>
        <p:txBody>
          <a:bodyPr/>
          <a:lstStyle/>
          <a:p>
            <a:r>
              <a:rPr lang="en-US" sz="3200" b="1" dirty="0">
                <a:latin typeface="Poppins" pitchFamily="2" charset="77"/>
                <a:cs typeface="Poppins" pitchFamily="2" charset="77"/>
              </a:rPr>
              <a:t>December 31, 2026</a:t>
            </a:r>
            <a:r>
              <a:rPr lang="en-US" sz="3200" b="1" dirty="0"/>
              <a:t> – </a:t>
            </a:r>
            <a:r>
              <a:rPr lang="en-US" sz="3200" dirty="0"/>
              <a:t>Board of Trustees (BOT)</a:t>
            </a:r>
            <a:r>
              <a:rPr lang="en-US" sz="3200" b="1" dirty="0"/>
              <a:t> s</a:t>
            </a:r>
            <a:r>
              <a:rPr lang="en-US" sz="3200" dirty="0"/>
              <a:t>ubmits an initial resolution to the State acknowledging the review process is underway.</a:t>
            </a:r>
          </a:p>
          <a:p>
            <a:pPr lvl="0"/>
            <a:r>
              <a:rPr lang="en-US" sz="3200" b="1" dirty="0">
                <a:latin typeface="Poppins" pitchFamily="2" charset="77"/>
                <a:cs typeface="Poppins" pitchFamily="2" charset="77"/>
              </a:rPr>
              <a:t>March 31, 2027 </a:t>
            </a:r>
            <a:r>
              <a:rPr lang="en-US" sz="3200" b="1" dirty="0"/>
              <a:t>-</a:t>
            </a:r>
            <a:r>
              <a:rPr lang="en-US" sz="3200" dirty="0"/>
              <a:t> BOT formally completes the Gen Ed evaluation, including proposed changes and modifications to the Core.</a:t>
            </a:r>
          </a:p>
          <a:p>
            <a:pPr lvl="0"/>
            <a:r>
              <a:rPr lang="en-US" sz="3200" b="1" dirty="0">
                <a:latin typeface="Poppins" pitchFamily="2" charset="77"/>
                <a:cs typeface="Poppins" pitchFamily="2" charset="77"/>
              </a:rPr>
              <a:t>June 30, 2027 -</a:t>
            </a:r>
            <a:r>
              <a:rPr lang="en-US" sz="3200" dirty="0"/>
              <a:t> BOT submits a final resolution to the Chancellor of Higher Education summarizing the specific curriculum changes made.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412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2674D-5F57-C051-C25B-ABE5CC674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739" y="536028"/>
            <a:ext cx="9733656" cy="1073277"/>
          </a:xfrm>
        </p:spPr>
        <p:txBody>
          <a:bodyPr>
            <a:normAutofit fontScale="90000"/>
          </a:bodyPr>
          <a:lstStyle/>
          <a:p>
            <a:r>
              <a:rPr lang="en-US" dirty="0"/>
              <a:t>Purpose of This Faculty Senate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AB34E-3BFD-D765-1724-A52F424F6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Today, we are sharing an overview with Faculty Senate of the current </a:t>
            </a:r>
            <a:r>
              <a:rPr lang="en-US" dirty="0" err="1"/>
              <a:t>UToledo</a:t>
            </a:r>
            <a:r>
              <a:rPr lang="en-US" dirty="0"/>
              <a:t> general education Core and the review process that will inform the Board’s December review. </a:t>
            </a:r>
          </a:p>
          <a:p>
            <a:r>
              <a:rPr lang="en-US" dirty="0"/>
              <a:t>We will share with the BOT:</a:t>
            </a:r>
          </a:p>
          <a:p>
            <a:pPr lvl="1"/>
            <a:r>
              <a:rPr lang="en-US" dirty="0"/>
              <a:t>Core background</a:t>
            </a:r>
          </a:p>
          <a:p>
            <a:pPr lvl="1"/>
            <a:r>
              <a:rPr lang="en-US" dirty="0"/>
              <a:t>Core components</a:t>
            </a:r>
          </a:p>
          <a:p>
            <a:pPr lvl="1"/>
            <a:r>
              <a:rPr lang="en-US" dirty="0"/>
              <a:t>Updated academic program review guidelines</a:t>
            </a:r>
          </a:p>
          <a:p>
            <a:pPr lvl="1"/>
            <a:r>
              <a:rPr lang="en-US" dirty="0"/>
              <a:t>Summary of the faculty process of Core review</a:t>
            </a:r>
          </a:p>
          <a:p>
            <a:pPr lvl="1"/>
            <a:r>
              <a:rPr lang="en-US" dirty="0"/>
              <a:t>Overview of emerging priorities in the revision of the Core</a:t>
            </a:r>
          </a:p>
        </p:txBody>
      </p:sp>
    </p:spTree>
    <p:extLst>
      <p:ext uri="{BB962C8B-B14F-4D97-AF65-F5344CB8AC3E}">
        <p14:creationId xmlns:p14="http://schemas.microsoft.com/office/powerpoint/2010/main" val="144796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DBF16-D29F-1317-F154-929ACBEE9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739" y="343213"/>
            <a:ext cx="9733656" cy="914400"/>
          </a:xfrm>
        </p:spPr>
        <p:txBody>
          <a:bodyPr anchor="ctr">
            <a:normAutofit/>
          </a:bodyPr>
          <a:lstStyle/>
          <a:p>
            <a:r>
              <a:rPr lang="en-US" dirty="0" err="1"/>
              <a:t>UToledo</a:t>
            </a:r>
            <a:r>
              <a:rPr lang="en-US" dirty="0"/>
              <a:t> Core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83E84-7A3E-BBD6-E14A-E00D563A6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739" y="1257613"/>
            <a:ext cx="10209731" cy="4063795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Provides a shared educational foundation </a:t>
            </a:r>
            <a:r>
              <a:rPr lang="en-US" sz="2400" dirty="0"/>
              <a:t>from a range of disciplines for all undergraduates, all majors</a:t>
            </a:r>
          </a:p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Consistent with Higher Learning Commission (HLC) expectations</a:t>
            </a:r>
          </a:p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Follows requirements set by the Ohio Dept of Higher Education (ODHE)</a:t>
            </a:r>
          </a:p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Ohio Transfer 36 (OT36)</a:t>
            </a:r>
          </a:p>
          <a:p>
            <a:pPr lvl="1"/>
            <a:r>
              <a:rPr lang="en-US" dirty="0"/>
              <a:t>Requires each Ohio public university to maintain an approved set of 36 credit hours of coursework guaranteed to transfer among Ohio public institutions</a:t>
            </a:r>
          </a:p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Limited flexibility: </a:t>
            </a:r>
            <a:r>
              <a:rPr lang="en-US" sz="2400" dirty="0"/>
              <a:t>State-mandated subjects, credits, and course approval leave little room for University-specific additions</a:t>
            </a:r>
          </a:p>
        </p:txBody>
      </p:sp>
    </p:spTree>
    <p:extLst>
      <p:ext uri="{BB962C8B-B14F-4D97-AF65-F5344CB8AC3E}">
        <p14:creationId xmlns:p14="http://schemas.microsoft.com/office/powerpoint/2010/main" val="1757889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DF2BB-A523-66FB-F9EF-E8561D64A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739" y="343213"/>
            <a:ext cx="9733656" cy="914400"/>
          </a:xfrm>
        </p:spPr>
        <p:txBody>
          <a:bodyPr/>
          <a:lstStyle/>
          <a:p>
            <a:r>
              <a:rPr lang="en-US" dirty="0" err="1"/>
              <a:t>UToledo</a:t>
            </a:r>
            <a:r>
              <a:rPr lang="en-US" dirty="0"/>
              <a:t> Core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683F6-B96A-16A1-044F-D34AE5871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739" y="1257613"/>
            <a:ext cx="10022444" cy="406379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ODHE’s Ohio Transfer 36 framework establishes these skill/distribution areas  &amp; their minimum credit requirements:</a:t>
            </a:r>
          </a:p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English Composition</a:t>
            </a:r>
            <a:r>
              <a:rPr lang="en-US" sz="2000" b="1" dirty="0"/>
              <a:t>:</a:t>
            </a:r>
            <a:r>
              <a:rPr lang="en-US" sz="2000" dirty="0"/>
              <a:t> 6 credit hours</a:t>
            </a:r>
          </a:p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Mathematics, Statistics, and Logic: </a:t>
            </a:r>
            <a:r>
              <a:rPr lang="en-US" sz="2000" dirty="0"/>
              <a:t>3-5 credit hours</a:t>
            </a:r>
          </a:p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Natural Sciences: </a:t>
            </a:r>
            <a:r>
              <a:rPr lang="en-US" sz="2000" dirty="0"/>
              <a:t>6 credit hours</a:t>
            </a:r>
          </a:p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Social and Behavioral Sciences: </a:t>
            </a:r>
            <a:r>
              <a:rPr lang="en-US" sz="2000" dirty="0"/>
              <a:t>6 credit hours</a:t>
            </a:r>
          </a:p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Arts and Humanities: </a:t>
            </a:r>
            <a:r>
              <a:rPr lang="en-US" sz="2000" dirty="0"/>
              <a:t>6 credit hours</a:t>
            </a:r>
          </a:p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Electives in Math, Arts/Hum, Social or Natural Sciences: </a:t>
            </a:r>
            <a:r>
              <a:rPr lang="en-US" sz="2000" dirty="0"/>
              <a:t>9 credit hours</a:t>
            </a:r>
          </a:p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Additional </a:t>
            </a:r>
            <a:r>
              <a:rPr lang="en-US" sz="2000" b="1" dirty="0" err="1">
                <a:latin typeface="Poppins" pitchFamily="2" charset="77"/>
                <a:cs typeface="Poppins" pitchFamily="2" charset="77"/>
              </a:rPr>
              <a:t>UToledo</a:t>
            </a:r>
            <a:r>
              <a:rPr lang="en-US" sz="2000" b="1" dirty="0">
                <a:latin typeface="Poppins" pitchFamily="2" charset="77"/>
                <a:cs typeface="Poppins" pitchFamily="2" charset="77"/>
              </a:rPr>
              <a:t> requirements that may also count toward above areas:</a:t>
            </a:r>
          </a:p>
          <a:p>
            <a:pPr lvl="1"/>
            <a:r>
              <a:rPr lang="en-US" sz="2000" b="1" dirty="0"/>
              <a:t>Diversity of U.S. Culture:</a:t>
            </a:r>
            <a:r>
              <a:rPr lang="en-US" sz="2000" dirty="0"/>
              <a:t> 3 credit hours</a:t>
            </a:r>
          </a:p>
          <a:p>
            <a:pPr lvl="1"/>
            <a:r>
              <a:rPr lang="en-US" sz="2000" b="1" dirty="0"/>
              <a:t>Non-U.S. Diversity:</a:t>
            </a:r>
            <a:r>
              <a:rPr lang="en-US" sz="2000" dirty="0"/>
              <a:t> 3 credit hours</a:t>
            </a:r>
          </a:p>
          <a:p>
            <a:pPr lvl="1"/>
            <a:r>
              <a:rPr lang="en-US" sz="2000" b="1" dirty="0"/>
              <a:t>American Civic Literacy:</a:t>
            </a:r>
            <a:r>
              <a:rPr lang="en-US" sz="2000" dirty="0"/>
              <a:t> 3 credit hours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237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609E3-A56A-468E-DCE7-966092040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396" y="566185"/>
            <a:ext cx="9733656" cy="1304505"/>
          </a:xfrm>
        </p:spPr>
        <p:txBody>
          <a:bodyPr anchor="t">
            <a:normAutofit/>
          </a:bodyPr>
          <a:lstStyle/>
          <a:p>
            <a:r>
              <a:rPr lang="en-US" b="0" dirty="0"/>
              <a:t>Updated ODHE Gen Ed Guidelines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16D92-5394-77B0-3765-692AED3DF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4891" y="1397102"/>
            <a:ext cx="9726161" cy="4063795"/>
          </a:xfrm>
        </p:spPr>
        <p:txBody>
          <a:bodyPr/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Continuity</a:t>
            </a:r>
          </a:p>
          <a:p>
            <a:pPr lvl="1"/>
            <a:r>
              <a:rPr lang="en-US" sz="2000" dirty="0"/>
              <a:t>General Education remains prioritized and required</a:t>
            </a:r>
          </a:p>
          <a:p>
            <a:pPr lvl="1"/>
            <a:r>
              <a:rPr lang="en-US" sz="2000" dirty="0"/>
              <a:t>OT36 distribution areas and credits remain the same</a:t>
            </a:r>
          </a:p>
          <a:p>
            <a:pPr lvl="0"/>
            <a:r>
              <a:rPr lang="en-US" sz="2400" b="1" dirty="0">
                <a:latin typeface="Poppins" pitchFamily="2" charset="77"/>
                <a:cs typeface="Poppins" pitchFamily="2" charset="77"/>
              </a:rPr>
              <a:t>Updated knowledge and capabilities</a:t>
            </a:r>
          </a:p>
          <a:p>
            <a:pPr lvl="1"/>
            <a:r>
              <a:rPr lang="en-US" sz="2000" dirty="0"/>
              <a:t>Knowledge of the physical and natural world;</a:t>
            </a:r>
          </a:p>
          <a:p>
            <a:pPr lvl="1"/>
            <a:r>
              <a:rPr lang="en-US" sz="2000" dirty="0"/>
              <a:t>Inquiry, analysis, critical and creative thinking, and oral and written communication;</a:t>
            </a:r>
          </a:p>
          <a:p>
            <a:pPr lvl="1"/>
            <a:r>
              <a:rPr lang="en-US" sz="2000" dirty="0"/>
              <a:t>Quantitative</a:t>
            </a:r>
            <a:r>
              <a:rPr lang="en-US" sz="2000" b="1" dirty="0">
                <a:latin typeface="Poppins" pitchFamily="2" charset="77"/>
                <a:cs typeface="Poppins" pitchFamily="2" charset="77"/>
              </a:rPr>
              <a:t>, Artificial Intelligence, </a:t>
            </a:r>
            <a:r>
              <a:rPr lang="en-US" sz="2000" dirty="0"/>
              <a:t>STEM, computational, and information literacy;</a:t>
            </a:r>
          </a:p>
          <a:p>
            <a:pPr lvl="1"/>
            <a:r>
              <a:rPr lang="en-US" sz="2000" dirty="0"/>
              <a:t>Teamwork, problem-solving, and workforce readiness;</a:t>
            </a:r>
          </a:p>
          <a:p>
            <a:pPr lvl="1"/>
            <a:r>
              <a:rPr lang="en-US" sz="2000" dirty="0"/>
              <a:t>Ethical reasoning and action;</a:t>
            </a:r>
          </a:p>
          <a:p>
            <a:pPr lvl="1"/>
            <a:r>
              <a:rPr lang="en-US" sz="2000" b="1" dirty="0">
                <a:latin typeface="Poppins" pitchFamily="2" charset="77"/>
                <a:cs typeface="Poppins" pitchFamily="2" charset="77"/>
              </a:rPr>
              <a:t>Civic </a:t>
            </a:r>
            <a:r>
              <a:rPr lang="en-US" sz="2000" dirty="0"/>
              <a:t>and cultural understanding, intercultural competence, and lifelong learning;</a:t>
            </a:r>
          </a:p>
          <a:p>
            <a:pPr lvl="1"/>
            <a:r>
              <a:rPr lang="en-US" sz="2000" b="1" dirty="0">
                <a:latin typeface="Poppins" pitchFamily="2" charset="77"/>
                <a:cs typeface="Poppins" pitchFamily="2" charset="77"/>
              </a:rPr>
              <a:t>Entrepreneurship</a:t>
            </a:r>
            <a:r>
              <a:rPr lang="en-US" sz="2000" dirty="0"/>
              <a:t> and innovation.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065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C2295-A05F-33DD-64DE-60CB821FA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462" y="440267"/>
            <a:ext cx="5355187" cy="1004438"/>
          </a:xfrm>
        </p:spPr>
        <p:txBody>
          <a:bodyPr anchor="b">
            <a:normAutofit/>
          </a:bodyPr>
          <a:lstStyle/>
          <a:p>
            <a:r>
              <a:rPr lang="en-US" sz="3000" dirty="0"/>
              <a:t>Core Review and Evaluation (Spring 2026)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DB3DC-5A5E-417A-15F7-1684130A0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462" y="1591733"/>
            <a:ext cx="5789580" cy="5096933"/>
          </a:xfrm>
        </p:spPr>
        <p:txBody>
          <a:bodyPr>
            <a:normAutofit fontScale="92500"/>
          </a:bodyPr>
          <a:lstStyle/>
          <a:p>
            <a:pPr lvl="0"/>
            <a:r>
              <a:rPr lang="en-US" sz="2400" dirty="0"/>
              <a:t>Regular meetings of the Faculty Senate Core Curriculum Committee</a:t>
            </a:r>
          </a:p>
          <a:p>
            <a:pPr lvl="0"/>
            <a:r>
              <a:rPr lang="en-US" sz="2400" dirty="0"/>
              <a:t>Student and faculty surveys</a:t>
            </a:r>
          </a:p>
          <a:p>
            <a:pPr lvl="0"/>
            <a:r>
              <a:rPr lang="en-US" sz="2400" dirty="0"/>
              <a:t>University-wide retreat with 40 faculty members and academic leaders</a:t>
            </a:r>
          </a:p>
          <a:p>
            <a:pPr lvl="0"/>
            <a:r>
              <a:rPr lang="en-US" sz="2400" dirty="0"/>
              <a:t>Coordination with University initiatives:</a:t>
            </a:r>
          </a:p>
          <a:p>
            <a:pPr lvl="1"/>
            <a:r>
              <a:rPr lang="en-US" sz="2400" dirty="0"/>
              <a:t>first-year experience</a:t>
            </a:r>
          </a:p>
          <a:p>
            <a:pPr lvl="1"/>
            <a:r>
              <a:rPr lang="en-US" sz="2400" dirty="0"/>
              <a:t>artificial intelligence</a:t>
            </a:r>
          </a:p>
          <a:p>
            <a:pPr lvl="1"/>
            <a:r>
              <a:rPr lang="en-US" sz="2400" dirty="0"/>
              <a:t>applied learning, and </a:t>
            </a:r>
          </a:p>
          <a:p>
            <a:pPr lvl="1"/>
            <a:r>
              <a:rPr lang="en-US" sz="2400" dirty="0"/>
              <a:t>student success</a:t>
            </a:r>
          </a:p>
          <a:p>
            <a:pPr lvl="0"/>
            <a:r>
              <a:rPr lang="en-US" sz="2400" dirty="0"/>
              <a:t>Faculty and staff town halls</a:t>
            </a:r>
          </a:p>
          <a:p>
            <a:pPr lvl="0"/>
            <a:r>
              <a:rPr lang="en-US" sz="2400" dirty="0"/>
              <a:t>Additional opportunities for University-wide feedback</a:t>
            </a:r>
            <a:endParaRPr lang="en-US" sz="1500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B1CEEC96-43CB-894E-8BAE-6735076AA1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789580" cy="6929752"/>
          </a:xfrm>
          <a:custGeom>
            <a:avLst/>
            <a:gdLst>
              <a:gd name="connsiteX0" fmla="*/ 0 w 12344400"/>
              <a:gd name="connsiteY0" fmla="*/ 0 h 6875964"/>
              <a:gd name="connsiteX1" fmla="*/ 1907026 w 12344400"/>
              <a:gd name="connsiteY1" fmla="*/ 15942 h 6875964"/>
              <a:gd name="connsiteX2" fmla="*/ 10510099 w 12344400"/>
              <a:gd name="connsiteY2" fmla="*/ 29797 h 6875964"/>
              <a:gd name="connsiteX3" fmla="*/ 12252554 w 12344400"/>
              <a:gd name="connsiteY3" fmla="*/ 52288 h 6875964"/>
              <a:gd name="connsiteX4" fmla="*/ 12344400 w 12344400"/>
              <a:gd name="connsiteY4" fmla="*/ 53001 h 6875964"/>
              <a:gd name="connsiteX5" fmla="*/ 12344400 w 12344400"/>
              <a:gd name="connsiteY5" fmla="*/ 6875964 h 6875964"/>
              <a:gd name="connsiteX6" fmla="*/ 5718175 w 12344400"/>
              <a:gd name="connsiteY6" fmla="*/ 6875964 h 6875964"/>
              <a:gd name="connsiteX7" fmla="*/ 3154529 w 12344400"/>
              <a:gd name="connsiteY7" fmla="*/ 6866017 h 6875964"/>
              <a:gd name="connsiteX8" fmla="*/ 2813 w 12344400"/>
              <a:gd name="connsiteY8" fmla="*/ 3257565 h 6875964"/>
              <a:gd name="connsiteX9" fmla="*/ 0 w 12344400"/>
              <a:gd name="connsiteY9" fmla="*/ 0 h 6875964"/>
              <a:gd name="connsiteX0" fmla="*/ 0 w 12344400"/>
              <a:gd name="connsiteY0" fmla="*/ 19917 h 6895881"/>
              <a:gd name="connsiteX1" fmla="*/ 1799450 w 12344400"/>
              <a:gd name="connsiteY1" fmla="*/ 0 h 6895881"/>
              <a:gd name="connsiteX2" fmla="*/ 10510099 w 12344400"/>
              <a:gd name="connsiteY2" fmla="*/ 49714 h 6895881"/>
              <a:gd name="connsiteX3" fmla="*/ 12252554 w 12344400"/>
              <a:gd name="connsiteY3" fmla="*/ 72205 h 6895881"/>
              <a:gd name="connsiteX4" fmla="*/ 12344400 w 12344400"/>
              <a:gd name="connsiteY4" fmla="*/ 72918 h 6895881"/>
              <a:gd name="connsiteX5" fmla="*/ 12344400 w 12344400"/>
              <a:gd name="connsiteY5" fmla="*/ 6895881 h 6895881"/>
              <a:gd name="connsiteX6" fmla="*/ 5718175 w 12344400"/>
              <a:gd name="connsiteY6" fmla="*/ 6895881 h 6895881"/>
              <a:gd name="connsiteX7" fmla="*/ 3154529 w 12344400"/>
              <a:gd name="connsiteY7" fmla="*/ 6885934 h 6895881"/>
              <a:gd name="connsiteX8" fmla="*/ 2813 w 12344400"/>
              <a:gd name="connsiteY8" fmla="*/ 3277482 h 6895881"/>
              <a:gd name="connsiteX9" fmla="*/ 0 w 12344400"/>
              <a:gd name="connsiteY9" fmla="*/ 1991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49714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254754 w 12353365"/>
              <a:gd name="connsiteY4" fmla="*/ 19129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272683"/>
              <a:gd name="connsiteY0" fmla="*/ 1987 h 6904845"/>
              <a:gd name="connsiteX1" fmla="*/ 1808415 w 12272683"/>
              <a:gd name="connsiteY1" fmla="*/ 0 h 6904845"/>
              <a:gd name="connsiteX2" fmla="*/ 10519064 w 12272683"/>
              <a:gd name="connsiteY2" fmla="*/ 31785 h 6904845"/>
              <a:gd name="connsiteX3" fmla="*/ 12234625 w 12272683"/>
              <a:gd name="connsiteY3" fmla="*/ 27381 h 6904845"/>
              <a:gd name="connsiteX4" fmla="*/ 12254754 w 12272683"/>
              <a:gd name="connsiteY4" fmla="*/ 19129 h 6904845"/>
              <a:gd name="connsiteX5" fmla="*/ 12272683 w 12272683"/>
              <a:gd name="connsiteY5" fmla="*/ 6904845 h 6904845"/>
              <a:gd name="connsiteX6" fmla="*/ 5727140 w 12272683"/>
              <a:gd name="connsiteY6" fmla="*/ 6895881 h 6904845"/>
              <a:gd name="connsiteX7" fmla="*/ 3163494 w 12272683"/>
              <a:gd name="connsiteY7" fmla="*/ 6885934 h 6904845"/>
              <a:gd name="connsiteX8" fmla="*/ 11778 w 12272683"/>
              <a:gd name="connsiteY8" fmla="*/ 3277482 h 6904845"/>
              <a:gd name="connsiteX9" fmla="*/ 0 w 12272683"/>
              <a:gd name="connsiteY9" fmla="*/ 1987 h 6904845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10519064 w 12272683"/>
              <a:gd name="connsiteY2" fmla="*/ 56692 h 6929752"/>
              <a:gd name="connsiteX3" fmla="*/ 12234625 w 12272683"/>
              <a:gd name="connsiteY3" fmla="*/ 52288 h 6929752"/>
              <a:gd name="connsiteX4" fmla="*/ 12254754 w 12272683"/>
              <a:gd name="connsiteY4" fmla="*/ 44036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3321851 w 12272683"/>
              <a:gd name="connsiteY2" fmla="*/ 27195 h 6929752"/>
              <a:gd name="connsiteX3" fmla="*/ 12234625 w 12272683"/>
              <a:gd name="connsiteY3" fmla="*/ 52288 h 6929752"/>
              <a:gd name="connsiteX4" fmla="*/ 12254754 w 12272683"/>
              <a:gd name="connsiteY4" fmla="*/ 44036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3321851 w 12272683"/>
              <a:gd name="connsiteY2" fmla="*/ 27195 h 6929752"/>
              <a:gd name="connsiteX3" fmla="*/ 12234625 w 12272683"/>
              <a:gd name="connsiteY3" fmla="*/ 52288 h 6929752"/>
              <a:gd name="connsiteX4" fmla="*/ 5780212 w 12272683"/>
              <a:gd name="connsiteY4" fmla="*/ 3229687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3321851 w 12272683"/>
              <a:gd name="connsiteY2" fmla="*/ 27195 h 6929752"/>
              <a:gd name="connsiteX3" fmla="*/ 5789580 w 12272683"/>
              <a:gd name="connsiteY3" fmla="*/ 37539 h 6929752"/>
              <a:gd name="connsiteX4" fmla="*/ 5780212 w 12272683"/>
              <a:gd name="connsiteY4" fmla="*/ 3229687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6181599"/>
              <a:gd name="connsiteY0" fmla="*/ 0 h 7047739"/>
              <a:gd name="connsiteX1" fmla="*/ 1808415 w 6181599"/>
              <a:gd name="connsiteY1" fmla="*/ 24907 h 7047739"/>
              <a:gd name="connsiteX2" fmla="*/ 3321851 w 6181599"/>
              <a:gd name="connsiteY2" fmla="*/ 27195 h 7047739"/>
              <a:gd name="connsiteX3" fmla="*/ 5789580 w 6181599"/>
              <a:gd name="connsiteY3" fmla="*/ 37539 h 7047739"/>
              <a:gd name="connsiteX4" fmla="*/ 5780212 w 6181599"/>
              <a:gd name="connsiteY4" fmla="*/ 3229687 h 7047739"/>
              <a:gd name="connsiteX5" fmla="*/ 6181599 w 6181599"/>
              <a:gd name="connsiteY5" fmla="*/ 7047739 h 7047739"/>
              <a:gd name="connsiteX6" fmla="*/ 5727140 w 6181599"/>
              <a:gd name="connsiteY6" fmla="*/ 6920788 h 7047739"/>
              <a:gd name="connsiteX7" fmla="*/ 3163494 w 6181599"/>
              <a:gd name="connsiteY7" fmla="*/ 6910841 h 7047739"/>
              <a:gd name="connsiteX8" fmla="*/ 11778 w 6181599"/>
              <a:gd name="connsiteY8" fmla="*/ 3302389 h 7047739"/>
              <a:gd name="connsiteX9" fmla="*/ 0 w 6181599"/>
              <a:gd name="connsiteY9" fmla="*/ 0 h 7047739"/>
              <a:gd name="connsiteX0" fmla="*/ 0 w 6181599"/>
              <a:gd name="connsiteY0" fmla="*/ 0 h 7047739"/>
              <a:gd name="connsiteX1" fmla="*/ 1808415 w 6181599"/>
              <a:gd name="connsiteY1" fmla="*/ 24907 h 7047739"/>
              <a:gd name="connsiteX2" fmla="*/ 3321851 w 6181599"/>
              <a:gd name="connsiteY2" fmla="*/ 27195 h 7047739"/>
              <a:gd name="connsiteX3" fmla="*/ 5789580 w 6181599"/>
              <a:gd name="connsiteY3" fmla="*/ 37539 h 7047739"/>
              <a:gd name="connsiteX4" fmla="*/ 5780212 w 6181599"/>
              <a:gd name="connsiteY4" fmla="*/ 3229687 h 7047739"/>
              <a:gd name="connsiteX5" fmla="*/ 6181599 w 6181599"/>
              <a:gd name="connsiteY5" fmla="*/ 7047739 h 7047739"/>
              <a:gd name="connsiteX6" fmla="*/ 4458779 w 6181599"/>
              <a:gd name="connsiteY6" fmla="*/ 6920788 h 7047739"/>
              <a:gd name="connsiteX7" fmla="*/ 3163494 w 6181599"/>
              <a:gd name="connsiteY7" fmla="*/ 6910841 h 7047739"/>
              <a:gd name="connsiteX8" fmla="*/ 11778 w 6181599"/>
              <a:gd name="connsiteY8" fmla="*/ 3302389 h 7047739"/>
              <a:gd name="connsiteX9" fmla="*/ 0 w 6181599"/>
              <a:gd name="connsiteY9" fmla="*/ 0 h 7047739"/>
              <a:gd name="connsiteX0" fmla="*/ 0 w 5789580"/>
              <a:gd name="connsiteY0" fmla="*/ 0 h 6929752"/>
              <a:gd name="connsiteX1" fmla="*/ 1808415 w 5789580"/>
              <a:gd name="connsiteY1" fmla="*/ 24907 h 6929752"/>
              <a:gd name="connsiteX2" fmla="*/ 3321851 w 5789580"/>
              <a:gd name="connsiteY2" fmla="*/ 27195 h 6929752"/>
              <a:gd name="connsiteX3" fmla="*/ 5789580 w 5789580"/>
              <a:gd name="connsiteY3" fmla="*/ 37539 h 6929752"/>
              <a:gd name="connsiteX4" fmla="*/ 5780212 w 5789580"/>
              <a:gd name="connsiteY4" fmla="*/ 3229687 h 6929752"/>
              <a:gd name="connsiteX5" fmla="*/ 5783393 w 5789580"/>
              <a:gd name="connsiteY5" fmla="*/ 6929752 h 6929752"/>
              <a:gd name="connsiteX6" fmla="*/ 4458779 w 5789580"/>
              <a:gd name="connsiteY6" fmla="*/ 6920788 h 6929752"/>
              <a:gd name="connsiteX7" fmla="*/ 3163494 w 5789580"/>
              <a:gd name="connsiteY7" fmla="*/ 6910841 h 6929752"/>
              <a:gd name="connsiteX8" fmla="*/ 11778 w 5789580"/>
              <a:gd name="connsiteY8" fmla="*/ 3302389 h 6929752"/>
              <a:gd name="connsiteX9" fmla="*/ 0 w 5789580"/>
              <a:gd name="connsiteY9" fmla="*/ 0 h 6929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89580" h="6929752">
                <a:moveTo>
                  <a:pt x="0" y="0"/>
                </a:moveTo>
                <a:cubicBezTo>
                  <a:pt x="13855" y="39636"/>
                  <a:pt x="1183033" y="24907"/>
                  <a:pt x="1808415" y="24907"/>
                </a:cubicBezTo>
                <a:lnTo>
                  <a:pt x="3321851" y="27195"/>
                </a:lnTo>
                <a:cubicBezTo>
                  <a:pt x="3312160" y="38452"/>
                  <a:pt x="5311474" y="34011"/>
                  <a:pt x="5789580" y="37539"/>
                </a:cubicBezTo>
                <a:cubicBezTo>
                  <a:pt x="5786457" y="1101588"/>
                  <a:pt x="5783335" y="2165638"/>
                  <a:pt x="5780212" y="3229687"/>
                </a:cubicBezTo>
                <a:cubicBezTo>
                  <a:pt x="5786188" y="5524926"/>
                  <a:pt x="5777417" y="4634513"/>
                  <a:pt x="5783393" y="6929752"/>
                </a:cubicBezTo>
                <a:lnTo>
                  <a:pt x="4458779" y="6920788"/>
                </a:lnTo>
                <a:lnTo>
                  <a:pt x="3163494" y="6910841"/>
                </a:lnTo>
                <a:cubicBezTo>
                  <a:pt x="2531868" y="6917310"/>
                  <a:pt x="13903" y="4136365"/>
                  <a:pt x="11778" y="3302389"/>
                </a:cubicBezTo>
                <a:cubicBezTo>
                  <a:pt x="11778" y="1792628"/>
                  <a:pt x="0" y="1509761"/>
                  <a:pt x="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88024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D1192-9993-8B05-3F00-41688824B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739" y="390105"/>
            <a:ext cx="9733656" cy="914400"/>
          </a:xfrm>
        </p:spPr>
        <p:txBody>
          <a:bodyPr/>
          <a:lstStyle/>
          <a:p>
            <a:r>
              <a:rPr lang="en-US" dirty="0"/>
              <a:t>Emerging Priorities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DF37B-BC2D-8B01-FDFF-FDEEF44E3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739" y="1397102"/>
            <a:ext cx="9726161" cy="4063795"/>
          </a:xfrm>
        </p:spPr>
        <p:txBody>
          <a:bodyPr/>
          <a:lstStyle/>
          <a:p>
            <a:pPr lvl="0"/>
            <a:r>
              <a:rPr lang="en-US" sz="2400" b="1" dirty="0">
                <a:latin typeface="Poppins" pitchFamily="2" charset="77"/>
                <a:cs typeface="Poppins" pitchFamily="2" charset="77"/>
              </a:rPr>
              <a:t>Clarify our educational promise</a:t>
            </a:r>
          </a:p>
          <a:p>
            <a:pPr lvl="1"/>
            <a:r>
              <a:rPr lang="en-US" sz="2000" dirty="0"/>
              <a:t>Explore a shared framework connecting Core and University learning outcomes to expectations for every graduate.</a:t>
            </a:r>
          </a:p>
          <a:p>
            <a:pPr lvl="1"/>
            <a:r>
              <a:rPr lang="en-US" sz="2000" dirty="0"/>
              <a:t>Strengthen our first-year experience.</a:t>
            </a:r>
          </a:p>
          <a:p>
            <a:pPr lvl="0"/>
            <a:r>
              <a:rPr lang="en-US" sz="2400" b="1" dirty="0">
                <a:latin typeface="Poppins" pitchFamily="2" charset="77"/>
                <a:cs typeface="Poppins" pitchFamily="2" charset="77"/>
              </a:rPr>
              <a:t>Connect learning with application</a:t>
            </a:r>
          </a:p>
          <a:p>
            <a:pPr lvl="1"/>
            <a:r>
              <a:rPr lang="en-US" sz="2000" dirty="0"/>
              <a:t>Consider how ASCEND Toledo could connect learning in each major with opportunities to apply it beyond the classroom.</a:t>
            </a:r>
          </a:p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Integrate updated State expectations</a:t>
            </a:r>
          </a:p>
          <a:p>
            <a:pPr lvl="1"/>
            <a:r>
              <a:rPr lang="en-US" sz="2000" dirty="0"/>
              <a:t>Incorporation of AI, entrepreneurship, and workforce readiness (civic literacy added Fall 2025).</a:t>
            </a:r>
          </a:p>
          <a:p>
            <a:pPr lvl="0"/>
            <a:r>
              <a:rPr lang="en-US" sz="2400" b="1" dirty="0">
                <a:latin typeface="Poppins" pitchFamily="2" charset="77"/>
                <a:cs typeface="Poppins" pitchFamily="2" charset="77"/>
              </a:rPr>
              <a:t>Preserve flexibility and protect student progress</a:t>
            </a:r>
          </a:p>
          <a:p>
            <a:pPr lvl="1"/>
            <a:r>
              <a:rPr lang="en-US" sz="2000" dirty="0"/>
              <a:t>Examine how emerging priorities can fit within existing degree requirements without adding complexity, which typically increases time to degree completion and thus cost.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151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450DD94-719B-D1F8-2B58-40CBEA13E9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6398680"/>
              </p:ext>
            </p:extLst>
          </p:nvPr>
        </p:nvGraphicFramePr>
        <p:xfrm>
          <a:off x="563105" y="304167"/>
          <a:ext cx="11065790" cy="6249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277410E-1843-3F32-4146-893639734210}"/>
              </a:ext>
            </a:extLst>
          </p:cNvPr>
          <p:cNvSpPr txBox="1"/>
          <p:nvPr/>
        </p:nvSpPr>
        <p:spPr>
          <a:xfrm>
            <a:off x="563105" y="1435543"/>
            <a:ext cx="60985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Next Steps</a:t>
            </a:r>
            <a:endParaRPr lang="en-US" sz="2400" b="1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73204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3FF2E-DD92-3B2F-C383-B61848B04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 Questions?</a:t>
            </a:r>
          </a:p>
        </p:txBody>
      </p:sp>
    </p:spTree>
    <p:extLst>
      <p:ext uri="{BB962C8B-B14F-4D97-AF65-F5344CB8AC3E}">
        <p14:creationId xmlns:p14="http://schemas.microsoft.com/office/powerpoint/2010/main" val="349813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Toledo">
      <a:dk1>
        <a:srgbClr val="000000"/>
      </a:dk1>
      <a:lt1>
        <a:srgbClr val="FFFFFF"/>
      </a:lt1>
      <a:dk2>
        <a:srgbClr val="003D7E"/>
      </a:dk2>
      <a:lt2>
        <a:srgbClr val="FFFFFF"/>
      </a:lt2>
      <a:accent1>
        <a:srgbClr val="000E3D"/>
      </a:accent1>
      <a:accent2>
        <a:srgbClr val="102B5E"/>
      </a:accent2>
      <a:accent3>
        <a:srgbClr val="003D7E"/>
      </a:accent3>
      <a:accent4>
        <a:srgbClr val="009CE5"/>
      </a:accent4>
      <a:accent5>
        <a:srgbClr val="AED4E9"/>
      </a:accent5>
      <a:accent6>
        <a:srgbClr val="FFD200"/>
      </a:accent6>
      <a:hlink>
        <a:srgbClr val="A1047C"/>
      </a:hlink>
      <a:folHlink>
        <a:srgbClr val="A1047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Toledo Presentation" id="{878472B2-5CB3-A84F-BF88-024C4E197E2A}" vid="{13CA13BF-2D47-8E49-8F59-CCE2B7E506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655</TotalTime>
  <Words>740</Words>
  <Application>Microsoft Office PowerPoint</Application>
  <PresentationFormat>Widescreen</PresentationFormat>
  <Paragraphs>80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Aptos</vt:lpstr>
      <vt:lpstr>Arial</vt:lpstr>
      <vt:lpstr>Calibri</vt:lpstr>
      <vt:lpstr>Poppins</vt:lpstr>
      <vt:lpstr>Poppins ExtraBold</vt:lpstr>
      <vt:lpstr>Poppins Light</vt:lpstr>
      <vt:lpstr>Poppins SemiBold</vt:lpstr>
      <vt:lpstr>Roboto Slab</vt:lpstr>
      <vt:lpstr>Office Theme</vt:lpstr>
      <vt:lpstr>Presentation to Faculty Senate  Board of Trustees Review and Evaluation of the UToledo Core</vt:lpstr>
      <vt:lpstr>HB 96 Mandate</vt:lpstr>
      <vt:lpstr>Deadlines</vt:lpstr>
      <vt:lpstr>Purpose of This Faculty Senate Presentation</vt:lpstr>
      <vt:lpstr>UToledo Core Background</vt:lpstr>
      <vt:lpstr>UToledo Core Components</vt:lpstr>
      <vt:lpstr>Updated ODHE Gen Ed Guidelines</vt:lpstr>
      <vt:lpstr>Core Review and Evaluation (Spring 2026)</vt:lpstr>
      <vt:lpstr>Emerging Priorities</vt:lpstr>
      <vt:lpstr>PowerPoint Presentation</vt:lpstr>
      <vt:lpstr>Thank you!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Gregory, Melissa</dc:creator>
  <cp:lastModifiedBy>Hubbard, Quinetta L.</cp:lastModifiedBy>
  <cp:revision>669</cp:revision>
  <dcterms:created xsi:type="dcterms:W3CDTF">2024-08-27T01:32:06Z</dcterms:created>
  <dcterms:modified xsi:type="dcterms:W3CDTF">2026-10-21T17:41:13Z</dcterms:modified>
</cp:coreProperties>
</file>