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4"/>
    <p:sldMasterId id="2147483674" r:id="rId5"/>
  </p:sldMasterIdLst>
  <p:notesMasterIdLst>
    <p:notesMasterId r:id="rId12"/>
  </p:notesMasterIdLst>
  <p:sldIdLst>
    <p:sldId id="2147473549" r:id="rId6"/>
    <p:sldId id="2147473745" r:id="rId7"/>
    <p:sldId id="2147473759" r:id="rId8"/>
    <p:sldId id="2147473758" r:id="rId9"/>
    <p:sldId id="2147473760" r:id="rId10"/>
    <p:sldId id="2147473506" r:id="rId11"/>
  </p:sldIdLst>
  <p:sldSz cx="12192000" cy="6858000"/>
  <p:notesSz cx="7023100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0C50038-D827-9502-EB8E-13FEEF9F0C4A}" name="Lammers, Kim" initials="KL" userId="S::klammer2@rockets.utoledo.edu::ab3f8a04-b443-406f-972b-dbc37e66cb6c" providerId="AD"/>
  <p188:author id="{175D273D-9BBC-DF5D-631E-BCC0B321D58F}" name="English, Eva Marie" initials="EE" userId="S::eenglis@rockets.utoledo.edu::634e06bb-fc21-4d4a-a681-1c67a233602f" providerId="AD"/>
  <p188:author id="{9C4C1E51-AD5E-C47F-20B0-F4BAB16F422F}" name="Bochenek, Grace M" initials="G" userId="S::gbochen@rockets.utoledo.edu::e367bbae-9f07-4be2-821e-202f2eb4d7fd" providerId="AD"/>
  <p188:author id="{0AA3456D-F6E8-F45E-095D-59DD78036F7B}" name="Speyer, Sharon" initials="SS" userId="S::sspeyer@rockets.utoledo.edu::5a363cef-0b3f-4657-a7f1-ed407f0ddd8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14141"/>
    <a:srgbClr val="0C2A5C"/>
    <a:srgbClr val="003E7E"/>
    <a:srgbClr val="FFD200"/>
    <a:srgbClr val="215F9C"/>
    <a:srgbClr val="1A58AF"/>
    <a:srgbClr val="1472CC"/>
    <a:srgbClr val="4F95DA"/>
    <a:srgbClr val="50A9ED"/>
    <a:srgbClr val="A6CA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8C0937-2338-4856-DE8B-025B41FD1119}" v="22" dt="2026-10-23T16:56:06.990"/>
    <p1510:client id="{D9077ABD-7089-439B-9C92-D24A3DBB3EAD}" v="1572" dt="2026-10-23T16:51:09.48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28575" cap="rnd">
              <a:solidFill>
                <a:srgbClr val="002B5C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rgbClr val="002B5C"/>
              </a:solidFill>
              <a:ln w="25400">
                <a:solidFill>
                  <a:srgbClr val="002B5C"/>
                </a:solidFill>
              </a:ln>
              <a:effectLst/>
            </c:spPr>
          </c:marker>
          <c:dLbls>
            <c:numFmt formatCode="&quot;$&quot;#,###&quot;M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002B5C"/>
                    </a:solidFill>
                    <a:latin typeface="Poppins" panose="00000500000000000000" pitchFamily="2" charset="0"/>
                    <a:ea typeface="+mn-ea"/>
                    <a:cs typeface="Poppins" panose="00000500000000000000" pitchFamily="2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53.2</c:v>
                </c:pt>
                <c:pt idx="1">
                  <c:v>64.7</c:v>
                </c:pt>
                <c:pt idx="2">
                  <c:v>67.599999999999994</c:v>
                </c:pt>
                <c:pt idx="3">
                  <c:v>73.2</c:v>
                </c:pt>
                <c:pt idx="4">
                  <c:v>76.7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21D-47F1-8E3C-D62581DC98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20626832"/>
        <c:axId val="1071229744"/>
      </c:lineChart>
      <c:catAx>
        <c:axId val="1320626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002B5C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pPr>
            <a:endParaRPr lang="en-US"/>
          </a:p>
        </c:txPr>
        <c:crossAx val="1071229744"/>
        <c:crosses val="autoZero"/>
        <c:auto val="1"/>
        <c:lblAlgn val="ctr"/>
        <c:lblOffset val="100"/>
        <c:noMultiLvlLbl val="0"/>
      </c:catAx>
      <c:valAx>
        <c:axId val="1071229744"/>
        <c:scaling>
          <c:orientation val="minMax"/>
          <c:max val="85"/>
          <c:min val="4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0"/>
        <c:majorTickMark val="none"/>
        <c:minorTickMark val="none"/>
        <c:tickLblPos val="nextTo"/>
        <c:spPr>
          <a:noFill/>
          <a:ln>
            <a:solidFill>
              <a:schemeClr val="accent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002B5C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pPr>
            <a:endParaRPr lang="en-US"/>
          </a:p>
        </c:txPr>
        <c:crossAx val="1320626832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364712984774414"/>
          <c:y val="0.23974503421799365"/>
          <c:w val="0.44158784864814299"/>
          <c:h val="0.7329366526994736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dPt>
            <c:idx val="0"/>
            <c:bubble3D val="0"/>
            <c:spPr>
              <a:solidFill>
                <a:srgbClr val="E0D9C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B1E-4274-9A0E-53F14D3C2B2E}"/>
              </c:ext>
            </c:extLst>
          </c:dPt>
          <c:dPt>
            <c:idx val="1"/>
            <c:bubble3D val="0"/>
            <c:spPr>
              <a:solidFill>
                <a:srgbClr val="003E7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B1E-4274-9A0E-53F14D3C2B2E}"/>
              </c:ext>
            </c:extLst>
          </c:dPt>
          <c:dPt>
            <c:idx val="2"/>
            <c:bubble3D val="0"/>
            <c:spPr>
              <a:solidFill>
                <a:srgbClr val="FFD2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B1E-4274-9A0E-53F14D3C2B2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B1E-4274-9A0E-53F14D3C2B2E}"/>
              </c:ext>
            </c:extLst>
          </c:dPt>
          <c:dPt>
            <c:idx val="4"/>
            <c:bubble3D val="0"/>
            <c:spPr>
              <a:solidFill>
                <a:srgbClr val="5A88B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B1E-4274-9A0E-53F14D3C2B2E}"/>
              </c:ext>
            </c:extLst>
          </c:dPt>
          <c:dPt>
            <c:idx val="5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FB1E-4274-9A0E-53F14D3C2B2E}"/>
              </c:ext>
            </c:extLst>
          </c:dPt>
          <c:dPt>
            <c:idx val="6"/>
            <c:bubble3D val="0"/>
            <c:spPr>
              <a:solidFill>
                <a:srgbClr val="002B5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FB1E-4274-9A0E-53F14D3C2B2E}"/>
              </c:ext>
            </c:extLst>
          </c:dPt>
          <c:dPt>
            <c:idx val="7"/>
            <c:bubble3D val="0"/>
            <c:spPr>
              <a:solidFill>
                <a:schemeClr val="bg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FB1E-4274-9A0E-53F14D3C2B2E}"/>
              </c:ext>
            </c:extLst>
          </c:dPt>
          <c:dPt>
            <c:idx val="8"/>
            <c:bubble3D val="0"/>
            <c:spPr>
              <a:solidFill>
                <a:schemeClr val="tx2">
                  <a:lumMod val="25000"/>
                  <a:lumOff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FB1E-4274-9A0E-53F14D3C2B2E}"/>
              </c:ext>
            </c:extLst>
          </c:dPt>
          <c:dPt>
            <c:idx val="9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FB1E-4274-9A0E-53F14D3C2B2E}"/>
              </c:ext>
            </c:extLst>
          </c:dPt>
          <c:dLbls>
            <c:dLbl>
              <c:idx val="0"/>
              <c:layout>
                <c:manualLayout>
                  <c:x val="-2.0815558309514422E-2"/>
                  <c:y val="0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B1E-4274-9A0E-53F14D3C2B2E}"/>
                </c:ext>
              </c:extLst>
            </c:dLbl>
            <c:dLbl>
              <c:idx val="4"/>
              <c:layout>
                <c:manualLayout>
                  <c:x val="4.6256796243365379E-3"/>
                  <c:y val="-4.7318000810740784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B1E-4274-9A0E-53F14D3C2B2E}"/>
                </c:ext>
              </c:extLst>
            </c:dLbl>
            <c:dLbl>
              <c:idx val="5"/>
              <c:layout>
                <c:manualLayout>
                  <c:x val="-3.7005436994692303E-2"/>
                  <c:y val="-2.839080048644395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B1E-4274-9A0E-53F14D3C2B2E}"/>
                </c:ext>
              </c:extLst>
            </c:dLbl>
            <c:dLbl>
              <c:idx val="7"/>
              <c:layout>
                <c:manualLayout>
                  <c:x val="-2.3128398121682714E-2"/>
                  <c:y val="-4.258620072966595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B1E-4274-9A0E-53F14D3C2B2E}"/>
                </c:ext>
              </c:extLst>
            </c:dLbl>
            <c:dLbl>
              <c:idx val="8"/>
              <c:layout>
                <c:manualLayout>
                  <c:x val="2.0815558309514422E-2"/>
                  <c:y val="0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B1E-4274-9A0E-53F14D3C2B2E}"/>
                </c:ext>
              </c:extLst>
            </c:dLbl>
            <c:dLbl>
              <c:idx val="9"/>
              <c:layout>
                <c:manualLayout>
                  <c:x val="1.3877038873009572E-2"/>
                  <c:y val="-1.0843583253128839E-17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B1E-4274-9A0E-53F14D3C2B2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noFill/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Sheet1!$A$2:$A$11</c:f>
              <c:strCache>
                <c:ptCount val="10"/>
                <c:pt idx="0">
                  <c:v>DHHS</c:v>
                </c:pt>
                <c:pt idx="1">
                  <c:v>NIH</c:v>
                </c:pt>
                <c:pt idx="2">
                  <c:v>DOD</c:v>
                </c:pt>
                <c:pt idx="3">
                  <c:v>NSF</c:v>
                </c:pt>
                <c:pt idx="4">
                  <c:v>NASA</c:v>
                </c:pt>
                <c:pt idx="5">
                  <c:v>Other Fed</c:v>
                </c:pt>
                <c:pt idx="6">
                  <c:v>DOE</c:v>
                </c:pt>
                <c:pt idx="7">
                  <c:v>Interior</c:v>
                </c:pt>
                <c:pt idx="8">
                  <c:v>DoED</c:v>
                </c:pt>
                <c:pt idx="9">
                  <c:v>USDA</c:v>
                </c:pt>
              </c:strCache>
            </c:strRef>
          </c:cat>
          <c:val>
            <c:numRef>
              <c:f>Sheet1!$B$2:$B$11</c:f>
              <c:numCache>
                <c:formatCode>0%</c:formatCode>
                <c:ptCount val="10"/>
                <c:pt idx="0">
                  <c:v>0.13737397652761665</c:v>
                </c:pt>
                <c:pt idx="1">
                  <c:v>0.39436085838270502</c:v>
                </c:pt>
                <c:pt idx="2">
                  <c:v>0.17164870043502142</c:v>
                </c:pt>
                <c:pt idx="3">
                  <c:v>1.7829950570404138E-2</c:v>
                </c:pt>
                <c:pt idx="4">
                  <c:v>6.8991907933368693E-2</c:v>
                </c:pt>
                <c:pt idx="5">
                  <c:v>6.7166621413155487E-3</c:v>
                </c:pt>
                <c:pt idx="6">
                  <c:v>8.4209647847083097E-2</c:v>
                </c:pt>
                <c:pt idx="7">
                  <c:v>2.0909405828954491E-2</c:v>
                </c:pt>
                <c:pt idx="8">
                  <c:v>8.0512259671531708E-2</c:v>
                </c:pt>
                <c:pt idx="9">
                  <c:v>1.7446630661999259E-2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FB1E-4274-9A0E-53F14D3C2B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Award</c:v>
                </c:pt>
              </c:strCache>
            </c:strRef>
          </c:tx>
          <c:dPt>
            <c:idx val="0"/>
            <c:bubble3D val="0"/>
            <c:spPr>
              <a:solidFill>
                <a:srgbClr val="AFD5E9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6-FB1E-4274-9A0E-53F14D3C2B2E}"/>
              </c:ext>
            </c:extLst>
          </c:dPt>
          <c:dPt>
            <c:idx val="1"/>
            <c:bubble3D val="0"/>
            <c:spPr>
              <a:solidFill>
                <a:srgbClr val="FFD2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8-FB1E-4274-9A0E-53F14D3C2B2E}"/>
              </c:ext>
            </c:extLst>
          </c:dPt>
          <c:dPt>
            <c:idx val="2"/>
            <c:bubble3D val="0"/>
            <c:spPr>
              <a:solidFill>
                <a:srgbClr val="3BB2F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A-FB1E-4274-9A0E-53F14D3C2B2E}"/>
              </c:ext>
            </c:extLst>
          </c:dPt>
          <c:dPt>
            <c:idx val="3"/>
            <c:bubble3D val="0"/>
            <c:spPr>
              <a:solidFill>
                <a:srgbClr val="003E7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C-FB1E-4274-9A0E-53F14D3C2B2E}"/>
              </c:ext>
            </c:extLst>
          </c:dPt>
          <c:dPt>
            <c:idx val="4"/>
            <c:bubble3D val="0"/>
            <c:spPr>
              <a:solidFill>
                <a:srgbClr val="5A88BE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E-FB1E-4274-9A0E-53F14D3C2B2E}"/>
              </c:ext>
            </c:extLst>
          </c:dPt>
          <c:dPt>
            <c:idx val="5"/>
            <c:bubble3D val="0"/>
            <c:spPr>
              <a:solidFill>
                <a:srgbClr val="FFFF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0-FB1E-4274-9A0E-53F14D3C2B2E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2-FB1E-4274-9A0E-53F14D3C2B2E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4-FB1E-4274-9A0E-53F14D3C2B2E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6-FB1E-4274-9A0E-53F14D3C2B2E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8-FB1E-4274-9A0E-53F14D3C2B2E}"/>
              </c:ext>
            </c:extLst>
          </c:dPt>
          <c:dLbls>
            <c:dLbl>
              <c:idx val="0"/>
              <c:layout>
                <c:manualLayout>
                  <c:x val="-2.8910497652103365E-2"/>
                  <c:y val="5.927343396046450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ctr" rtl="0">
                      <a:defRPr lang="en-US" sz="1197" b="1" i="0" u="none" strike="noStrike" kern="1200" baseline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8356F23-3D46-4F3A-BF29-47B50C0803FC}" type="CATEGORYNAME">
                      <a:rPr lang="en-US" smtClean="0"/>
                      <a:pPr algn="ctr" rtl="0">
                        <a:defRPr lang="en-US" b="1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</a:defRPr>
                      </a:pPr>
                      <a:t>[CATEGORY NAME]</a:t>
                    </a:fld>
                    <a:endParaRPr lang="en-US"/>
                  </a:p>
                  <a:p>
                    <a:pPr algn="ctr" rtl="0">
                      <a:defRPr lang="en-US" b="1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defRPr>
                    </a:pPr>
                    <a:fld id="{136F6FE8-C732-4A4A-B7CA-20FDF609B8CC}" type="VALUE">
                      <a:rPr lang="en-US" baseline="0" smtClean="0"/>
                      <a:pPr algn="ctr" rtl="0">
                        <a:defRPr lang="en-US" b="1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ctr" rtl="0">
                    <a:defRPr lang="en-US" sz="1197" b="1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853304037362379"/>
                      <c:h val="0.1974766465173951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6-FB1E-4274-9A0E-53F14D3C2B2E}"/>
                </c:ext>
              </c:extLst>
            </c:dLbl>
            <c:dLbl>
              <c:idx val="1"/>
              <c:layout>
                <c:manualLayout>
                  <c:x val="1.7260523193503567E-2"/>
                  <c:y val="-3.952925898299024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97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E230CCBF-EBFD-4A5B-B997-EDCBC14AFA42}" type="CATEGORYNAME">
                      <a:rPr lang="en-US" b="1" smtClean="0">
                        <a:latin typeface="+mn-lt"/>
                      </a:rPr>
                      <a:pPr>
                        <a:defRPr b="1"/>
                      </a:pPr>
                      <a:t>[CATEGORY NAME]</a:t>
                    </a:fld>
                    <a:br>
                      <a:rPr lang="en-US" b="1" baseline="0">
                        <a:latin typeface="+mn-lt"/>
                      </a:rPr>
                    </a:br>
                    <a:fld id="{A0DF8507-CEE9-48E9-8764-AAFB19F3448D}" type="VALUE">
                      <a:rPr lang="en-US" b="1" baseline="0" smtClean="0">
                        <a:latin typeface="+mn-lt"/>
                      </a:rPr>
                      <a:pPr>
                        <a:defRPr b="1"/>
                      </a:pPr>
                      <a:t>[VALUE]</a:t>
                    </a:fld>
                    <a:endParaRPr lang="en-US" b="1" baseline="0">
                      <a:latin typeface="+mn-lt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8-FB1E-4274-9A0E-53F14D3C2B2E}"/>
                </c:ext>
              </c:extLst>
            </c:dLbl>
            <c:dLbl>
              <c:idx val="2"/>
              <c:layout>
                <c:manualLayout>
                  <c:x val="-5.2856402696370569E-2"/>
                  <c:y val="-1.001278703769940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197" b="1" i="0" u="none" strike="noStrike" kern="1200" baseline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51D5E6B1-DA1D-4743-A89F-437F28FD991C}" type="CATEGORYNAME">
                      <a:rPr lang="en-US" smtClean="0"/>
                      <a:pPr algn="ctr" rtl="0">
                        <a:defRPr lang="en-US" b="1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</a:defRPr>
                      </a:pPr>
                      <a:t>[CATEGORY NAME]</a:t>
                    </a:fld>
                    <a:endParaRPr lang="en-US" baseline="0"/>
                  </a:p>
                  <a:p>
                    <a:pPr algn="ctr" rtl="0">
                      <a:defRPr lang="en-US" b="1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defRPr>
                    </a:pPr>
                    <a:fld id="{07A76C54-0383-4400-974E-98CC0B0C2EBD}" type="VALUE">
                      <a:rPr lang="en-US" baseline="0" smtClean="0"/>
                      <a:pPr algn="ctr" rtl="0">
                        <a:defRPr lang="en-US" b="1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197" b="1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A-FB1E-4274-9A0E-53F14D3C2B2E}"/>
                </c:ext>
              </c:extLst>
            </c:dLbl>
            <c:dLbl>
              <c:idx val="3"/>
              <c:layout>
                <c:manualLayout>
                  <c:x val="-8.2069390657766392E-3"/>
                  <c:y val="3.408162839497332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197" b="1" i="0" u="none" strike="noStrike" kern="1200" baseline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8F49F499-00A7-4C5D-B9F5-CCF841131166}" type="CATEGORYNAME">
                      <a:rPr lang="en-US" sz="1197" b="1" i="0" u="none" strike="noStrike" kern="1200" baseline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n-lt"/>
                        <a:ea typeface="+mn-ea"/>
                        <a:cs typeface="+mn-cs"/>
                      </a:rPr>
                      <a:pPr algn="ctr" rtl="0">
                        <a:defRPr lang="en-US" b="1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</a:defRPr>
                      </a:pPr>
                      <a:t>[CATEGORY NAME]</a:t>
                    </a:fld>
                    <a:endParaRPr lang="en-US" sz="1197" b="1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endParaRPr>
                  </a:p>
                  <a:p>
                    <a:pPr algn="ctr" rtl="0">
                      <a:defRPr lang="en-US" b="1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defRPr>
                    </a:pPr>
                    <a:fld id="{DD85B73D-DDFD-4093-B4D1-78C1BB1327F5}" type="VALUE">
                      <a:rPr lang="en-US" sz="1197" b="1" i="0" u="none" strike="noStrike" kern="1200" baseline="0" smtClean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n-lt"/>
                        <a:ea typeface="+mn-ea"/>
                        <a:cs typeface="+mn-cs"/>
                      </a:rPr>
                      <a:pPr algn="ctr" rtl="0">
                        <a:defRPr lang="en-US" b="1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197" b="1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C-FB1E-4274-9A0E-53F14D3C2B2E}"/>
                </c:ext>
              </c:extLst>
            </c:dLbl>
            <c:dLbl>
              <c:idx val="4"/>
              <c:layout>
                <c:manualLayout>
                  <c:x val="-2.7719294092151188E-2"/>
                  <c:y val="-3.7593592770107542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197" b="1" i="0" u="none" strike="noStrike" kern="1200" baseline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23D63B0-1A41-4D31-96DC-1A5E7C7A15E0}" type="CATEGORYNAME">
                      <a:rPr lang="en-US" smtClean="0"/>
                      <a:pPr algn="ctr" rtl="0">
                        <a:defRPr lang="en-US" b="1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</a:defRPr>
                      </a:pPr>
                      <a:t>[CATEGORY NAME]</a:t>
                    </a:fld>
                    <a:endParaRPr lang="en-US" baseline="0"/>
                  </a:p>
                  <a:p>
                    <a:pPr algn="ctr" rtl="0">
                      <a:defRPr lang="en-US" b="1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defRPr>
                    </a:pPr>
                    <a:fld id="{07725842-F0E1-4113-95E7-261DC8280D38}" type="VALUE">
                      <a:rPr lang="en-US" baseline="0" smtClean="0"/>
                      <a:pPr algn="ctr" rtl="0">
                        <a:defRPr lang="en-US" b="1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197" b="1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E-FB1E-4274-9A0E-53F14D3C2B2E}"/>
                </c:ext>
              </c:extLst>
            </c:dLbl>
            <c:dLbl>
              <c:idx val="5"/>
              <c:layout>
                <c:manualLayout>
                  <c:x val="4.4430927585349625E-2"/>
                  <c:y val="-4.1185662422204734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spAutoFit/>
                  </a:bodyPr>
                  <a:lstStyle/>
                  <a:p>
                    <a:pPr algn="ctr" rtl="0">
                      <a:defRPr lang="en-US" sz="1197" b="1" i="0" u="none" strike="noStrike" kern="1200" baseline="0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2BD93CF6-AD49-4E45-B9A1-225A70F417A7}" type="CATEGORYNAME">
                      <a:rPr lang="en-US" smtClean="0"/>
                      <a:pPr algn="ctr" rtl="0">
                        <a:defRPr lang="en-US" b="1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</a:defRPr>
                      </a:pPr>
                      <a:t>[CATEGORY NAME]</a:t>
                    </a:fld>
                    <a:endParaRPr lang="en-US"/>
                  </a:p>
                  <a:p>
                    <a:pPr algn="ctr" rtl="0">
                      <a:defRPr lang="en-US" b="1">
                        <a:solidFill>
                          <a:prstClr val="black">
                            <a:lumMod val="75000"/>
                            <a:lumOff val="25000"/>
                          </a:prstClr>
                        </a:solidFill>
                      </a:defRPr>
                    </a:pPr>
                    <a:fld id="{C144DAD8-A487-4BDD-9299-9011CC0CAAA3}" type="VALUE">
                      <a:rPr lang="en-US" baseline="0" smtClean="0"/>
                      <a:pPr algn="ctr" rtl="0">
                        <a:defRPr lang="en-US" b="1">
                          <a:solidFill>
                            <a:prstClr val="black">
                              <a:lumMod val="75000"/>
                              <a:lumOff val="25000"/>
                            </a:prstClr>
                          </a:solidFill>
                        </a:defRPr>
                      </a:pPr>
                      <a:t>[VALUE]</a:t>
                    </a:fld>
                    <a:endParaRPr 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1197" b="1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20-FB1E-4274-9A0E-53F14D3C2B2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Sheet1!$A$2:$A$11</c:f>
              <c:strCache>
                <c:ptCount val="10"/>
                <c:pt idx="0">
                  <c:v>DHHS</c:v>
                </c:pt>
                <c:pt idx="1">
                  <c:v>NIH</c:v>
                </c:pt>
                <c:pt idx="2">
                  <c:v>DOD</c:v>
                </c:pt>
                <c:pt idx="3">
                  <c:v>NSF</c:v>
                </c:pt>
                <c:pt idx="4">
                  <c:v>NASA</c:v>
                </c:pt>
                <c:pt idx="5">
                  <c:v>Other Fed</c:v>
                </c:pt>
                <c:pt idx="6">
                  <c:v>DOE</c:v>
                </c:pt>
                <c:pt idx="7">
                  <c:v>Interior</c:v>
                </c:pt>
                <c:pt idx="8">
                  <c:v>DoED</c:v>
                </c:pt>
                <c:pt idx="9">
                  <c:v>USDA</c:v>
                </c:pt>
              </c:strCache>
            </c:strRef>
          </c:cat>
          <c:val>
            <c:numRef>
              <c:f>Sheet1!$C$2:$C$11</c:f>
              <c:numCache>
                <c:formatCode>"$"#,##0_);[Red]\("$"#,##0\)</c:formatCode>
                <c:ptCount val="10"/>
                <c:pt idx="0">
                  <c:v>4090543</c:v>
                </c:pt>
                <c:pt idx="1">
                  <c:v>11742763</c:v>
                </c:pt>
                <c:pt idx="2">
                  <c:v>5111131</c:v>
                </c:pt>
                <c:pt idx="3">
                  <c:v>530917</c:v>
                </c:pt>
                <c:pt idx="4">
                  <c:v>2054351</c:v>
                </c:pt>
                <c:pt idx="5">
                  <c:v>200000</c:v>
                </c:pt>
                <c:pt idx="6">
                  <c:v>2507485</c:v>
                </c:pt>
                <c:pt idx="7">
                  <c:v>622613</c:v>
                </c:pt>
                <c:pt idx="8">
                  <c:v>2397389</c:v>
                </c:pt>
                <c:pt idx="9">
                  <c:v>519503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9-FB1E-4274-9A0E-53F14D3C2B2E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1"/>
          <c:order val="1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spPr>
            <a:ln w="28575" cap="rnd">
              <a:solidFill>
                <a:srgbClr val="002B5C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2B5C"/>
              </a:solidFill>
              <a:ln w="25400">
                <a:solidFill>
                  <a:srgbClr val="002B5C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6.9491976950287512E-2"/>
                  <c:y val="-8.586386075288678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880-4B3C-8CEC-FBA6F460BCA9}"/>
                </c:ext>
              </c:extLst>
            </c:dLbl>
            <c:dLbl>
              <c:idx val="4"/>
              <c:layout>
                <c:manualLayout>
                  <c:x val="-0.10570696771712357"/>
                  <c:y val="-9.01375395941267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1D8-481C-BC9A-548C29EFE408}"/>
                </c:ext>
              </c:extLst>
            </c:dLbl>
            <c:numFmt formatCode="&quot;$&quot;#,###&quot;M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rgbClr val="002B5C"/>
                    </a:solidFill>
                    <a:latin typeface="Poppins" panose="00000500000000000000" pitchFamily="2" charset="0"/>
                    <a:ea typeface="+mn-ea"/>
                    <a:cs typeface="Poppins" panose="00000500000000000000" pitchFamily="2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2031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53.2</c:v>
                </c:pt>
                <c:pt idx="1">
                  <c:v>64.7</c:v>
                </c:pt>
                <c:pt idx="2">
                  <c:v>67.599999999999994</c:v>
                </c:pt>
                <c:pt idx="3">
                  <c:v>73.2</c:v>
                </c:pt>
                <c:pt idx="4">
                  <c:v>76.7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21-4153-9221-9303817427D2}"/>
            </c:ext>
          </c:extLst>
        </c:ser>
        <c:ser>
          <c:idx val="2"/>
          <c:order val="2"/>
          <c:tx>
            <c:strRef>
              <c:f>Sheet1!$C$1</c:f>
              <c:strCache>
                <c:ptCount val="1"/>
                <c:pt idx="0">
                  <c:v>Predicted</c:v>
                </c:pt>
              </c:strCache>
            </c:strRef>
          </c:tx>
          <c:spPr>
            <a:ln w="28575" cap="rnd">
              <a:solidFill>
                <a:srgbClr val="0C2A5C"/>
              </a:solidFill>
              <a:prstDash val="dash"/>
              <a:round/>
            </a:ln>
            <a:effectLst/>
          </c:spPr>
          <c:marker>
            <c:symbol val="circle"/>
            <c:size val="5"/>
            <c:spPr>
              <a:solidFill>
                <a:srgbClr val="0C2A5C"/>
              </a:solidFill>
              <a:ln w="9525">
                <a:solidFill>
                  <a:srgbClr val="0C2A5C"/>
                </a:solidFill>
              </a:ln>
              <a:effectLst/>
            </c:spPr>
          </c:marker>
          <c:dLbls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1D8-481C-BC9A-548C29EFE408}"/>
                </c:ext>
              </c:extLst>
            </c:dLbl>
            <c:dLbl>
              <c:idx val="5"/>
              <c:layout>
                <c:manualLayout>
                  <c:x val="-4.7823771597567864E-2"/>
                  <c:y val="-3.8927316141499781E-2"/>
                </c:manualLayout>
              </c:layout>
              <c:numFmt formatCode="&quot;$&quot;#,##0.0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en-US" sz="1600" b="1" i="0" u="none" strike="noStrike" kern="1200" baseline="0">
                      <a:solidFill>
                        <a:srgbClr val="002B5C"/>
                      </a:solidFill>
                      <a:latin typeface="Poppins" panose="00000500000000000000" pitchFamily="2" charset="0"/>
                      <a:ea typeface="+mn-ea"/>
                      <a:cs typeface="Poppins" panose="00000500000000000000" pitchFamily="2" charset="0"/>
                    </a:defRPr>
                  </a:pPr>
                  <a:endParaRPr lang="en-US"/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1D8-481C-BC9A-548C29EFE408}"/>
                </c:ext>
              </c:extLst>
            </c:dLbl>
            <c:numFmt formatCode="&quot;$&quot;#,###&quot;M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600" b="1" i="0" u="none" strike="noStrike" kern="1200" baseline="0">
                    <a:solidFill>
                      <a:srgbClr val="002B5C"/>
                    </a:solidFill>
                    <a:latin typeface="Poppins" panose="00000500000000000000" pitchFamily="2" charset="0"/>
                    <a:ea typeface="+mn-ea"/>
                    <a:cs typeface="Poppins" panose="00000500000000000000" pitchFamily="2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Sheet1!$A$2:$A$7</c:f>
              <c:numCache>
                <c:formatCode>General</c:formatCode>
                <c:ptCount val="6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  <c:pt idx="5">
                  <c:v>2031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4">
                  <c:v>76.7</c:v>
                </c:pt>
                <c:pt idx="5">
                  <c:v>100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D8-481C-BC9A-548C29EFE4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20626832"/>
        <c:axId val="1071229744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Sheet1!$A$1</c15:sqref>
                        </c15:formulaRef>
                      </c:ext>
                    </c:extLst>
                    <c:strCache>
                      <c:ptCount val="1"/>
                      <c:pt idx="0">
                        <c:v>Year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diamond"/>
                  <c:size val="10"/>
                  <c:spPr>
                    <a:solidFill>
                      <a:srgbClr val="002B5C"/>
                    </a:solidFill>
                    <a:ln w="25400">
                      <a:solidFill>
                        <a:srgbClr val="002B5C"/>
                      </a:solidFill>
                    </a:ln>
                    <a:effectLst/>
                  </c:spPr>
                </c:marker>
                <c:cat>
                  <c:numRef>
                    <c:extLst>
                      <c:ext uri="{02D57815-91ED-43cb-92C2-25804820EDAC}">
                        <c15:formulaRef>
                          <c15:sqref>Sheet1!$A$2:$A$7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2021</c:v>
                      </c:pt>
                      <c:pt idx="1">
                        <c:v>2022</c:v>
                      </c:pt>
                      <c:pt idx="2">
                        <c:v>2023</c:v>
                      </c:pt>
                      <c:pt idx="3">
                        <c:v>2024</c:v>
                      </c:pt>
                      <c:pt idx="4">
                        <c:v>2025</c:v>
                      </c:pt>
                      <c:pt idx="5">
                        <c:v>2031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Sheet1!$A$2:$A$7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2021</c:v>
                      </c:pt>
                      <c:pt idx="1">
                        <c:v>2022</c:v>
                      </c:pt>
                      <c:pt idx="2">
                        <c:v>2023</c:v>
                      </c:pt>
                      <c:pt idx="3">
                        <c:v>2024</c:v>
                      </c:pt>
                      <c:pt idx="4">
                        <c:v>2025</c:v>
                      </c:pt>
                      <c:pt idx="5">
                        <c:v>2031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1-5821-4153-9221-9303817427D2}"/>
                  </c:ext>
                </c:extLst>
              </c15:ser>
            </c15:filteredLineSeries>
          </c:ext>
        </c:extLst>
      </c:lineChart>
      <c:catAx>
        <c:axId val="1320626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rgbClr val="002B5C"/>
                </a:solidFill>
                <a:latin typeface="Poppins" panose="00000500000000000000" pitchFamily="2" charset="0"/>
                <a:ea typeface="+mn-ea"/>
                <a:cs typeface="Poppins" panose="00000500000000000000" pitchFamily="2" charset="0"/>
              </a:defRPr>
            </a:pPr>
            <a:endParaRPr lang="en-US"/>
          </a:p>
        </c:txPr>
        <c:crossAx val="1071229744"/>
        <c:crosses val="autoZero"/>
        <c:auto val="1"/>
        <c:lblAlgn val="ctr"/>
        <c:lblOffset val="100"/>
        <c:noMultiLvlLbl val="0"/>
      </c:catAx>
      <c:valAx>
        <c:axId val="1071229744"/>
        <c:scaling>
          <c:orientation val="minMax"/>
          <c:max val="105"/>
          <c:min val="45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" sourceLinked="0"/>
        <c:majorTickMark val="none"/>
        <c:minorTickMark val="none"/>
        <c:tickLblPos val="nextTo"/>
        <c:crossAx val="1320626832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0.15542</cdr:x>
      <cdr:y>0.46738</cdr:y>
    </cdr:from>
    <cdr:to>
      <cdr:x>0.23221</cdr:x>
      <cdr:y>0.5</cdr:y>
    </cdr:to>
    <cdr:cxnSp macro="">
      <cdr:nvCxnSpPr>
        <cdr:cNvPr id="3" name="Straight Connector 2">
          <a:extLst xmlns:a="http://schemas.openxmlformats.org/drawingml/2006/main">
            <a:ext uri="{FF2B5EF4-FFF2-40B4-BE49-F238E27FC236}">
              <a16:creationId xmlns:a16="http://schemas.microsoft.com/office/drawing/2014/main" id="{783A8ECA-7522-1E57-FD95-D36559C2E1EE}"/>
            </a:ext>
          </a:extLst>
        </cdr:cNvPr>
        <cdr:cNvCxnSpPr/>
      </cdr:nvCxnSpPr>
      <cdr:spPr>
        <a:xfrm xmlns:a="http://schemas.openxmlformats.org/drawingml/2006/main">
          <a:off x="853440" y="1254431"/>
          <a:ext cx="421640" cy="87553"/>
        </a:xfrm>
        <a:prstGeom xmlns:a="http://schemas.openxmlformats.org/drawingml/2006/main" prst="line">
          <a:avLst/>
        </a:prstGeom>
        <a:ln xmlns:a="http://schemas.openxmlformats.org/drawingml/2006/main" w="3175">
          <a:solidFill>
            <a:schemeClr val="bg1">
              <a:lumMod val="75000"/>
            </a:schemeClr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0.23545</cdr:x>
      <cdr:y>0.25141</cdr:y>
    </cdr:from>
    <cdr:to>
      <cdr:x>0.29281</cdr:x>
      <cdr:y>0.32374</cdr:y>
    </cdr:to>
    <cdr:cxnSp macro="">
      <cdr:nvCxnSpPr>
        <cdr:cNvPr id="4" name="Straight Connector 3">
          <a:extLst xmlns:a="http://schemas.openxmlformats.org/drawingml/2006/main">
            <a:ext uri="{FF2B5EF4-FFF2-40B4-BE49-F238E27FC236}">
              <a16:creationId xmlns:a16="http://schemas.microsoft.com/office/drawing/2014/main" id="{4677374C-E2DA-BC81-6E49-17842FFAA2E5}"/>
            </a:ext>
          </a:extLst>
        </cdr:cNvPr>
        <cdr:cNvCxnSpPr/>
      </cdr:nvCxnSpPr>
      <cdr:spPr>
        <a:xfrm xmlns:a="http://schemas.openxmlformats.org/drawingml/2006/main">
          <a:off x="1292860" y="674786"/>
          <a:ext cx="314960" cy="194120"/>
        </a:xfrm>
        <a:prstGeom xmlns:a="http://schemas.openxmlformats.org/drawingml/2006/main" prst="line">
          <a:avLst/>
        </a:prstGeom>
        <a:ln xmlns:a="http://schemas.openxmlformats.org/drawingml/2006/main" w="3175">
          <a:solidFill>
            <a:schemeClr val="bg1">
              <a:lumMod val="75000"/>
            </a:schemeClr>
          </a:solidFill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CFEC7DC8-4B5A-D642-A6C5-A82D7EA16798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DED4BF5F-512B-FE49-BB9F-3A62C4F758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274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toledo.edu/strategicplan/pillar-2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4BF5F-512B-FE49-BB9F-3A62C4F758C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390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D95DE-EA02-2DF6-4487-EE7469610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1C3E1B-5C78-4D19-B03D-8E8A50A7CB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8166EC-7046-8C6E-DDDE-481A4837AE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latin typeface="Calibri"/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E426C7-DFB1-46B8-81F8-A63E68D3F9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ED4BF5F-512B-FE49-BB9F-3A62C4F758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88191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756F33-23AF-54EE-44A1-308AEB0C1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C8B21A-11CC-0922-0AD5-0B56E93AFC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72F485-2A28-0908-2063-ED38D58891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AEF0F0-7043-74FD-D13A-BA489F66FD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4BF5F-512B-FE49-BB9F-3A62C4F758C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247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>
                <a:hlinkClick r:id="rId3"/>
              </a:rPr>
              <a:t>Pillar 2: Drive Research and Innovation</a:t>
            </a:r>
            <a:endParaRPr lang="en-US" sz="1200" b="1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US" sz="1200" b="1">
                <a:latin typeface="Poppins"/>
                <a:cs typeface="Poppins"/>
              </a:rPr>
              <a:t>Grow </a:t>
            </a:r>
            <a:r>
              <a:rPr lang="en-US" b="1">
                <a:latin typeface="Poppins"/>
                <a:cs typeface="Poppins"/>
              </a:rPr>
              <a:t>Researc</a:t>
            </a:r>
            <a:endParaRPr lang="en-US">
              <a:latin typeface="Poppins"/>
              <a:cs typeface="Poppin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4BF5F-512B-FE49-BB9F-3A62C4F758C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8987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1764EC-20DB-D317-FAD3-3A9078BF2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E65E7E-7137-325F-4056-384C471C01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F9213E-1BD4-599B-1E09-979916013E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>
              <a:latin typeface="Poppins"/>
              <a:cs typeface="Poppin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6B69AB-6187-EB3A-26B8-46D9ACFD25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4BF5F-512B-FE49-BB9F-3A62C4F758C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9459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D4BF5F-512B-FE49-BB9F-3A62C4F758C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495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1924E-79D5-20D2-783C-F00ED33E4E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85029F-A0B4-6246-2B84-3797DEEE00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FB2D44-DDAA-E71C-F525-CD664DCCA0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47BE9-7FEC-4919-A94B-5B787AA63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284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1618E6-0140-37E5-B73C-83F6A95F96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424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D66916-EFB9-D176-E9BA-0110D8915C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99F55D-728C-7EA9-1461-CF373EAE7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47BE9-7FEC-4919-A94B-5B787AA63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448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9754B-DEE3-0C1A-C6D6-0ABBB4FB8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709AC8-F5A7-DBA4-BE51-8CCD13CF6E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E281D8-24E6-6879-066E-F5551E1E3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47BE9-7FEC-4919-A94B-5B787AA63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6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101DC-2156-8164-BB8D-C50614A3F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874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1E885E-5EBD-FAE4-D571-BDECB45D7A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D57CB6-B8CE-B6A8-8AD6-59EB860CA7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B734A4-F8B1-28EF-8BAB-63CBEE7551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47BE9-7FEC-4919-A94B-5B787AA63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2586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9E050-4A25-0178-2F08-E73CAA788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423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A49E43-10A2-771C-D258-27149E6FE6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CE808C-8978-6412-8743-9E41F49EC3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1603AE-5787-F8A9-EEA0-5C35BDB6BC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AAF55C-78C8-6229-329D-FE2B948574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92BA3E-C6CB-CFD5-5CE8-63860E91D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47BE9-7FEC-4919-A94B-5B787AA63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9698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8439D-AABD-CC9A-53F8-0FD8095F7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22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0696AE-792C-BF59-BCDF-AB6140D45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47BE9-7FEC-4919-A94B-5B787AA63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155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A43A72-88D3-E465-5484-B0710A448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47BE9-7FEC-4919-A94B-5B787AA63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074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CB290-F546-6588-3A84-1F9EEF53D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43218"/>
            <a:ext cx="9035269" cy="86208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47B7CD-0654-73BD-EAD8-7BCB6CF52B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842448"/>
            <a:ext cx="6172200" cy="4018602"/>
          </a:xfrm>
        </p:spPr>
        <p:txBody>
          <a:bodyPr/>
          <a:lstStyle>
            <a:lvl1pPr>
              <a:defRPr sz="3200"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>
              <a:defRPr sz="2800">
                <a:latin typeface="Poppins" panose="00000500000000000000" pitchFamily="2" charset="0"/>
                <a:cs typeface="Poppins" panose="00000500000000000000" pitchFamily="2" charset="0"/>
              </a:defRPr>
            </a:lvl2pPr>
            <a:lvl3pPr>
              <a:defRPr sz="2400">
                <a:latin typeface="Poppins" panose="00000500000000000000" pitchFamily="2" charset="0"/>
                <a:cs typeface="Poppins" panose="00000500000000000000" pitchFamily="2" charset="0"/>
              </a:defRPr>
            </a:lvl3pPr>
            <a:lvl4pPr>
              <a:defRPr sz="2000">
                <a:latin typeface="Poppins" panose="00000500000000000000" pitchFamily="2" charset="0"/>
                <a:cs typeface="Poppins" panose="00000500000000000000" pitchFamily="2" charset="0"/>
              </a:defRPr>
            </a:lvl4pPr>
            <a:lvl5pPr>
              <a:defRPr sz="2000">
                <a:latin typeface="Poppins" panose="00000500000000000000" pitchFamily="2" charset="0"/>
                <a:cs typeface="Poppins" panose="00000500000000000000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E9DD73-804D-AEB4-CA3F-19782ADE7C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12" y="1810603"/>
            <a:ext cx="3932237" cy="4050447"/>
          </a:xfrm>
        </p:spPr>
        <p:txBody>
          <a:bodyPr/>
          <a:lstStyle>
            <a:lvl1pPr marL="0" indent="0">
              <a:buNone/>
              <a:defRPr sz="1600"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05A84E-0327-0207-4C5D-D5CF01F97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47BE9-7FEC-4919-A94B-5B787AA63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3675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4B446E-C0AD-B734-24A9-CC2984CD1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8060"/>
            <a:ext cx="8699997" cy="5318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6819A4F-845F-15DE-79BA-A98B2A394C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560394"/>
            <a:ext cx="6172200" cy="430065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981331-1E0C-2447-D846-AFC0522FB6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560394"/>
            <a:ext cx="3932237" cy="4308594"/>
          </a:xfrm>
        </p:spPr>
        <p:txBody>
          <a:bodyPr/>
          <a:lstStyle>
            <a:lvl1pPr marL="0" indent="0">
              <a:buNone/>
              <a:defRPr sz="1600">
                <a:latin typeface="Poppins" panose="00000500000000000000" pitchFamily="2" charset="0"/>
                <a:cs typeface="Poppins" panose="00000500000000000000" pitchFamily="2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4E24E1-905D-5700-B9D9-7F9129001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47BE9-7FEC-4919-A94B-5B787AA63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9387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B8BE56-86E2-1CB8-C572-5EB63CEC2E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71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F1270B-B25C-4838-3940-EA73C05AB8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9AFAF5-734B-7E7E-95DD-F73B37D90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47BE9-7FEC-4919-A94B-5B787AA63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306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17CAEE-AB0D-DCB4-8218-2B193987F4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FCF318-94BA-4220-956F-6992B889F7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6A4FC8-54EB-6271-9BD4-68D477446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47BE9-7FEC-4919-A94B-5B787AA63F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723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A8D728-94EF-B9E8-3935-F8FDB277D7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919EB5-A31F-D174-6C38-B630BC0982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9BEE89-A5DE-E745-2F15-49A7C7995F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341795-4375-4179-348E-95AAF3DB32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876B8E-4E34-1C5E-9DEB-EA9F67825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685F9-85D5-9B47-B1A5-C7D19E901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8709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46B9DE-43F5-46A6-8312-559AF0C11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685F9-85D5-9B47-B1A5-C7D19E901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434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28FA0F-54D1-4967-3602-F4B82CA3F2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8D46C0-6F24-55F9-2AB3-829F690569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685F9-85D5-9B47-B1A5-C7D19E901B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416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9A350-5C63-F05E-E5A2-2699D14380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40560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1DA05B-93A5-052F-FD29-2AE2D3C7A4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6F4D3E-331D-E61C-F845-104F0B8BE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F501-A0F2-46BA-8ED1-99333E030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8731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66FBD-BF58-846C-B7BD-983E04E9C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F2E31F-E282-8350-BEA3-25B76331C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82BE3D-048C-0BA7-AD6A-242C5F921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F501-A0F2-46BA-8ED1-99333E030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6552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72D10-47F7-9926-C137-89C017982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64F2EF-C72B-E021-A6FF-84C6771EFC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B1950F-1F96-19EA-827B-E0F866603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F501-A0F2-46BA-8ED1-99333E030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1916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F089B-9958-543A-D4A7-1B4AFAFAD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479D64-CDE3-648A-C988-F3203698A4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68E19B-5515-BED0-AB59-CF5F9A9189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A71170-0535-9371-0DEB-08DC795B5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F501-A0F2-46BA-8ED1-99333E030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0137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81EF4-8F3A-4FE2-737D-0C2D23E476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8C65B5-51F6-A948-6837-C6E14348E9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4ED54F-E6DA-B696-C9F6-3339C3C75B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AC758F-37A0-2EDE-F414-8EC0FB8C14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37C40C-A2AF-6202-8E3F-BBF7F47DB8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E15ADD-05BE-90D4-9FCE-B296BB787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F501-A0F2-46BA-8ED1-99333E030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7792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A51FC-5BF2-6CEA-99E7-C255BB8B7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0834ADB-992D-8F1A-2A5F-78799EB69D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F501-A0F2-46BA-8ED1-99333E030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8583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14CAAC-1E99-6FA9-721A-7F7A4D9F6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F501-A0F2-46BA-8ED1-99333E030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98730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D5C8FA-A5DE-CD13-93BD-1F5B3AB583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DFC9E5-8CCE-B956-A5BB-38E86D3F1F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ED63A9-0866-4FF3-97C8-5ABA2EE992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788357-7A67-0454-183B-61227D8F2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F501-A0F2-46BA-8ED1-99333E030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2911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95E13-9F3C-B5C5-60CB-311BF0C08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DCBBBF6-E0FE-5520-C6E1-AD5A14C6EA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FBAB7C-8D94-D34C-B026-3F00810835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C9A913-DAC0-E066-17EA-36EA77140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F501-A0F2-46BA-8ED1-99333E030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02888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1048C-85AD-DAA7-E6AE-486F472C7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8624B6-E1AA-E401-5819-704F14CB7C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D672B0-5E0D-94F0-1D87-6F24BFD91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F501-A0F2-46BA-8ED1-99333E030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568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3776736-8BEB-8BA7-6FC3-08FA85C520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90D818-41EC-96C6-4DBA-796FD5BF70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9AA0F-210D-E9BA-7FC9-DDCF45FE7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63F501-A0F2-46BA-8ED1-99333E030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941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2E2B57-9B11-A57A-88B9-BAB79F1782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71BE2F-9BE5-87D2-7ED3-33A6C5C2B475}"/>
              </a:ext>
            </a:extLst>
          </p:cNvPr>
          <p:cNvSpPr/>
          <p:nvPr userDrawn="1"/>
        </p:nvSpPr>
        <p:spPr>
          <a:xfrm>
            <a:off x="0" y="-6795"/>
            <a:ext cx="12192000" cy="1282046"/>
          </a:xfrm>
          <a:prstGeom prst="rect">
            <a:avLst/>
          </a:prstGeom>
          <a:solidFill>
            <a:srgbClr val="003E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343E12-9820-0A8E-375E-88284C01E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423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834526-548A-B895-5BA9-7E63FA5DCC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447BE9-7FEC-4919-A94B-5B787AA63F31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EB27E9E-946C-A2B7-8D4D-DE86976A0175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9609808" y="-348902"/>
            <a:ext cx="2582192" cy="2151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721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53" r:id="rId12"/>
    <p:sldLayoutId id="2147483654" r:id="rId13"/>
    <p:sldLayoutId id="2147483658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200" b="1" kern="1200" dirty="0" smtClean="0">
          <a:solidFill>
            <a:schemeClr val="bg1"/>
          </a:solidFill>
          <a:latin typeface="Garamond" panose="02020404030301010803" pitchFamily="18" charset="0"/>
          <a:ea typeface="+mj-ea"/>
          <a:cs typeface="Poppins Medium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A27E1E-294F-49F3-05EC-984B0428E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434F18-9172-5BAF-E9DE-CD439B9AD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C7E3C0-36F0-D5E6-BC04-774D1145D5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63F501-A0F2-46BA-8ED1-99333E0302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208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Poppins" panose="00000500000000000000" pitchFamily="2" charset="0"/>
          <a:ea typeface="+mj-ea"/>
          <a:cs typeface="Poppins" panose="000005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anose="00000500000000000000" pitchFamily="2" charset="0"/>
          <a:ea typeface="+mn-ea"/>
          <a:cs typeface="Poppins" panose="00000500000000000000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sv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10" Type="http://schemas.openxmlformats.org/officeDocument/2006/relationships/image" Target="../media/image1.png"/><Relationship Id="rId4" Type="http://schemas.openxmlformats.org/officeDocument/2006/relationships/image" Target="../media/image12.svg"/><Relationship Id="rId9" Type="http://schemas.openxmlformats.org/officeDocument/2006/relationships/image" Target="../media/image1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9.png"/><Relationship Id="rId4" Type="http://schemas.openxmlformats.org/officeDocument/2006/relationships/hyperlink" Target="mailto:Grace.Bochenek@UToledo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4269F25C-2473-17AD-4470-E8E3C31ADB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51" t="2838" r="8780" b="30400"/>
          <a:stretch>
            <a:fillRect/>
          </a:stretch>
        </p:blipFill>
        <p:spPr>
          <a:xfrm>
            <a:off x="0" y="0"/>
            <a:ext cx="12252960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F9488CC-F777-92C7-1B09-9C50BE5A3243}"/>
              </a:ext>
            </a:extLst>
          </p:cNvPr>
          <p:cNvSpPr/>
          <p:nvPr/>
        </p:nvSpPr>
        <p:spPr>
          <a:xfrm>
            <a:off x="333535" y="350679"/>
            <a:ext cx="6625906" cy="2501153"/>
          </a:xfrm>
          <a:prstGeom prst="rect">
            <a:avLst/>
          </a:prstGeom>
          <a:solidFill>
            <a:srgbClr val="003E7E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937C0B07-CE94-4B77-78AD-EBE6A1B5335E}"/>
              </a:ext>
            </a:extLst>
          </p:cNvPr>
          <p:cNvSpPr txBox="1">
            <a:spLocks/>
          </p:cNvSpPr>
          <p:nvPr/>
        </p:nvSpPr>
        <p:spPr>
          <a:xfrm>
            <a:off x="693519" y="1949382"/>
            <a:ext cx="4584550" cy="599479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US" sz="1800" b="1">
                <a:solidFill>
                  <a:schemeClr val="bg2">
                    <a:lumMod val="90000"/>
                  </a:schemeClr>
                </a:solidFill>
                <a:latin typeface="Garamond" panose="02020404030301010803" pitchFamily="18" charset="0"/>
                <a:cs typeface="Poppins SemiBold"/>
              </a:rPr>
              <a:t>Faculty Senate Meeting</a:t>
            </a:r>
            <a:br>
              <a:rPr lang="en-US" sz="1800" b="1">
                <a:solidFill>
                  <a:schemeClr val="bg2">
                    <a:lumMod val="90000"/>
                  </a:schemeClr>
                </a:solidFill>
                <a:latin typeface="Garamond" panose="02020404030301010803" pitchFamily="18" charset="0"/>
                <a:cs typeface="Poppins SemiBold"/>
              </a:rPr>
            </a:br>
            <a:r>
              <a:rPr lang="en-US" sz="1800" b="1">
                <a:solidFill>
                  <a:schemeClr val="bg2">
                    <a:lumMod val="90000"/>
                  </a:schemeClr>
                </a:solidFill>
                <a:latin typeface="Garamond" panose="02020404030301010803" pitchFamily="18" charset="0"/>
                <a:cs typeface="Poppins SemiBold"/>
              </a:rPr>
              <a:t>October 27, 2026</a:t>
            </a:r>
            <a:endParaRPr lang="en-US" sz="1800" b="1">
              <a:solidFill>
                <a:schemeClr val="bg2">
                  <a:lumMod val="90000"/>
                </a:schemeClr>
              </a:solidFill>
              <a:latin typeface="Garamond" panose="02020404030301010803" pitchFamily="18" charset="0"/>
              <a:cs typeface="Poppins SemiBold" pitchFamily="2" charset="77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F53655D-CF9F-9350-6AE7-E5BE061F0E0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201" r="-13416" b="6947"/>
          <a:stretch>
            <a:fillRect/>
          </a:stretch>
        </p:blipFill>
        <p:spPr>
          <a:xfrm flipH="1">
            <a:off x="7955280" y="0"/>
            <a:ext cx="429768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58C6FF3-E92B-5FFF-19CF-32DAEAD727F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174447" y="5399061"/>
            <a:ext cx="1986914" cy="165576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057662D-4B4E-EC00-21E8-4BD234CB5361}"/>
              </a:ext>
            </a:extLst>
          </p:cNvPr>
          <p:cNvSpPr txBox="1">
            <a:spLocks/>
          </p:cNvSpPr>
          <p:nvPr/>
        </p:nvSpPr>
        <p:spPr>
          <a:xfrm>
            <a:off x="693519" y="350679"/>
            <a:ext cx="9144000" cy="124802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>
                <a:solidFill>
                  <a:schemeClr val="bg1"/>
                </a:solidFill>
                <a:latin typeface="Garamond"/>
                <a:cs typeface="Poppins Medium"/>
              </a:rPr>
              <a:t>Research and Innovation</a:t>
            </a:r>
            <a:endParaRPr lang="en-US" sz="3600">
              <a:solidFill>
                <a:schemeClr val="bg1"/>
              </a:solidFill>
              <a:cs typeface="Poppins Medium"/>
            </a:endParaRPr>
          </a:p>
          <a:p>
            <a:pPr algn="l"/>
            <a:r>
              <a:rPr lang="en-US" sz="1800" b="1">
                <a:solidFill>
                  <a:schemeClr val="bg1"/>
                </a:solidFill>
                <a:latin typeface="Garamond"/>
                <a:cs typeface="Poppins Medium"/>
              </a:rPr>
              <a:t>Advancing Discovery. Driving Growth. Creating Impact.</a:t>
            </a:r>
          </a:p>
        </p:txBody>
      </p:sp>
    </p:spTree>
    <p:extLst>
      <p:ext uri="{BB962C8B-B14F-4D97-AF65-F5344CB8AC3E}">
        <p14:creationId xmlns:p14="http://schemas.microsoft.com/office/powerpoint/2010/main" val="3716885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613B06-5A58-DB2C-C471-E0E7D4A8D8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EDE641D8-ED1D-9225-C985-52C047C10B75}"/>
              </a:ext>
            </a:extLst>
          </p:cNvPr>
          <p:cNvSpPr txBox="1">
            <a:spLocks/>
          </p:cNvSpPr>
          <p:nvPr/>
        </p:nvSpPr>
        <p:spPr>
          <a:xfrm>
            <a:off x="630685" y="227515"/>
            <a:ext cx="1009449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3200" b="1" kern="1200" dirty="0" smtClean="0">
                <a:solidFill>
                  <a:schemeClr val="bg1"/>
                </a:solidFill>
                <a:latin typeface="Garamond" panose="02020404030301010803" pitchFamily="18" charset="0"/>
                <a:ea typeface="+mj-ea"/>
                <a:cs typeface="Poppins Medium" pitchFamily="2" charset="77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aramond" panose="02020404030301010803" pitchFamily="18" charset="0"/>
                <a:ea typeface="+mj-ea"/>
                <a:cs typeface="Poppins Medium" pitchFamily="2" charset="77"/>
              </a:rPr>
              <a:t>Research by the Numbers*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43F235-BE2C-23A2-758E-3210059DDA7B}"/>
              </a:ext>
            </a:extLst>
          </p:cNvPr>
          <p:cNvSpPr txBox="1"/>
          <p:nvPr/>
        </p:nvSpPr>
        <p:spPr>
          <a:xfrm>
            <a:off x="7593143" y="1368226"/>
            <a:ext cx="3315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3E7E"/>
                </a:solidFill>
                <a:effectLst/>
                <a:uLnTx/>
                <a:uFillTx/>
                <a:latin typeface="Poppins ExtraBold" panose="00000900000000000000" pitchFamily="2" charset="0"/>
                <a:ea typeface="+mn-ea"/>
                <a:cs typeface="Poppins ExtraBold" panose="00000900000000000000" pitchFamily="2" charset="0"/>
              </a:rPr>
              <a:t>FY26 Awards by Source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BFDF6EA-3B36-262C-70C5-C31B0D7FFC01}"/>
              </a:ext>
            </a:extLst>
          </p:cNvPr>
          <p:cNvSpPr txBox="1"/>
          <p:nvPr/>
        </p:nvSpPr>
        <p:spPr>
          <a:xfrm>
            <a:off x="702996" y="1466748"/>
            <a:ext cx="4650539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3E7E"/>
                </a:solidFill>
                <a:effectLst/>
                <a:uLnTx/>
                <a:uFillTx/>
                <a:latin typeface="Poppins ExtraBold"/>
                <a:ea typeface="+mn-ea"/>
                <a:cs typeface="Poppins ExtraBold"/>
              </a:rPr>
              <a:t>Competitive External Award Dollars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53D9214-C391-8A6E-5786-D494F5200490}"/>
              </a:ext>
            </a:extLst>
          </p:cNvPr>
          <p:cNvCxnSpPr/>
          <p:nvPr/>
        </p:nvCxnSpPr>
        <p:spPr>
          <a:xfrm>
            <a:off x="6334298" y="1552892"/>
            <a:ext cx="0" cy="482019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E23EC342-293F-AE90-9FEC-4CA936F6C21E}"/>
              </a:ext>
            </a:extLst>
          </p:cNvPr>
          <p:cNvCxnSpPr>
            <a:cxnSpLocks/>
          </p:cNvCxnSpPr>
          <p:nvPr/>
        </p:nvCxnSpPr>
        <p:spPr>
          <a:xfrm>
            <a:off x="252123" y="3690293"/>
            <a:ext cx="577457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3A15CF73-7D9C-2A97-33F8-89154402E3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894" y="1774627"/>
            <a:ext cx="5482711" cy="2590288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3900384-DCF6-888B-1CA0-9F26EA56BD0D}"/>
              </a:ext>
            </a:extLst>
          </p:cNvPr>
          <p:cNvCxnSpPr>
            <a:cxnSpLocks/>
          </p:cNvCxnSpPr>
          <p:nvPr/>
        </p:nvCxnSpPr>
        <p:spPr>
          <a:xfrm flipH="1">
            <a:off x="9415305" y="3587262"/>
            <a:ext cx="1705898" cy="2471894"/>
          </a:xfrm>
          <a:prstGeom prst="line">
            <a:avLst/>
          </a:prstGeom>
          <a:ln w="9525">
            <a:solidFill>
              <a:srgbClr val="003E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3A60136-0CA7-BDE6-EEE0-31B85EBBB6D1}"/>
              </a:ext>
            </a:extLst>
          </p:cNvPr>
          <p:cNvGraphicFramePr/>
          <p:nvPr/>
        </p:nvGraphicFramePr>
        <p:xfrm>
          <a:off x="477611" y="4146578"/>
          <a:ext cx="5380092" cy="24839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3734AE08-1C68-BFAD-45F3-5790566271F8}"/>
              </a:ext>
            </a:extLst>
          </p:cNvPr>
          <p:cNvSpPr txBox="1"/>
          <p:nvPr/>
        </p:nvSpPr>
        <p:spPr>
          <a:xfrm>
            <a:off x="582655" y="3863216"/>
            <a:ext cx="5113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3E7E"/>
                </a:solidFill>
                <a:effectLst/>
                <a:uLnTx/>
                <a:uFillTx/>
                <a:latin typeface="Poppins ExtraBold" panose="00000900000000000000" pitchFamily="2" charset="0"/>
                <a:ea typeface="+mn-ea"/>
                <a:cs typeface="Poppins ExtraBold" panose="00000900000000000000" pitchFamily="2" charset="0"/>
              </a:rPr>
              <a:t>HERD Reportable Research Expenditures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05F2F93-1B82-5B0C-8ACF-682D34F96C55}"/>
              </a:ext>
            </a:extLst>
          </p:cNvPr>
          <p:cNvSpPr txBox="1"/>
          <p:nvPr/>
        </p:nvSpPr>
        <p:spPr>
          <a:xfrm>
            <a:off x="-99305" y="3449049"/>
            <a:ext cx="5667588" cy="2616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*As of 10/22/26</a:t>
            </a:r>
          </a:p>
        </p:txBody>
      </p:sp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410A27BF-9083-0A5D-F76E-4A7A726D26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911463"/>
              </p:ext>
            </p:extLst>
          </p:nvPr>
        </p:nvGraphicFramePr>
        <p:xfrm>
          <a:off x="704335" y="1848051"/>
          <a:ext cx="4769703" cy="15588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8966">
                  <a:extLst>
                    <a:ext uri="{9D8B030D-6E8A-4147-A177-3AD203B41FA5}">
                      <a16:colId xmlns:a16="http://schemas.microsoft.com/office/drawing/2014/main" val="185039456"/>
                    </a:ext>
                  </a:extLst>
                </a:gridCol>
                <a:gridCol w="1160840">
                  <a:extLst>
                    <a:ext uri="{9D8B030D-6E8A-4147-A177-3AD203B41FA5}">
                      <a16:colId xmlns:a16="http://schemas.microsoft.com/office/drawing/2014/main" val="1099560640"/>
                    </a:ext>
                  </a:extLst>
                </a:gridCol>
                <a:gridCol w="1279897">
                  <a:extLst>
                    <a:ext uri="{9D8B030D-6E8A-4147-A177-3AD203B41FA5}">
                      <a16:colId xmlns:a16="http://schemas.microsoft.com/office/drawing/2014/main" val="2283159579"/>
                    </a:ext>
                  </a:extLst>
                </a:gridCol>
              </a:tblGrid>
              <a:tr h="51962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solidFill>
                      <a:srgbClr val="002B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FY25</a:t>
                      </a:r>
                    </a:p>
                  </a:txBody>
                  <a:tcPr anchor="ctr">
                    <a:solidFill>
                      <a:srgbClr val="002B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FY26*</a:t>
                      </a:r>
                    </a:p>
                  </a:txBody>
                  <a:tcPr anchor="ctr">
                    <a:solidFill>
                      <a:srgbClr val="002B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2459654"/>
                  </a:ext>
                </a:extLst>
              </a:tr>
              <a:tr h="519627"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rgbClr val="003E7E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Award Dollars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$54.7M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$50.7M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8861200"/>
                  </a:ext>
                </a:extLst>
              </a:tr>
              <a:tr h="519627">
                <a:tc>
                  <a:txBody>
                    <a:bodyPr/>
                    <a:lstStyle/>
                    <a:p>
                      <a:r>
                        <a:rPr lang="en-US" sz="1600" b="1">
                          <a:solidFill>
                            <a:srgbClr val="003E7E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Submissions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538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516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6130376"/>
                  </a:ext>
                </a:extLst>
              </a:tr>
            </a:tbl>
          </a:graphicData>
        </a:graphic>
      </p:graphicFrame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825CB92-68C6-AB6C-5482-D92D81C0D2D4}"/>
              </a:ext>
            </a:extLst>
          </p:cNvPr>
          <p:cNvCxnSpPr>
            <a:cxnSpLocks/>
          </p:cNvCxnSpPr>
          <p:nvPr/>
        </p:nvCxnSpPr>
        <p:spPr>
          <a:xfrm flipH="1">
            <a:off x="7593143" y="2964264"/>
            <a:ext cx="500804" cy="2486967"/>
          </a:xfrm>
          <a:prstGeom prst="line">
            <a:avLst/>
          </a:prstGeom>
          <a:ln w="9525">
            <a:solidFill>
              <a:srgbClr val="003E7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92E64C3-72CB-25BF-401B-FECECD9E67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8215361"/>
              </p:ext>
            </p:extLst>
          </p:nvPr>
        </p:nvGraphicFramePr>
        <p:xfrm>
          <a:off x="6334298" y="3971305"/>
          <a:ext cx="5491085" cy="26839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" name="TextBox 26">
            <a:extLst>
              <a:ext uri="{FF2B5EF4-FFF2-40B4-BE49-F238E27FC236}">
                <a16:creationId xmlns:a16="http://schemas.microsoft.com/office/drawing/2014/main" id="{9EFF4BE0-6534-D5B2-3DF6-EBED239D8ED7}"/>
              </a:ext>
            </a:extLst>
          </p:cNvPr>
          <p:cNvSpPr txBox="1"/>
          <p:nvPr/>
        </p:nvSpPr>
        <p:spPr>
          <a:xfrm>
            <a:off x="9361555" y="5696765"/>
            <a:ext cx="29404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>
                <a:solidFill>
                  <a:srgbClr val="003E7E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Federal Awards by Agency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EF5FB1-64DD-E5EF-6B05-1ED216FF0870}"/>
              </a:ext>
            </a:extLst>
          </p:cNvPr>
          <p:cNvSpPr txBox="1"/>
          <p:nvPr/>
        </p:nvSpPr>
        <p:spPr>
          <a:xfrm>
            <a:off x="7967496" y="2305842"/>
            <a:ext cx="504168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rgbClr val="414141"/>
                </a:solidFill>
                <a:latin typeface="Poppins SemiBold" panose="00000700000000000000" pitchFamily="2" charset="0"/>
                <a:cs typeface="Poppins SemiBold" panose="00000700000000000000" pitchFamily="2" charset="0"/>
              </a:rPr>
              <a:t>20%</a:t>
            </a:r>
          </a:p>
        </p:txBody>
      </p:sp>
    </p:spTree>
    <p:extLst>
      <p:ext uri="{BB962C8B-B14F-4D97-AF65-F5344CB8AC3E}">
        <p14:creationId xmlns:p14="http://schemas.microsoft.com/office/powerpoint/2010/main" val="592674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1EB0E9-4E0C-3B09-F7CA-B55B71A34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A8FCB-D289-6C5B-B730-1064063A5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Growing For Toledo</a:t>
            </a:r>
            <a:br>
              <a:rPr lang="en-US"/>
            </a:br>
            <a:r>
              <a:rPr lang="en-US" sz="2200"/>
              <a:t>Drive Research and Innovation Target Goals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E13DAD-FAF3-6BCF-9DF4-30A5FE1C9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447BE9-7FEC-4919-A94B-5B787AA63F31}" type="slidenum">
              <a:rPr lang="en-US" smtClean="0"/>
              <a:t>3</a:t>
            </a:fld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EA81E06-7C50-E7BC-8384-6EB7BB109F1D}"/>
              </a:ext>
            </a:extLst>
          </p:cNvPr>
          <p:cNvSpPr txBox="1"/>
          <p:nvPr/>
        </p:nvSpPr>
        <p:spPr>
          <a:xfrm>
            <a:off x="890421" y="1670558"/>
            <a:ext cx="52990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E7E"/>
                </a:solidFill>
                <a:effectLst/>
                <a:uLnTx/>
                <a:uFillTx/>
                <a:latin typeface="Poppins ExtraBold" panose="00000900000000000000" pitchFamily="2" charset="0"/>
                <a:ea typeface="+mn-ea"/>
                <a:cs typeface="Poppins ExtraBold" panose="00000900000000000000" pitchFamily="2" charset="0"/>
              </a:rPr>
              <a:t>Reportable Research Expenditures 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3E7E"/>
                </a:solidFill>
                <a:effectLst/>
                <a:uLnTx/>
                <a:uFillTx/>
                <a:latin typeface="Poppins ExtraBold" panose="00000900000000000000" pitchFamily="2" charset="0"/>
                <a:ea typeface="+mn-ea"/>
                <a:cs typeface="Poppins ExtraBold" panose="00000900000000000000" pitchFamily="2" charset="0"/>
              </a:rPr>
            </a:br>
            <a:r>
              <a:rPr kumimoji="0" lang="en-US" sz="1400" i="0" u="none" strike="noStrike" kern="1200" cap="none" spc="0" normalizeH="0" baseline="0" noProof="0" dirty="0">
                <a:ln>
                  <a:noFill/>
                </a:ln>
                <a:solidFill>
                  <a:srgbClr val="003E7E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(HERD)</a:t>
            </a:r>
            <a:endParaRPr kumimoji="0" lang="en-US" sz="1800" i="0" u="none" strike="noStrike" kern="1200" cap="none" spc="0" normalizeH="0" baseline="0" noProof="0" dirty="0">
              <a:ln>
                <a:noFill/>
              </a:ln>
              <a:solidFill>
                <a:srgbClr val="003E7E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aphicFrame>
        <p:nvGraphicFramePr>
          <p:cNvPr id="19" name="Chart 18">
            <a:extLst>
              <a:ext uri="{FF2B5EF4-FFF2-40B4-BE49-F238E27FC236}">
                <a16:creationId xmlns:a16="http://schemas.microsoft.com/office/drawing/2014/main" id="{D28D4769-C692-2A66-770A-BF287323723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7349577"/>
              </p:ext>
            </p:extLst>
          </p:nvPr>
        </p:nvGraphicFramePr>
        <p:xfrm>
          <a:off x="236663" y="2417950"/>
          <a:ext cx="6606590" cy="36977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2B47D0BB-BAF1-DB64-BF9E-B34D940D2E67}"/>
              </a:ext>
            </a:extLst>
          </p:cNvPr>
          <p:cNvSpPr txBox="1"/>
          <p:nvPr/>
        </p:nvSpPr>
        <p:spPr>
          <a:xfrm>
            <a:off x="7422643" y="1962946"/>
            <a:ext cx="4472372" cy="42011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lvl="0" algn="l" rtl="0">
              <a:spcAft>
                <a:spcPts val="600"/>
              </a:spcAft>
            </a:pPr>
            <a:r>
              <a:rPr lang="en-US" sz="2800" b="1" i="0" u="none" strike="noStrike" baseline="0" dirty="0">
                <a:solidFill>
                  <a:srgbClr val="003E7E"/>
                </a:solidFill>
                <a:latin typeface="Poppins"/>
                <a:ea typeface="Arial"/>
                <a:cs typeface="Arial"/>
              </a:rPr>
              <a:t>Metrics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Poppins"/>
                <a:ea typeface="Arial"/>
                <a:cs typeface="Arial"/>
              </a:rPr>
              <a:t>FY31</a:t>
            </a:r>
            <a:r>
              <a:rPr lang="en-US" sz="2800" b="0" i="0" u="none" strike="noStrike" dirty="0">
                <a:solidFill>
                  <a:srgbClr val="000000"/>
                </a:solidFill>
                <a:latin typeface="Poppins"/>
                <a:ea typeface="Arial"/>
                <a:cs typeface="Arial"/>
              </a:rPr>
              <a:t> $100M</a:t>
            </a:r>
            <a:r>
              <a:rPr lang="en-US" sz="2800" dirty="0">
                <a:solidFill>
                  <a:srgbClr val="000000"/>
                </a:solidFill>
                <a:latin typeface="Poppins"/>
                <a:ea typeface="Arial"/>
                <a:cs typeface="Arial"/>
              </a:rPr>
              <a:t> in HERD Expenditures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Poppins"/>
                <a:cs typeface="Arial"/>
              </a:rPr>
              <a:t>FY31 $75.6M in Competitive External Awards</a:t>
            </a:r>
            <a:endParaRPr lang="en-US" sz="2000" dirty="0"/>
          </a:p>
          <a:p>
            <a:pPr marL="342900" lvl="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0"/>
                </a:solidFill>
                <a:latin typeface="Poppins"/>
                <a:cs typeface="Arial"/>
              </a:rPr>
              <a:t>A stronger pipeline of research doctoral graduates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98D9256-D8D8-92B8-18D4-BF17A218A15A}"/>
              </a:ext>
            </a:extLst>
          </p:cNvPr>
          <p:cNvCxnSpPr>
            <a:cxnSpLocks/>
          </p:cNvCxnSpPr>
          <p:nvPr/>
        </p:nvCxnSpPr>
        <p:spPr>
          <a:xfrm>
            <a:off x="7061129" y="1740461"/>
            <a:ext cx="0" cy="442363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27114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ECFDAA-A956-9746-A38D-05BBD2E12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2AE1A-E076-97A3-2A9F-BE04BC5376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0043" y="83858"/>
            <a:ext cx="10515600" cy="1325563"/>
          </a:xfrm>
        </p:spPr>
        <p:txBody>
          <a:bodyPr>
            <a:normAutofit/>
          </a:bodyPr>
          <a:lstStyle/>
          <a:p>
            <a:r>
              <a:rPr lang="en-US" sz="3200" dirty="0"/>
              <a:t>FY2027-FY2031 Research and Innovation Strategy</a:t>
            </a:r>
            <a:br>
              <a:rPr lang="en-US" sz="3200" dirty="0"/>
            </a:br>
            <a:r>
              <a:rPr lang="en-US" sz="2200" dirty="0"/>
              <a:t>Research Without Boundaries</a:t>
            </a:r>
          </a:p>
        </p:txBody>
      </p:sp>
      <p:sp>
        <p:nvSpPr>
          <p:cNvPr id="37" name="TextBox 7">
            <a:extLst>
              <a:ext uri="{FF2B5EF4-FFF2-40B4-BE49-F238E27FC236}">
                <a16:creationId xmlns:a16="http://schemas.microsoft.com/office/drawing/2014/main" id="{5216F420-412D-A20B-0F49-28040F28D267}"/>
              </a:ext>
            </a:extLst>
          </p:cNvPr>
          <p:cNvSpPr txBox="1"/>
          <p:nvPr/>
        </p:nvSpPr>
        <p:spPr>
          <a:xfrm>
            <a:off x="406063" y="3238256"/>
            <a:ext cx="3839484" cy="830997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/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</a:rPr>
              <a:t>Grow sponsored research </a:t>
            </a:r>
            <a:br>
              <a:rPr lang="en-US" sz="1600" dirty="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1600" dirty="0">
                <a:latin typeface="Poppins" panose="00000500000000000000" pitchFamily="2" charset="0"/>
                <a:cs typeface="Poppins" panose="00000500000000000000" pitchFamily="2" charset="0"/>
              </a:rPr>
              <a:t>and major awards</a:t>
            </a:r>
          </a:p>
          <a:p>
            <a:pPr algn="ctr" fontAlgn="t">
              <a:lnSpc>
                <a:spcPct val="100000"/>
              </a:lnSpc>
              <a:buNone/>
            </a:pP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9" name="TextBox 7">
            <a:extLst>
              <a:ext uri="{FF2B5EF4-FFF2-40B4-BE49-F238E27FC236}">
                <a16:creationId xmlns:a16="http://schemas.microsoft.com/office/drawing/2014/main" id="{5C4A0574-EA7C-4708-3ACF-0B3CAB50563C}"/>
              </a:ext>
            </a:extLst>
          </p:cNvPr>
          <p:cNvSpPr txBox="1"/>
          <p:nvPr/>
        </p:nvSpPr>
        <p:spPr>
          <a:xfrm>
            <a:off x="472460" y="2582156"/>
            <a:ext cx="3697725" cy="707886"/>
          </a:xfrm>
          <a:prstGeom prst="rect">
            <a:avLst/>
          </a:prstGeom>
          <a:noFill/>
        </p:spPr>
        <p:txBody>
          <a:bodyPr vert="horz" wrap="square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lnSpc>
                <a:spcPct val="100000"/>
              </a:lnSpc>
              <a:buNone/>
            </a:pPr>
            <a:r>
              <a:rPr lang="en-US" sz="2000" dirty="0">
                <a:solidFill>
                  <a:srgbClr val="002B5C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Grow Research Scale and Competitiveness</a:t>
            </a:r>
          </a:p>
        </p:txBody>
      </p:sp>
      <p:sp>
        <p:nvSpPr>
          <p:cNvPr id="41" name="TextBox 7">
            <a:extLst>
              <a:ext uri="{FF2B5EF4-FFF2-40B4-BE49-F238E27FC236}">
                <a16:creationId xmlns:a16="http://schemas.microsoft.com/office/drawing/2014/main" id="{4FB01D20-1DD7-C0B4-7FDD-740FD403723E}"/>
              </a:ext>
            </a:extLst>
          </p:cNvPr>
          <p:cNvSpPr txBox="1"/>
          <p:nvPr/>
        </p:nvSpPr>
        <p:spPr>
          <a:xfrm>
            <a:off x="3899036" y="3270913"/>
            <a:ext cx="3839484" cy="584775"/>
          </a:xfrm>
          <a:prstGeom prst="rect">
            <a:avLst/>
          </a:prstGeom>
          <a:noFill/>
        </p:spPr>
        <p:txBody>
          <a:bodyPr vert="horz" wrap="square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/>
            <a:r>
              <a:rPr lang="en-US" sz="1600">
                <a:latin typeface="Poppins" panose="00000500000000000000" pitchFamily="2" charset="0"/>
                <a:cs typeface="Poppins" panose="00000500000000000000" pitchFamily="2" charset="0"/>
              </a:rPr>
              <a:t>Invest in recognized </a:t>
            </a:r>
            <a:br>
              <a:rPr lang="en-US" sz="160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1600">
                <a:latin typeface="Poppins" panose="00000500000000000000" pitchFamily="2" charset="0"/>
                <a:cs typeface="Poppins" panose="00000500000000000000" pitchFamily="2" charset="0"/>
              </a:rPr>
              <a:t>areas of strength</a:t>
            </a:r>
            <a:endParaRPr lang="en-US"/>
          </a:p>
        </p:txBody>
      </p:sp>
      <p:sp>
        <p:nvSpPr>
          <p:cNvPr id="43" name="TextBox 7">
            <a:extLst>
              <a:ext uri="{FF2B5EF4-FFF2-40B4-BE49-F238E27FC236}">
                <a16:creationId xmlns:a16="http://schemas.microsoft.com/office/drawing/2014/main" id="{10020B0B-1998-0D29-3DD9-0DCFF37F1D61}"/>
              </a:ext>
            </a:extLst>
          </p:cNvPr>
          <p:cNvSpPr txBox="1"/>
          <p:nvPr/>
        </p:nvSpPr>
        <p:spPr>
          <a:xfrm>
            <a:off x="3969916" y="2582156"/>
            <a:ext cx="3697725" cy="954107"/>
          </a:xfrm>
          <a:prstGeom prst="rect">
            <a:avLst/>
          </a:prstGeom>
          <a:noFill/>
        </p:spPr>
        <p:txBody>
          <a:bodyPr vert="horz" wrap="square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/>
            <a:r>
              <a:rPr lang="en-US" sz="2000">
                <a:solidFill>
                  <a:srgbClr val="002B5C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Build National </a:t>
            </a:r>
            <a:br>
              <a:rPr lang="en-US" sz="2000">
                <a:solidFill>
                  <a:srgbClr val="002B5C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</a:br>
            <a:r>
              <a:rPr lang="en-US" sz="2000">
                <a:solidFill>
                  <a:srgbClr val="002B5C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Distinction</a:t>
            </a:r>
          </a:p>
          <a:p>
            <a:pPr algn="ctr" fontAlgn="t">
              <a:lnSpc>
                <a:spcPct val="100000"/>
              </a:lnSpc>
              <a:buNone/>
            </a:pPr>
            <a:endParaRPr lang="en-US" sz="1600">
              <a:solidFill>
                <a:srgbClr val="002B5C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5" name="TextBox 7">
            <a:extLst>
              <a:ext uri="{FF2B5EF4-FFF2-40B4-BE49-F238E27FC236}">
                <a16:creationId xmlns:a16="http://schemas.microsoft.com/office/drawing/2014/main" id="{85281974-26B2-748F-12C0-3F10D797442D}"/>
              </a:ext>
            </a:extLst>
          </p:cNvPr>
          <p:cNvSpPr txBox="1"/>
          <p:nvPr/>
        </p:nvSpPr>
        <p:spPr>
          <a:xfrm>
            <a:off x="7842074" y="3238256"/>
            <a:ext cx="3839484" cy="58477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/>
            <a:r>
              <a:rPr lang="en-US" sz="1600">
                <a:latin typeface="Poppins"/>
                <a:cs typeface="Poppins"/>
              </a:rPr>
              <a:t>Expand research opportunities </a:t>
            </a:r>
            <a:br>
              <a:rPr lang="en-US" sz="160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1600">
                <a:latin typeface="Poppins"/>
                <a:cs typeface="Poppins"/>
              </a:rPr>
              <a:t>and engagement</a:t>
            </a:r>
          </a:p>
        </p:txBody>
      </p:sp>
      <p:sp>
        <p:nvSpPr>
          <p:cNvPr id="47" name="TextBox 7">
            <a:extLst>
              <a:ext uri="{FF2B5EF4-FFF2-40B4-BE49-F238E27FC236}">
                <a16:creationId xmlns:a16="http://schemas.microsoft.com/office/drawing/2014/main" id="{74947700-5DD3-A0F8-85AD-A44016D49D9B}"/>
              </a:ext>
            </a:extLst>
          </p:cNvPr>
          <p:cNvSpPr txBox="1"/>
          <p:nvPr/>
        </p:nvSpPr>
        <p:spPr>
          <a:xfrm>
            <a:off x="7912954" y="2549499"/>
            <a:ext cx="3697725" cy="707886"/>
          </a:xfrm>
          <a:prstGeom prst="rect">
            <a:avLst/>
          </a:prstGeom>
          <a:noFill/>
        </p:spPr>
        <p:txBody>
          <a:bodyPr vert="horz" wrap="square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lnSpc>
                <a:spcPct val="100000"/>
              </a:lnSpc>
              <a:buNone/>
            </a:pPr>
            <a:r>
              <a:rPr lang="en-US" sz="2000" dirty="0">
                <a:solidFill>
                  <a:srgbClr val="002B5C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Enable Faculty and Student Research Success</a:t>
            </a:r>
          </a:p>
        </p:txBody>
      </p:sp>
      <p:sp>
        <p:nvSpPr>
          <p:cNvPr id="49" name="TextBox 7">
            <a:extLst>
              <a:ext uri="{FF2B5EF4-FFF2-40B4-BE49-F238E27FC236}">
                <a16:creationId xmlns:a16="http://schemas.microsoft.com/office/drawing/2014/main" id="{9803ED2B-6862-071A-8CC5-56E6023514B4}"/>
              </a:ext>
            </a:extLst>
          </p:cNvPr>
          <p:cNvSpPr txBox="1"/>
          <p:nvPr/>
        </p:nvSpPr>
        <p:spPr>
          <a:xfrm>
            <a:off x="3859065" y="5625984"/>
            <a:ext cx="3839484" cy="830997"/>
          </a:xfrm>
          <a:prstGeom prst="rect">
            <a:avLst/>
          </a:prstGeom>
          <a:noFill/>
        </p:spPr>
        <p:txBody>
          <a:bodyPr vert="horz" wrap="square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/>
            <a:r>
              <a:rPr lang="en-US" sz="1600">
                <a:latin typeface="Poppins" panose="00000500000000000000" pitchFamily="2" charset="0"/>
                <a:cs typeface="Poppins" panose="00000500000000000000" pitchFamily="2" charset="0"/>
              </a:rPr>
              <a:t>Deliver measurable societal </a:t>
            </a:r>
            <a:br>
              <a:rPr lang="en-US" sz="160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1600">
                <a:latin typeface="Poppins" panose="00000500000000000000" pitchFamily="2" charset="0"/>
                <a:cs typeface="Poppins" panose="00000500000000000000" pitchFamily="2" charset="0"/>
              </a:rPr>
              <a:t>and economic benefits</a:t>
            </a:r>
          </a:p>
          <a:p>
            <a:pPr algn="ctr" fontAlgn="t">
              <a:lnSpc>
                <a:spcPct val="100000"/>
              </a:lnSpc>
              <a:buNone/>
            </a:pPr>
            <a:endParaRPr lang="en-US" sz="16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1" name="TextBox 7">
            <a:extLst>
              <a:ext uri="{FF2B5EF4-FFF2-40B4-BE49-F238E27FC236}">
                <a16:creationId xmlns:a16="http://schemas.microsoft.com/office/drawing/2014/main" id="{65A3162D-0CAA-196A-9C0B-DB364F40B613}"/>
              </a:ext>
            </a:extLst>
          </p:cNvPr>
          <p:cNvSpPr txBox="1"/>
          <p:nvPr/>
        </p:nvSpPr>
        <p:spPr>
          <a:xfrm>
            <a:off x="3929945" y="4937227"/>
            <a:ext cx="4164738" cy="707886"/>
          </a:xfrm>
          <a:prstGeom prst="rect">
            <a:avLst/>
          </a:prstGeom>
          <a:noFill/>
        </p:spPr>
        <p:txBody>
          <a:bodyPr vert="horz" wrap="square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lnSpc>
                <a:spcPct val="100000"/>
              </a:lnSpc>
              <a:buNone/>
            </a:pPr>
            <a:r>
              <a:rPr lang="en-US" sz="2000" dirty="0">
                <a:solidFill>
                  <a:srgbClr val="002B5C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Translate Research into Regional and National Impact</a:t>
            </a:r>
          </a:p>
        </p:txBody>
      </p:sp>
      <p:sp>
        <p:nvSpPr>
          <p:cNvPr id="53" name="TextBox 7">
            <a:extLst>
              <a:ext uri="{FF2B5EF4-FFF2-40B4-BE49-F238E27FC236}">
                <a16:creationId xmlns:a16="http://schemas.microsoft.com/office/drawing/2014/main" id="{601DBFC1-530B-1290-B69F-76D8E5F822B8}"/>
              </a:ext>
            </a:extLst>
          </p:cNvPr>
          <p:cNvSpPr txBox="1"/>
          <p:nvPr/>
        </p:nvSpPr>
        <p:spPr>
          <a:xfrm>
            <a:off x="201311" y="5615098"/>
            <a:ext cx="3839484" cy="830997"/>
          </a:xfrm>
          <a:prstGeom prst="rect">
            <a:avLst/>
          </a:prstGeom>
          <a:noFill/>
        </p:spPr>
        <p:txBody>
          <a:bodyPr vert="horz" wrap="square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/>
            <a:r>
              <a:rPr lang="en-US" sz="1600">
                <a:latin typeface="Poppins" panose="00000500000000000000" pitchFamily="2" charset="0"/>
                <a:cs typeface="Poppins" panose="00000500000000000000" pitchFamily="2" charset="0"/>
              </a:rPr>
              <a:t>Strengthen collaborations and commercialization pathways</a:t>
            </a:r>
          </a:p>
          <a:p>
            <a:pPr algn="ctr" fontAlgn="t">
              <a:lnSpc>
                <a:spcPct val="100000"/>
              </a:lnSpc>
              <a:buNone/>
            </a:pPr>
            <a:endParaRPr lang="en-US" sz="16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5" name="TextBox 7">
            <a:extLst>
              <a:ext uri="{FF2B5EF4-FFF2-40B4-BE49-F238E27FC236}">
                <a16:creationId xmlns:a16="http://schemas.microsoft.com/office/drawing/2014/main" id="{B53816D6-4445-2526-6C08-13B652A4056C}"/>
              </a:ext>
            </a:extLst>
          </p:cNvPr>
          <p:cNvSpPr txBox="1"/>
          <p:nvPr/>
        </p:nvSpPr>
        <p:spPr>
          <a:xfrm>
            <a:off x="272191" y="4926341"/>
            <a:ext cx="3697725" cy="707886"/>
          </a:xfrm>
          <a:prstGeom prst="rect">
            <a:avLst/>
          </a:prstGeom>
          <a:noFill/>
        </p:spPr>
        <p:txBody>
          <a:bodyPr vert="horz" wrap="square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lnSpc>
                <a:spcPct val="100000"/>
              </a:lnSpc>
              <a:buNone/>
            </a:pPr>
            <a:r>
              <a:rPr lang="en-US" sz="2000" dirty="0">
                <a:solidFill>
                  <a:srgbClr val="002B5C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Expand Partnership </a:t>
            </a:r>
            <a:br>
              <a:rPr lang="en-US" sz="2000" dirty="0">
                <a:solidFill>
                  <a:srgbClr val="002B5C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</a:br>
            <a:r>
              <a:rPr lang="en-US" sz="2000" dirty="0">
                <a:solidFill>
                  <a:srgbClr val="002B5C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and Innovation</a:t>
            </a:r>
          </a:p>
        </p:txBody>
      </p:sp>
      <p:sp>
        <p:nvSpPr>
          <p:cNvPr id="57" name="TextBox 7">
            <a:extLst>
              <a:ext uri="{FF2B5EF4-FFF2-40B4-BE49-F238E27FC236}">
                <a16:creationId xmlns:a16="http://schemas.microsoft.com/office/drawing/2014/main" id="{1FF19975-23F8-6E4C-5527-79ED68F4B5BC}"/>
              </a:ext>
            </a:extLst>
          </p:cNvPr>
          <p:cNvSpPr txBox="1"/>
          <p:nvPr/>
        </p:nvSpPr>
        <p:spPr>
          <a:xfrm>
            <a:off x="7912953" y="5595969"/>
            <a:ext cx="3839484" cy="830997"/>
          </a:xfrm>
          <a:prstGeom prst="rect">
            <a:avLst/>
          </a:prstGeom>
          <a:noFill/>
        </p:spPr>
        <p:txBody>
          <a:bodyPr vert="horz" wrap="square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/>
            <a:r>
              <a:rPr lang="en-US" sz="1600">
                <a:latin typeface="Poppins" panose="00000500000000000000" pitchFamily="2" charset="0"/>
                <a:cs typeface="Poppins" panose="00000500000000000000" pitchFamily="2" charset="0"/>
              </a:rPr>
              <a:t>Modernize facilities, resources, </a:t>
            </a:r>
            <a:br>
              <a:rPr lang="en-US" sz="1600">
                <a:latin typeface="Poppins" panose="00000500000000000000" pitchFamily="2" charset="0"/>
                <a:cs typeface="Poppins" panose="00000500000000000000" pitchFamily="2" charset="0"/>
              </a:rPr>
            </a:br>
            <a:r>
              <a:rPr lang="en-US" sz="1600">
                <a:latin typeface="Poppins" panose="00000500000000000000" pitchFamily="2" charset="0"/>
                <a:cs typeface="Poppins" panose="00000500000000000000" pitchFamily="2" charset="0"/>
              </a:rPr>
              <a:t>and data capabilities</a:t>
            </a:r>
          </a:p>
          <a:p>
            <a:pPr algn="ctr" fontAlgn="t">
              <a:lnSpc>
                <a:spcPct val="100000"/>
              </a:lnSpc>
              <a:buNone/>
            </a:pPr>
            <a:endParaRPr lang="en-US" sz="16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9" name="TextBox 7">
            <a:extLst>
              <a:ext uri="{FF2B5EF4-FFF2-40B4-BE49-F238E27FC236}">
                <a16:creationId xmlns:a16="http://schemas.microsoft.com/office/drawing/2014/main" id="{EF5870D6-3F42-CCB7-B142-4A2742723C21}"/>
              </a:ext>
            </a:extLst>
          </p:cNvPr>
          <p:cNvSpPr txBox="1"/>
          <p:nvPr/>
        </p:nvSpPr>
        <p:spPr>
          <a:xfrm>
            <a:off x="7983833" y="4907212"/>
            <a:ext cx="3697725" cy="707886"/>
          </a:xfrm>
          <a:prstGeom prst="rect">
            <a:avLst/>
          </a:prstGeom>
          <a:noFill/>
        </p:spPr>
        <p:txBody>
          <a:bodyPr vert="horz" wrap="square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t">
              <a:lnSpc>
                <a:spcPct val="100000"/>
              </a:lnSpc>
              <a:buNone/>
            </a:pPr>
            <a:r>
              <a:rPr lang="en-US" sz="2000">
                <a:solidFill>
                  <a:srgbClr val="002B5C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Research </a:t>
            </a:r>
            <a:br>
              <a:rPr lang="en-US" sz="2000">
                <a:solidFill>
                  <a:srgbClr val="002B5C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</a:br>
            <a:r>
              <a:rPr lang="en-US" sz="2000">
                <a:solidFill>
                  <a:srgbClr val="002B5C"/>
                </a:solidFill>
                <a:latin typeface="Poppins ExtraBold" panose="00000900000000000000" pitchFamily="2" charset="0"/>
                <a:cs typeface="Poppins ExtraBold" panose="00000900000000000000" pitchFamily="2" charset="0"/>
              </a:rPr>
              <a:t>Infrastructure</a:t>
            </a:r>
          </a:p>
        </p:txBody>
      </p:sp>
      <p:pic>
        <p:nvPicPr>
          <p:cNvPr id="61" name="Graphic 60" descr="Linear Graph with solid fill">
            <a:extLst>
              <a:ext uri="{FF2B5EF4-FFF2-40B4-BE49-F238E27FC236}">
                <a16:creationId xmlns:a16="http://schemas.microsoft.com/office/drawing/2014/main" id="{39DE3A6D-A373-AFE1-6254-A0D151194C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64122" y="1742914"/>
            <a:ext cx="914400" cy="914400"/>
          </a:xfrm>
          <a:prstGeom prst="rect">
            <a:avLst/>
          </a:prstGeom>
        </p:spPr>
      </p:pic>
      <p:pic>
        <p:nvPicPr>
          <p:cNvPr id="63" name="Graphic 62" descr="Star with solid fill">
            <a:extLst>
              <a:ext uri="{FF2B5EF4-FFF2-40B4-BE49-F238E27FC236}">
                <a16:creationId xmlns:a16="http://schemas.microsoft.com/office/drawing/2014/main" id="{AB346517-7EF4-E7D2-B4AA-64619B95E5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59088" y="1775571"/>
            <a:ext cx="914400" cy="914400"/>
          </a:xfrm>
          <a:prstGeom prst="rect">
            <a:avLst/>
          </a:prstGeom>
        </p:spPr>
      </p:pic>
      <p:pic>
        <p:nvPicPr>
          <p:cNvPr id="65" name="Graphic 64" descr="Graduation cap with solid fill">
            <a:extLst>
              <a:ext uri="{FF2B5EF4-FFF2-40B4-BE49-F238E27FC236}">
                <a16:creationId xmlns:a16="http://schemas.microsoft.com/office/drawing/2014/main" id="{0B115C24-80FA-A979-C070-A1C6E85291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304616" y="1742914"/>
            <a:ext cx="914400" cy="914400"/>
          </a:xfrm>
          <a:prstGeom prst="rect">
            <a:avLst/>
          </a:prstGeom>
        </p:spPr>
      </p:pic>
      <p:pic>
        <p:nvPicPr>
          <p:cNvPr id="67" name="Graphic 66" descr="Microscope with solid fill">
            <a:extLst>
              <a:ext uri="{FF2B5EF4-FFF2-40B4-BE49-F238E27FC236}">
                <a16:creationId xmlns:a16="http://schemas.microsoft.com/office/drawing/2014/main" id="{EB7F0F4E-A4BC-2A43-8138-7B96D0CE97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82470" y="4050124"/>
            <a:ext cx="914400" cy="914400"/>
          </a:xfrm>
          <a:prstGeom prst="rect">
            <a:avLst/>
          </a:prstGeom>
        </p:spPr>
      </p:pic>
      <p:pic>
        <p:nvPicPr>
          <p:cNvPr id="69" name="Graphic 68" descr="Handshake with solid fill">
            <a:extLst>
              <a:ext uri="{FF2B5EF4-FFF2-40B4-BE49-F238E27FC236}">
                <a16:creationId xmlns:a16="http://schemas.microsoft.com/office/drawing/2014/main" id="{9ED755FF-2351-135C-2720-00E7C9CDFEA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63853" y="4069253"/>
            <a:ext cx="914400" cy="914400"/>
          </a:xfrm>
          <a:prstGeom prst="rect">
            <a:avLst/>
          </a:prstGeom>
        </p:spPr>
      </p:pic>
      <p:pic>
        <p:nvPicPr>
          <p:cNvPr id="71" name="Graphic 70" descr="Globe with solid fill">
            <a:extLst>
              <a:ext uri="{FF2B5EF4-FFF2-40B4-BE49-F238E27FC236}">
                <a16:creationId xmlns:a16="http://schemas.microsoft.com/office/drawing/2014/main" id="{690FC584-A8F5-0C42-2B50-20773FBBB0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321607" y="408013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780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C2A983-A834-D521-2127-3CE023537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4E51B27-015D-600C-A680-B935D5DBB0BE}"/>
              </a:ext>
            </a:extLst>
          </p:cNvPr>
          <p:cNvSpPr txBox="1">
            <a:spLocks/>
          </p:cNvSpPr>
          <p:nvPr/>
        </p:nvSpPr>
        <p:spPr>
          <a:xfrm>
            <a:off x="713549" y="1362502"/>
            <a:ext cx="9505785" cy="257831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b="1" dirty="0">
                <a:solidFill>
                  <a:srgbClr val="002B5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Purpose</a:t>
            </a:r>
          </a:p>
          <a:p>
            <a:r>
              <a:rPr lang="en-US" sz="1900" dirty="0">
                <a:latin typeface="Poppins" panose="00000500000000000000" pitchFamily="2" charset="0"/>
                <a:cs typeface="Poppins" panose="00000500000000000000" pitchFamily="2" charset="0"/>
              </a:rPr>
              <a:t>Catalyze bold interdisciplinary research</a:t>
            </a:r>
          </a:p>
          <a:p>
            <a:r>
              <a:rPr lang="en-US" sz="1900" dirty="0">
                <a:latin typeface="Poppins"/>
                <a:cs typeface="Poppins"/>
              </a:rPr>
              <a:t>Position </a:t>
            </a:r>
            <a:r>
              <a:rPr lang="en-US" sz="1900" dirty="0" err="1">
                <a:latin typeface="Poppins"/>
                <a:cs typeface="Poppins"/>
              </a:rPr>
              <a:t>UToledo</a:t>
            </a:r>
            <a:r>
              <a:rPr lang="en-US" sz="1900" dirty="0">
                <a:latin typeface="Poppins"/>
                <a:cs typeface="Poppins"/>
              </a:rPr>
              <a:t> teams for major external funding</a:t>
            </a:r>
          </a:p>
          <a:p>
            <a:r>
              <a:rPr lang="en-US" sz="1900" dirty="0">
                <a:latin typeface="Poppins" panose="00000500000000000000" pitchFamily="2" charset="0"/>
                <a:cs typeface="Poppins" panose="00000500000000000000" pitchFamily="2" charset="0"/>
              </a:rPr>
              <a:t>Strengthen the university’s research competitiveness</a:t>
            </a:r>
          </a:p>
          <a:p>
            <a:pPr marL="0" indent="0">
              <a:buNone/>
            </a:pPr>
            <a:r>
              <a:rPr lang="en-US" sz="2600" b="1" dirty="0">
                <a:solidFill>
                  <a:srgbClr val="002B5C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Expected Institutional Outcomes</a:t>
            </a:r>
          </a:p>
          <a:p>
            <a:r>
              <a:rPr lang="en-US" sz="1900" dirty="0">
                <a:latin typeface="Poppins" panose="00000500000000000000" pitchFamily="2" charset="0"/>
                <a:cs typeface="Poppins" panose="00000500000000000000" pitchFamily="2" charset="0"/>
              </a:rPr>
              <a:t>Growth in major research awards and funding</a:t>
            </a:r>
          </a:p>
          <a:p>
            <a:r>
              <a:rPr lang="en-US" sz="1900" dirty="0">
                <a:latin typeface="Poppins" panose="00000500000000000000" pitchFamily="2" charset="0"/>
                <a:cs typeface="Poppins" panose="00000500000000000000" pitchFamily="2" charset="0"/>
              </a:rPr>
              <a:t>Expanded industry and federal partnerships</a:t>
            </a:r>
          </a:p>
          <a:p>
            <a:r>
              <a:rPr lang="en-US" sz="1900" dirty="0">
                <a:latin typeface="Poppins" panose="00000500000000000000" pitchFamily="2" charset="0"/>
                <a:cs typeface="Poppins" panose="00000500000000000000" pitchFamily="2" charset="0"/>
              </a:rPr>
              <a:t>Strengthened national research reputation</a:t>
            </a:r>
          </a:p>
          <a:p>
            <a:pPr marL="0" indent="0">
              <a:buNone/>
            </a:pP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lvl="1"/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lvl="1"/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092EE5-C447-E406-D790-9537DBDD1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211" y="-132494"/>
            <a:ext cx="10515600" cy="1325563"/>
          </a:xfrm>
        </p:spPr>
        <p:txBody>
          <a:bodyPr>
            <a:normAutofit/>
          </a:bodyPr>
          <a:lstStyle/>
          <a:p>
            <a:br>
              <a:rPr lang="en-US" dirty="0">
                <a:latin typeface="Garamond"/>
                <a:cs typeface="Poppins Medium"/>
              </a:rPr>
            </a:br>
            <a:r>
              <a:rPr lang="en-US" dirty="0">
                <a:latin typeface="Garamond"/>
                <a:cs typeface="Poppins Medium"/>
              </a:rPr>
              <a:t>Rocket Research Acceleration Program</a:t>
            </a:r>
            <a:br>
              <a:rPr lang="en-US" dirty="0">
                <a:latin typeface="Garamond"/>
                <a:cs typeface="Poppins Medium"/>
              </a:rPr>
            </a:br>
            <a:r>
              <a:rPr lang="en-US" sz="2200" dirty="0">
                <a:latin typeface="Garamond"/>
                <a:cs typeface="Poppins Medium"/>
              </a:rPr>
              <a:t>Research without Boundaries in Action</a:t>
            </a: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9DE0899E-4BD9-DE99-8406-5990B1E3C5F5}"/>
              </a:ext>
            </a:extLst>
          </p:cNvPr>
          <p:cNvSpPr/>
          <p:nvPr/>
        </p:nvSpPr>
        <p:spPr>
          <a:xfrm rot="10997345">
            <a:off x="-8608809" y="-5252910"/>
            <a:ext cx="20264764" cy="9472311"/>
          </a:xfrm>
          <a:prstGeom prst="arc">
            <a:avLst>
              <a:gd name="adj1" fmla="val 11226645"/>
              <a:gd name="adj2" fmla="val 15743583"/>
            </a:avLst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FCDC40"/>
                </a:gs>
                <a:gs pos="0">
                  <a:srgbClr val="F8E57F">
                    <a:alpha val="0"/>
                  </a:srgbClr>
                </a:gs>
                <a:gs pos="100000">
                  <a:srgbClr val="FFD200"/>
                </a:gs>
              </a:gsLst>
              <a:lin ang="5400000" scaled="1"/>
            </a:gradFill>
          </a:ln>
          <a:effectLst>
            <a:glow rad="228600">
              <a:srgbClr val="FFD200">
                <a:alpha val="40000"/>
              </a:srgbClr>
            </a:glo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D880311-FF1E-C6C0-40B1-3B9F4AC4DDAE}"/>
              </a:ext>
            </a:extLst>
          </p:cNvPr>
          <p:cNvSpPr/>
          <p:nvPr/>
        </p:nvSpPr>
        <p:spPr>
          <a:xfrm>
            <a:off x="8868139" y="13820"/>
            <a:ext cx="3138458" cy="1211014"/>
          </a:xfrm>
          <a:prstGeom prst="rect">
            <a:avLst/>
          </a:prstGeom>
          <a:solidFill>
            <a:srgbClr val="003E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3248C755-4767-DCB0-6A13-488AE90EA6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94906">
            <a:off x="10549922" y="275030"/>
            <a:ext cx="1385800" cy="2078701"/>
          </a:xfrm>
          <a:prstGeom prst="rect">
            <a:avLst/>
          </a:prstGeom>
        </p:spPr>
      </p:pic>
      <p:sp>
        <p:nvSpPr>
          <p:cNvPr id="98" name="TextBox 30">
            <a:extLst>
              <a:ext uri="{FF2B5EF4-FFF2-40B4-BE49-F238E27FC236}">
                <a16:creationId xmlns:a16="http://schemas.microsoft.com/office/drawing/2014/main" id="{E0140208-F3E7-0727-7570-3A886946DE0E}"/>
              </a:ext>
            </a:extLst>
          </p:cNvPr>
          <p:cNvSpPr txBox="1"/>
          <p:nvPr/>
        </p:nvSpPr>
        <p:spPr>
          <a:xfrm>
            <a:off x="1280076" y="4392625"/>
            <a:ext cx="3286573" cy="169277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B5C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Ignition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Early Discovery</a:t>
            </a:r>
          </a:p>
          <a:p>
            <a:pPr>
              <a:buFont typeface="Arial,Sans-Serif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Explore new research ideas</a:t>
            </a:r>
          </a:p>
          <a:p>
            <a:pPr>
              <a:buFont typeface="Arial,Sans-Serif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Generate preliminary data</a:t>
            </a:r>
          </a:p>
          <a:p>
            <a:pPr>
              <a:buFont typeface="Arial,Sans-Serif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Launch new interdisciplinary collaborations</a:t>
            </a:r>
            <a:endParaRPr lang="en-US" sz="1400" dirty="0">
              <a:solidFill>
                <a:srgbClr val="0000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0CEEC75-E250-E943-CC66-F7F45C916C75}"/>
              </a:ext>
            </a:extLst>
          </p:cNvPr>
          <p:cNvGrpSpPr/>
          <p:nvPr/>
        </p:nvGrpSpPr>
        <p:grpSpPr>
          <a:xfrm>
            <a:off x="875386" y="3812678"/>
            <a:ext cx="1097280" cy="1097280"/>
            <a:chOff x="6778456" y="4694436"/>
            <a:chExt cx="914400" cy="91440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9CF62DF4-F05C-538C-74BD-D5DF6E97D15B}"/>
                </a:ext>
              </a:extLst>
            </p:cNvPr>
            <p:cNvSpPr/>
            <p:nvPr/>
          </p:nvSpPr>
          <p:spPr>
            <a:xfrm>
              <a:off x="6778456" y="4694436"/>
              <a:ext cx="914400" cy="914400"/>
            </a:xfrm>
            <a:prstGeom prst="ellipse">
              <a:avLst/>
            </a:prstGeom>
            <a:solidFill>
              <a:srgbClr val="002B5C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Graphic 49" descr="Fire with solid fill">
              <a:extLst>
                <a:ext uri="{FF2B5EF4-FFF2-40B4-BE49-F238E27FC236}">
                  <a16:creationId xmlns:a16="http://schemas.microsoft.com/office/drawing/2014/main" id="{7FE651D1-0A6C-D669-6873-B15A7B49063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869896" y="4785876"/>
              <a:ext cx="731520" cy="731520"/>
            </a:xfrm>
            <a:prstGeom prst="rect">
              <a:avLst/>
            </a:prstGeom>
          </p:spPr>
        </p:pic>
      </p:grpSp>
      <p:sp>
        <p:nvSpPr>
          <p:cNvPr id="99" name="TextBox 32">
            <a:extLst>
              <a:ext uri="{FF2B5EF4-FFF2-40B4-BE49-F238E27FC236}">
                <a16:creationId xmlns:a16="http://schemas.microsoft.com/office/drawing/2014/main" id="{2835925A-24F4-60EF-8C18-FA23802121E1}"/>
              </a:ext>
            </a:extLst>
          </p:cNvPr>
          <p:cNvSpPr txBox="1"/>
          <p:nvPr/>
        </p:nvSpPr>
        <p:spPr>
          <a:xfrm>
            <a:off x="5719211" y="4078483"/>
            <a:ext cx="3286573" cy="19389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B5C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Trajectory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Proposal Development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Advance interdisciplinary research teams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Develop competitive external proposals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0" name="TextBox 34">
            <a:extLst>
              <a:ext uri="{FF2B5EF4-FFF2-40B4-BE49-F238E27FC236}">
                <a16:creationId xmlns:a16="http://schemas.microsoft.com/office/drawing/2014/main" id="{25CB9D3A-A06E-0764-2887-BB7EAD40D965}"/>
              </a:ext>
            </a:extLst>
          </p:cNvPr>
          <p:cNvSpPr txBox="1"/>
          <p:nvPr/>
        </p:nvSpPr>
        <p:spPr>
          <a:xfrm>
            <a:off x="9138421" y="2780090"/>
            <a:ext cx="3136822" cy="19389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B5C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Orbit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Strategic Research Initiatives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Enable major research initiatives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US" sz="1600" dirty="0">
                <a:solidFill>
                  <a:srgbClr val="0000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Pursue large collaborative funding opportunities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679F628-4B49-353F-B064-5E7672142CC2}"/>
              </a:ext>
            </a:extLst>
          </p:cNvPr>
          <p:cNvGrpSpPr/>
          <p:nvPr/>
        </p:nvGrpSpPr>
        <p:grpSpPr>
          <a:xfrm>
            <a:off x="9122054" y="1972273"/>
            <a:ext cx="1097280" cy="1097280"/>
            <a:chOff x="8746995" y="3840424"/>
            <a:chExt cx="914400" cy="91440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2088ABC0-F9F0-FA8D-5588-8C50419881ED}"/>
                </a:ext>
              </a:extLst>
            </p:cNvPr>
            <p:cNvSpPr/>
            <p:nvPr/>
          </p:nvSpPr>
          <p:spPr>
            <a:xfrm>
              <a:off x="8746995" y="3840424"/>
              <a:ext cx="914400" cy="914400"/>
            </a:xfrm>
            <a:prstGeom prst="ellipse">
              <a:avLst/>
            </a:prstGeom>
            <a:solidFill>
              <a:srgbClr val="002B5C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Graphic 51" descr="Solar system with solid fill">
              <a:extLst>
                <a:ext uri="{FF2B5EF4-FFF2-40B4-BE49-F238E27FC236}">
                  <a16:creationId xmlns:a16="http://schemas.microsoft.com/office/drawing/2014/main" id="{9E92E161-80D4-B5E9-9424-C383D053B53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838433" y="3931865"/>
              <a:ext cx="731520" cy="731520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89C2948D-2583-8A1D-4235-844EA7E5B16D}"/>
              </a:ext>
            </a:extLst>
          </p:cNvPr>
          <p:cNvGrpSpPr/>
          <p:nvPr/>
        </p:nvGrpSpPr>
        <p:grpSpPr>
          <a:xfrm>
            <a:off x="5310371" y="3476238"/>
            <a:ext cx="1097280" cy="1097280"/>
            <a:chOff x="7329673" y="4507266"/>
            <a:chExt cx="914400" cy="9144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82211BCC-2A14-7DBB-15A8-E7AA8009E8B0}"/>
                </a:ext>
              </a:extLst>
            </p:cNvPr>
            <p:cNvSpPr/>
            <p:nvPr/>
          </p:nvSpPr>
          <p:spPr>
            <a:xfrm>
              <a:off x="7329673" y="4507266"/>
              <a:ext cx="914400" cy="914400"/>
            </a:xfrm>
            <a:prstGeom prst="ellipse">
              <a:avLst/>
            </a:prstGeom>
            <a:solidFill>
              <a:srgbClr val="002B5C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Graphic 53" descr="Map compass with solid fill">
              <a:extLst>
                <a:ext uri="{FF2B5EF4-FFF2-40B4-BE49-F238E27FC236}">
                  <a16:creationId xmlns:a16="http://schemas.microsoft.com/office/drawing/2014/main" id="{6F1E97F3-9DE3-C90D-D4C7-4B04B05F316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421113" y="4594843"/>
              <a:ext cx="731520" cy="731520"/>
            </a:xfrm>
            <a:prstGeom prst="rect">
              <a:avLst/>
            </a:prstGeom>
          </p:spPr>
        </p:pic>
      </p:grpSp>
      <p:pic>
        <p:nvPicPr>
          <p:cNvPr id="112" name="Graphic 111" descr="Star with solid fill">
            <a:extLst>
              <a:ext uri="{FF2B5EF4-FFF2-40B4-BE49-F238E27FC236}">
                <a16:creationId xmlns:a16="http://schemas.microsoft.com/office/drawing/2014/main" id="{E0AAE433-8FB0-3839-AB37-54163F5373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303264" y="5495200"/>
            <a:ext cx="548640" cy="548640"/>
          </a:xfrm>
          <a:prstGeom prst="rect">
            <a:avLst/>
          </a:prstGeom>
        </p:spPr>
      </p:pic>
      <p:pic>
        <p:nvPicPr>
          <p:cNvPr id="114" name="Graphic 113" descr="Linear Graph with solid fill">
            <a:extLst>
              <a:ext uri="{FF2B5EF4-FFF2-40B4-BE49-F238E27FC236}">
                <a16:creationId xmlns:a16="http://schemas.microsoft.com/office/drawing/2014/main" id="{204920BD-3277-C0A5-37B2-E733D918A8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800409" y="5495200"/>
            <a:ext cx="548640" cy="548640"/>
          </a:xfrm>
          <a:prstGeom prst="rect">
            <a:avLst/>
          </a:prstGeom>
        </p:spPr>
      </p:pic>
      <p:pic>
        <p:nvPicPr>
          <p:cNvPr id="117" name="Graphic 116" descr="Graduation cap with solid fill">
            <a:extLst>
              <a:ext uri="{FF2B5EF4-FFF2-40B4-BE49-F238E27FC236}">
                <a16:creationId xmlns:a16="http://schemas.microsoft.com/office/drawing/2014/main" id="{AC064CC1-4D8F-C337-08EF-06B0DEC0DB6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297554" y="5495200"/>
            <a:ext cx="548640" cy="548640"/>
          </a:xfrm>
          <a:prstGeom prst="rect">
            <a:avLst/>
          </a:prstGeom>
        </p:spPr>
      </p:pic>
      <p:sp>
        <p:nvSpPr>
          <p:cNvPr id="118" name="Slide Number Placeholder 3">
            <a:extLst>
              <a:ext uri="{FF2B5EF4-FFF2-40B4-BE49-F238E27FC236}">
                <a16:creationId xmlns:a16="http://schemas.microsoft.com/office/drawing/2014/main" id="{DA9C1A39-F115-1E4B-9A51-F8D7AA61B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B8447BE9-7FEC-4919-A94B-5B787AA63F31}" type="slidenum">
              <a:rPr lang="en-US" smtClean="0"/>
              <a:t>5</a:t>
            </a:fld>
            <a:endParaRPr lang="en-US"/>
          </a:p>
        </p:txBody>
      </p:sp>
      <p:pic>
        <p:nvPicPr>
          <p:cNvPr id="120" name="Picture 119">
            <a:extLst>
              <a:ext uri="{FF2B5EF4-FFF2-40B4-BE49-F238E27FC236}">
                <a16:creationId xmlns:a16="http://schemas.microsoft.com/office/drawing/2014/main" id="{811F0B84-B4A6-608F-9A94-6AAB8CD3B6D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58481" y="-269140"/>
            <a:ext cx="2333243" cy="1944369"/>
          </a:xfrm>
          <a:prstGeom prst="rect">
            <a:avLst/>
          </a:prstGeom>
        </p:spPr>
      </p:pic>
      <p:sp>
        <p:nvSpPr>
          <p:cNvPr id="3" name="TextBox 11">
            <a:extLst>
              <a:ext uri="{FF2B5EF4-FFF2-40B4-BE49-F238E27FC236}">
                <a16:creationId xmlns:a16="http://schemas.microsoft.com/office/drawing/2014/main" id="{551A7682-98F0-B3B8-F8CE-716F3EE02A09}"/>
              </a:ext>
            </a:extLst>
          </p:cNvPr>
          <p:cNvSpPr txBox="1"/>
          <p:nvPr/>
        </p:nvSpPr>
        <p:spPr>
          <a:xfrm>
            <a:off x="556776" y="6148010"/>
            <a:ext cx="10295128" cy="400110"/>
          </a:xfrm>
          <a:prstGeom prst="rect">
            <a:avLst/>
          </a:prstGeom>
          <a:solidFill>
            <a:srgbClr val="002B5C"/>
          </a:solidFill>
        </p:spPr>
        <p:txBody>
          <a:bodyPr wrap="square" anchor="ctr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Developing a Structured Research Growth Model</a:t>
            </a:r>
          </a:p>
        </p:txBody>
      </p:sp>
    </p:spTree>
    <p:extLst>
      <p:ext uri="{BB962C8B-B14F-4D97-AF65-F5344CB8AC3E}">
        <p14:creationId xmlns:p14="http://schemas.microsoft.com/office/powerpoint/2010/main" val="82716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F281ED0-5605-C0DE-1DE2-50E8AC434D93}"/>
              </a:ext>
            </a:extLst>
          </p:cNvPr>
          <p:cNvSpPr txBox="1"/>
          <p:nvPr/>
        </p:nvSpPr>
        <p:spPr>
          <a:xfrm>
            <a:off x="1263192" y="914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558A80C-A2E2-9913-0598-D825DECFE9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0136" t="18216"/>
          <a:stretch>
            <a:fillRect/>
          </a:stretch>
        </p:blipFill>
        <p:spPr>
          <a:xfrm>
            <a:off x="4666337" y="-33914"/>
            <a:ext cx="7604330" cy="692582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43EA590B-F590-5210-8C9D-C6DBD35F8931}"/>
              </a:ext>
            </a:extLst>
          </p:cNvPr>
          <p:cNvSpPr/>
          <p:nvPr/>
        </p:nvSpPr>
        <p:spPr>
          <a:xfrm>
            <a:off x="1611651" y="-40193"/>
            <a:ext cx="8546458" cy="7018621"/>
          </a:xfrm>
          <a:prstGeom prst="rect">
            <a:avLst/>
          </a:prstGeom>
          <a:gradFill flip="none" rotWithShape="1">
            <a:gsLst>
              <a:gs pos="93000">
                <a:schemeClr val="bg1">
                  <a:alpha val="0"/>
                </a:schemeClr>
              </a:gs>
              <a:gs pos="72000">
                <a:schemeClr val="bg1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A64D8C7-4911-034E-B722-6D80FFB4DDB2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438352" y="2777414"/>
            <a:ext cx="6455970" cy="1609791"/>
          </a:xfrm>
          <a:noFill/>
          <a:ln>
            <a:noFill/>
          </a:ln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>
                <a:latin typeface="Poppins" panose="00000500000000000000" pitchFamily="2" charset="0"/>
                <a:cs typeface="Poppins" panose="00000500000000000000" pitchFamily="2" charset="0"/>
              </a:rPr>
              <a:t>Dr. Grace Bochenek</a:t>
            </a:r>
            <a:br>
              <a:rPr lang="en-US">
                <a:latin typeface="Poppins Light" panose="00000400000000000000" pitchFamily="2" charset="0"/>
                <a:cs typeface="Poppins Light" panose="00000400000000000000" pitchFamily="2" charset="0"/>
              </a:rPr>
            </a:br>
            <a:r>
              <a:rPr lang="en-US" sz="2400">
                <a:latin typeface="Poppins Light" panose="00000400000000000000" pitchFamily="2" charset="0"/>
                <a:cs typeface="Poppins Light" panose="00000400000000000000" pitchFamily="2" charset="0"/>
              </a:rPr>
              <a:t>Vice President for Research and Innovation</a:t>
            </a:r>
            <a:br>
              <a:rPr lang="en-US" sz="2400">
                <a:latin typeface="Poppins Light" panose="00000400000000000000" pitchFamily="2" charset="0"/>
                <a:cs typeface="Poppins Light" panose="00000400000000000000" pitchFamily="2" charset="0"/>
              </a:rPr>
            </a:br>
            <a:r>
              <a:rPr lang="en-US" sz="2400">
                <a:latin typeface="Poppins Light" panose="00000400000000000000" pitchFamily="2" charset="0"/>
                <a:cs typeface="Poppins Light" panose="00000400000000000000" pitchFamily="2" charset="0"/>
              </a:rPr>
              <a:t>419.530.3809</a:t>
            </a:r>
            <a:br>
              <a:rPr lang="en-US" sz="2400">
                <a:latin typeface="Poppins Light" panose="00000400000000000000" pitchFamily="2" charset="0"/>
                <a:cs typeface="Poppins Light" panose="00000400000000000000" pitchFamily="2" charset="0"/>
              </a:rPr>
            </a:br>
            <a:r>
              <a:rPr lang="en-US" sz="2400">
                <a:latin typeface="Poppins Light" panose="00000400000000000000" pitchFamily="2" charset="0"/>
                <a:cs typeface="Poppins Light" panose="00000400000000000000" pitchFamily="2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Grace.Bochenek@UToledo.edu</a:t>
            </a:r>
            <a:endParaRPr lang="en-US" sz="2400">
              <a:latin typeface="Poppins Light" panose="00000400000000000000" pitchFamily="2" charset="0"/>
              <a:cs typeface="Poppins Light" panose="00000400000000000000" pitchFamily="2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57228B8-B248-D444-0D53-59A14212FEC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582" t="6554" r="8093" b="26623"/>
          <a:stretch>
            <a:fillRect/>
          </a:stretch>
        </p:blipFill>
        <p:spPr>
          <a:xfrm>
            <a:off x="3785003" y="4177220"/>
            <a:ext cx="1672590" cy="16576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BCD8570-724C-2425-A586-C086CD167162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0201" r="-13416" b="6947"/>
          <a:stretch>
            <a:fillRect/>
          </a:stretch>
        </p:blipFill>
        <p:spPr>
          <a:xfrm>
            <a:off x="-4457" y="817782"/>
            <a:ext cx="4297680" cy="62164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50ECDB-9213-854D-5599-C1F4908F567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-4457" y="5419284"/>
            <a:ext cx="1986914" cy="1655762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DB1EA37D-A3A7-1BA2-CD13-893569C636DB}"/>
              </a:ext>
            </a:extLst>
          </p:cNvPr>
          <p:cNvSpPr>
            <a:spLocks noGrp="1"/>
          </p:cNvSpPr>
          <p:nvPr/>
        </p:nvSpPr>
        <p:spPr>
          <a:xfrm>
            <a:off x="1826938" y="1057607"/>
            <a:ext cx="580548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b="1">
                <a:solidFill>
                  <a:srgbClr val="003E7E"/>
                </a:solidFill>
                <a:latin typeface="Garamond"/>
              </a:rPr>
              <a:t>Powering Rocket Research Forward</a:t>
            </a:r>
            <a:endParaRPr lang="en-US">
              <a:solidFill>
                <a:srgbClr val="003E7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066257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8C903BF5DC08A458BDB2A33E7949BA6" ma:contentTypeVersion="10" ma:contentTypeDescription="Create a new document." ma:contentTypeScope="" ma:versionID="cc22ce14d7018e634fa15ae138e4791f">
  <xsd:schema xmlns:xsd="http://www.w3.org/2001/XMLSchema" xmlns:xs="http://www.w3.org/2001/XMLSchema" xmlns:p="http://schemas.microsoft.com/office/2006/metadata/properties" xmlns:ns2="653dfd11-4ffa-48d8-9bd3-ed4abaeedd2c" targetNamespace="http://schemas.microsoft.com/office/2006/metadata/properties" ma:root="true" ma:fieldsID="588efb936bffdd9bb643331575ddcce1" ns2:_="">
    <xsd:import namespace="653dfd11-4ffa-48d8-9bd3-ed4abaeedd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3dfd11-4ffa-48d8-9bd3-ed4abaeedd2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427814da-d929-400b-abc8-ab7de3d9c03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BillingMetadata" ma:index="1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53dfd11-4ffa-48d8-9bd3-ed4abaeedd2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4FC114A0-616A-4057-A822-7661C076468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50C90F5-6371-4D52-8233-C0B9EE798A57}">
  <ds:schemaRefs>
    <ds:schemaRef ds:uri="653dfd11-4ffa-48d8-9bd3-ed4abaeedd2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805EC7F-F5C5-413D-82C0-69BBE8F253E0}">
  <ds:schemaRefs>
    <ds:schemaRef ds:uri="653dfd11-4ffa-48d8-9bd3-ed4abaeedd2c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323</Words>
  <Application>Microsoft Office PowerPoint</Application>
  <PresentationFormat>Widescreen</PresentationFormat>
  <Paragraphs>84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8" baseType="lpstr">
      <vt:lpstr>Aptos</vt:lpstr>
      <vt:lpstr>Arial</vt:lpstr>
      <vt:lpstr>Arial,Sans-Serif</vt:lpstr>
      <vt:lpstr>Calibri</vt:lpstr>
      <vt:lpstr>Garamond</vt:lpstr>
      <vt:lpstr>Poppins</vt:lpstr>
      <vt:lpstr>Poppins ExtraBold</vt:lpstr>
      <vt:lpstr>Poppins Light</vt:lpstr>
      <vt:lpstr>Poppins Medium</vt:lpstr>
      <vt:lpstr>Poppins SemiBold</vt:lpstr>
      <vt:lpstr>Custom Design</vt:lpstr>
      <vt:lpstr>1_Custom Design</vt:lpstr>
      <vt:lpstr>PowerPoint Presentation</vt:lpstr>
      <vt:lpstr>PowerPoint Presentation</vt:lpstr>
      <vt:lpstr>Growing For Toledo Drive Research and Innovation Target Goals</vt:lpstr>
      <vt:lpstr>FY2027-FY2031 Research and Innovation Strategy Research Without Boundaries</vt:lpstr>
      <vt:lpstr> Rocket Research Acceleration Program Research without Boundaries in Action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Sorgenfrei, Jen</dc:creator>
  <cp:lastModifiedBy>Hubbard, Quinetta L.</cp:lastModifiedBy>
  <cp:revision>10</cp:revision>
  <cp:lastPrinted>2026-09-18T21:07:09Z</cp:lastPrinted>
  <dcterms:created xsi:type="dcterms:W3CDTF">2026-07-16T14:42:23Z</dcterms:created>
  <dcterms:modified xsi:type="dcterms:W3CDTF">2026-10-27T15:25:00Z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0x010100C8C903BF5DC08A458BDB2A33E7949BA6</vt:lpwstr>
  </property>
  <property fmtid="{D5CDD505-2E9C-101B-9397-08002B2CF9AE}" pid="3" name="MediaServiceImageTags">
    <vt:lpwstr/>
  </property>
</Properties>
</file>