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notesSlides/notesSlide1.xml" ContentType="application/vnd.openxmlformats-officedocument.presentationml.notesSl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91" r:id="rId2"/>
    <p:sldId id="281" r:id="rId3"/>
    <p:sldId id="276" r:id="rId4"/>
    <p:sldId id="287" r:id="rId5"/>
    <p:sldId id="288" r:id="rId6"/>
    <p:sldId id="282" r:id="rId7"/>
    <p:sldId id="277" r:id="rId8"/>
    <p:sldId id="283" r:id="rId9"/>
    <p:sldId id="279" r:id="rId10"/>
    <p:sldId id="322" r:id="rId11"/>
    <p:sldId id="273" r:id="rId12"/>
    <p:sldId id="320" r:id="rId13"/>
    <p:sldId id="307" r:id="rId14"/>
    <p:sldId id="294" r:id="rId15"/>
    <p:sldId id="311" r:id="rId16"/>
    <p:sldId id="292" r:id="rId17"/>
    <p:sldId id="323" r:id="rId18"/>
    <p:sldId id="324" r:id="rId19"/>
    <p:sldId id="319" r:id="rId20"/>
    <p:sldId id="316" r:id="rId21"/>
    <p:sldId id="326" r:id="rId22"/>
    <p:sldId id="327" r:id="rId23"/>
    <p:sldId id="328" r:id="rId24"/>
    <p:sldId id="329" r:id="rId25"/>
    <p:sldId id="315" r:id="rId26"/>
    <p:sldId id="295" r:id="rId27"/>
    <p:sldId id="297" r:id="rId28"/>
    <p:sldId id="296" r:id="rId29"/>
    <p:sldId id="300" r:id="rId30"/>
    <p:sldId id="330" r:id="rId31"/>
    <p:sldId id="331" r:id="rId32"/>
    <p:sldId id="301" r:id="rId33"/>
    <p:sldId id="302" r:id="rId34"/>
    <p:sldId id="303" r:id="rId35"/>
    <p:sldId id="304" r:id="rId36"/>
    <p:sldId id="325" r:id="rId37"/>
    <p:sldId id="312" r:id="rId38"/>
    <p:sldId id="341" r:id="rId39"/>
    <p:sldId id="260" r:id="rId40"/>
    <p:sldId id="340" r:id="rId41"/>
    <p:sldId id="318" r:id="rId42"/>
    <p:sldId id="308" r:id="rId43"/>
    <p:sldId id="33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B5CCDC"/>
    <a:srgbClr val="000000"/>
    <a:srgbClr val="1A95BA"/>
    <a:srgbClr val="497FA3"/>
    <a:srgbClr val="FFFF73"/>
    <a:srgbClr val="F424FE"/>
    <a:srgbClr val="9F249E"/>
    <a:srgbClr val="256565"/>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7F31A4-3367-4B4F-B41A-BE28470EC62C}" v="3" dt="2026-10-13T16:52:33.8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21" autoAdjust="0"/>
    <p:restoredTop sz="78740" autoAdjust="0"/>
  </p:normalViewPr>
  <p:slideViewPr>
    <p:cSldViewPr snapToGrid="0">
      <p:cViewPr varScale="1">
        <p:scale>
          <a:sx n="84" d="100"/>
          <a:sy n="84" d="100"/>
        </p:scale>
        <p:origin x="1446" y="8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8D1DD9-99C1-4BA2-A2E8-1F7D1EF9FA4A}"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03D1F7-E76A-40FD-929A-7300C75DC694}" type="slidenum">
              <a:rPr lang="en-US" smtClean="0"/>
              <a:t>‹#›</a:t>
            </a:fld>
            <a:endParaRPr lang="en-US"/>
          </a:p>
        </p:txBody>
      </p:sp>
    </p:spTree>
    <p:extLst>
      <p:ext uri="{BB962C8B-B14F-4D97-AF65-F5344CB8AC3E}">
        <p14:creationId xmlns:p14="http://schemas.microsoft.com/office/powerpoint/2010/main" val="1715759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Arial" panose="020B0604020202020204" pitchFamily="34" charset="0"/>
                <a:cs typeface="Arial" panose="020B0604020202020204" pitchFamily="34" charset="0"/>
              </a:rPr>
              <a:t>In 2017, two Graphic Design students, and two Biology students along with two Art instructors and numerous UT Scientist/consultants, were awarded the Outstanding Field Research prize for their work on Honeybee hive collapse. </a:t>
            </a:r>
          </a:p>
          <a:p>
            <a:r>
              <a:rPr lang="en-US" sz="1200" dirty="0">
                <a:solidFill>
                  <a:schemeClr val="bg1"/>
                </a:solidFill>
                <a:latin typeface="Arial" panose="020B0604020202020204" pitchFamily="34" charset="0"/>
                <a:cs typeface="Arial" panose="020B0604020202020204" pitchFamily="34" charset="0"/>
              </a:rPr>
              <a:t>This was the University of Toledo’s first time competing at the global symposium against teams from schools like- University of Sydney, RPI, Rutgers, NYU, McGill, and Parson’s School of Design.</a:t>
            </a:r>
            <a:endParaRPr lang="en-US" dirty="0"/>
          </a:p>
        </p:txBody>
      </p:sp>
      <p:sp>
        <p:nvSpPr>
          <p:cNvPr id="4" name="Slide Number Placeholder 3"/>
          <p:cNvSpPr>
            <a:spLocks noGrp="1"/>
          </p:cNvSpPr>
          <p:nvPr>
            <p:ph type="sldNum" sz="quarter" idx="5"/>
          </p:nvPr>
        </p:nvSpPr>
        <p:spPr/>
        <p:txBody>
          <a:bodyPr/>
          <a:lstStyle/>
          <a:p>
            <a:fld id="{EA03D1F7-E76A-40FD-929A-7300C75DC694}" type="slidenum">
              <a:rPr lang="en-US" smtClean="0"/>
              <a:t>40</a:t>
            </a:fld>
            <a:endParaRPr lang="en-US"/>
          </a:p>
        </p:txBody>
      </p:sp>
    </p:spTree>
    <p:extLst>
      <p:ext uri="{BB962C8B-B14F-4D97-AF65-F5344CB8AC3E}">
        <p14:creationId xmlns:p14="http://schemas.microsoft.com/office/powerpoint/2010/main" val="1579340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46920-C371-44EF-AC04-FFE38388DA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85E9CD4-9F6A-4005-8C4C-D742200431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F2B5A2-41FB-4A1B-8D22-D7DDD21E284C}"/>
              </a:ext>
            </a:extLst>
          </p:cNvPr>
          <p:cNvSpPr>
            <a:spLocks noGrp="1"/>
          </p:cNvSpPr>
          <p:nvPr>
            <p:ph type="dt" sz="half" idx="10"/>
          </p:nvPr>
        </p:nvSpPr>
        <p:spPr/>
        <p:txBody>
          <a:bodyPr/>
          <a:lstStyle/>
          <a:p>
            <a:fld id="{B90CAA87-23C3-4F0F-9575-ED6D46053ED9}" type="datetimeFigureOut">
              <a:rPr lang="en-US" smtClean="0"/>
              <a:t>10/21/2026</a:t>
            </a:fld>
            <a:endParaRPr lang="en-US"/>
          </a:p>
        </p:txBody>
      </p:sp>
      <p:sp>
        <p:nvSpPr>
          <p:cNvPr id="5" name="Footer Placeholder 4">
            <a:extLst>
              <a:ext uri="{FF2B5EF4-FFF2-40B4-BE49-F238E27FC236}">
                <a16:creationId xmlns:a16="http://schemas.microsoft.com/office/drawing/2014/main" id="{1F974D19-0328-4CD6-AC6C-8FD57B3D88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E1EE22-636B-4436-8E33-FA44C3376AE2}"/>
              </a:ext>
            </a:extLst>
          </p:cNvPr>
          <p:cNvSpPr>
            <a:spLocks noGrp="1"/>
          </p:cNvSpPr>
          <p:nvPr>
            <p:ph type="sldNum" sz="quarter" idx="12"/>
          </p:nvPr>
        </p:nvSpPr>
        <p:spPr/>
        <p:txBody>
          <a:bodyPr/>
          <a:lstStyle/>
          <a:p>
            <a:fld id="{A13CE523-B3EB-43FC-9576-A5F2CF21F3F4}" type="slidenum">
              <a:rPr lang="en-US" smtClean="0"/>
              <a:t>‹#›</a:t>
            </a:fld>
            <a:endParaRPr lang="en-US"/>
          </a:p>
        </p:txBody>
      </p:sp>
    </p:spTree>
    <p:extLst>
      <p:ext uri="{BB962C8B-B14F-4D97-AF65-F5344CB8AC3E}">
        <p14:creationId xmlns:p14="http://schemas.microsoft.com/office/powerpoint/2010/main" val="158142975"/>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D618A-F790-4E7D-87B9-DEE5D0F397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431098-3617-4247-B41F-8B8284EFDF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8CA88C-869E-4470-9361-E4C9AC1E7E62}"/>
              </a:ext>
            </a:extLst>
          </p:cNvPr>
          <p:cNvSpPr>
            <a:spLocks noGrp="1"/>
          </p:cNvSpPr>
          <p:nvPr>
            <p:ph type="dt" sz="half" idx="10"/>
          </p:nvPr>
        </p:nvSpPr>
        <p:spPr/>
        <p:txBody>
          <a:bodyPr/>
          <a:lstStyle/>
          <a:p>
            <a:fld id="{B90CAA87-23C3-4F0F-9575-ED6D46053ED9}" type="datetimeFigureOut">
              <a:rPr lang="en-US" smtClean="0"/>
              <a:t>10/21/2026</a:t>
            </a:fld>
            <a:endParaRPr lang="en-US"/>
          </a:p>
        </p:txBody>
      </p:sp>
      <p:sp>
        <p:nvSpPr>
          <p:cNvPr id="5" name="Footer Placeholder 4">
            <a:extLst>
              <a:ext uri="{FF2B5EF4-FFF2-40B4-BE49-F238E27FC236}">
                <a16:creationId xmlns:a16="http://schemas.microsoft.com/office/drawing/2014/main" id="{9751E320-45BA-4A86-814E-8E568E1F55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782395-DDC0-481D-9DDB-074B83918C91}"/>
              </a:ext>
            </a:extLst>
          </p:cNvPr>
          <p:cNvSpPr>
            <a:spLocks noGrp="1"/>
          </p:cNvSpPr>
          <p:nvPr>
            <p:ph type="sldNum" sz="quarter" idx="12"/>
          </p:nvPr>
        </p:nvSpPr>
        <p:spPr/>
        <p:txBody>
          <a:bodyPr/>
          <a:lstStyle/>
          <a:p>
            <a:fld id="{A13CE523-B3EB-43FC-9576-A5F2CF21F3F4}" type="slidenum">
              <a:rPr lang="en-US" smtClean="0"/>
              <a:t>‹#›</a:t>
            </a:fld>
            <a:endParaRPr lang="en-US"/>
          </a:p>
        </p:txBody>
      </p:sp>
    </p:spTree>
    <p:extLst>
      <p:ext uri="{BB962C8B-B14F-4D97-AF65-F5344CB8AC3E}">
        <p14:creationId xmlns:p14="http://schemas.microsoft.com/office/powerpoint/2010/main" val="1216143395"/>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1A95-DC6F-4095-8ACB-543F337386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D741F2-FFBC-440D-86F6-C306277C2F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24E8CB-66DB-43CD-960F-6620AC313B05}"/>
              </a:ext>
            </a:extLst>
          </p:cNvPr>
          <p:cNvSpPr>
            <a:spLocks noGrp="1"/>
          </p:cNvSpPr>
          <p:nvPr>
            <p:ph type="dt" sz="half" idx="10"/>
          </p:nvPr>
        </p:nvSpPr>
        <p:spPr/>
        <p:txBody>
          <a:bodyPr/>
          <a:lstStyle/>
          <a:p>
            <a:fld id="{B90CAA87-23C3-4F0F-9575-ED6D46053ED9}" type="datetimeFigureOut">
              <a:rPr lang="en-US" smtClean="0"/>
              <a:t>10/21/2026</a:t>
            </a:fld>
            <a:endParaRPr lang="en-US"/>
          </a:p>
        </p:txBody>
      </p:sp>
      <p:sp>
        <p:nvSpPr>
          <p:cNvPr id="5" name="Footer Placeholder 4">
            <a:extLst>
              <a:ext uri="{FF2B5EF4-FFF2-40B4-BE49-F238E27FC236}">
                <a16:creationId xmlns:a16="http://schemas.microsoft.com/office/drawing/2014/main" id="{1E84320F-0CE3-48CD-A620-287DC45DFF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565329-9B94-4B14-9F34-1F91A4A84A54}"/>
              </a:ext>
            </a:extLst>
          </p:cNvPr>
          <p:cNvSpPr>
            <a:spLocks noGrp="1"/>
          </p:cNvSpPr>
          <p:nvPr>
            <p:ph type="sldNum" sz="quarter" idx="12"/>
          </p:nvPr>
        </p:nvSpPr>
        <p:spPr/>
        <p:txBody>
          <a:bodyPr/>
          <a:lstStyle/>
          <a:p>
            <a:fld id="{A13CE523-B3EB-43FC-9576-A5F2CF21F3F4}" type="slidenum">
              <a:rPr lang="en-US" smtClean="0"/>
              <a:t>‹#›</a:t>
            </a:fld>
            <a:endParaRPr lang="en-US"/>
          </a:p>
        </p:txBody>
      </p:sp>
    </p:spTree>
    <p:extLst>
      <p:ext uri="{BB962C8B-B14F-4D97-AF65-F5344CB8AC3E}">
        <p14:creationId xmlns:p14="http://schemas.microsoft.com/office/powerpoint/2010/main" val="1811406520"/>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D2E02-8C45-4D55-A287-FE095F8223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D2BC62-D479-4B77-9AF5-06A5665049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49B389-3722-4484-8CF4-6E99301E53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69428E-D95E-4860-A305-A28BA8FC7641}"/>
              </a:ext>
            </a:extLst>
          </p:cNvPr>
          <p:cNvSpPr>
            <a:spLocks noGrp="1"/>
          </p:cNvSpPr>
          <p:nvPr>
            <p:ph type="dt" sz="half" idx="10"/>
          </p:nvPr>
        </p:nvSpPr>
        <p:spPr/>
        <p:txBody>
          <a:bodyPr/>
          <a:lstStyle/>
          <a:p>
            <a:fld id="{B90CAA87-23C3-4F0F-9575-ED6D46053ED9}" type="datetimeFigureOut">
              <a:rPr lang="en-US" smtClean="0"/>
              <a:t>10/21/2026</a:t>
            </a:fld>
            <a:endParaRPr lang="en-US"/>
          </a:p>
        </p:txBody>
      </p:sp>
      <p:sp>
        <p:nvSpPr>
          <p:cNvPr id="6" name="Footer Placeholder 5">
            <a:extLst>
              <a:ext uri="{FF2B5EF4-FFF2-40B4-BE49-F238E27FC236}">
                <a16:creationId xmlns:a16="http://schemas.microsoft.com/office/drawing/2014/main" id="{427569D9-8F05-4130-9A6D-752B56272B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618517-63F1-4081-9F48-8E366086A26A}"/>
              </a:ext>
            </a:extLst>
          </p:cNvPr>
          <p:cNvSpPr>
            <a:spLocks noGrp="1"/>
          </p:cNvSpPr>
          <p:nvPr>
            <p:ph type="sldNum" sz="quarter" idx="12"/>
          </p:nvPr>
        </p:nvSpPr>
        <p:spPr/>
        <p:txBody>
          <a:bodyPr/>
          <a:lstStyle/>
          <a:p>
            <a:fld id="{A13CE523-B3EB-43FC-9576-A5F2CF21F3F4}" type="slidenum">
              <a:rPr lang="en-US" smtClean="0"/>
              <a:t>‹#›</a:t>
            </a:fld>
            <a:endParaRPr lang="en-US"/>
          </a:p>
        </p:txBody>
      </p:sp>
    </p:spTree>
    <p:extLst>
      <p:ext uri="{BB962C8B-B14F-4D97-AF65-F5344CB8AC3E}">
        <p14:creationId xmlns:p14="http://schemas.microsoft.com/office/powerpoint/2010/main" val="308301037"/>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9C604-2F85-4595-A556-D65D8D94D5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B0F6DB-39E4-440A-8163-C9FCECDE0B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AB447E-5715-4497-9226-E54724FBC9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49D92D-8846-476D-974A-39A66F1114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C9C29A-FFEC-4A10-80A7-B47AB774BE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5710D9-5235-4276-A4D1-08D58029079F}"/>
              </a:ext>
            </a:extLst>
          </p:cNvPr>
          <p:cNvSpPr>
            <a:spLocks noGrp="1"/>
          </p:cNvSpPr>
          <p:nvPr>
            <p:ph type="dt" sz="half" idx="10"/>
          </p:nvPr>
        </p:nvSpPr>
        <p:spPr/>
        <p:txBody>
          <a:bodyPr/>
          <a:lstStyle/>
          <a:p>
            <a:fld id="{B90CAA87-23C3-4F0F-9575-ED6D46053ED9}" type="datetimeFigureOut">
              <a:rPr lang="en-US" smtClean="0"/>
              <a:t>10/21/2026</a:t>
            </a:fld>
            <a:endParaRPr lang="en-US"/>
          </a:p>
        </p:txBody>
      </p:sp>
      <p:sp>
        <p:nvSpPr>
          <p:cNvPr id="8" name="Footer Placeholder 7">
            <a:extLst>
              <a:ext uri="{FF2B5EF4-FFF2-40B4-BE49-F238E27FC236}">
                <a16:creationId xmlns:a16="http://schemas.microsoft.com/office/drawing/2014/main" id="{378292D6-DFB8-43AC-85F9-E18C7FEB07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A7A815-67FC-421B-821D-6A00CD7455A0}"/>
              </a:ext>
            </a:extLst>
          </p:cNvPr>
          <p:cNvSpPr>
            <a:spLocks noGrp="1"/>
          </p:cNvSpPr>
          <p:nvPr>
            <p:ph type="sldNum" sz="quarter" idx="12"/>
          </p:nvPr>
        </p:nvSpPr>
        <p:spPr/>
        <p:txBody>
          <a:bodyPr/>
          <a:lstStyle/>
          <a:p>
            <a:fld id="{A13CE523-B3EB-43FC-9576-A5F2CF21F3F4}" type="slidenum">
              <a:rPr lang="en-US" smtClean="0"/>
              <a:t>‹#›</a:t>
            </a:fld>
            <a:endParaRPr lang="en-US"/>
          </a:p>
        </p:txBody>
      </p:sp>
    </p:spTree>
    <p:extLst>
      <p:ext uri="{BB962C8B-B14F-4D97-AF65-F5344CB8AC3E}">
        <p14:creationId xmlns:p14="http://schemas.microsoft.com/office/powerpoint/2010/main" val="3751605765"/>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F6E13-5A42-43F7-B2D7-107AB7BF64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2AABE6-10BD-4255-862B-BF3D38F9484A}"/>
              </a:ext>
            </a:extLst>
          </p:cNvPr>
          <p:cNvSpPr>
            <a:spLocks noGrp="1"/>
          </p:cNvSpPr>
          <p:nvPr>
            <p:ph type="dt" sz="half" idx="10"/>
          </p:nvPr>
        </p:nvSpPr>
        <p:spPr/>
        <p:txBody>
          <a:bodyPr/>
          <a:lstStyle/>
          <a:p>
            <a:fld id="{B90CAA87-23C3-4F0F-9575-ED6D46053ED9}" type="datetimeFigureOut">
              <a:rPr lang="en-US" smtClean="0"/>
              <a:t>10/21/2026</a:t>
            </a:fld>
            <a:endParaRPr lang="en-US"/>
          </a:p>
        </p:txBody>
      </p:sp>
      <p:sp>
        <p:nvSpPr>
          <p:cNvPr id="4" name="Footer Placeholder 3">
            <a:extLst>
              <a:ext uri="{FF2B5EF4-FFF2-40B4-BE49-F238E27FC236}">
                <a16:creationId xmlns:a16="http://schemas.microsoft.com/office/drawing/2014/main" id="{95CE55D6-0182-4857-BE9C-9FD73495B3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DBD847-B1C9-4A0A-AEFF-F713ED70FA62}"/>
              </a:ext>
            </a:extLst>
          </p:cNvPr>
          <p:cNvSpPr>
            <a:spLocks noGrp="1"/>
          </p:cNvSpPr>
          <p:nvPr>
            <p:ph type="sldNum" sz="quarter" idx="12"/>
          </p:nvPr>
        </p:nvSpPr>
        <p:spPr/>
        <p:txBody>
          <a:bodyPr/>
          <a:lstStyle/>
          <a:p>
            <a:fld id="{A13CE523-B3EB-43FC-9576-A5F2CF21F3F4}" type="slidenum">
              <a:rPr lang="en-US" smtClean="0"/>
              <a:t>‹#›</a:t>
            </a:fld>
            <a:endParaRPr lang="en-US"/>
          </a:p>
        </p:txBody>
      </p:sp>
    </p:spTree>
    <p:extLst>
      <p:ext uri="{BB962C8B-B14F-4D97-AF65-F5344CB8AC3E}">
        <p14:creationId xmlns:p14="http://schemas.microsoft.com/office/powerpoint/2010/main" val="1684994250"/>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7532B0-4ED6-4FD6-8708-D61FAB6B044A}"/>
              </a:ext>
            </a:extLst>
          </p:cNvPr>
          <p:cNvSpPr>
            <a:spLocks noGrp="1"/>
          </p:cNvSpPr>
          <p:nvPr>
            <p:ph type="dt" sz="half" idx="10"/>
          </p:nvPr>
        </p:nvSpPr>
        <p:spPr/>
        <p:txBody>
          <a:bodyPr/>
          <a:lstStyle/>
          <a:p>
            <a:fld id="{B90CAA87-23C3-4F0F-9575-ED6D46053ED9}" type="datetimeFigureOut">
              <a:rPr lang="en-US" smtClean="0"/>
              <a:t>10/21/2026</a:t>
            </a:fld>
            <a:endParaRPr lang="en-US"/>
          </a:p>
        </p:txBody>
      </p:sp>
      <p:sp>
        <p:nvSpPr>
          <p:cNvPr id="3" name="Footer Placeholder 2">
            <a:extLst>
              <a:ext uri="{FF2B5EF4-FFF2-40B4-BE49-F238E27FC236}">
                <a16:creationId xmlns:a16="http://schemas.microsoft.com/office/drawing/2014/main" id="{A8DE06E6-5FA1-4D0C-A35A-DA73466F30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5ED184-9FDD-4B6D-9E10-687ECDB0192F}"/>
              </a:ext>
            </a:extLst>
          </p:cNvPr>
          <p:cNvSpPr>
            <a:spLocks noGrp="1"/>
          </p:cNvSpPr>
          <p:nvPr>
            <p:ph type="sldNum" sz="quarter" idx="12"/>
          </p:nvPr>
        </p:nvSpPr>
        <p:spPr/>
        <p:txBody>
          <a:bodyPr/>
          <a:lstStyle/>
          <a:p>
            <a:fld id="{A13CE523-B3EB-43FC-9576-A5F2CF21F3F4}" type="slidenum">
              <a:rPr lang="en-US" smtClean="0"/>
              <a:t>‹#›</a:t>
            </a:fld>
            <a:endParaRPr lang="en-US"/>
          </a:p>
        </p:txBody>
      </p:sp>
    </p:spTree>
    <p:extLst>
      <p:ext uri="{BB962C8B-B14F-4D97-AF65-F5344CB8AC3E}">
        <p14:creationId xmlns:p14="http://schemas.microsoft.com/office/powerpoint/2010/main" val="1746303008"/>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91AAD-F3A0-4560-BA8C-761BB22BE7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9FCAC0-847F-4CA4-A390-9A64CD3421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AC4E9D-C145-4E9F-BFC6-DDC22214C0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7FD699-5AC9-4E2A-A1E6-CE3E8945B26A}"/>
              </a:ext>
            </a:extLst>
          </p:cNvPr>
          <p:cNvSpPr>
            <a:spLocks noGrp="1"/>
          </p:cNvSpPr>
          <p:nvPr>
            <p:ph type="dt" sz="half" idx="10"/>
          </p:nvPr>
        </p:nvSpPr>
        <p:spPr/>
        <p:txBody>
          <a:bodyPr/>
          <a:lstStyle/>
          <a:p>
            <a:fld id="{B90CAA87-23C3-4F0F-9575-ED6D46053ED9}" type="datetimeFigureOut">
              <a:rPr lang="en-US" smtClean="0"/>
              <a:t>10/21/2026</a:t>
            </a:fld>
            <a:endParaRPr lang="en-US"/>
          </a:p>
        </p:txBody>
      </p:sp>
      <p:sp>
        <p:nvSpPr>
          <p:cNvPr id="6" name="Footer Placeholder 5">
            <a:extLst>
              <a:ext uri="{FF2B5EF4-FFF2-40B4-BE49-F238E27FC236}">
                <a16:creationId xmlns:a16="http://schemas.microsoft.com/office/drawing/2014/main" id="{45AD7A8B-4C3E-46CE-915B-6987874E47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61911E-8EF7-4CDE-A8D4-3798CEAA4900}"/>
              </a:ext>
            </a:extLst>
          </p:cNvPr>
          <p:cNvSpPr>
            <a:spLocks noGrp="1"/>
          </p:cNvSpPr>
          <p:nvPr>
            <p:ph type="sldNum" sz="quarter" idx="12"/>
          </p:nvPr>
        </p:nvSpPr>
        <p:spPr/>
        <p:txBody>
          <a:bodyPr/>
          <a:lstStyle/>
          <a:p>
            <a:fld id="{A13CE523-B3EB-43FC-9576-A5F2CF21F3F4}" type="slidenum">
              <a:rPr lang="en-US" smtClean="0"/>
              <a:t>‹#›</a:t>
            </a:fld>
            <a:endParaRPr lang="en-US"/>
          </a:p>
        </p:txBody>
      </p:sp>
    </p:spTree>
    <p:extLst>
      <p:ext uri="{BB962C8B-B14F-4D97-AF65-F5344CB8AC3E}">
        <p14:creationId xmlns:p14="http://schemas.microsoft.com/office/powerpoint/2010/main" val="960979187"/>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FB137-E997-4CC0-BF8A-6BBC40B57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1D5B92-39EB-47F9-8960-5CA89B2044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81D15F-222A-41D9-A82F-D6FFA3A0C8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202412-C44E-408B-ABC6-75D5E7D0FBCE}"/>
              </a:ext>
            </a:extLst>
          </p:cNvPr>
          <p:cNvSpPr>
            <a:spLocks noGrp="1"/>
          </p:cNvSpPr>
          <p:nvPr>
            <p:ph type="dt" sz="half" idx="10"/>
          </p:nvPr>
        </p:nvSpPr>
        <p:spPr/>
        <p:txBody>
          <a:bodyPr/>
          <a:lstStyle/>
          <a:p>
            <a:fld id="{B90CAA87-23C3-4F0F-9575-ED6D46053ED9}" type="datetimeFigureOut">
              <a:rPr lang="en-US" smtClean="0"/>
              <a:t>10/21/2026</a:t>
            </a:fld>
            <a:endParaRPr lang="en-US"/>
          </a:p>
        </p:txBody>
      </p:sp>
      <p:sp>
        <p:nvSpPr>
          <p:cNvPr id="6" name="Footer Placeholder 5">
            <a:extLst>
              <a:ext uri="{FF2B5EF4-FFF2-40B4-BE49-F238E27FC236}">
                <a16:creationId xmlns:a16="http://schemas.microsoft.com/office/drawing/2014/main" id="{43705AD6-2D80-4CAD-8078-7D181080BC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4A8D8F-A1D4-4EE5-BABE-5E0209AE6C06}"/>
              </a:ext>
            </a:extLst>
          </p:cNvPr>
          <p:cNvSpPr>
            <a:spLocks noGrp="1"/>
          </p:cNvSpPr>
          <p:nvPr>
            <p:ph type="sldNum" sz="quarter" idx="12"/>
          </p:nvPr>
        </p:nvSpPr>
        <p:spPr/>
        <p:txBody>
          <a:bodyPr/>
          <a:lstStyle/>
          <a:p>
            <a:fld id="{A13CE523-B3EB-43FC-9576-A5F2CF21F3F4}" type="slidenum">
              <a:rPr lang="en-US" smtClean="0"/>
              <a:t>‹#›</a:t>
            </a:fld>
            <a:endParaRPr lang="en-US"/>
          </a:p>
        </p:txBody>
      </p:sp>
    </p:spTree>
    <p:extLst>
      <p:ext uri="{BB962C8B-B14F-4D97-AF65-F5344CB8AC3E}">
        <p14:creationId xmlns:p14="http://schemas.microsoft.com/office/powerpoint/2010/main" val="2310206386"/>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6066C-BF90-49C4-8E38-9A07882FC6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7086B8-1F55-41A4-9B5F-574D8B0CA8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DF4511-F5DE-4526-8EAB-006A720DBB2A}"/>
              </a:ext>
            </a:extLst>
          </p:cNvPr>
          <p:cNvSpPr>
            <a:spLocks noGrp="1"/>
          </p:cNvSpPr>
          <p:nvPr>
            <p:ph type="dt" sz="half" idx="10"/>
          </p:nvPr>
        </p:nvSpPr>
        <p:spPr/>
        <p:txBody>
          <a:bodyPr/>
          <a:lstStyle/>
          <a:p>
            <a:fld id="{B90CAA87-23C3-4F0F-9575-ED6D46053ED9}" type="datetimeFigureOut">
              <a:rPr lang="en-US" smtClean="0"/>
              <a:t>10/21/2026</a:t>
            </a:fld>
            <a:endParaRPr lang="en-US"/>
          </a:p>
        </p:txBody>
      </p:sp>
      <p:sp>
        <p:nvSpPr>
          <p:cNvPr id="5" name="Footer Placeholder 4">
            <a:extLst>
              <a:ext uri="{FF2B5EF4-FFF2-40B4-BE49-F238E27FC236}">
                <a16:creationId xmlns:a16="http://schemas.microsoft.com/office/drawing/2014/main" id="{D7D37DA4-DC56-4886-BA55-8AF0DCCAEB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08D4DD-0971-409B-83D6-A524E5064740}"/>
              </a:ext>
            </a:extLst>
          </p:cNvPr>
          <p:cNvSpPr>
            <a:spLocks noGrp="1"/>
          </p:cNvSpPr>
          <p:nvPr>
            <p:ph type="sldNum" sz="quarter" idx="12"/>
          </p:nvPr>
        </p:nvSpPr>
        <p:spPr/>
        <p:txBody>
          <a:bodyPr/>
          <a:lstStyle/>
          <a:p>
            <a:fld id="{A13CE523-B3EB-43FC-9576-A5F2CF21F3F4}" type="slidenum">
              <a:rPr lang="en-US" smtClean="0"/>
              <a:t>‹#›</a:t>
            </a:fld>
            <a:endParaRPr lang="en-US"/>
          </a:p>
        </p:txBody>
      </p:sp>
    </p:spTree>
    <p:extLst>
      <p:ext uri="{BB962C8B-B14F-4D97-AF65-F5344CB8AC3E}">
        <p14:creationId xmlns:p14="http://schemas.microsoft.com/office/powerpoint/2010/main" val="956405445"/>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D972BC-2A0D-4C17-96D5-7BA3DC1426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9130AE3-2BD2-49E7-BA33-7B7479C7F5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CB015D-359B-426C-9C80-84FA88D91B11}"/>
              </a:ext>
            </a:extLst>
          </p:cNvPr>
          <p:cNvSpPr>
            <a:spLocks noGrp="1"/>
          </p:cNvSpPr>
          <p:nvPr>
            <p:ph type="dt" sz="half" idx="10"/>
          </p:nvPr>
        </p:nvSpPr>
        <p:spPr/>
        <p:txBody>
          <a:bodyPr/>
          <a:lstStyle/>
          <a:p>
            <a:fld id="{B90CAA87-23C3-4F0F-9575-ED6D46053ED9}" type="datetimeFigureOut">
              <a:rPr lang="en-US" smtClean="0"/>
              <a:t>10/21/2026</a:t>
            </a:fld>
            <a:endParaRPr lang="en-US"/>
          </a:p>
        </p:txBody>
      </p:sp>
      <p:sp>
        <p:nvSpPr>
          <p:cNvPr id="5" name="Footer Placeholder 4">
            <a:extLst>
              <a:ext uri="{FF2B5EF4-FFF2-40B4-BE49-F238E27FC236}">
                <a16:creationId xmlns:a16="http://schemas.microsoft.com/office/drawing/2014/main" id="{FF986531-8B6C-4A8B-8771-22632DACBA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120175-E747-426A-BDCF-F81528C2A6C0}"/>
              </a:ext>
            </a:extLst>
          </p:cNvPr>
          <p:cNvSpPr>
            <a:spLocks noGrp="1"/>
          </p:cNvSpPr>
          <p:nvPr>
            <p:ph type="sldNum" sz="quarter" idx="12"/>
          </p:nvPr>
        </p:nvSpPr>
        <p:spPr/>
        <p:txBody>
          <a:bodyPr/>
          <a:lstStyle/>
          <a:p>
            <a:fld id="{A13CE523-B3EB-43FC-9576-A5F2CF21F3F4}" type="slidenum">
              <a:rPr lang="en-US" smtClean="0"/>
              <a:t>‹#›</a:t>
            </a:fld>
            <a:endParaRPr lang="en-US"/>
          </a:p>
        </p:txBody>
      </p:sp>
    </p:spTree>
    <p:extLst>
      <p:ext uri="{BB962C8B-B14F-4D97-AF65-F5344CB8AC3E}">
        <p14:creationId xmlns:p14="http://schemas.microsoft.com/office/powerpoint/2010/main" val="1835885213"/>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94AE81-79AA-40EB-BCB0-D06AC74DE2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1A142D-F8E6-4E5C-B43D-A9FEE670ED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A7A602-F7ED-441B-9EED-8102897B86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0CAA87-23C3-4F0F-9575-ED6D46053ED9}" type="datetimeFigureOut">
              <a:rPr lang="en-US" smtClean="0"/>
              <a:t>10/21/2026</a:t>
            </a:fld>
            <a:endParaRPr lang="en-US"/>
          </a:p>
        </p:txBody>
      </p:sp>
      <p:sp>
        <p:nvSpPr>
          <p:cNvPr id="5" name="Footer Placeholder 4">
            <a:extLst>
              <a:ext uri="{FF2B5EF4-FFF2-40B4-BE49-F238E27FC236}">
                <a16:creationId xmlns:a16="http://schemas.microsoft.com/office/drawing/2014/main" id="{3CD20E7C-38D7-47C2-A067-92A2715FC5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F773BE-6A96-4598-A289-5CFF4618F6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3CE523-B3EB-43FC-9576-A5F2CF21F3F4}" type="slidenum">
              <a:rPr lang="en-US" smtClean="0"/>
              <a:t>‹#›</a:t>
            </a:fld>
            <a:endParaRPr lang="en-US"/>
          </a:p>
        </p:txBody>
      </p:sp>
    </p:spTree>
    <p:extLst>
      <p:ext uri="{BB962C8B-B14F-4D97-AF65-F5344CB8AC3E}">
        <p14:creationId xmlns:p14="http://schemas.microsoft.com/office/powerpoint/2010/main" val="2756042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image" Target="../media/image8.tif"/><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openxmlformats.org/officeDocument/2006/relationships/image" Target="../media/image11.ti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hemeOverride" Target="../theme/themeOverride12.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hemeOverride" Target="../theme/themeOverride1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https://player.vimeo.com/video/260291601?app_id=122963" TargetMode="External"/><Relationship Id="rId1" Type="http://schemas.openxmlformats.org/officeDocument/2006/relationships/themeOverride" Target="../theme/themeOverride14.xml"/><Relationship Id="rId5" Type="http://schemas.openxmlformats.org/officeDocument/2006/relationships/image" Target="../media/image22.jpe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g"/><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hemeOverride" Target="../theme/themeOverride1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themeOverride" Target="../theme/themeOverride1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7.xml"/></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slideLayout" Target="../slideLayouts/slideLayout7.xml"/><Relationship Id="rId1" Type="http://schemas.openxmlformats.org/officeDocument/2006/relationships/themeOverride" Target="../theme/themeOverride18.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slideLayout" Target="../slideLayouts/slideLayout7.xml"/><Relationship Id="rId1" Type="http://schemas.openxmlformats.org/officeDocument/2006/relationships/themeOverride" Target="../theme/themeOverride20.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7.xml"/><Relationship Id="rId1" Type="http://schemas.openxmlformats.org/officeDocument/2006/relationships/themeOverride" Target="../theme/themeOverride2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7.xml"/><Relationship Id="rId1" Type="http://schemas.openxmlformats.org/officeDocument/2006/relationships/themeOverride" Target="../theme/themeOverride24.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slideLayout" Target="../slideLayouts/slideLayout1.xml"/><Relationship Id="rId1" Type="http://schemas.openxmlformats.org/officeDocument/2006/relationships/themeOverride" Target="../theme/themeOverr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slideLayout" Target="../slideLayouts/slideLayout7.xml"/><Relationship Id="rId1" Type="http://schemas.openxmlformats.org/officeDocument/2006/relationships/themeOverride" Target="../theme/themeOverride26.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themeOverride" Target="../theme/themeOverride27.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xml"/><Relationship Id="rId1" Type="http://schemas.openxmlformats.org/officeDocument/2006/relationships/themeOverride" Target="../theme/themeOverride29.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30.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slideLayout" Target="../slideLayouts/slideLayout7.xml"/><Relationship Id="rId1" Type="http://schemas.openxmlformats.org/officeDocument/2006/relationships/themeOverride" Target="../theme/themeOverride31.xml"/><Relationship Id="rId6" Type="http://schemas.openxmlformats.org/officeDocument/2006/relationships/image" Target="../media/image49.emf"/><Relationship Id="rId5" Type="http://schemas.openxmlformats.org/officeDocument/2006/relationships/image" Target="../media/image48.jpg"/><Relationship Id="rId4" Type="http://schemas.openxmlformats.org/officeDocument/2006/relationships/image" Target="../media/image47.jp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7.xml"/><Relationship Id="rId1" Type="http://schemas.openxmlformats.org/officeDocument/2006/relationships/themeOverride" Target="../theme/themeOverride32.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7.xml"/><Relationship Id="rId1" Type="http://schemas.openxmlformats.org/officeDocument/2006/relationships/themeOverride" Target="../theme/themeOverride33.xml"/></Relationships>
</file>

<file path=ppt/slides/_rels/slide36.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slideLayout" Target="../slideLayouts/slideLayout7.xml"/><Relationship Id="rId1" Type="http://schemas.openxmlformats.org/officeDocument/2006/relationships/themeOverride" Target="../theme/themeOverride34.xml"/><Relationship Id="rId6" Type="http://schemas.openxmlformats.org/officeDocument/2006/relationships/image" Target="../media/image55.emf"/><Relationship Id="rId5" Type="http://schemas.openxmlformats.org/officeDocument/2006/relationships/image" Target="../media/image54.emf"/><Relationship Id="rId4" Type="http://schemas.openxmlformats.org/officeDocument/2006/relationships/image" Target="../media/image53.emf"/></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slideLayout" Target="../slideLayouts/slideLayout7.xml"/><Relationship Id="rId1" Type="http://schemas.openxmlformats.org/officeDocument/2006/relationships/themeOverride" Target="../theme/themeOverride35.xml"/><Relationship Id="rId6" Type="http://schemas.openxmlformats.org/officeDocument/2006/relationships/image" Target="../media/image59.jpg"/><Relationship Id="rId5" Type="http://schemas.openxmlformats.org/officeDocument/2006/relationships/image" Target="../media/image58.jpeg"/><Relationship Id="rId4" Type="http://schemas.openxmlformats.org/officeDocument/2006/relationships/image" Target="../media/image57.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6.xml"/></Relationships>
</file>

<file path=ppt/slides/_rels/slide3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2.xml"/><Relationship Id="rId1" Type="http://schemas.openxmlformats.org/officeDocument/2006/relationships/themeOverride" Target="../theme/themeOverride37.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38.xml"/><Relationship Id="rId6" Type="http://schemas.openxmlformats.org/officeDocument/2006/relationships/image" Target="../media/image67.png"/><Relationship Id="rId5" Type="http://schemas.openxmlformats.org/officeDocument/2006/relationships/image" Target="../media/image66.JPG"/><Relationship Id="rId4" Type="http://schemas.openxmlformats.org/officeDocument/2006/relationships/image" Target="../media/image65.jpg"/></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7.xml"/><Relationship Id="rId1" Type="http://schemas.openxmlformats.org/officeDocument/2006/relationships/themeOverride" Target="../theme/themeOverride39.xml"/><Relationship Id="rId4" Type="http://schemas.openxmlformats.org/officeDocument/2006/relationships/image" Target="../media/image69.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40.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2026&#10;&#10;AI-generated content may be incorrect.">
            <a:extLst>
              <a:ext uri="{FF2B5EF4-FFF2-40B4-BE49-F238E27FC236}">
                <a16:creationId xmlns:a16="http://schemas.microsoft.com/office/drawing/2014/main" id="{8AE86541-43D1-FB3A-871A-3BD79E2CB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1109" y="0"/>
            <a:ext cx="9797143" cy="6858000"/>
          </a:xfrm>
          <a:prstGeom prst="rect">
            <a:avLst/>
          </a:prstGeom>
        </p:spPr>
      </p:pic>
      <p:sp>
        <p:nvSpPr>
          <p:cNvPr id="2" name="TextBox 1">
            <a:extLst>
              <a:ext uri="{FF2B5EF4-FFF2-40B4-BE49-F238E27FC236}">
                <a16:creationId xmlns:a16="http://schemas.microsoft.com/office/drawing/2014/main" id="{EDAA189B-664B-AD4A-621C-6FF119C0A652}"/>
              </a:ext>
            </a:extLst>
          </p:cNvPr>
          <p:cNvSpPr txBox="1"/>
          <p:nvPr/>
        </p:nvSpPr>
        <p:spPr>
          <a:xfrm>
            <a:off x="742839" y="6243568"/>
            <a:ext cx="4143197" cy="369332"/>
          </a:xfrm>
          <a:prstGeom prst="rect">
            <a:avLst/>
          </a:prstGeom>
          <a:noFill/>
        </p:spPr>
        <p:txBody>
          <a:bodyPr wrap="square" rtlCol="0">
            <a:spAutoFit/>
          </a:bodyPr>
          <a:lstStyle/>
          <a:p>
            <a:r>
              <a:rPr lang="en-US" dirty="0">
                <a:solidFill>
                  <a:schemeClr val="bg1"/>
                </a:solidFill>
                <a:latin typeface="+mj-lt"/>
              </a:rPr>
              <a:t>@toledo.cellulart</a:t>
            </a:r>
          </a:p>
        </p:txBody>
      </p:sp>
      <p:pic>
        <p:nvPicPr>
          <p:cNvPr id="4" name="Picture 3" descr="Instagram">
            <a:extLst>
              <a:ext uri="{FF2B5EF4-FFF2-40B4-BE49-F238E27FC236}">
                <a16:creationId xmlns:a16="http://schemas.microsoft.com/office/drawing/2014/main" id="{AFDEE303-DE99-975B-C0C2-694B67393248}"/>
              </a:ext>
            </a:extLst>
          </p:cNvPr>
          <p:cNvPicPr>
            <a:picLocks noChangeAspect="1"/>
          </p:cNvPicPr>
          <p:nvPr/>
        </p:nvPicPr>
        <p:blipFill>
          <a:blip r:embed="rId4"/>
          <a:stretch>
            <a:fillRect/>
          </a:stretch>
        </p:blipFill>
        <p:spPr>
          <a:xfrm>
            <a:off x="452004" y="6218244"/>
            <a:ext cx="419980" cy="419980"/>
          </a:xfrm>
          <a:prstGeom prst="rect">
            <a:avLst/>
          </a:prstGeom>
        </p:spPr>
      </p:pic>
    </p:spTree>
    <p:extLst>
      <p:ext uri="{BB962C8B-B14F-4D97-AF65-F5344CB8AC3E}">
        <p14:creationId xmlns:p14="http://schemas.microsoft.com/office/powerpoint/2010/main" val="8740428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2A3CA1-C094-E205-5A2C-F141D326D3E2}"/>
              </a:ext>
            </a:extLst>
          </p:cNvPr>
          <p:cNvSpPr txBox="1"/>
          <p:nvPr/>
        </p:nvSpPr>
        <p:spPr>
          <a:xfrm>
            <a:off x="621494" y="2765182"/>
            <a:ext cx="10219104" cy="830997"/>
          </a:xfrm>
          <a:prstGeom prst="rect">
            <a:avLst/>
          </a:prstGeom>
          <a:noFill/>
        </p:spPr>
        <p:txBody>
          <a:bodyPr wrap="square" rtlCol="0">
            <a:spAutoFit/>
          </a:bodyPr>
          <a:lstStyle/>
          <a:p>
            <a:pPr algn="ctr"/>
            <a:r>
              <a:rPr lang="en-US" sz="4800" dirty="0">
                <a:solidFill>
                  <a:schemeClr val="bg1"/>
                </a:solidFill>
                <a:latin typeface="Europa-Light" panose="02000000000000000000" pitchFamily="50" charset="0"/>
              </a:rPr>
              <a:t>My connection with Art and Science</a:t>
            </a:r>
          </a:p>
        </p:txBody>
      </p:sp>
      <p:pic>
        <p:nvPicPr>
          <p:cNvPr id="1026" name="Picture 2" descr="A logo style image of a microscope">
            <a:extLst>
              <a:ext uri="{FF2B5EF4-FFF2-40B4-BE49-F238E27FC236}">
                <a16:creationId xmlns:a16="http://schemas.microsoft.com/office/drawing/2014/main" id="{9803F59F-3016-98C7-FA04-30D19251DD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4816" y="4122432"/>
            <a:ext cx="2347274" cy="2347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5060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A picture containing colorful, laser, light, green&#10;&#10;Description automatically generated">
            <a:extLst>
              <a:ext uri="{FF2B5EF4-FFF2-40B4-BE49-F238E27FC236}">
                <a16:creationId xmlns:a16="http://schemas.microsoft.com/office/drawing/2014/main" id="{A341A14A-2B60-804C-F363-CF76B6F81747}"/>
              </a:ext>
            </a:extLst>
          </p:cNvPr>
          <p:cNvPicPr>
            <a:picLocks noChangeAspect="1"/>
          </p:cNvPicPr>
          <p:nvPr/>
        </p:nvPicPr>
        <p:blipFill rotWithShape="1">
          <a:blip r:embed="rId2">
            <a:extLst>
              <a:ext uri="{28A0092B-C50C-407E-A947-70E740481C1C}">
                <a14:useLocalDpi xmlns:a14="http://schemas.microsoft.com/office/drawing/2010/main" val="0"/>
              </a:ext>
            </a:extLst>
          </a:blip>
          <a:srcRect l="13273" t="4999" r="4875" b="3161"/>
          <a:stretch/>
        </p:blipFill>
        <p:spPr>
          <a:xfrm>
            <a:off x="2171700" y="22701"/>
            <a:ext cx="7995557" cy="6835299"/>
          </a:xfrm>
          <a:prstGeom prst="rect">
            <a:avLst/>
          </a:prstGeom>
        </p:spPr>
      </p:pic>
    </p:spTree>
    <p:extLst>
      <p:ext uri="{BB962C8B-B14F-4D97-AF65-F5344CB8AC3E}">
        <p14:creationId xmlns:p14="http://schemas.microsoft.com/office/powerpoint/2010/main" val="18255604"/>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ACED81-4A6F-61F4-3191-93568333EC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05" t="24399" r="805" b="-2073"/>
          <a:stretch/>
        </p:blipFill>
        <p:spPr>
          <a:xfrm rot="10800000">
            <a:off x="1423916" y="-191174"/>
            <a:ext cx="9257731" cy="7058973"/>
          </a:xfrm>
          <a:prstGeom prst="rect">
            <a:avLst/>
          </a:prstGeom>
        </p:spPr>
      </p:pic>
    </p:spTree>
    <p:extLst>
      <p:ext uri="{BB962C8B-B14F-4D97-AF65-F5344CB8AC3E}">
        <p14:creationId xmlns:p14="http://schemas.microsoft.com/office/powerpoint/2010/main" val="24922220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descr="A picture containing flower, colorful, plant, reef&#10;&#10;Description automatically generated">
            <a:extLst>
              <a:ext uri="{FF2B5EF4-FFF2-40B4-BE49-F238E27FC236}">
                <a16:creationId xmlns:a16="http://schemas.microsoft.com/office/drawing/2014/main" id="{D68DE08D-286C-B5EE-62A2-4272DC19BC10}"/>
              </a:ext>
            </a:extLst>
          </p:cNvPr>
          <p:cNvPicPr>
            <a:picLocks noChangeAspect="1"/>
          </p:cNvPicPr>
          <p:nvPr/>
        </p:nvPicPr>
        <p:blipFill>
          <a:blip r:embed="rId3"/>
          <a:stretch>
            <a:fillRect/>
          </a:stretch>
        </p:blipFill>
        <p:spPr>
          <a:xfrm rot="5400000">
            <a:off x="2263664" y="-834242"/>
            <a:ext cx="6868552" cy="8511654"/>
          </a:xfrm>
          <a:prstGeom prst="rect">
            <a:avLst/>
          </a:prstGeom>
        </p:spPr>
      </p:pic>
    </p:spTree>
    <p:extLst>
      <p:ext uri="{BB962C8B-B14F-4D97-AF65-F5344CB8AC3E}">
        <p14:creationId xmlns:p14="http://schemas.microsoft.com/office/powerpoint/2010/main" val="9380546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descr="A close-up of cells&#10;&#10;Description automatically generated">
            <a:extLst>
              <a:ext uri="{FF2B5EF4-FFF2-40B4-BE49-F238E27FC236}">
                <a16:creationId xmlns:a16="http://schemas.microsoft.com/office/drawing/2014/main" id="{429741C1-7F9A-C88E-9483-64FEAF88CDC8}"/>
              </a:ext>
            </a:extLst>
          </p:cNvPr>
          <p:cNvPicPr>
            <a:picLocks noChangeAspect="1"/>
          </p:cNvPicPr>
          <p:nvPr/>
        </p:nvPicPr>
        <p:blipFill rotWithShape="1">
          <a:blip r:embed="rId3">
            <a:extLst>
              <a:ext uri="{28A0092B-C50C-407E-A947-70E740481C1C}">
                <a14:useLocalDpi xmlns:a14="http://schemas.microsoft.com/office/drawing/2010/main" val="0"/>
              </a:ext>
            </a:extLst>
          </a:blip>
          <a:srcRect b="6490"/>
          <a:stretch/>
        </p:blipFill>
        <p:spPr>
          <a:xfrm>
            <a:off x="1319018" y="0"/>
            <a:ext cx="9625888" cy="6858000"/>
          </a:xfrm>
          <a:prstGeom prst="rect">
            <a:avLst/>
          </a:prstGeom>
        </p:spPr>
      </p:pic>
    </p:spTree>
    <p:extLst>
      <p:ext uri="{BB962C8B-B14F-4D97-AF65-F5344CB8AC3E}">
        <p14:creationId xmlns:p14="http://schemas.microsoft.com/office/powerpoint/2010/main" val="17757151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5D252E-1245-4B43-50BD-BAA222E9CEC6}"/>
              </a:ext>
            </a:extLst>
          </p:cNvPr>
          <p:cNvSpPr txBox="1"/>
          <p:nvPr/>
        </p:nvSpPr>
        <p:spPr>
          <a:xfrm>
            <a:off x="1479665" y="1346662"/>
            <a:ext cx="8179724" cy="369332"/>
          </a:xfrm>
          <a:prstGeom prst="rect">
            <a:avLst/>
          </a:prstGeom>
          <a:noFill/>
        </p:spPr>
        <p:txBody>
          <a:bodyPr wrap="square" rtlCol="0">
            <a:spAutoFit/>
          </a:bodyPr>
          <a:lstStyle/>
          <a:p>
            <a:r>
              <a:rPr lang="en-US" dirty="0"/>
              <a:t>Show some pictures of IF maybe scientific vs beautiful</a:t>
            </a:r>
          </a:p>
        </p:txBody>
      </p:sp>
      <p:pic>
        <p:nvPicPr>
          <p:cNvPr id="8" name="Picture 7" descr="A close-up of a green and purple cell&#10;&#10;Description automatically generated">
            <a:extLst>
              <a:ext uri="{FF2B5EF4-FFF2-40B4-BE49-F238E27FC236}">
                <a16:creationId xmlns:a16="http://schemas.microsoft.com/office/drawing/2014/main" id="{452E6AEC-89DB-56D6-27B9-4AE20F5122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2105" y="0"/>
            <a:ext cx="9091145" cy="6858000"/>
          </a:xfrm>
          <a:prstGeom prst="rect">
            <a:avLst/>
          </a:prstGeom>
        </p:spPr>
      </p:pic>
    </p:spTree>
    <p:extLst>
      <p:ext uri="{BB962C8B-B14F-4D97-AF65-F5344CB8AC3E}">
        <p14:creationId xmlns:p14="http://schemas.microsoft.com/office/powerpoint/2010/main" val="38057510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A colorful light on a black background&#10;&#10;Description automatically generated">
            <a:extLst>
              <a:ext uri="{FF2B5EF4-FFF2-40B4-BE49-F238E27FC236}">
                <a16:creationId xmlns:a16="http://schemas.microsoft.com/office/drawing/2014/main" id="{795BAF2C-3802-204D-EE5E-DB46A4584C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583733" y="-975158"/>
            <a:ext cx="6828849" cy="8779168"/>
          </a:xfrm>
          <a:prstGeom prst="rect">
            <a:avLst/>
          </a:prstGeom>
        </p:spPr>
      </p:pic>
    </p:spTree>
    <p:extLst>
      <p:ext uri="{BB962C8B-B14F-4D97-AF65-F5344CB8AC3E}">
        <p14:creationId xmlns:p14="http://schemas.microsoft.com/office/powerpoint/2010/main" val="16033746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blue and red smiley face&#10;&#10;Description automatically generated">
            <a:extLst>
              <a:ext uri="{FF2B5EF4-FFF2-40B4-BE49-F238E27FC236}">
                <a16:creationId xmlns:a16="http://schemas.microsoft.com/office/drawing/2014/main" id="{76A2A992-0446-904C-C296-13942F7B7FFE}"/>
              </a:ext>
            </a:extLst>
          </p:cNvPr>
          <p:cNvPicPr>
            <a:picLocks noChangeAspect="1"/>
          </p:cNvPicPr>
          <p:nvPr/>
        </p:nvPicPr>
        <p:blipFill rotWithShape="1">
          <a:blip r:embed="rId3">
            <a:extLst>
              <a:ext uri="{28A0092B-C50C-407E-A947-70E740481C1C}">
                <a14:useLocalDpi xmlns:a14="http://schemas.microsoft.com/office/drawing/2010/main" val="0"/>
              </a:ext>
            </a:extLst>
          </a:blip>
          <a:srcRect t="10904" r="22873" b="5319"/>
          <a:stretch/>
        </p:blipFill>
        <p:spPr>
          <a:xfrm>
            <a:off x="6336624" y="352408"/>
            <a:ext cx="5748456" cy="6244013"/>
          </a:xfrm>
          <a:prstGeom prst="rect">
            <a:avLst/>
          </a:prstGeom>
        </p:spPr>
      </p:pic>
      <p:pic>
        <p:nvPicPr>
          <p:cNvPr id="7" name="Picture 6" descr="A close up of a colorful object&#10;&#10;Description automatically generated">
            <a:extLst>
              <a:ext uri="{FF2B5EF4-FFF2-40B4-BE49-F238E27FC236}">
                <a16:creationId xmlns:a16="http://schemas.microsoft.com/office/drawing/2014/main" id="{F6F1A8DD-8FBA-90C6-8ACB-60DD816232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14" y="352408"/>
            <a:ext cx="6244013" cy="6244013"/>
          </a:xfrm>
          <a:prstGeom prst="rect">
            <a:avLst/>
          </a:prstGeom>
        </p:spPr>
      </p:pic>
    </p:spTree>
    <p:extLst>
      <p:ext uri="{BB962C8B-B14F-4D97-AF65-F5344CB8AC3E}">
        <p14:creationId xmlns:p14="http://schemas.microsoft.com/office/powerpoint/2010/main" val="7168879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4785EB6-FE25-8FE7-9BA9-5451DD80124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C921D0E-D999-7192-EF64-DC96835EB0F3}"/>
              </a:ext>
            </a:extLst>
          </p:cNvPr>
          <p:cNvSpPr txBox="1"/>
          <p:nvPr/>
        </p:nvSpPr>
        <p:spPr>
          <a:xfrm>
            <a:off x="695842" y="2781584"/>
            <a:ext cx="10800316" cy="830997"/>
          </a:xfrm>
          <a:prstGeom prst="rect">
            <a:avLst/>
          </a:prstGeom>
          <a:noFill/>
        </p:spPr>
        <p:txBody>
          <a:bodyPr wrap="square" rtlCol="0">
            <a:spAutoFit/>
          </a:bodyPr>
          <a:lstStyle/>
          <a:p>
            <a:pPr algn="ctr"/>
            <a:r>
              <a:rPr lang="en-US" sz="4800" dirty="0">
                <a:solidFill>
                  <a:schemeClr val="bg1"/>
                </a:solidFill>
                <a:latin typeface="Europa-Light" panose="02000000000000000000" pitchFamily="50" charset="0"/>
              </a:rPr>
              <a:t>Our attempt to connect Art and Science</a:t>
            </a:r>
          </a:p>
        </p:txBody>
      </p:sp>
    </p:spTree>
    <p:extLst>
      <p:ext uri="{BB962C8B-B14F-4D97-AF65-F5344CB8AC3E}">
        <p14:creationId xmlns:p14="http://schemas.microsoft.com/office/powerpoint/2010/main" val="25895643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Description automatically generated">
            <a:extLst>
              <a:ext uri="{FF2B5EF4-FFF2-40B4-BE49-F238E27FC236}">
                <a16:creationId xmlns:a16="http://schemas.microsoft.com/office/drawing/2014/main" id="{CEC3D193-CFA4-5DF2-D1ED-1CE5AEFF4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716" y="1752430"/>
            <a:ext cx="11327477" cy="3353139"/>
          </a:xfrm>
          <a:prstGeom prst="rect">
            <a:avLst/>
          </a:prstGeom>
        </p:spPr>
      </p:pic>
    </p:spTree>
    <p:extLst>
      <p:ext uri="{BB962C8B-B14F-4D97-AF65-F5344CB8AC3E}">
        <p14:creationId xmlns:p14="http://schemas.microsoft.com/office/powerpoint/2010/main" val="906462162"/>
      </p:ext>
    </p:extLst>
  </p:cSld>
  <p:clrMapOvr>
    <a:masterClrMapping/>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AA7115C-DAD4-C4B1-6E41-02DF17FADD8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F03D45-FAE4-AFFA-B861-CA1B77BDC208}"/>
              </a:ext>
            </a:extLst>
          </p:cNvPr>
          <p:cNvSpPr txBox="1"/>
          <p:nvPr/>
        </p:nvSpPr>
        <p:spPr>
          <a:xfrm>
            <a:off x="1077947" y="2771307"/>
            <a:ext cx="10219104" cy="830997"/>
          </a:xfrm>
          <a:prstGeom prst="rect">
            <a:avLst/>
          </a:prstGeom>
          <a:noFill/>
        </p:spPr>
        <p:txBody>
          <a:bodyPr wrap="square" rtlCol="0">
            <a:spAutoFit/>
          </a:bodyPr>
          <a:lstStyle/>
          <a:p>
            <a:r>
              <a:rPr lang="en-US" sz="4800" dirty="0">
                <a:solidFill>
                  <a:schemeClr val="bg1"/>
                </a:solidFill>
                <a:latin typeface="Europa-Light" panose="02000000000000000000" pitchFamily="50" charset="0"/>
              </a:rPr>
              <a:t>What makes Toledo CellulART unique?</a:t>
            </a:r>
          </a:p>
        </p:txBody>
      </p:sp>
    </p:spTree>
    <p:extLst>
      <p:ext uri="{BB962C8B-B14F-4D97-AF65-F5344CB8AC3E}">
        <p14:creationId xmlns:p14="http://schemas.microsoft.com/office/powerpoint/2010/main" val="21745210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9BC0B2-B3CD-5007-5116-68688B92DB76}"/>
              </a:ext>
            </a:extLst>
          </p:cNvPr>
          <p:cNvSpPr txBox="1"/>
          <p:nvPr/>
        </p:nvSpPr>
        <p:spPr>
          <a:xfrm>
            <a:off x="278130" y="323986"/>
            <a:ext cx="10219104" cy="830997"/>
          </a:xfrm>
          <a:prstGeom prst="rect">
            <a:avLst/>
          </a:prstGeom>
          <a:noFill/>
        </p:spPr>
        <p:txBody>
          <a:bodyPr wrap="square" rtlCol="0">
            <a:spAutoFit/>
          </a:bodyPr>
          <a:lstStyle>
            <a:defPPr>
              <a:defRPr lang="en-US"/>
            </a:defPPr>
            <a:lvl1pPr>
              <a:defRPr sz="3600">
                <a:solidFill>
                  <a:schemeClr val="bg1"/>
                </a:solidFill>
                <a:latin typeface="Europa-Light" panose="02000000000000000000" pitchFamily="50" charset="0"/>
              </a:defRPr>
            </a:lvl1pPr>
          </a:lstStyle>
          <a:p>
            <a:r>
              <a:rPr lang="en-US" dirty="0"/>
              <a:t>A strong scientific program</a:t>
            </a:r>
          </a:p>
        </p:txBody>
      </p:sp>
      <p:sp>
        <p:nvSpPr>
          <p:cNvPr id="3" name="TextBox 2">
            <a:extLst>
              <a:ext uri="{FF2B5EF4-FFF2-40B4-BE49-F238E27FC236}">
                <a16:creationId xmlns:a16="http://schemas.microsoft.com/office/drawing/2014/main" id="{CAEF1ECC-72B5-CF3C-3274-FE3358F80CBC}"/>
              </a:ext>
            </a:extLst>
          </p:cNvPr>
          <p:cNvSpPr txBox="1"/>
          <p:nvPr/>
        </p:nvSpPr>
        <p:spPr>
          <a:xfrm>
            <a:off x="537910" y="1300126"/>
            <a:ext cx="6791804" cy="4524315"/>
          </a:xfrm>
          <a:prstGeom prst="rect">
            <a:avLst/>
          </a:prstGeom>
          <a:noFill/>
        </p:spPr>
        <p:txBody>
          <a:bodyPr wrap="square" rtlCol="0">
            <a:spAutoFit/>
          </a:bodyPr>
          <a:lstStyle>
            <a:defPPr>
              <a:defRPr lang="en-US"/>
            </a:defPPr>
            <a:lvl1pPr>
              <a:defRPr sz="3600">
                <a:solidFill>
                  <a:schemeClr val="bg1"/>
                </a:solidFill>
                <a:latin typeface="Europa-Light" panose="02000000000000000000" pitchFamily="50" charset="0"/>
              </a:defRPr>
            </a:lvl1pPr>
          </a:lstStyle>
          <a:p>
            <a:pPr marL="342900" indent="-342900">
              <a:buClr>
                <a:schemeClr val="bg2">
                  <a:lumMod val="50000"/>
                </a:schemeClr>
              </a:buClr>
              <a:buFont typeface="Arial" panose="020B0604020202020204" pitchFamily="34" charset="0"/>
              <a:buChar char="•"/>
            </a:pPr>
            <a:r>
              <a:rPr lang="en-US" sz="3200" dirty="0"/>
              <a:t>&gt;100 yearly attendees (120 in 2026)</a:t>
            </a:r>
          </a:p>
          <a:p>
            <a:pPr marL="342900" indent="-342900">
              <a:buClr>
                <a:schemeClr val="bg2">
                  <a:lumMod val="50000"/>
                </a:schemeClr>
              </a:buClr>
              <a:buFont typeface="Arial" panose="020B0604020202020204" pitchFamily="34" charset="0"/>
              <a:buChar char="•"/>
            </a:pPr>
            <a:r>
              <a:rPr lang="en-US" sz="3200" dirty="0"/>
              <a:t>~15 Regional Universities </a:t>
            </a:r>
          </a:p>
          <a:p>
            <a:pPr marL="342900" indent="-342900">
              <a:buClr>
                <a:schemeClr val="bg2">
                  <a:lumMod val="50000"/>
                </a:schemeClr>
              </a:buClr>
              <a:buFont typeface="Arial" panose="020B0604020202020204" pitchFamily="34" charset="0"/>
              <a:buChar char="•"/>
            </a:pPr>
            <a:r>
              <a:rPr lang="en-US" sz="3200" dirty="0"/>
              <a:t>Talks from established investigators, early career scientists, and trainees</a:t>
            </a:r>
          </a:p>
          <a:p>
            <a:pPr marL="342900" indent="-342900">
              <a:buClr>
                <a:schemeClr val="bg2">
                  <a:lumMod val="50000"/>
                </a:schemeClr>
              </a:buClr>
              <a:buFont typeface="Arial" panose="020B0604020202020204" pitchFamily="34" charset="0"/>
              <a:buChar char="•"/>
            </a:pPr>
            <a:r>
              <a:rPr lang="en-US" sz="3200" dirty="0"/>
              <a:t>Diverse and original program</a:t>
            </a:r>
          </a:p>
          <a:p>
            <a:pPr marL="342900" indent="-342900">
              <a:buClr>
                <a:schemeClr val="bg2">
                  <a:lumMod val="50000"/>
                </a:schemeClr>
              </a:buClr>
              <a:buFont typeface="Arial" panose="020B0604020202020204" pitchFamily="34" charset="0"/>
              <a:buChar char="•"/>
            </a:pPr>
            <a:r>
              <a:rPr lang="en-US" sz="3200" dirty="0"/>
              <a:t>Short talks selected from abstracts</a:t>
            </a:r>
          </a:p>
          <a:p>
            <a:pPr marL="342900" indent="-342900">
              <a:buClr>
                <a:schemeClr val="bg2">
                  <a:lumMod val="50000"/>
                </a:schemeClr>
              </a:buClr>
              <a:buFont typeface="Arial" panose="020B0604020202020204" pitchFamily="34" charset="0"/>
              <a:buChar char="•"/>
            </a:pPr>
            <a:r>
              <a:rPr lang="en-US" sz="3200" dirty="0"/>
              <a:t>Poster Session</a:t>
            </a:r>
          </a:p>
          <a:p>
            <a:pPr marL="342900" indent="-342900">
              <a:buClr>
                <a:schemeClr val="bg2">
                  <a:lumMod val="50000"/>
                </a:schemeClr>
              </a:buClr>
              <a:buFont typeface="Arial" panose="020B0604020202020204" pitchFamily="34" charset="0"/>
              <a:buChar char="•"/>
            </a:pPr>
            <a:r>
              <a:rPr lang="en-US" sz="3200" dirty="0"/>
              <a:t>It’s FREE !</a:t>
            </a:r>
          </a:p>
          <a:p>
            <a:pPr>
              <a:buClr>
                <a:schemeClr val="bg2">
                  <a:lumMod val="50000"/>
                </a:schemeClr>
              </a:buClr>
            </a:pPr>
            <a:endParaRPr lang="en-US" sz="3200" dirty="0"/>
          </a:p>
        </p:txBody>
      </p:sp>
      <p:pic>
        <p:nvPicPr>
          <p:cNvPr id="8" name="Picture 7" descr="A group of people in a hallway&#10;&#10;Description automatically generated">
            <a:extLst>
              <a:ext uri="{FF2B5EF4-FFF2-40B4-BE49-F238E27FC236}">
                <a16:creationId xmlns:a16="http://schemas.microsoft.com/office/drawing/2014/main" id="{877611D4-1173-6644-2FD8-4D968C58FB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378683" y="1437973"/>
            <a:ext cx="6252737" cy="4152937"/>
          </a:xfrm>
          <a:prstGeom prst="rect">
            <a:avLst/>
          </a:prstGeom>
        </p:spPr>
      </p:pic>
    </p:spTree>
    <p:extLst>
      <p:ext uri="{BB962C8B-B14F-4D97-AF65-F5344CB8AC3E}">
        <p14:creationId xmlns:p14="http://schemas.microsoft.com/office/powerpoint/2010/main" val="9375353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descr="A building with a large roof&#10;&#10;Description automatically generated with medium confidence">
            <a:extLst>
              <a:ext uri="{FF2B5EF4-FFF2-40B4-BE49-F238E27FC236}">
                <a16:creationId xmlns:a16="http://schemas.microsoft.com/office/drawing/2014/main" id="{57474C4D-E0AB-E746-7684-90AC1666C0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189" y="1073938"/>
            <a:ext cx="7306283" cy="5477974"/>
          </a:xfrm>
          <a:prstGeom prst="rect">
            <a:avLst/>
          </a:prstGeom>
        </p:spPr>
      </p:pic>
      <p:sp>
        <p:nvSpPr>
          <p:cNvPr id="9" name="TextBox 8">
            <a:extLst>
              <a:ext uri="{FF2B5EF4-FFF2-40B4-BE49-F238E27FC236}">
                <a16:creationId xmlns:a16="http://schemas.microsoft.com/office/drawing/2014/main" id="{BE7C9F97-83D2-FEA7-A353-B2AF8EB80AC1}"/>
              </a:ext>
            </a:extLst>
          </p:cNvPr>
          <p:cNvSpPr txBox="1"/>
          <p:nvPr/>
        </p:nvSpPr>
        <p:spPr>
          <a:xfrm>
            <a:off x="363190" y="280820"/>
            <a:ext cx="10219104" cy="646331"/>
          </a:xfrm>
          <a:prstGeom prst="rect">
            <a:avLst/>
          </a:prstGeom>
          <a:noFill/>
        </p:spPr>
        <p:txBody>
          <a:bodyPr wrap="square" rtlCol="0">
            <a:spAutoFit/>
          </a:bodyPr>
          <a:lstStyle/>
          <a:p>
            <a:r>
              <a:rPr lang="en-US" sz="3600" dirty="0">
                <a:solidFill>
                  <a:schemeClr val="bg1"/>
                </a:solidFill>
                <a:latin typeface="Europa-Light" panose="02000000000000000000" pitchFamily="50" charset="0"/>
              </a:rPr>
              <a:t>A unique venue</a:t>
            </a:r>
          </a:p>
        </p:txBody>
      </p:sp>
      <p:pic>
        <p:nvPicPr>
          <p:cNvPr id="2" name="Picture 1" descr="Art display of art on a table&#10;&#10;Description automatically generated">
            <a:extLst>
              <a:ext uri="{FF2B5EF4-FFF2-40B4-BE49-F238E27FC236}">
                <a16:creationId xmlns:a16="http://schemas.microsoft.com/office/drawing/2014/main" id="{8804FE2B-9BA1-A1AE-8969-A15E8BBBE7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7378" y="3709484"/>
            <a:ext cx="4224165" cy="2805602"/>
          </a:xfrm>
          <a:prstGeom prst="rect">
            <a:avLst/>
          </a:prstGeom>
        </p:spPr>
      </p:pic>
      <p:pic>
        <p:nvPicPr>
          <p:cNvPr id="3" name="Picture 2" descr="A white statue on a table&#10;&#10;Description automatically generated">
            <a:extLst>
              <a:ext uri="{FF2B5EF4-FFF2-40B4-BE49-F238E27FC236}">
                <a16:creationId xmlns:a16="http://schemas.microsoft.com/office/drawing/2014/main" id="{23EA08D2-F038-E412-A94E-E831D5FAE0FC}"/>
              </a:ext>
            </a:extLst>
          </p:cNvPr>
          <p:cNvPicPr>
            <a:picLocks noChangeAspect="1"/>
          </p:cNvPicPr>
          <p:nvPr/>
        </p:nvPicPr>
        <p:blipFill rotWithShape="1">
          <a:blip r:embed="rId5">
            <a:extLst>
              <a:ext uri="{28A0092B-C50C-407E-A947-70E740481C1C}">
                <a14:useLocalDpi xmlns:a14="http://schemas.microsoft.com/office/drawing/2010/main" val="0"/>
              </a:ext>
            </a:extLst>
          </a:blip>
          <a:srcRect t="8590"/>
          <a:stretch/>
        </p:blipFill>
        <p:spPr>
          <a:xfrm>
            <a:off x="7757378" y="1073938"/>
            <a:ext cx="4224165" cy="2564601"/>
          </a:xfrm>
          <a:prstGeom prst="rect">
            <a:avLst/>
          </a:prstGeom>
        </p:spPr>
      </p:pic>
    </p:spTree>
    <p:extLst>
      <p:ext uri="{BB962C8B-B14F-4D97-AF65-F5344CB8AC3E}">
        <p14:creationId xmlns:p14="http://schemas.microsoft.com/office/powerpoint/2010/main" val="32703709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86A82D4-6D68-88A7-ABED-FB81EFBD02A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A8E1DC8-32B1-8C6A-35A9-B354906D7DBA}"/>
              </a:ext>
            </a:extLst>
          </p:cNvPr>
          <p:cNvSpPr txBox="1"/>
          <p:nvPr/>
        </p:nvSpPr>
        <p:spPr>
          <a:xfrm>
            <a:off x="278130" y="323986"/>
            <a:ext cx="10219104" cy="646331"/>
          </a:xfrm>
          <a:prstGeom prst="rect">
            <a:avLst/>
          </a:prstGeom>
          <a:noFill/>
        </p:spPr>
        <p:txBody>
          <a:bodyPr wrap="square" rtlCol="0">
            <a:spAutoFit/>
          </a:bodyPr>
          <a:lstStyle/>
          <a:p>
            <a:r>
              <a:rPr lang="en-US" sz="3600">
                <a:solidFill>
                  <a:schemeClr val="bg1"/>
                </a:solidFill>
                <a:latin typeface="Europa-Light" panose="02000000000000000000" pitchFamily="50" charset="0"/>
              </a:rPr>
              <a:t>A unique venue</a:t>
            </a:r>
            <a:endParaRPr lang="en-US" sz="3600" dirty="0">
              <a:solidFill>
                <a:schemeClr val="bg1"/>
              </a:solidFill>
              <a:latin typeface="Europa-Light" panose="02000000000000000000" pitchFamily="50" charset="0"/>
            </a:endParaRPr>
          </a:p>
        </p:txBody>
      </p:sp>
      <p:pic>
        <p:nvPicPr>
          <p:cNvPr id="5" name="Picture 4" descr="A group of people sitting around a table&#10;&#10;Description automatically generated">
            <a:extLst>
              <a:ext uri="{FF2B5EF4-FFF2-40B4-BE49-F238E27FC236}">
                <a16:creationId xmlns:a16="http://schemas.microsoft.com/office/drawing/2014/main" id="{F0B1FDCF-9FE1-0F13-8133-058D43954A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4500" y="3267542"/>
            <a:ext cx="4945006" cy="3284370"/>
          </a:xfrm>
          <a:prstGeom prst="rect">
            <a:avLst/>
          </a:prstGeom>
        </p:spPr>
      </p:pic>
      <p:pic>
        <p:nvPicPr>
          <p:cNvPr id="2" name="Picture 1" descr="A person and person looking at a statue&#10;&#10;Description automatically generated">
            <a:extLst>
              <a:ext uri="{FF2B5EF4-FFF2-40B4-BE49-F238E27FC236}">
                <a16:creationId xmlns:a16="http://schemas.microsoft.com/office/drawing/2014/main" id="{247570FA-05B9-7DA0-5302-629D974419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8947" y="682024"/>
            <a:ext cx="3660429" cy="2431181"/>
          </a:xfrm>
          <a:prstGeom prst="rect">
            <a:avLst/>
          </a:prstGeom>
        </p:spPr>
      </p:pic>
      <p:pic>
        <p:nvPicPr>
          <p:cNvPr id="11" name="Picture 10" descr="A group of people standing in a hallway&#10;&#10;Description automatically generated">
            <a:extLst>
              <a:ext uri="{FF2B5EF4-FFF2-40B4-BE49-F238E27FC236}">
                <a16:creationId xmlns:a16="http://schemas.microsoft.com/office/drawing/2014/main" id="{C4E63C03-8141-02F0-E3D2-8580ACC67C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1773" y="682024"/>
            <a:ext cx="3660431" cy="2431181"/>
          </a:xfrm>
          <a:prstGeom prst="rect">
            <a:avLst/>
          </a:prstGeom>
        </p:spPr>
      </p:pic>
      <p:pic>
        <p:nvPicPr>
          <p:cNvPr id="15" name="Picture 14" descr="A person standing at a podium with a large screen&#10;&#10;Description automatically generated">
            <a:extLst>
              <a:ext uri="{FF2B5EF4-FFF2-40B4-BE49-F238E27FC236}">
                <a16:creationId xmlns:a16="http://schemas.microsoft.com/office/drawing/2014/main" id="{785E606C-BFBC-5F18-F786-02F3A9BC3236}"/>
              </a:ext>
            </a:extLst>
          </p:cNvPr>
          <p:cNvPicPr>
            <a:picLocks noChangeAspect="1"/>
          </p:cNvPicPr>
          <p:nvPr/>
        </p:nvPicPr>
        <p:blipFill rotWithShape="1">
          <a:blip r:embed="rId6">
            <a:extLst>
              <a:ext uri="{28A0092B-C50C-407E-A947-70E740481C1C}">
                <a14:useLocalDpi xmlns:a14="http://schemas.microsoft.com/office/drawing/2010/main" val="0"/>
              </a:ext>
            </a:extLst>
          </a:blip>
          <a:srcRect l="9648" t="22325"/>
          <a:stretch/>
        </p:blipFill>
        <p:spPr>
          <a:xfrm>
            <a:off x="6995886" y="3249644"/>
            <a:ext cx="4801527" cy="3302268"/>
          </a:xfrm>
          <a:prstGeom prst="rect">
            <a:avLst/>
          </a:prstGeom>
        </p:spPr>
      </p:pic>
    </p:spTree>
    <p:extLst>
      <p:ext uri="{BB962C8B-B14F-4D97-AF65-F5344CB8AC3E}">
        <p14:creationId xmlns:p14="http://schemas.microsoft.com/office/powerpoint/2010/main" val="31344097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F02876-1CBF-C1F8-6204-E569DDBBB9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130" y="1227732"/>
            <a:ext cx="3456332" cy="2592249"/>
          </a:xfrm>
          <a:prstGeom prst="rect">
            <a:avLst/>
          </a:prstGeom>
        </p:spPr>
      </p:pic>
      <p:sp>
        <p:nvSpPr>
          <p:cNvPr id="7" name="TextBox 6">
            <a:extLst>
              <a:ext uri="{FF2B5EF4-FFF2-40B4-BE49-F238E27FC236}">
                <a16:creationId xmlns:a16="http://schemas.microsoft.com/office/drawing/2014/main" id="{F0AC8940-CE33-5D03-4235-58CA5FE0EA29}"/>
              </a:ext>
            </a:extLst>
          </p:cNvPr>
          <p:cNvSpPr txBox="1"/>
          <p:nvPr/>
        </p:nvSpPr>
        <p:spPr>
          <a:xfrm>
            <a:off x="278130" y="4377690"/>
            <a:ext cx="3456332" cy="1015663"/>
          </a:xfrm>
          <a:prstGeom prst="rect">
            <a:avLst/>
          </a:prstGeom>
          <a:noFill/>
        </p:spPr>
        <p:txBody>
          <a:bodyPr wrap="square" rtlCol="0">
            <a:spAutoFit/>
          </a:bodyPr>
          <a:lstStyle/>
          <a:p>
            <a:r>
              <a:rPr lang="en-US" sz="2000" dirty="0">
                <a:solidFill>
                  <a:schemeClr val="bg1"/>
                </a:solidFill>
                <a:latin typeface="Europa-Light" panose="02000000000000000000" pitchFamily="50" charset="0"/>
              </a:rPr>
              <a:t>Janet </a:t>
            </a:r>
            <a:r>
              <a:rPr lang="en-US" sz="2000" dirty="0" err="1">
                <a:solidFill>
                  <a:schemeClr val="bg1"/>
                </a:solidFill>
                <a:latin typeface="Europa-Light" panose="02000000000000000000" pitchFamily="50" charset="0"/>
              </a:rPr>
              <a:t>Iwasa</a:t>
            </a:r>
            <a:r>
              <a:rPr lang="en-US" sz="2000" dirty="0">
                <a:solidFill>
                  <a:schemeClr val="bg1"/>
                </a:solidFill>
                <a:latin typeface="Europa-Light" panose="02000000000000000000" pitchFamily="50" charset="0"/>
              </a:rPr>
              <a:t>, PhD</a:t>
            </a:r>
          </a:p>
          <a:p>
            <a:r>
              <a:rPr lang="en-US" sz="2000" dirty="0">
                <a:solidFill>
                  <a:schemeClr val="bg1"/>
                </a:solidFill>
                <a:latin typeface="Europa-Light" panose="02000000000000000000" pitchFamily="50" charset="0"/>
              </a:rPr>
              <a:t>The Animation Lab</a:t>
            </a:r>
          </a:p>
          <a:p>
            <a:r>
              <a:rPr lang="en-US" sz="2000" dirty="0">
                <a:solidFill>
                  <a:schemeClr val="bg1"/>
                </a:solidFill>
                <a:latin typeface="Europa-Light" panose="02000000000000000000" pitchFamily="50" charset="0"/>
              </a:rPr>
              <a:t>University of Utah</a:t>
            </a:r>
          </a:p>
        </p:txBody>
      </p:sp>
      <p:sp>
        <p:nvSpPr>
          <p:cNvPr id="2" name="TextBox 1">
            <a:extLst>
              <a:ext uri="{FF2B5EF4-FFF2-40B4-BE49-F238E27FC236}">
                <a16:creationId xmlns:a16="http://schemas.microsoft.com/office/drawing/2014/main" id="{5D5D13F3-FEE5-6D31-BC07-D56C34E793C8}"/>
              </a:ext>
            </a:extLst>
          </p:cNvPr>
          <p:cNvSpPr txBox="1"/>
          <p:nvPr/>
        </p:nvSpPr>
        <p:spPr>
          <a:xfrm>
            <a:off x="278130" y="323986"/>
            <a:ext cx="10219104" cy="646331"/>
          </a:xfrm>
          <a:prstGeom prst="rect">
            <a:avLst/>
          </a:prstGeom>
          <a:noFill/>
        </p:spPr>
        <p:txBody>
          <a:bodyPr wrap="square" rtlCol="0">
            <a:spAutoFit/>
          </a:bodyPr>
          <a:lstStyle>
            <a:defPPr>
              <a:defRPr lang="en-US"/>
            </a:defPPr>
            <a:lvl1pPr>
              <a:defRPr sz="3600">
                <a:solidFill>
                  <a:schemeClr val="bg1"/>
                </a:solidFill>
                <a:latin typeface="Europa-Light" panose="02000000000000000000" pitchFamily="50" charset="0"/>
              </a:defRPr>
            </a:lvl1pPr>
          </a:lstStyle>
          <a:p>
            <a:r>
              <a:rPr lang="en-US" dirty="0"/>
              <a:t>Scientist/Artists</a:t>
            </a:r>
          </a:p>
        </p:txBody>
      </p:sp>
      <p:pic>
        <p:nvPicPr>
          <p:cNvPr id="3" name="Online Media 2" title="The HIV Life Cycle">
            <a:hlinkClick r:id="" action="ppaction://media"/>
            <a:extLst>
              <a:ext uri="{FF2B5EF4-FFF2-40B4-BE49-F238E27FC236}">
                <a16:creationId xmlns:a16="http://schemas.microsoft.com/office/drawing/2014/main" id="{4084E941-3FFD-36AA-811B-AAE92D4EDB5F}"/>
              </a:ext>
            </a:extLst>
          </p:cNvPr>
          <p:cNvPicPr>
            <a:picLocks noRot="1" noChangeAspect="1"/>
          </p:cNvPicPr>
          <p:nvPr>
            <a:videoFile r:link="rId2"/>
          </p:nvPr>
        </p:nvPicPr>
        <p:blipFill>
          <a:blip r:embed="rId5"/>
          <a:stretch>
            <a:fillRect/>
          </a:stretch>
        </p:blipFill>
        <p:spPr>
          <a:xfrm>
            <a:off x="3985260" y="1227732"/>
            <a:ext cx="7990449" cy="4501661"/>
          </a:xfrm>
          <a:prstGeom prst="rect">
            <a:avLst/>
          </a:prstGeom>
        </p:spPr>
      </p:pic>
    </p:spTree>
    <p:extLst>
      <p:ext uri="{BB962C8B-B14F-4D97-AF65-F5344CB8AC3E}">
        <p14:creationId xmlns:p14="http://schemas.microsoft.com/office/powerpoint/2010/main" val="6621979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8300E34-0A5A-85AC-B74E-1E87AED15EE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87CE3F4-88CE-FE1F-1EA7-78DFB39170D2}"/>
              </a:ext>
            </a:extLst>
          </p:cNvPr>
          <p:cNvSpPr txBox="1"/>
          <p:nvPr/>
        </p:nvSpPr>
        <p:spPr>
          <a:xfrm>
            <a:off x="278130" y="2325787"/>
            <a:ext cx="3456332" cy="646331"/>
          </a:xfrm>
          <a:prstGeom prst="rect">
            <a:avLst/>
          </a:prstGeom>
          <a:noFill/>
        </p:spPr>
        <p:txBody>
          <a:bodyPr wrap="square" rtlCol="0">
            <a:spAutoFit/>
          </a:bodyPr>
          <a:lstStyle/>
          <a:p>
            <a:r>
              <a:rPr lang="en-US" dirty="0">
                <a:solidFill>
                  <a:schemeClr val="bg1"/>
                </a:solidFill>
                <a:latin typeface="Europa-Light" panose="02000000000000000000" pitchFamily="50" charset="0"/>
              </a:rPr>
              <a:t>Bob Goldstein, PhD</a:t>
            </a:r>
          </a:p>
          <a:p>
            <a:r>
              <a:rPr lang="en-US" dirty="0">
                <a:solidFill>
                  <a:schemeClr val="bg1"/>
                </a:solidFill>
                <a:latin typeface="Europa-Light" panose="02000000000000000000" pitchFamily="50" charset="0"/>
              </a:rPr>
              <a:t>UNC Chapel Hill</a:t>
            </a:r>
          </a:p>
        </p:txBody>
      </p:sp>
      <p:sp>
        <p:nvSpPr>
          <p:cNvPr id="2" name="TextBox 1">
            <a:extLst>
              <a:ext uri="{FF2B5EF4-FFF2-40B4-BE49-F238E27FC236}">
                <a16:creationId xmlns:a16="http://schemas.microsoft.com/office/drawing/2014/main" id="{7E965687-912E-90C8-3C57-3632D5B6E7AB}"/>
              </a:ext>
            </a:extLst>
          </p:cNvPr>
          <p:cNvSpPr txBox="1"/>
          <p:nvPr/>
        </p:nvSpPr>
        <p:spPr>
          <a:xfrm>
            <a:off x="278130" y="323986"/>
            <a:ext cx="10219104" cy="830997"/>
          </a:xfrm>
          <a:prstGeom prst="rect">
            <a:avLst/>
          </a:prstGeom>
          <a:noFill/>
        </p:spPr>
        <p:txBody>
          <a:bodyPr wrap="square" rtlCol="0">
            <a:spAutoFit/>
          </a:bodyPr>
          <a:lstStyle>
            <a:defPPr>
              <a:defRPr lang="en-US"/>
            </a:defPPr>
            <a:lvl1pPr>
              <a:defRPr sz="3600">
                <a:solidFill>
                  <a:schemeClr val="bg1"/>
                </a:solidFill>
                <a:latin typeface="Europa-Light" panose="02000000000000000000" pitchFamily="50" charset="0"/>
              </a:defRPr>
            </a:lvl1pPr>
          </a:lstStyle>
          <a:p>
            <a:r>
              <a:rPr lang="en-US" dirty="0"/>
              <a:t>Scientist/Artists</a:t>
            </a:r>
          </a:p>
        </p:txBody>
      </p:sp>
      <p:pic>
        <p:nvPicPr>
          <p:cNvPr id="15" name="Picture 14" descr="A person standing in a shed&#10;&#10;Description automatically generated">
            <a:extLst>
              <a:ext uri="{FF2B5EF4-FFF2-40B4-BE49-F238E27FC236}">
                <a16:creationId xmlns:a16="http://schemas.microsoft.com/office/drawing/2014/main" id="{B629C63B-073A-82B1-BDBC-57664B8274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44" y="3673869"/>
            <a:ext cx="5575088" cy="3135987"/>
          </a:xfrm>
          <a:prstGeom prst="rect">
            <a:avLst/>
          </a:prstGeom>
        </p:spPr>
      </p:pic>
      <p:pic>
        <p:nvPicPr>
          <p:cNvPr id="3" name="Picture 2">
            <a:extLst>
              <a:ext uri="{FF2B5EF4-FFF2-40B4-BE49-F238E27FC236}">
                <a16:creationId xmlns:a16="http://schemas.microsoft.com/office/drawing/2014/main" id="{BED3EE9D-B03E-6EA2-D0EE-346080066D1F}"/>
              </a:ext>
            </a:extLst>
          </p:cNvPr>
          <p:cNvPicPr>
            <a:picLocks noChangeAspect="1"/>
          </p:cNvPicPr>
          <p:nvPr/>
        </p:nvPicPr>
        <p:blipFill>
          <a:blip r:embed="rId4"/>
          <a:stretch>
            <a:fillRect/>
          </a:stretch>
        </p:blipFill>
        <p:spPr>
          <a:xfrm>
            <a:off x="4114050" y="739484"/>
            <a:ext cx="4160315" cy="2732561"/>
          </a:xfrm>
          <a:prstGeom prst="rect">
            <a:avLst/>
          </a:prstGeom>
        </p:spPr>
      </p:pic>
      <p:pic>
        <p:nvPicPr>
          <p:cNvPr id="5" name="Picture 4">
            <a:extLst>
              <a:ext uri="{FF2B5EF4-FFF2-40B4-BE49-F238E27FC236}">
                <a16:creationId xmlns:a16="http://schemas.microsoft.com/office/drawing/2014/main" id="{6B1F6AC6-BC8F-45C6-A4D7-F6B3BA3D8826}"/>
              </a:ext>
            </a:extLst>
          </p:cNvPr>
          <p:cNvPicPr>
            <a:picLocks noChangeAspect="1"/>
          </p:cNvPicPr>
          <p:nvPr/>
        </p:nvPicPr>
        <p:blipFill rotWithShape="1">
          <a:blip r:embed="rId5"/>
          <a:srcRect l="4656" r="4104"/>
          <a:stretch/>
        </p:blipFill>
        <p:spPr>
          <a:xfrm>
            <a:off x="8810551" y="739483"/>
            <a:ext cx="2366210" cy="2732561"/>
          </a:xfrm>
          <a:prstGeom prst="rect">
            <a:avLst/>
          </a:prstGeom>
        </p:spPr>
      </p:pic>
      <p:pic>
        <p:nvPicPr>
          <p:cNvPr id="6" name="Picture 5">
            <a:extLst>
              <a:ext uri="{FF2B5EF4-FFF2-40B4-BE49-F238E27FC236}">
                <a16:creationId xmlns:a16="http://schemas.microsoft.com/office/drawing/2014/main" id="{AC67AC5D-0450-7C5B-2C61-BA6D8335C6A2}"/>
              </a:ext>
            </a:extLst>
          </p:cNvPr>
          <p:cNvPicPr>
            <a:picLocks noChangeAspect="1"/>
          </p:cNvPicPr>
          <p:nvPr/>
        </p:nvPicPr>
        <p:blipFill rotWithShape="1">
          <a:blip r:embed="rId6"/>
          <a:srcRect l="1031" t="2027" r="1031" b="893"/>
          <a:stretch/>
        </p:blipFill>
        <p:spPr>
          <a:xfrm>
            <a:off x="7780604" y="3739708"/>
            <a:ext cx="4353252" cy="2876764"/>
          </a:xfrm>
          <a:prstGeom prst="rect">
            <a:avLst/>
          </a:prstGeom>
        </p:spPr>
      </p:pic>
      <p:grpSp>
        <p:nvGrpSpPr>
          <p:cNvPr id="8" name="Group 7">
            <a:extLst>
              <a:ext uri="{FF2B5EF4-FFF2-40B4-BE49-F238E27FC236}">
                <a16:creationId xmlns:a16="http://schemas.microsoft.com/office/drawing/2014/main" id="{1D8B076E-E8F1-F10D-F5E1-4D8366D2A4D5}"/>
              </a:ext>
            </a:extLst>
          </p:cNvPr>
          <p:cNvGrpSpPr/>
          <p:nvPr/>
        </p:nvGrpSpPr>
        <p:grpSpPr>
          <a:xfrm>
            <a:off x="7780604" y="3739709"/>
            <a:ext cx="4353251" cy="2876763"/>
            <a:chOff x="875359" y="557569"/>
            <a:chExt cx="6287813" cy="4155181"/>
          </a:xfrm>
        </p:grpSpPr>
        <p:sp>
          <p:nvSpPr>
            <p:cNvPr id="9" name="Rectangle 8">
              <a:extLst>
                <a:ext uri="{FF2B5EF4-FFF2-40B4-BE49-F238E27FC236}">
                  <a16:creationId xmlns:a16="http://schemas.microsoft.com/office/drawing/2014/main" id="{0BF49752-69B6-362A-41F5-6F589A57F35C}"/>
                </a:ext>
              </a:extLst>
            </p:cNvPr>
            <p:cNvSpPr/>
            <p:nvPr/>
          </p:nvSpPr>
          <p:spPr>
            <a:xfrm>
              <a:off x="875359" y="557569"/>
              <a:ext cx="6287813" cy="4155181"/>
            </a:xfrm>
            <a:prstGeom prst="rect">
              <a:avLst/>
            </a:prstGeom>
            <a:solidFill>
              <a:srgbClr val="03030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03B735D-CB20-52F5-0A9B-4665B618981F}"/>
                </a:ext>
              </a:extLst>
            </p:cNvPr>
            <p:cNvPicPr>
              <a:picLocks noChangeAspect="1"/>
            </p:cNvPicPr>
            <p:nvPr/>
          </p:nvPicPr>
          <p:blipFill rotWithShape="1">
            <a:blip r:embed="rId7"/>
            <a:srcRect l="1357" t="1763" r="1361" b="429"/>
            <a:stretch/>
          </p:blipFill>
          <p:spPr>
            <a:xfrm>
              <a:off x="1407455" y="876735"/>
              <a:ext cx="5263802" cy="3668949"/>
            </a:xfrm>
            <a:prstGeom prst="rect">
              <a:avLst/>
            </a:prstGeom>
          </p:spPr>
        </p:pic>
      </p:grpSp>
      <p:sp>
        <p:nvSpPr>
          <p:cNvPr id="12" name="TextBox 11">
            <a:extLst>
              <a:ext uri="{FF2B5EF4-FFF2-40B4-BE49-F238E27FC236}">
                <a16:creationId xmlns:a16="http://schemas.microsoft.com/office/drawing/2014/main" id="{ADF68321-9050-0E77-02F3-70DF5AD1F3FE}"/>
              </a:ext>
            </a:extLst>
          </p:cNvPr>
          <p:cNvSpPr txBox="1"/>
          <p:nvPr/>
        </p:nvSpPr>
        <p:spPr>
          <a:xfrm>
            <a:off x="7780603" y="6590971"/>
            <a:ext cx="6096670" cy="261610"/>
          </a:xfrm>
          <a:prstGeom prst="rect">
            <a:avLst/>
          </a:prstGeom>
          <a:noFill/>
        </p:spPr>
        <p:txBody>
          <a:bodyPr wrap="square">
            <a:spAutoFit/>
          </a:bodyPr>
          <a:lstStyle/>
          <a:p>
            <a:r>
              <a:rPr lang="en-US" sz="1100" dirty="0">
                <a:solidFill>
                  <a:schemeClr val="bg1"/>
                </a:solidFill>
              </a:rPr>
              <a:t>https://www.bobgoldstein.art/gig-posters-for-scientists.html</a:t>
            </a:r>
          </a:p>
        </p:txBody>
      </p:sp>
      <p:pic>
        <p:nvPicPr>
          <p:cNvPr id="14" name="Picture 13">
            <a:extLst>
              <a:ext uri="{FF2B5EF4-FFF2-40B4-BE49-F238E27FC236}">
                <a16:creationId xmlns:a16="http://schemas.microsoft.com/office/drawing/2014/main" id="{33F03156-CF84-CEC6-4FDA-2196AEB1E8D0}"/>
              </a:ext>
            </a:extLst>
          </p:cNvPr>
          <p:cNvPicPr>
            <a:picLocks noChangeAspect="1"/>
          </p:cNvPicPr>
          <p:nvPr/>
        </p:nvPicPr>
        <p:blipFill>
          <a:blip r:embed="rId8"/>
          <a:stretch>
            <a:fillRect/>
          </a:stretch>
        </p:blipFill>
        <p:spPr>
          <a:xfrm>
            <a:off x="5681018" y="3673868"/>
            <a:ext cx="2038180" cy="3135988"/>
          </a:xfrm>
          <a:prstGeom prst="rect">
            <a:avLst/>
          </a:prstGeom>
        </p:spPr>
      </p:pic>
    </p:spTree>
    <p:extLst>
      <p:ext uri="{BB962C8B-B14F-4D97-AF65-F5344CB8AC3E}">
        <p14:creationId xmlns:p14="http://schemas.microsoft.com/office/powerpoint/2010/main" val="9202237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572C945-DD3E-5AD5-1D88-5447BCD17BC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323CF71-2867-E470-FA43-85C10CAFDE08}"/>
              </a:ext>
            </a:extLst>
          </p:cNvPr>
          <p:cNvSpPr txBox="1"/>
          <p:nvPr/>
        </p:nvSpPr>
        <p:spPr>
          <a:xfrm>
            <a:off x="249933" y="2309674"/>
            <a:ext cx="3456332" cy="646331"/>
          </a:xfrm>
          <a:prstGeom prst="rect">
            <a:avLst/>
          </a:prstGeom>
          <a:noFill/>
        </p:spPr>
        <p:txBody>
          <a:bodyPr wrap="square" rtlCol="0">
            <a:spAutoFit/>
          </a:bodyPr>
          <a:lstStyle/>
          <a:p>
            <a:r>
              <a:rPr lang="en-US" dirty="0">
                <a:solidFill>
                  <a:schemeClr val="bg1"/>
                </a:solidFill>
                <a:latin typeface="Europa-Light" panose="02000000000000000000" pitchFamily="50" charset="0"/>
              </a:rPr>
              <a:t>Mol Mir</a:t>
            </a:r>
          </a:p>
          <a:p>
            <a:r>
              <a:rPr lang="en-US" dirty="0">
                <a:solidFill>
                  <a:schemeClr val="bg1"/>
                </a:solidFill>
                <a:latin typeface="Europa-Light" panose="02000000000000000000" pitchFamily="50" charset="0"/>
              </a:rPr>
              <a:t>Stowers Institute</a:t>
            </a:r>
          </a:p>
        </p:txBody>
      </p:sp>
      <p:sp>
        <p:nvSpPr>
          <p:cNvPr id="2" name="TextBox 1">
            <a:extLst>
              <a:ext uri="{FF2B5EF4-FFF2-40B4-BE49-F238E27FC236}">
                <a16:creationId xmlns:a16="http://schemas.microsoft.com/office/drawing/2014/main" id="{48DF2718-B1CC-B26C-5A3F-494ED73F45D2}"/>
              </a:ext>
            </a:extLst>
          </p:cNvPr>
          <p:cNvSpPr txBox="1"/>
          <p:nvPr/>
        </p:nvSpPr>
        <p:spPr>
          <a:xfrm>
            <a:off x="278130" y="323986"/>
            <a:ext cx="10219104" cy="830997"/>
          </a:xfrm>
          <a:prstGeom prst="rect">
            <a:avLst/>
          </a:prstGeom>
          <a:noFill/>
        </p:spPr>
        <p:txBody>
          <a:bodyPr wrap="square" rtlCol="0">
            <a:spAutoFit/>
          </a:bodyPr>
          <a:lstStyle>
            <a:defPPr>
              <a:defRPr lang="en-US"/>
            </a:defPPr>
            <a:lvl1pPr>
              <a:defRPr sz="3600">
                <a:solidFill>
                  <a:schemeClr val="bg1"/>
                </a:solidFill>
                <a:latin typeface="Europa-Light" panose="02000000000000000000" pitchFamily="50" charset="0"/>
              </a:defRPr>
            </a:lvl1pPr>
          </a:lstStyle>
          <a:p>
            <a:r>
              <a:rPr lang="en-US" dirty="0"/>
              <a:t>Scientist/Artists</a:t>
            </a:r>
          </a:p>
        </p:txBody>
      </p:sp>
      <p:pic>
        <p:nvPicPr>
          <p:cNvPr id="4" name="Picture 3" descr="The image depicts a presenter, likely in a lecture or workshop setting, standing in front of a diverse audience, showcasing various colorful and intricate drawings, with the purpose of illustrating the concepts of seeing, sharing, and being alive.&#10;&#10;AI-generated content may be incorrect.">
            <a:extLst>
              <a:ext uri="{FF2B5EF4-FFF2-40B4-BE49-F238E27FC236}">
                <a16:creationId xmlns:a16="http://schemas.microsoft.com/office/drawing/2014/main" id="{C30A1534-A5F6-454B-4E4F-DEAB2638AA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2024" y="1045600"/>
            <a:ext cx="8021141" cy="5347427"/>
          </a:xfrm>
          <a:prstGeom prst="rect">
            <a:avLst/>
          </a:prstGeom>
        </p:spPr>
      </p:pic>
    </p:spTree>
    <p:extLst>
      <p:ext uri="{BB962C8B-B14F-4D97-AF65-F5344CB8AC3E}">
        <p14:creationId xmlns:p14="http://schemas.microsoft.com/office/powerpoint/2010/main" val="7592226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CC8FD9C-0E00-F224-50C6-6776395BE9D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320D34F-6ECE-C2DF-BC13-20E1DE0A20E9}"/>
              </a:ext>
            </a:extLst>
          </p:cNvPr>
          <p:cNvSpPr txBox="1"/>
          <p:nvPr/>
        </p:nvSpPr>
        <p:spPr>
          <a:xfrm>
            <a:off x="1419033" y="2756793"/>
            <a:ext cx="10219104" cy="923330"/>
          </a:xfrm>
          <a:prstGeom prst="rect">
            <a:avLst/>
          </a:prstGeom>
          <a:noFill/>
        </p:spPr>
        <p:txBody>
          <a:bodyPr wrap="square" rtlCol="0">
            <a:spAutoFit/>
          </a:bodyPr>
          <a:lstStyle/>
          <a:p>
            <a:r>
              <a:rPr lang="en-US" sz="5400" dirty="0">
                <a:solidFill>
                  <a:schemeClr val="bg1"/>
                </a:solidFill>
                <a:latin typeface="Europa-Light" panose="02000000000000000000" pitchFamily="50" charset="0"/>
              </a:rPr>
              <a:t>Involving Art Students</a:t>
            </a:r>
          </a:p>
        </p:txBody>
      </p:sp>
    </p:spTree>
    <p:extLst>
      <p:ext uri="{BB962C8B-B14F-4D97-AF65-F5344CB8AC3E}">
        <p14:creationId xmlns:p14="http://schemas.microsoft.com/office/powerpoint/2010/main" val="31758141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3C0D6BC-954F-3F39-1A95-E0EEB6A8E4EB}"/>
            </a:ext>
          </a:extLst>
        </p:cNvPr>
        <p:cNvGrpSpPr/>
        <p:nvPr/>
      </p:nvGrpSpPr>
      <p:grpSpPr>
        <a:xfrm>
          <a:off x="0" y="0"/>
          <a:ext cx="0" cy="0"/>
          <a:chOff x="0" y="0"/>
          <a:chExt cx="0" cy="0"/>
        </a:xfrm>
      </p:grpSpPr>
      <p:pic>
        <p:nvPicPr>
          <p:cNvPr id="4" name="Picture 3" descr="A close-up of a green capsule&#10;&#10;Description automatically generated">
            <a:extLst>
              <a:ext uri="{FF2B5EF4-FFF2-40B4-BE49-F238E27FC236}">
                <a16:creationId xmlns:a16="http://schemas.microsoft.com/office/drawing/2014/main" id="{469F17F5-A197-230F-2C4E-4624E0316F32}"/>
              </a:ext>
            </a:extLst>
          </p:cNvPr>
          <p:cNvPicPr>
            <a:picLocks noChangeAspect="1"/>
          </p:cNvPicPr>
          <p:nvPr/>
        </p:nvPicPr>
        <p:blipFill rotWithShape="1">
          <a:blip r:embed="rId3">
            <a:extLst>
              <a:ext uri="{28A0092B-C50C-407E-A947-70E740481C1C}">
                <a14:useLocalDpi xmlns:a14="http://schemas.microsoft.com/office/drawing/2010/main" val="0"/>
              </a:ext>
            </a:extLst>
          </a:blip>
          <a:srcRect l="6259" t="4617" r="8293" b="20971"/>
          <a:stretch/>
        </p:blipFill>
        <p:spPr>
          <a:xfrm>
            <a:off x="405180" y="1611716"/>
            <a:ext cx="3769804" cy="3821079"/>
          </a:xfrm>
          <a:prstGeom prst="rect">
            <a:avLst/>
          </a:prstGeom>
        </p:spPr>
      </p:pic>
      <p:pic>
        <p:nvPicPr>
          <p:cNvPr id="6" name="Picture 5" descr="A purple and green cell&#10;&#10;Description automatically generated">
            <a:extLst>
              <a:ext uri="{FF2B5EF4-FFF2-40B4-BE49-F238E27FC236}">
                <a16:creationId xmlns:a16="http://schemas.microsoft.com/office/drawing/2014/main" id="{AF8FAAE4-ADC5-1C06-5780-50C961AC1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3950" y="1611716"/>
            <a:ext cx="3821079" cy="3821079"/>
          </a:xfrm>
          <a:prstGeom prst="rect">
            <a:avLst/>
          </a:prstGeom>
        </p:spPr>
      </p:pic>
      <p:pic>
        <p:nvPicPr>
          <p:cNvPr id="8" name="Picture 7" descr="A close-up of a microscope&#10;&#10;Description automatically generated">
            <a:extLst>
              <a:ext uri="{FF2B5EF4-FFF2-40B4-BE49-F238E27FC236}">
                <a16:creationId xmlns:a16="http://schemas.microsoft.com/office/drawing/2014/main" id="{F2622CF8-8801-AB8C-D5D2-A7AE67BE6313}"/>
              </a:ext>
            </a:extLst>
          </p:cNvPr>
          <p:cNvPicPr>
            <a:picLocks noChangeAspect="1"/>
          </p:cNvPicPr>
          <p:nvPr/>
        </p:nvPicPr>
        <p:blipFill rotWithShape="1">
          <a:blip r:embed="rId5">
            <a:extLst>
              <a:ext uri="{28A0092B-C50C-407E-A947-70E740481C1C}">
                <a14:useLocalDpi xmlns:a14="http://schemas.microsoft.com/office/drawing/2010/main" val="0"/>
              </a:ext>
            </a:extLst>
          </a:blip>
          <a:srcRect l="6139" t="4616" r="8015" b="20972"/>
          <a:stretch/>
        </p:blipFill>
        <p:spPr>
          <a:xfrm>
            <a:off x="8141378" y="1611716"/>
            <a:ext cx="3787384" cy="3821079"/>
          </a:xfrm>
          <a:prstGeom prst="rect">
            <a:avLst/>
          </a:prstGeom>
        </p:spPr>
      </p:pic>
      <p:pic>
        <p:nvPicPr>
          <p:cNvPr id="3" name="Picture 2" descr="A green and white object on a white wall&#10;&#10;Description automatically generated">
            <a:extLst>
              <a:ext uri="{FF2B5EF4-FFF2-40B4-BE49-F238E27FC236}">
                <a16:creationId xmlns:a16="http://schemas.microsoft.com/office/drawing/2014/main" id="{361EBBAF-FC60-56E9-D222-68E693594CB0}"/>
              </a:ext>
            </a:extLst>
          </p:cNvPr>
          <p:cNvPicPr>
            <a:picLocks noChangeAspect="1"/>
          </p:cNvPicPr>
          <p:nvPr/>
        </p:nvPicPr>
        <p:blipFill rotWithShape="1">
          <a:blip r:embed="rId6">
            <a:extLst>
              <a:ext uri="{28A0092B-C50C-407E-A947-70E740481C1C}">
                <a14:useLocalDpi xmlns:a14="http://schemas.microsoft.com/office/drawing/2010/main" val="0"/>
              </a:ext>
            </a:extLst>
          </a:blip>
          <a:srcRect l="6835" t="2198" r="18472" b="7020"/>
          <a:stretch/>
        </p:blipFill>
        <p:spPr>
          <a:xfrm>
            <a:off x="631763" y="1180645"/>
            <a:ext cx="2901885" cy="4702636"/>
          </a:xfrm>
          <a:prstGeom prst="rect">
            <a:avLst/>
          </a:prstGeom>
        </p:spPr>
      </p:pic>
      <p:pic>
        <p:nvPicPr>
          <p:cNvPr id="7" name="Picture 6" descr="A close-up of a wall&#10;&#10;Description automatically generated">
            <a:extLst>
              <a:ext uri="{FF2B5EF4-FFF2-40B4-BE49-F238E27FC236}">
                <a16:creationId xmlns:a16="http://schemas.microsoft.com/office/drawing/2014/main" id="{AAA0695B-D598-E950-83AA-43E4ADA6ADFC}"/>
              </a:ext>
            </a:extLst>
          </p:cNvPr>
          <p:cNvPicPr>
            <a:picLocks noChangeAspect="1"/>
          </p:cNvPicPr>
          <p:nvPr/>
        </p:nvPicPr>
        <p:blipFill rotWithShape="1">
          <a:blip r:embed="rId7">
            <a:extLst>
              <a:ext uri="{28A0092B-C50C-407E-A947-70E740481C1C}">
                <a14:useLocalDpi xmlns:a14="http://schemas.microsoft.com/office/drawing/2010/main" val="0"/>
              </a:ext>
            </a:extLst>
          </a:blip>
          <a:srcRect l="29519" t="46959"/>
          <a:stretch/>
        </p:blipFill>
        <p:spPr>
          <a:xfrm>
            <a:off x="3553421" y="1180644"/>
            <a:ext cx="4686649" cy="4702637"/>
          </a:xfrm>
          <a:prstGeom prst="rect">
            <a:avLst/>
          </a:prstGeom>
        </p:spPr>
      </p:pic>
      <p:pic>
        <p:nvPicPr>
          <p:cNvPr id="10" name="Picture 9" descr="A close up of a painting&#10;&#10;Description automatically generated">
            <a:extLst>
              <a:ext uri="{FF2B5EF4-FFF2-40B4-BE49-F238E27FC236}">
                <a16:creationId xmlns:a16="http://schemas.microsoft.com/office/drawing/2014/main" id="{31A655DB-7114-80E3-2E16-19E2C215CC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59843" y="1180644"/>
            <a:ext cx="3526977" cy="4702636"/>
          </a:xfrm>
          <a:prstGeom prst="rect">
            <a:avLst/>
          </a:prstGeom>
        </p:spPr>
      </p:pic>
      <p:sp>
        <p:nvSpPr>
          <p:cNvPr id="12" name="TextBox 11">
            <a:extLst>
              <a:ext uri="{FF2B5EF4-FFF2-40B4-BE49-F238E27FC236}">
                <a16:creationId xmlns:a16="http://schemas.microsoft.com/office/drawing/2014/main" id="{3C76B18A-36A3-3304-E8B0-2E0C67775446}"/>
              </a:ext>
            </a:extLst>
          </p:cNvPr>
          <p:cNvSpPr txBox="1"/>
          <p:nvPr/>
        </p:nvSpPr>
        <p:spPr>
          <a:xfrm>
            <a:off x="327937" y="334351"/>
            <a:ext cx="10219104" cy="707886"/>
          </a:xfrm>
          <a:prstGeom prst="rect">
            <a:avLst/>
          </a:prstGeom>
          <a:noFill/>
        </p:spPr>
        <p:txBody>
          <a:bodyPr wrap="square" rtlCol="0">
            <a:spAutoFit/>
          </a:bodyPr>
          <a:lstStyle/>
          <a:p>
            <a:r>
              <a:rPr lang="en-US" sz="4000" dirty="0">
                <a:solidFill>
                  <a:schemeClr val="bg1"/>
                </a:solidFill>
                <a:latin typeface="Europa-Light" panose="02000000000000000000" pitchFamily="50" charset="0"/>
              </a:rPr>
              <a:t>Creating Art inspired in scientific images</a:t>
            </a:r>
          </a:p>
        </p:txBody>
      </p:sp>
      <p:sp>
        <p:nvSpPr>
          <p:cNvPr id="2" name="TextBox 1">
            <a:extLst>
              <a:ext uri="{FF2B5EF4-FFF2-40B4-BE49-F238E27FC236}">
                <a16:creationId xmlns:a16="http://schemas.microsoft.com/office/drawing/2014/main" id="{BFEFEC0D-EB25-37C3-5465-70CB48059861}"/>
              </a:ext>
            </a:extLst>
          </p:cNvPr>
          <p:cNvSpPr txBox="1"/>
          <p:nvPr/>
        </p:nvSpPr>
        <p:spPr>
          <a:xfrm>
            <a:off x="3533648" y="6314351"/>
            <a:ext cx="8352088" cy="276999"/>
          </a:xfrm>
          <a:prstGeom prst="rect">
            <a:avLst/>
          </a:prstGeom>
          <a:noFill/>
        </p:spPr>
        <p:txBody>
          <a:bodyPr wrap="square" rtlCol="0">
            <a:spAutoFit/>
          </a:bodyPr>
          <a:lstStyle/>
          <a:p>
            <a:pPr algn="r"/>
            <a:r>
              <a:rPr lang="en-US" sz="1200" dirty="0">
                <a:solidFill>
                  <a:schemeClr val="bg1"/>
                </a:solidFill>
              </a:rPr>
              <a:t>with Brian Carpenter, Eric Zeigler, and Barry Whittaker (</a:t>
            </a:r>
            <a:r>
              <a:rPr lang="en-US" sz="1200" dirty="0" err="1">
                <a:solidFill>
                  <a:schemeClr val="bg1"/>
                </a:solidFill>
              </a:rPr>
              <a:t>UToledo</a:t>
            </a:r>
            <a:r>
              <a:rPr lang="en-US" sz="1200" dirty="0">
                <a:solidFill>
                  <a:schemeClr val="bg1"/>
                </a:solidFill>
              </a:rPr>
              <a:t>, CVA)</a:t>
            </a:r>
          </a:p>
        </p:txBody>
      </p:sp>
    </p:spTree>
    <p:extLst>
      <p:ext uri="{BB962C8B-B14F-4D97-AF65-F5344CB8AC3E}">
        <p14:creationId xmlns:p14="http://schemas.microsoft.com/office/powerpoint/2010/main" val="27580673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 name="Picture 16" descr="The image features a vibrant, abstract cityscape design with a background of multicolored geometric patterns, showcasing a stylized representation of a city.&#10;&#10;AI-generated content may be incorrect.">
            <a:extLst>
              <a:ext uri="{FF2B5EF4-FFF2-40B4-BE49-F238E27FC236}">
                <a16:creationId xmlns:a16="http://schemas.microsoft.com/office/drawing/2014/main" id="{0F17347F-D5F8-98AD-0D09-EF7A528192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457" y="1280856"/>
            <a:ext cx="11661086" cy="3887029"/>
          </a:xfrm>
          <a:prstGeom prst="rect">
            <a:avLst/>
          </a:prstGeom>
        </p:spPr>
      </p:pic>
      <p:sp>
        <p:nvSpPr>
          <p:cNvPr id="23" name="TextBox 22">
            <a:extLst>
              <a:ext uri="{FF2B5EF4-FFF2-40B4-BE49-F238E27FC236}">
                <a16:creationId xmlns:a16="http://schemas.microsoft.com/office/drawing/2014/main" id="{6166EE3C-2398-E278-9819-E3CDCE02883D}"/>
              </a:ext>
            </a:extLst>
          </p:cNvPr>
          <p:cNvSpPr txBox="1"/>
          <p:nvPr/>
        </p:nvSpPr>
        <p:spPr>
          <a:xfrm>
            <a:off x="213682" y="5206449"/>
            <a:ext cx="3196544" cy="400110"/>
          </a:xfrm>
          <a:prstGeom prst="rect">
            <a:avLst/>
          </a:prstGeom>
          <a:noFill/>
        </p:spPr>
        <p:txBody>
          <a:bodyPr wrap="square" rtlCol="0">
            <a:spAutoFit/>
          </a:bodyPr>
          <a:lstStyle>
            <a:defPPr>
              <a:defRPr lang="en-US"/>
            </a:defPPr>
            <a:lvl1pPr>
              <a:defRPr sz="2000">
                <a:solidFill>
                  <a:schemeClr val="bg1"/>
                </a:solidFill>
              </a:defRPr>
            </a:lvl1pPr>
          </a:lstStyle>
          <a:p>
            <a:r>
              <a:rPr lang="en-US" i="1" dirty="0">
                <a:solidFill>
                  <a:srgbClr val="1A95BA"/>
                </a:solidFill>
              </a:rPr>
              <a:t>Designer: Kayla </a:t>
            </a:r>
            <a:r>
              <a:rPr lang="pl-PL" i="1" dirty="0">
                <a:solidFill>
                  <a:srgbClr val="1A95BA"/>
                </a:solidFill>
              </a:rPr>
              <a:t>Wisnewski</a:t>
            </a:r>
            <a:endParaRPr lang="en-US" i="1" dirty="0">
              <a:solidFill>
                <a:srgbClr val="1A95BA"/>
              </a:solidFill>
            </a:endParaRPr>
          </a:p>
        </p:txBody>
      </p:sp>
      <p:sp>
        <p:nvSpPr>
          <p:cNvPr id="25" name="TextBox 24">
            <a:extLst>
              <a:ext uri="{FF2B5EF4-FFF2-40B4-BE49-F238E27FC236}">
                <a16:creationId xmlns:a16="http://schemas.microsoft.com/office/drawing/2014/main" id="{9C2DE75C-9F11-CC32-0592-FABB55DEAC18}"/>
              </a:ext>
            </a:extLst>
          </p:cNvPr>
          <p:cNvSpPr txBox="1"/>
          <p:nvPr/>
        </p:nvSpPr>
        <p:spPr>
          <a:xfrm>
            <a:off x="327937" y="334351"/>
            <a:ext cx="10219104" cy="707886"/>
          </a:xfrm>
          <a:prstGeom prst="rect">
            <a:avLst/>
          </a:prstGeom>
          <a:noFill/>
        </p:spPr>
        <p:txBody>
          <a:bodyPr wrap="square" rtlCol="0">
            <a:spAutoFit/>
          </a:bodyPr>
          <a:lstStyle/>
          <a:p>
            <a:r>
              <a:rPr lang="en-US" sz="4000" dirty="0">
                <a:solidFill>
                  <a:schemeClr val="bg1"/>
                </a:solidFill>
                <a:latin typeface="Europa-Light" panose="02000000000000000000" pitchFamily="50" charset="0"/>
              </a:rPr>
              <a:t>Designing the Toledo </a:t>
            </a:r>
            <a:r>
              <a:rPr lang="en-US" sz="4000" dirty="0" err="1">
                <a:solidFill>
                  <a:schemeClr val="bg1"/>
                </a:solidFill>
                <a:latin typeface="Europa-Light" panose="02000000000000000000" pitchFamily="50" charset="0"/>
              </a:rPr>
              <a:t>CellulART</a:t>
            </a:r>
            <a:r>
              <a:rPr lang="en-US" sz="4000" dirty="0">
                <a:solidFill>
                  <a:schemeClr val="bg1"/>
                </a:solidFill>
                <a:latin typeface="Europa-Light" panose="02000000000000000000" pitchFamily="50" charset="0"/>
              </a:rPr>
              <a:t> annual theme</a:t>
            </a:r>
          </a:p>
        </p:txBody>
      </p:sp>
    </p:spTree>
    <p:extLst>
      <p:ext uri="{BB962C8B-B14F-4D97-AF65-F5344CB8AC3E}">
        <p14:creationId xmlns:p14="http://schemas.microsoft.com/office/powerpoint/2010/main" val="40690269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BBF2F0B-06B9-69A0-6D69-A4939F69078B}"/>
            </a:ext>
          </a:extLst>
        </p:cNvPr>
        <p:cNvGrpSpPr/>
        <p:nvPr/>
      </p:nvGrpSpPr>
      <p:grpSpPr>
        <a:xfrm>
          <a:off x="0" y="0"/>
          <a:ext cx="0" cy="0"/>
          <a:chOff x="0" y="0"/>
          <a:chExt cx="0" cy="0"/>
        </a:xfrm>
      </p:grpSpPr>
      <p:pic>
        <p:nvPicPr>
          <p:cNvPr id="15" name="Picture 14" descr="University of Toledo&#10;&#10;AI-generated content may be incorrect.">
            <a:extLst>
              <a:ext uri="{FF2B5EF4-FFF2-40B4-BE49-F238E27FC236}">
                <a16:creationId xmlns:a16="http://schemas.microsoft.com/office/drawing/2014/main" id="{B098B462-EB1B-ABD0-179C-57F4A20D4E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784" y="1261817"/>
            <a:ext cx="11661086" cy="3893374"/>
          </a:xfrm>
          <a:prstGeom prst="rect">
            <a:avLst/>
          </a:prstGeom>
        </p:spPr>
      </p:pic>
      <p:sp>
        <p:nvSpPr>
          <p:cNvPr id="3" name="TextBox 2">
            <a:extLst>
              <a:ext uri="{FF2B5EF4-FFF2-40B4-BE49-F238E27FC236}">
                <a16:creationId xmlns:a16="http://schemas.microsoft.com/office/drawing/2014/main" id="{9C2349D0-8BF7-F25F-F08C-520B041E89A8}"/>
              </a:ext>
            </a:extLst>
          </p:cNvPr>
          <p:cNvSpPr txBox="1"/>
          <p:nvPr/>
        </p:nvSpPr>
        <p:spPr>
          <a:xfrm>
            <a:off x="207618" y="5155191"/>
            <a:ext cx="2921220" cy="400110"/>
          </a:xfrm>
          <a:prstGeom prst="rect">
            <a:avLst/>
          </a:prstGeom>
          <a:noFill/>
        </p:spPr>
        <p:txBody>
          <a:bodyPr wrap="square" rtlCol="0">
            <a:spAutoFit/>
          </a:bodyPr>
          <a:lstStyle>
            <a:defPPr>
              <a:defRPr lang="en-US"/>
            </a:defPPr>
            <a:lvl1pPr>
              <a:defRPr sz="2000">
                <a:solidFill>
                  <a:schemeClr val="bg1"/>
                </a:solidFill>
              </a:defRPr>
            </a:lvl1pPr>
          </a:lstStyle>
          <a:p>
            <a:r>
              <a:rPr lang="en-US" i="1" dirty="0">
                <a:solidFill>
                  <a:srgbClr val="F424FE"/>
                </a:solidFill>
              </a:rPr>
              <a:t>Designer: Amil Bates</a:t>
            </a:r>
          </a:p>
        </p:txBody>
      </p:sp>
    </p:spTree>
    <p:extLst>
      <p:ext uri="{BB962C8B-B14F-4D97-AF65-F5344CB8AC3E}">
        <p14:creationId xmlns:p14="http://schemas.microsoft.com/office/powerpoint/2010/main" val="24715248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6687827-7CB8-1F05-CAAD-2629AB3E18D3}"/>
            </a:ext>
          </a:extLst>
        </p:cNvPr>
        <p:cNvGrpSpPr/>
        <p:nvPr/>
      </p:nvGrpSpPr>
      <p:grpSpPr>
        <a:xfrm>
          <a:off x="0" y="0"/>
          <a:ext cx="0" cy="0"/>
          <a:chOff x="0" y="0"/>
          <a:chExt cx="0" cy="0"/>
        </a:xfrm>
      </p:grpSpPr>
      <p:pic>
        <p:nvPicPr>
          <p:cNvPr id="8" name="Picture 7" descr="2025&#10;&#10;AI-generated content may be incorrect.">
            <a:extLst>
              <a:ext uri="{FF2B5EF4-FFF2-40B4-BE49-F238E27FC236}">
                <a16:creationId xmlns:a16="http://schemas.microsoft.com/office/drawing/2014/main" id="{E47CB8A4-043A-E871-C55F-F1C1372AC7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714" y="1316462"/>
            <a:ext cx="11824700" cy="3832168"/>
          </a:xfrm>
          <a:prstGeom prst="rect">
            <a:avLst/>
          </a:prstGeom>
        </p:spPr>
      </p:pic>
      <p:sp>
        <p:nvSpPr>
          <p:cNvPr id="11" name="TextBox 10">
            <a:extLst>
              <a:ext uri="{FF2B5EF4-FFF2-40B4-BE49-F238E27FC236}">
                <a16:creationId xmlns:a16="http://schemas.microsoft.com/office/drawing/2014/main" id="{1B7D8476-ACE6-AD6A-EA51-E0508510D43B}"/>
              </a:ext>
            </a:extLst>
          </p:cNvPr>
          <p:cNvSpPr txBox="1"/>
          <p:nvPr/>
        </p:nvSpPr>
        <p:spPr>
          <a:xfrm>
            <a:off x="106018" y="5207477"/>
            <a:ext cx="3069201" cy="400110"/>
          </a:xfrm>
          <a:prstGeom prst="rect">
            <a:avLst/>
          </a:prstGeom>
          <a:noFill/>
        </p:spPr>
        <p:txBody>
          <a:bodyPr wrap="square" rtlCol="0">
            <a:spAutoFit/>
          </a:bodyPr>
          <a:lstStyle>
            <a:defPPr>
              <a:defRPr lang="en-US"/>
            </a:defPPr>
            <a:lvl1pPr>
              <a:defRPr sz="2000">
                <a:solidFill>
                  <a:schemeClr val="bg1"/>
                </a:solidFill>
              </a:defRPr>
            </a:lvl1pPr>
          </a:lstStyle>
          <a:p>
            <a:r>
              <a:rPr lang="en-US" i="1" dirty="0">
                <a:solidFill>
                  <a:srgbClr val="FFFF73"/>
                </a:solidFill>
              </a:rPr>
              <a:t>Designer: Andy Martin</a:t>
            </a:r>
          </a:p>
        </p:txBody>
      </p:sp>
    </p:spTree>
    <p:extLst>
      <p:ext uri="{BB962C8B-B14F-4D97-AF65-F5344CB8AC3E}">
        <p14:creationId xmlns:p14="http://schemas.microsoft.com/office/powerpoint/2010/main" val="23037289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3356322-09D1-7A5C-E4B8-FDC7ED1D4677}"/>
            </a:ext>
          </a:extLst>
        </p:cNvPr>
        <p:cNvGrpSpPr/>
        <p:nvPr/>
      </p:nvGrpSpPr>
      <p:grpSpPr>
        <a:xfrm>
          <a:off x="0" y="0"/>
          <a:ext cx="0" cy="0"/>
          <a:chOff x="0" y="0"/>
          <a:chExt cx="0" cy="0"/>
        </a:xfrm>
      </p:grpSpPr>
      <p:pic>
        <p:nvPicPr>
          <p:cNvPr id="6" name="Picture 5" descr="The image showcases a patterned, abstract design featuring a blue, textured, cellular-like aesthete, possibly representing an art piece or design, with a university and date stamped at the bottom.&#10;&#10;AI-generated content may be incorrect.">
            <a:extLst>
              <a:ext uri="{FF2B5EF4-FFF2-40B4-BE49-F238E27FC236}">
                <a16:creationId xmlns:a16="http://schemas.microsoft.com/office/drawing/2014/main" id="{129866E1-B0C6-9BD8-9908-4EDE9F268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963" y="1264652"/>
            <a:ext cx="11661086" cy="3910687"/>
          </a:xfrm>
          <a:prstGeom prst="rect">
            <a:avLst/>
          </a:prstGeom>
        </p:spPr>
      </p:pic>
      <p:sp>
        <p:nvSpPr>
          <p:cNvPr id="9" name="TextBox 8">
            <a:extLst>
              <a:ext uri="{FF2B5EF4-FFF2-40B4-BE49-F238E27FC236}">
                <a16:creationId xmlns:a16="http://schemas.microsoft.com/office/drawing/2014/main" id="{44C3F124-0A31-EB8C-0023-E97BE12D8F98}"/>
              </a:ext>
            </a:extLst>
          </p:cNvPr>
          <p:cNvSpPr txBox="1"/>
          <p:nvPr/>
        </p:nvSpPr>
        <p:spPr>
          <a:xfrm>
            <a:off x="185530" y="5229190"/>
            <a:ext cx="4296073" cy="400110"/>
          </a:xfrm>
          <a:prstGeom prst="rect">
            <a:avLst/>
          </a:prstGeom>
          <a:noFill/>
        </p:spPr>
        <p:txBody>
          <a:bodyPr wrap="square" rtlCol="0">
            <a:spAutoFit/>
          </a:bodyPr>
          <a:lstStyle/>
          <a:p>
            <a:r>
              <a:rPr lang="en-US" sz="2000" i="1" dirty="0">
                <a:solidFill>
                  <a:srgbClr val="B5CCDC"/>
                </a:solidFill>
              </a:rPr>
              <a:t>Designer: Serenity Hernandez</a:t>
            </a:r>
          </a:p>
        </p:txBody>
      </p:sp>
    </p:spTree>
    <p:extLst>
      <p:ext uri="{BB962C8B-B14F-4D97-AF65-F5344CB8AC3E}">
        <p14:creationId xmlns:p14="http://schemas.microsoft.com/office/powerpoint/2010/main" val="3686812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3A0674-314D-DD73-83B7-277026A411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F5BEE6C-E9AE-191D-DE0A-4FBF2C363021}"/>
              </a:ext>
            </a:extLst>
          </p:cNvPr>
          <p:cNvSpPr txBox="1"/>
          <p:nvPr/>
        </p:nvSpPr>
        <p:spPr>
          <a:xfrm>
            <a:off x="1419033" y="2756793"/>
            <a:ext cx="10219104" cy="923330"/>
          </a:xfrm>
          <a:prstGeom prst="rect">
            <a:avLst/>
          </a:prstGeom>
          <a:noFill/>
        </p:spPr>
        <p:txBody>
          <a:bodyPr wrap="square" rtlCol="0">
            <a:spAutoFit/>
          </a:bodyPr>
          <a:lstStyle/>
          <a:p>
            <a:r>
              <a:rPr lang="en-US" sz="5400" dirty="0">
                <a:solidFill>
                  <a:schemeClr val="bg1"/>
                </a:solidFill>
                <a:latin typeface="Europa-Light" panose="02000000000000000000" pitchFamily="50" charset="0"/>
              </a:rPr>
              <a:t>Image competition</a:t>
            </a:r>
          </a:p>
        </p:txBody>
      </p:sp>
    </p:spTree>
    <p:extLst>
      <p:ext uri="{BB962C8B-B14F-4D97-AF65-F5344CB8AC3E}">
        <p14:creationId xmlns:p14="http://schemas.microsoft.com/office/powerpoint/2010/main" val="33571126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close-up of a colorful object&#10;&#10;Description automatically generated">
            <a:extLst>
              <a:ext uri="{FF2B5EF4-FFF2-40B4-BE49-F238E27FC236}">
                <a16:creationId xmlns:a16="http://schemas.microsoft.com/office/drawing/2014/main" id="{07CC9B11-BB5C-2DC3-0DF2-63CCAD91A7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268" y="0"/>
            <a:ext cx="10133463" cy="6858000"/>
          </a:xfrm>
          <a:prstGeom prst="rect">
            <a:avLst/>
          </a:prstGeom>
        </p:spPr>
      </p:pic>
      <p:sp>
        <p:nvSpPr>
          <p:cNvPr id="4" name="TextBox 3">
            <a:extLst>
              <a:ext uri="{FF2B5EF4-FFF2-40B4-BE49-F238E27FC236}">
                <a16:creationId xmlns:a16="http://schemas.microsoft.com/office/drawing/2014/main" id="{F61E2168-853C-E732-8057-129A56445AA8}"/>
              </a:ext>
            </a:extLst>
          </p:cNvPr>
          <p:cNvSpPr txBox="1"/>
          <p:nvPr/>
        </p:nvSpPr>
        <p:spPr>
          <a:xfrm>
            <a:off x="9336948" y="76484"/>
            <a:ext cx="1661020" cy="400110"/>
          </a:xfrm>
          <a:prstGeom prst="rect">
            <a:avLst/>
          </a:prstGeom>
          <a:noFill/>
        </p:spPr>
        <p:txBody>
          <a:bodyPr wrap="square" rtlCol="0">
            <a:spAutoFit/>
          </a:bodyPr>
          <a:lstStyle/>
          <a:p>
            <a:r>
              <a:rPr lang="en-US" sz="2000" i="1" dirty="0">
                <a:solidFill>
                  <a:schemeClr val="bg1"/>
                </a:solidFill>
                <a:latin typeface="Europa-Light" panose="02000000000000000000" pitchFamily="50" charset="0"/>
              </a:rPr>
              <a:t>Carole Parent</a:t>
            </a:r>
          </a:p>
        </p:txBody>
      </p:sp>
    </p:spTree>
    <p:extLst>
      <p:ext uri="{BB962C8B-B14F-4D97-AF65-F5344CB8AC3E}">
        <p14:creationId xmlns:p14="http://schemas.microsoft.com/office/powerpoint/2010/main" val="22169242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9D7AFE-14F6-42C9-B61E-7FD67F631E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5448" y="0"/>
            <a:ext cx="8841105" cy="6858000"/>
          </a:xfrm>
          <a:prstGeom prst="rect">
            <a:avLst/>
          </a:prstGeom>
        </p:spPr>
      </p:pic>
      <p:sp>
        <p:nvSpPr>
          <p:cNvPr id="5" name="TextBox 4">
            <a:extLst>
              <a:ext uri="{FF2B5EF4-FFF2-40B4-BE49-F238E27FC236}">
                <a16:creationId xmlns:a16="http://schemas.microsoft.com/office/drawing/2014/main" id="{4FED1EDA-88BD-8109-79A2-F53FFBB06596}"/>
              </a:ext>
            </a:extLst>
          </p:cNvPr>
          <p:cNvSpPr txBox="1"/>
          <p:nvPr/>
        </p:nvSpPr>
        <p:spPr>
          <a:xfrm>
            <a:off x="10687575" y="6046829"/>
            <a:ext cx="1132514" cy="707886"/>
          </a:xfrm>
          <a:prstGeom prst="rect">
            <a:avLst/>
          </a:prstGeom>
          <a:noFill/>
        </p:spPr>
        <p:txBody>
          <a:bodyPr wrap="square" rtlCol="0">
            <a:spAutoFit/>
          </a:bodyPr>
          <a:lstStyle/>
          <a:p>
            <a:r>
              <a:rPr lang="en-US" sz="2000" i="1" dirty="0">
                <a:solidFill>
                  <a:schemeClr val="bg1"/>
                </a:solidFill>
                <a:latin typeface="Europa-Light" panose="02000000000000000000" pitchFamily="50" charset="0"/>
              </a:rPr>
              <a:t>Jennifer </a:t>
            </a:r>
          </a:p>
          <a:p>
            <a:r>
              <a:rPr lang="en-US" sz="2000" i="1" dirty="0" err="1">
                <a:solidFill>
                  <a:schemeClr val="bg1"/>
                </a:solidFill>
                <a:latin typeface="Europa-Light" panose="02000000000000000000" pitchFamily="50" charset="0"/>
              </a:rPr>
              <a:t>Landino</a:t>
            </a:r>
            <a:endParaRPr lang="en-US" sz="2000" i="1" dirty="0">
              <a:solidFill>
                <a:schemeClr val="bg1"/>
              </a:solidFill>
              <a:latin typeface="Europa-Light" panose="02000000000000000000" pitchFamily="50" charset="0"/>
            </a:endParaRPr>
          </a:p>
        </p:txBody>
      </p:sp>
    </p:spTree>
    <p:extLst>
      <p:ext uri="{BB962C8B-B14F-4D97-AF65-F5344CB8AC3E}">
        <p14:creationId xmlns:p14="http://schemas.microsoft.com/office/powerpoint/2010/main" val="28378362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EA8F0D7-10ED-47EF-8C3A-262BE9A47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2829" y="0"/>
            <a:ext cx="8886343" cy="6858000"/>
          </a:xfrm>
          <a:prstGeom prst="rect">
            <a:avLst/>
          </a:prstGeom>
        </p:spPr>
      </p:pic>
      <p:sp>
        <p:nvSpPr>
          <p:cNvPr id="3" name="TextBox 2">
            <a:extLst>
              <a:ext uri="{FF2B5EF4-FFF2-40B4-BE49-F238E27FC236}">
                <a16:creationId xmlns:a16="http://schemas.microsoft.com/office/drawing/2014/main" id="{B9E200AB-084B-F82D-5661-A0465AB6D28F}"/>
              </a:ext>
            </a:extLst>
          </p:cNvPr>
          <p:cNvSpPr txBox="1"/>
          <p:nvPr/>
        </p:nvSpPr>
        <p:spPr>
          <a:xfrm>
            <a:off x="9991288" y="6420140"/>
            <a:ext cx="2088859" cy="400110"/>
          </a:xfrm>
          <a:prstGeom prst="rect">
            <a:avLst/>
          </a:prstGeom>
          <a:noFill/>
        </p:spPr>
        <p:txBody>
          <a:bodyPr wrap="square" rtlCol="0">
            <a:spAutoFit/>
          </a:bodyPr>
          <a:lstStyle/>
          <a:p>
            <a:r>
              <a:rPr lang="en-US" sz="2000" i="1" dirty="0">
                <a:solidFill>
                  <a:schemeClr val="bg1"/>
                </a:solidFill>
                <a:latin typeface="Europa-Light" panose="02000000000000000000" pitchFamily="50" charset="0"/>
              </a:rPr>
              <a:t>Samaneh Matoo</a:t>
            </a:r>
          </a:p>
        </p:txBody>
      </p:sp>
    </p:spTree>
    <p:extLst>
      <p:ext uri="{BB962C8B-B14F-4D97-AF65-F5344CB8AC3E}">
        <p14:creationId xmlns:p14="http://schemas.microsoft.com/office/powerpoint/2010/main" val="15824528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close-up of a purple cell&#10;&#10;Description automatically generated">
            <a:extLst>
              <a:ext uri="{FF2B5EF4-FFF2-40B4-BE49-F238E27FC236}">
                <a16:creationId xmlns:a16="http://schemas.microsoft.com/office/drawing/2014/main" id="{7C5A8FBA-69D4-0CB3-4D06-3C6B95DA72CF}"/>
              </a:ext>
            </a:extLst>
          </p:cNvPr>
          <p:cNvPicPr>
            <a:picLocks noChangeAspect="1"/>
          </p:cNvPicPr>
          <p:nvPr/>
        </p:nvPicPr>
        <p:blipFill rotWithShape="1">
          <a:blip r:embed="rId3">
            <a:extLst>
              <a:ext uri="{28A0092B-C50C-407E-A947-70E740481C1C}">
                <a14:useLocalDpi xmlns:a14="http://schemas.microsoft.com/office/drawing/2010/main" val="0"/>
              </a:ext>
            </a:extLst>
          </a:blip>
          <a:srcRect l="3373" t="8667" r="2985" b="8106"/>
          <a:stretch/>
        </p:blipFill>
        <p:spPr>
          <a:xfrm rot="5400000">
            <a:off x="2718631" y="-515258"/>
            <a:ext cx="6861436" cy="7891954"/>
          </a:xfrm>
          <a:prstGeom prst="rect">
            <a:avLst/>
          </a:prstGeom>
        </p:spPr>
      </p:pic>
    </p:spTree>
    <p:extLst>
      <p:ext uri="{BB962C8B-B14F-4D97-AF65-F5344CB8AC3E}">
        <p14:creationId xmlns:p14="http://schemas.microsoft.com/office/powerpoint/2010/main" val="21567779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402238-2928-88EF-D580-5B18ED5078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0138" y="0"/>
            <a:ext cx="6931724" cy="6858000"/>
          </a:xfrm>
          <a:prstGeom prst="rect">
            <a:avLst/>
          </a:prstGeom>
        </p:spPr>
      </p:pic>
    </p:spTree>
    <p:extLst>
      <p:ext uri="{BB962C8B-B14F-4D97-AF65-F5344CB8AC3E}">
        <p14:creationId xmlns:p14="http://schemas.microsoft.com/office/powerpoint/2010/main" val="18361592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The image is a close-up of a cellular structure with a pattern of blue dots, showcasing a scientific illustration that won a first prize in an image competition sponsored by Ibidi.&#10;&#10;AI-generated content may be incorrect.">
            <a:extLst>
              <a:ext uri="{FF2B5EF4-FFF2-40B4-BE49-F238E27FC236}">
                <a16:creationId xmlns:a16="http://schemas.microsoft.com/office/drawing/2014/main" id="{6899E160-3152-132B-0F76-64F1E8B349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7112" y="0"/>
            <a:ext cx="5417775" cy="6858000"/>
          </a:xfrm>
          <a:prstGeom prst="rect">
            <a:avLst/>
          </a:prstGeom>
        </p:spPr>
      </p:pic>
    </p:spTree>
    <p:extLst>
      <p:ext uri="{BB962C8B-B14F-4D97-AF65-F5344CB8AC3E}">
        <p14:creationId xmlns:p14="http://schemas.microsoft.com/office/powerpoint/2010/main" val="23725247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1766FA-E7A2-897D-91DF-954625E3EBD5}"/>
              </a:ext>
            </a:extLst>
          </p:cNvPr>
          <p:cNvSpPr txBox="1"/>
          <p:nvPr/>
        </p:nvSpPr>
        <p:spPr>
          <a:xfrm>
            <a:off x="1419033" y="2756793"/>
            <a:ext cx="10219104" cy="923330"/>
          </a:xfrm>
          <a:prstGeom prst="rect">
            <a:avLst/>
          </a:prstGeom>
          <a:noFill/>
        </p:spPr>
        <p:txBody>
          <a:bodyPr wrap="square" rtlCol="0">
            <a:spAutoFit/>
          </a:bodyPr>
          <a:lstStyle/>
          <a:p>
            <a:r>
              <a:rPr lang="en-US" sz="5400" dirty="0">
                <a:solidFill>
                  <a:schemeClr val="bg1"/>
                </a:solidFill>
                <a:latin typeface="Europa-Light" panose="02000000000000000000" pitchFamily="50" charset="0"/>
              </a:rPr>
              <a:t>Interacting with Artists</a:t>
            </a:r>
          </a:p>
        </p:txBody>
      </p:sp>
    </p:spTree>
    <p:extLst>
      <p:ext uri="{BB962C8B-B14F-4D97-AF65-F5344CB8AC3E}">
        <p14:creationId xmlns:p14="http://schemas.microsoft.com/office/powerpoint/2010/main" val="29385509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DD5D6A8-6730-2D21-2B83-248B1AF05809}"/>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AB27C1E9-9799-9B68-B698-4CC86F8CA7D7}"/>
              </a:ext>
            </a:extLst>
          </p:cNvPr>
          <p:cNvGrpSpPr/>
          <p:nvPr/>
        </p:nvGrpSpPr>
        <p:grpSpPr>
          <a:xfrm>
            <a:off x="4444211" y="1177975"/>
            <a:ext cx="7229706" cy="5465556"/>
            <a:chOff x="1922683" y="1006678"/>
            <a:chExt cx="7456294" cy="5636853"/>
          </a:xfrm>
        </p:grpSpPr>
        <p:pic>
          <p:nvPicPr>
            <p:cNvPr id="4" name="Picture 3" descr="A notebook with blue writing on it&#10;&#10;Description automatically generated">
              <a:extLst>
                <a:ext uri="{FF2B5EF4-FFF2-40B4-BE49-F238E27FC236}">
                  <a16:creationId xmlns:a16="http://schemas.microsoft.com/office/drawing/2014/main" id="{C91DABEB-137D-4B38-C96E-A27DF14783D7}"/>
                </a:ext>
              </a:extLst>
            </p:cNvPr>
            <p:cNvPicPr>
              <a:picLocks noChangeAspect="1"/>
            </p:cNvPicPr>
            <p:nvPr/>
          </p:nvPicPr>
          <p:blipFill rotWithShape="1">
            <a:blip r:embed="rId3">
              <a:extLst>
                <a:ext uri="{28A0092B-C50C-407E-A947-70E740481C1C}">
                  <a14:useLocalDpi xmlns:a14="http://schemas.microsoft.com/office/drawing/2010/main" val="0"/>
                </a:ext>
              </a:extLst>
            </a:blip>
            <a:srcRect l="3856" t="11303" r="9237" b="10732"/>
            <a:stretch/>
          </p:blipFill>
          <p:spPr>
            <a:xfrm rot="5400000">
              <a:off x="1000574" y="1928787"/>
              <a:ext cx="5636853" cy="3792635"/>
            </a:xfrm>
            <a:prstGeom prst="rect">
              <a:avLst/>
            </a:prstGeom>
          </p:spPr>
        </p:pic>
        <p:pic>
          <p:nvPicPr>
            <p:cNvPr id="6" name="Picture 5" descr="A notebook with blue ink drawings&#10;&#10;Description automatically generated">
              <a:extLst>
                <a:ext uri="{FF2B5EF4-FFF2-40B4-BE49-F238E27FC236}">
                  <a16:creationId xmlns:a16="http://schemas.microsoft.com/office/drawing/2014/main" id="{8D5A0430-396B-424F-3E3E-D78E13473F36}"/>
                </a:ext>
              </a:extLst>
            </p:cNvPr>
            <p:cNvPicPr>
              <a:picLocks noChangeAspect="1"/>
            </p:cNvPicPr>
            <p:nvPr/>
          </p:nvPicPr>
          <p:blipFill rotWithShape="1">
            <a:blip r:embed="rId4">
              <a:extLst>
                <a:ext uri="{28A0092B-C50C-407E-A947-70E740481C1C}">
                  <a14:useLocalDpi xmlns:a14="http://schemas.microsoft.com/office/drawing/2010/main" val="0"/>
                </a:ext>
              </a:extLst>
            </a:blip>
            <a:srcRect l="6585" t="13659" r="15021" b="17800"/>
            <a:stretch/>
          </p:blipFill>
          <p:spPr>
            <a:xfrm rot="5400000">
              <a:off x="4712404" y="1976956"/>
              <a:ext cx="5636850" cy="3696296"/>
            </a:xfrm>
            <a:prstGeom prst="rect">
              <a:avLst/>
            </a:prstGeom>
          </p:spPr>
        </p:pic>
      </p:grpSp>
      <p:sp>
        <p:nvSpPr>
          <p:cNvPr id="15" name="TextBox 14">
            <a:extLst>
              <a:ext uri="{FF2B5EF4-FFF2-40B4-BE49-F238E27FC236}">
                <a16:creationId xmlns:a16="http://schemas.microsoft.com/office/drawing/2014/main" id="{2562E1C2-A8C9-A5FF-E338-BD87166133E3}"/>
              </a:ext>
            </a:extLst>
          </p:cNvPr>
          <p:cNvSpPr txBox="1"/>
          <p:nvPr/>
        </p:nvSpPr>
        <p:spPr>
          <a:xfrm>
            <a:off x="353631" y="239636"/>
            <a:ext cx="11978186" cy="584775"/>
          </a:xfrm>
          <a:prstGeom prst="rect">
            <a:avLst/>
          </a:prstGeom>
          <a:noFill/>
        </p:spPr>
        <p:txBody>
          <a:bodyPr wrap="square" rtlCol="0">
            <a:spAutoFit/>
          </a:bodyPr>
          <a:lstStyle/>
          <a:p>
            <a:r>
              <a:rPr lang="en-US" sz="3200" dirty="0">
                <a:solidFill>
                  <a:schemeClr val="bg1"/>
                </a:solidFill>
                <a:latin typeface="Europa-Light" panose="02000000000000000000" pitchFamily="50" charset="0"/>
              </a:rPr>
              <a:t>Designing a Lab Logo</a:t>
            </a:r>
          </a:p>
        </p:txBody>
      </p:sp>
      <p:pic>
        <p:nvPicPr>
          <p:cNvPr id="3" name="Picture 2" descr="A person wearing a hat and jeans jacket&#10;&#10;Description automatically generated">
            <a:extLst>
              <a:ext uri="{FF2B5EF4-FFF2-40B4-BE49-F238E27FC236}">
                <a16:creationId xmlns:a16="http://schemas.microsoft.com/office/drawing/2014/main" id="{1EBD535B-98D7-5C13-3853-C910E44EC1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780" y="965538"/>
            <a:ext cx="1575672" cy="2378955"/>
          </a:xfrm>
          <a:prstGeom prst="rect">
            <a:avLst/>
          </a:prstGeom>
        </p:spPr>
      </p:pic>
      <p:sp>
        <p:nvSpPr>
          <p:cNvPr id="7" name="TextBox 6">
            <a:extLst>
              <a:ext uri="{FF2B5EF4-FFF2-40B4-BE49-F238E27FC236}">
                <a16:creationId xmlns:a16="http://schemas.microsoft.com/office/drawing/2014/main" id="{B711FF5F-B44F-8369-65D9-4A201EF5B176}"/>
              </a:ext>
            </a:extLst>
          </p:cNvPr>
          <p:cNvSpPr txBox="1"/>
          <p:nvPr/>
        </p:nvSpPr>
        <p:spPr>
          <a:xfrm>
            <a:off x="353631" y="3344493"/>
            <a:ext cx="2354469" cy="369332"/>
          </a:xfrm>
          <a:prstGeom prst="rect">
            <a:avLst/>
          </a:prstGeom>
          <a:noFill/>
        </p:spPr>
        <p:txBody>
          <a:bodyPr wrap="square">
            <a:spAutoFit/>
          </a:bodyPr>
          <a:lstStyle/>
          <a:p>
            <a:r>
              <a:rPr lang="en-US" dirty="0">
                <a:solidFill>
                  <a:schemeClr val="bg1"/>
                </a:solidFill>
                <a:latin typeface="Europa-Light" panose="02000000000000000000" pitchFamily="50" charset="0"/>
              </a:rPr>
              <a:t>Fermin Uriz</a:t>
            </a:r>
            <a:endParaRPr lang="en-US" sz="1100" dirty="0"/>
          </a:p>
        </p:txBody>
      </p:sp>
      <p:pic>
        <p:nvPicPr>
          <p:cNvPr id="9" name="Picture 8">
            <a:extLst>
              <a:ext uri="{FF2B5EF4-FFF2-40B4-BE49-F238E27FC236}">
                <a16:creationId xmlns:a16="http://schemas.microsoft.com/office/drawing/2014/main" id="{93E435A4-0625-5BA1-ADCD-C39D87E7AF9F}"/>
              </a:ext>
            </a:extLst>
          </p:cNvPr>
          <p:cNvPicPr>
            <a:picLocks noChangeAspect="1"/>
          </p:cNvPicPr>
          <p:nvPr/>
        </p:nvPicPr>
        <p:blipFill>
          <a:blip r:embed="rId6"/>
          <a:stretch>
            <a:fillRect/>
          </a:stretch>
        </p:blipFill>
        <p:spPr>
          <a:xfrm>
            <a:off x="432862" y="3776864"/>
            <a:ext cx="2635703" cy="2841500"/>
          </a:xfrm>
          <a:prstGeom prst="rect">
            <a:avLst/>
          </a:prstGeom>
        </p:spPr>
      </p:pic>
    </p:spTree>
    <p:extLst>
      <p:ext uri="{BB962C8B-B14F-4D97-AF65-F5344CB8AC3E}">
        <p14:creationId xmlns:p14="http://schemas.microsoft.com/office/powerpoint/2010/main" val="13927348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351E02F-0B44-04B2-CFD3-1431E730101E}"/>
            </a:ext>
          </a:extLst>
        </p:cNvPr>
        <p:cNvGrpSpPr/>
        <p:nvPr/>
      </p:nvGrpSpPr>
      <p:grpSpPr>
        <a:xfrm>
          <a:off x="0" y="0"/>
          <a:ext cx="0" cy="0"/>
          <a:chOff x="0" y="0"/>
          <a:chExt cx="0" cy="0"/>
        </a:xfrm>
      </p:grpSpPr>
      <p:pic>
        <p:nvPicPr>
          <p:cNvPr id="14" name="Picture 13" descr="A group of colorful text&#10;&#10;Description automatically generated with medium confidence">
            <a:extLst>
              <a:ext uri="{FF2B5EF4-FFF2-40B4-BE49-F238E27FC236}">
                <a16:creationId xmlns:a16="http://schemas.microsoft.com/office/drawing/2014/main" id="{4FBA2900-8E17-AD71-578F-D63DF213FF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0997" y="1152199"/>
            <a:ext cx="8016280" cy="5466165"/>
          </a:xfrm>
          <a:prstGeom prst="rect">
            <a:avLst/>
          </a:prstGeom>
        </p:spPr>
      </p:pic>
      <p:sp>
        <p:nvSpPr>
          <p:cNvPr id="2" name="TextBox 1">
            <a:extLst>
              <a:ext uri="{FF2B5EF4-FFF2-40B4-BE49-F238E27FC236}">
                <a16:creationId xmlns:a16="http://schemas.microsoft.com/office/drawing/2014/main" id="{60569160-F7E5-05BF-6264-A2CE003CF806}"/>
              </a:ext>
            </a:extLst>
          </p:cNvPr>
          <p:cNvSpPr txBox="1"/>
          <p:nvPr/>
        </p:nvSpPr>
        <p:spPr>
          <a:xfrm>
            <a:off x="353631" y="239636"/>
            <a:ext cx="11978186" cy="584775"/>
          </a:xfrm>
          <a:prstGeom prst="rect">
            <a:avLst/>
          </a:prstGeom>
          <a:noFill/>
        </p:spPr>
        <p:txBody>
          <a:bodyPr wrap="square" rtlCol="0">
            <a:spAutoFit/>
          </a:bodyPr>
          <a:lstStyle/>
          <a:p>
            <a:r>
              <a:rPr lang="en-US" sz="3200" dirty="0">
                <a:solidFill>
                  <a:schemeClr val="bg1"/>
                </a:solidFill>
                <a:latin typeface="Europa-Light" panose="02000000000000000000" pitchFamily="50" charset="0"/>
              </a:rPr>
              <a:t>Designing a Lab Logo (with Fermin Uriz)</a:t>
            </a:r>
          </a:p>
        </p:txBody>
      </p:sp>
    </p:spTree>
    <p:extLst>
      <p:ext uri="{BB962C8B-B14F-4D97-AF65-F5344CB8AC3E}">
        <p14:creationId xmlns:p14="http://schemas.microsoft.com/office/powerpoint/2010/main" val="3511493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E81F4FC-B683-2039-3933-5C9EAC8043DD}"/>
            </a:ext>
          </a:extLst>
        </p:cNvPr>
        <p:cNvGrpSpPr/>
        <p:nvPr/>
      </p:nvGrpSpPr>
      <p:grpSpPr>
        <a:xfrm>
          <a:off x="0" y="0"/>
          <a:ext cx="0" cy="0"/>
          <a:chOff x="0" y="0"/>
          <a:chExt cx="0" cy="0"/>
        </a:xfrm>
      </p:grpSpPr>
      <p:pic>
        <p:nvPicPr>
          <p:cNvPr id="12" name="Picture 11" descr="A logo with text and a face&#10;&#10;Description automatically generated with medium confidence">
            <a:extLst>
              <a:ext uri="{FF2B5EF4-FFF2-40B4-BE49-F238E27FC236}">
                <a16:creationId xmlns:a16="http://schemas.microsoft.com/office/drawing/2014/main" id="{96416636-3585-A730-089F-DAF035711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3658" y="1646336"/>
            <a:ext cx="8942671" cy="3353502"/>
          </a:xfrm>
          <a:prstGeom prst="rect">
            <a:avLst/>
          </a:prstGeom>
        </p:spPr>
      </p:pic>
      <p:sp>
        <p:nvSpPr>
          <p:cNvPr id="2" name="TextBox 1">
            <a:extLst>
              <a:ext uri="{FF2B5EF4-FFF2-40B4-BE49-F238E27FC236}">
                <a16:creationId xmlns:a16="http://schemas.microsoft.com/office/drawing/2014/main" id="{BAE68E82-8E7F-D38A-A366-D4F3DFF583EC}"/>
              </a:ext>
            </a:extLst>
          </p:cNvPr>
          <p:cNvSpPr txBox="1"/>
          <p:nvPr/>
        </p:nvSpPr>
        <p:spPr>
          <a:xfrm>
            <a:off x="353631" y="239636"/>
            <a:ext cx="11978186" cy="584775"/>
          </a:xfrm>
          <a:prstGeom prst="rect">
            <a:avLst/>
          </a:prstGeom>
          <a:noFill/>
        </p:spPr>
        <p:txBody>
          <a:bodyPr wrap="square" rtlCol="0">
            <a:spAutoFit/>
          </a:bodyPr>
          <a:lstStyle/>
          <a:p>
            <a:r>
              <a:rPr lang="en-US" sz="3200" dirty="0">
                <a:solidFill>
                  <a:schemeClr val="bg1"/>
                </a:solidFill>
                <a:latin typeface="Europa-Light" panose="02000000000000000000" pitchFamily="50" charset="0"/>
              </a:rPr>
              <a:t>Designing a Lab Logo (with Fermin Uriz)</a:t>
            </a:r>
          </a:p>
        </p:txBody>
      </p:sp>
    </p:spTree>
    <p:extLst>
      <p:ext uri="{BB962C8B-B14F-4D97-AF65-F5344CB8AC3E}">
        <p14:creationId xmlns:p14="http://schemas.microsoft.com/office/powerpoint/2010/main" val="29326443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F90634A-76DF-5AB5-5A70-6533A1C53E39}"/>
              </a:ext>
            </a:extLst>
          </p:cNvPr>
          <p:cNvGrpSpPr/>
          <p:nvPr/>
        </p:nvGrpSpPr>
        <p:grpSpPr>
          <a:xfrm>
            <a:off x="798751" y="945620"/>
            <a:ext cx="4012246" cy="3324421"/>
            <a:chOff x="777441" y="303559"/>
            <a:chExt cx="4212849" cy="3490634"/>
          </a:xfrm>
        </p:grpSpPr>
        <p:sp>
          <p:nvSpPr>
            <p:cNvPr id="6" name="Rectangle 5">
              <a:extLst>
                <a:ext uri="{FF2B5EF4-FFF2-40B4-BE49-F238E27FC236}">
                  <a16:creationId xmlns:a16="http://schemas.microsoft.com/office/drawing/2014/main" id="{B77FCBCC-8C4B-7118-2453-06A53F7202A4}"/>
                </a:ext>
              </a:extLst>
            </p:cNvPr>
            <p:cNvSpPr/>
            <p:nvPr/>
          </p:nvSpPr>
          <p:spPr>
            <a:xfrm>
              <a:off x="777441" y="303559"/>
              <a:ext cx="4212849" cy="349063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A7BCB18-187A-629A-5083-33C9193760DB}"/>
                </a:ext>
              </a:extLst>
            </p:cNvPr>
            <p:cNvPicPr>
              <a:picLocks noChangeAspect="1"/>
            </p:cNvPicPr>
            <p:nvPr/>
          </p:nvPicPr>
          <p:blipFill>
            <a:blip r:embed="rId3"/>
            <a:stretch>
              <a:fillRect/>
            </a:stretch>
          </p:blipFill>
          <p:spPr>
            <a:xfrm>
              <a:off x="829107" y="944976"/>
              <a:ext cx="4161183" cy="2849217"/>
            </a:xfrm>
            <a:prstGeom prst="rect">
              <a:avLst/>
            </a:prstGeom>
          </p:spPr>
        </p:pic>
        <p:pic>
          <p:nvPicPr>
            <p:cNvPr id="5" name="Picture 4">
              <a:extLst>
                <a:ext uri="{FF2B5EF4-FFF2-40B4-BE49-F238E27FC236}">
                  <a16:creationId xmlns:a16="http://schemas.microsoft.com/office/drawing/2014/main" id="{89B3E3B4-DF3B-B4B9-8279-8DF46B8B9CA3}"/>
                </a:ext>
              </a:extLst>
            </p:cNvPr>
            <p:cNvPicPr>
              <a:picLocks noChangeAspect="1"/>
            </p:cNvPicPr>
            <p:nvPr/>
          </p:nvPicPr>
          <p:blipFill>
            <a:blip r:embed="rId4"/>
            <a:stretch>
              <a:fillRect/>
            </a:stretch>
          </p:blipFill>
          <p:spPr>
            <a:xfrm>
              <a:off x="2286847" y="303559"/>
              <a:ext cx="2703443" cy="675861"/>
            </a:xfrm>
            <a:prstGeom prst="rect">
              <a:avLst/>
            </a:prstGeom>
          </p:spPr>
        </p:pic>
      </p:grpSp>
      <p:pic>
        <p:nvPicPr>
          <p:cNvPr id="9" name="Picture 8">
            <a:extLst>
              <a:ext uri="{FF2B5EF4-FFF2-40B4-BE49-F238E27FC236}">
                <a16:creationId xmlns:a16="http://schemas.microsoft.com/office/drawing/2014/main" id="{2C1E6D20-41EF-45E8-9EE3-8F39A66667A4}"/>
              </a:ext>
            </a:extLst>
          </p:cNvPr>
          <p:cNvPicPr>
            <a:picLocks noChangeAspect="1"/>
          </p:cNvPicPr>
          <p:nvPr/>
        </p:nvPicPr>
        <p:blipFill>
          <a:blip r:embed="rId5"/>
          <a:stretch>
            <a:fillRect/>
          </a:stretch>
        </p:blipFill>
        <p:spPr>
          <a:xfrm>
            <a:off x="798750" y="4470940"/>
            <a:ext cx="5377683" cy="2204850"/>
          </a:xfrm>
          <a:prstGeom prst="rect">
            <a:avLst/>
          </a:prstGeom>
        </p:spPr>
      </p:pic>
      <p:pic>
        <p:nvPicPr>
          <p:cNvPr id="11" name="Picture 10">
            <a:extLst>
              <a:ext uri="{FF2B5EF4-FFF2-40B4-BE49-F238E27FC236}">
                <a16:creationId xmlns:a16="http://schemas.microsoft.com/office/drawing/2014/main" id="{0D028341-10AE-4288-2799-5167703BF041}"/>
              </a:ext>
            </a:extLst>
          </p:cNvPr>
          <p:cNvPicPr>
            <a:picLocks noChangeAspect="1"/>
          </p:cNvPicPr>
          <p:nvPr/>
        </p:nvPicPr>
        <p:blipFill>
          <a:blip r:embed="rId6"/>
          <a:stretch>
            <a:fillRect/>
          </a:stretch>
        </p:blipFill>
        <p:spPr>
          <a:xfrm>
            <a:off x="7174868" y="1060174"/>
            <a:ext cx="4143728" cy="5615616"/>
          </a:xfrm>
          <a:prstGeom prst="rect">
            <a:avLst/>
          </a:prstGeom>
        </p:spPr>
      </p:pic>
      <p:sp>
        <p:nvSpPr>
          <p:cNvPr id="4" name="TextBox 3">
            <a:extLst>
              <a:ext uri="{FF2B5EF4-FFF2-40B4-BE49-F238E27FC236}">
                <a16:creationId xmlns:a16="http://schemas.microsoft.com/office/drawing/2014/main" id="{C6EC4A26-342B-26D1-4C8E-3D87989B3216}"/>
              </a:ext>
            </a:extLst>
          </p:cNvPr>
          <p:cNvSpPr txBox="1"/>
          <p:nvPr/>
        </p:nvSpPr>
        <p:spPr>
          <a:xfrm>
            <a:off x="353631" y="239636"/>
            <a:ext cx="11978186" cy="584775"/>
          </a:xfrm>
          <a:prstGeom prst="rect">
            <a:avLst/>
          </a:prstGeom>
          <a:noFill/>
        </p:spPr>
        <p:txBody>
          <a:bodyPr wrap="square" rtlCol="0">
            <a:spAutoFit/>
          </a:bodyPr>
          <a:lstStyle/>
          <a:p>
            <a:r>
              <a:rPr lang="en-US" sz="3200" dirty="0">
                <a:solidFill>
                  <a:schemeClr val="bg1"/>
                </a:solidFill>
                <a:latin typeface="Europa-Light" panose="02000000000000000000" pitchFamily="50" charset="0"/>
              </a:rPr>
              <a:t>Artists and scientists collaborate to design a journal cover</a:t>
            </a:r>
          </a:p>
        </p:txBody>
      </p:sp>
      <p:sp>
        <p:nvSpPr>
          <p:cNvPr id="2" name="Rectangle: Rounded Corners 1">
            <a:extLst>
              <a:ext uri="{FF2B5EF4-FFF2-40B4-BE49-F238E27FC236}">
                <a16:creationId xmlns:a16="http://schemas.microsoft.com/office/drawing/2014/main" id="{703F7E10-437E-3355-04F0-1CF1DD3502D1}"/>
              </a:ext>
            </a:extLst>
          </p:cNvPr>
          <p:cNvSpPr/>
          <p:nvPr/>
        </p:nvSpPr>
        <p:spPr>
          <a:xfrm>
            <a:off x="971227" y="2667516"/>
            <a:ext cx="1932122" cy="199670"/>
          </a:xfrm>
          <a:prstGeom prst="roundRect">
            <a:avLst/>
          </a:prstGeom>
          <a:solidFill>
            <a:srgbClr val="FFFF00">
              <a:alpha val="2902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46437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Picture 2" descr="A group of people standing in front of a tree&#10;&#10;Description automatically generated">
            <a:extLst>
              <a:ext uri="{FF2B5EF4-FFF2-40B4-BE49-F238E27FC236}">
                <a16:creationId xmlns:a16="http://schemas.microsoft.com/office/drawing/2014/main" id="{12C32D80-C8D1-261E-9BE6-61B151D46FE2}"/>
              </a:ext>
            </a:extLst>
          </p:cNvPr>
          <p:cNvPicPr>
            <a:picLocks noChangeAspect="1"/>
          </p:cNvPicPr>
          <p:nvPr/>
        </p:nvPicPr>
        <p:blipFill rotWithShape="1">
          <a:blip r:embed="rId3">
            <a:extLst>
              <a:ext uri="{28A0092B-C50C-407E-A947-70E740481C1C}">
                <a14:useLocalDpi xmlns:a14="http://schemas.microsoft.com/office/drawing/2010/main" val="0"/>
              </a:ext>
            </a:extLst>
          </a:blip>
          <a:srcRect t="2008" r="1" b="1"/>
          <a:stretch/>
        </p:blipFill>
        <p:spPr>
          <a:xfrm>
            <a:off x="6176433" y="26512"/>
            <a:ext cx="6015567" cy="3920034"/>
          </a:xfrm>
          <a:custGeom>
            <a:avLst/>
            <a:gdLst/>
            <a:ahLst/>
            <a:cxnLst/>
            <a:rect l="l" t="t" r="r" b="b"/>
            <a:pathLst>
              <a:path w="6015567" h="3920044">
                <a:moveTo>
                  <a:pt x="0" y="0"/>
                </a:moveTo>
                <a:lnTo>
                  <a:pt x="6015567" y="0"/>
                </a:lnTo>
                <a:lnTo>
                  <a:pt x="6015567" y="3920044"/>
                </a:lnTo>
                <a:lnTo>
                  <a:pt x="2469659" y="3920044"/>
                </a:lnTo>
                <a:lnTo>
                  <a:pt x="2469659" y="3103224"/>
                </a:lnTo>
                <a:lnTo>
                  <a:pt x="0" y="3103224"/>
                </a:lnTo>
                <a:close/>
              </a:path>
            </a:pathLst>
          </a:custGeom>
        </p:spPr>
      </p:pic>
      <p:pic>
        <p:nvPicPr>
          <p:cNvPr id="7" name="Picture 6" descr="A few women standing in front of a sign&#10;&#10;Description automatically generated">
            <a:extLst>
              <a:ext uri="{FF2B5EF4-FFF2-40B4-BE49-F238E27FC236}">
                <a16:creationId xmlns:a16="http://schemas.microsoft.com/office/drawing/2014/main" id="{4D7DA40A-BFCE-34DF-A735-E75E9A14749B}"/>
              </a:ext>
            </a:extLst>
          </p:cNvPr>
          <p:cNvPicPr>
            <a:picLocks noChangeAspect="1"/>
          </p:cNvPicPr>
          <p:nvPr/>
        </p:nvPicPr>
        <p:blipFill rotWithShape="1">
          <a:blip r:embed="rId4">
            <a:extLst>
              <a:ext uri="{28A0092B-C50C-407E-A947-70E740481C1C}">
                <a14:useLocalDpi xmlns:a14="http://schemas.microsoft.com/office/drawing/2010/main" val="0"/>
              </a:ext>
            </a:extLst>
          </a:blip>
          <a:srcRect l="15676" r="-3" b="-3"/>
          <a:stretch/>
        </p:blipFill>
        <p:spPr>
          <a:xfrm>
            <a:off x="20" y="4069976"/>
            <a:ext cx="3535311" cy="2788023"/>
          </a:xfrm>
          <a:prstGeom prst="rect">
            <a:avLst/>
          </a:prstGeom>
        </p:spPr>
      </p:pic>
      <p:pic>
        <p:nvPicPr>
          <p:cNvPr id="11" name="Picture 10" descr="A group of people standing in front of a building&#10;&#10;Description automatically generated">
            <a:extLst>
              <a:ext uri="{FF2B5EF4-FFF2-40B4-BE49-F238E27FC236}">
                <a16:creationId xmlns:a16="http://schemas.microsoft.com/office/drawing/2014/main" id="{62A3EE4D-1143-0690-3A70-53B8D0E35166}"/>
              </a:ext>
            </a:extLst>
          </p:cNvPr>
          <p:cNvPicPr>
            <a:picLocks noChangeAspect="1"/>
          </p:cNvPicPr>
          <p:nvPr/>
        </p:nvPicPr>
        <p:blipFill rotWithShape="1">
          <a:blip r:embed="rId5">
            <a:extLst>
              <a:ext uri="{28A0092B-C50C-407E-A947-70E740481C1C}">
                <a14:useLocalDpi xmlns:a14="http://schemas.microsoft.com/office/drawing/2010/main" val="0"/>
              </a:ext>
            </a:extLst>
          </a:blip>
          <a:srcRect r="2" b="6017"/>
          <a:stretch/>
        </p:blipFill>
        <p:spPr>
          <a:xfrm>
            <a:off x="3696199" y="3257176"/>
            <a:ext cx="4789093" cy="3600824"/>
          </a:xfrm>
          <a:prstGeom prst="rect">
            <a:avLst/>
          </a:prstGeom>
        </p:spPr>
      </p:pic>
      <p:pic>
        <p:nvPicPr>
          <p:cNvPr id="9" name="Picture 8" descr="A group of people standing together&#10;&#10;Description automatically generated">
            <a:extLst>
              <a:ext uri="{FF2B5EF4-FFF2-40B4-BE49-F238E27FC236}">
                <a16:creationId xmlns:a16="http://schemas.microsoft.com/office/drawing/2014/main" id="{4DC0C4DD-C0F4-599A-8F96-0B28C4B3CAD2}"/>
              </a:ext>
            </a:extLst>
          </p:cNvPr>
          <p:cNvPicPr>
            <a:picLocks noChangeAspect="1"/>
          </p:cNvPicPr>
          <p:nvPr/>
        </p:nvPicPr>
        <p:blipFill rotWithShape="1">
          <a:blip r:embed="rId6">
            <a:extLst>
              <a:ext uri="{28A0092B-C50C-407E-A947-70E740481C1C}">
                <a14:useLocalDpi xmlns:a14="http://schemas.microsoft.com/office/drawing/2010/main" val="0"/>
              </a:ext>
            </a:extLst>
          </a:blip>
          <a:srcRect t="2375" b="3677"/>
          <a:stretch>
            <a:fillRect/>
          </a:stretch>
        </p:blipFill>
        <p:spPr>
          <a:xfrm>
            <a:off x="1" y="154605"/>
            <a:ext cx="6015567" cy="3772445"/>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p:spPr>
      </p:pic>
      <p:pic>
        <p:nvPicPr>
          <p:cNvPr id="5" name="Picture 4" descr="A group of people standing together&#10;&#10;Description automatically generated">
            <a:extLst>
              <a:ext uri="{FF2B5EF4-FFF2-40B4-BE49-F238E27FC236}">
                <a16:creationId xmlns:a16="http://schemas.microsoft.com/office/drawing/2014/main" id="{26E7C17A-5FC7-6A84-A4BC-AF180F8B72A9}"/>
              </a:ext>
            </a:extLst>
          </p:cNvPr>
          <p:cNvPicPr>
            <a:picLocks noChangeAspect="1"/>
          </p:cNvPicPr>
          <p:nvPr/>
        </p:nvPicPr>
        <p:blipFill rotWithShape="1">
          <a:blip r:embed="rId7">
            <a:extLst>
              <a:ext uri="{28A0092B-C50C-407E-A947-70E740481C1C}">
                <a14:useLocalDpi xmlns:a14="http://schemas.microsoft.com/office/drawing/2010/main" val="0"/>
              </a:ext>
            </a:extLst>
          </a:blip>
          <a:srcRect l="15425" r="-3" b="-3"/>
          <a:stretch/>
        </p:blipFill>
        <p:spPr>
          <a:xfrm>
            <a:off x="8646161" y="4069976"/>
            <a:ext cx="3545840" cy="2788024"/>
          </a:xfrm>
          <a:prstGeom prst="rect">
            <a:avLst/>
          </a:prstGeom>
        </p:spPr>
      </p:pic>
      <p:sp>
        <p:nvSpPr>
          <p:cNvPr id="4" name="Rectangle 3">
            <a:extLst>
              <a:ext uri="{FF2B5EF4-FFF2-40B4-BE49-F238E27FC236}">
                <a16:creationId xmlns:a16="http://schemas.microsoft.com/office/drawing/2014/main" id="{363B5A29-3A8A-6D76-97EA-03BEE5AD09E9}"/>
              </a:ext>
            </a:extLst>
          </p:cNvPr>
          <p:cNvSpPr/>
          <p:nvPr/>
        </p:nvSpPr>
        <p:spPr>
          <a:xfrm>
            <a:off x="-1" y="0"/>
            <a:ext cx="12192000" cy="89272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AAE8B53-84C1-77F1-1779-37B43342245F}"/>
              </a:ext>
            </a:extLst>
          </p:cNvPr>
          <p:cNvSpPr txBox="1"/>
          <p:nvPr/>
        </p:nvSpPr>
        <p:spPr>
          <a:xfrm>
            <a:off x="272551" y="123279"/>
            <a:ext cx="11688540" cy="769441"/>
          </a:xfrm>
          <a:prstGeom prst="rect">
            <a:avLst/>
          </a:prstGeom>
          <a:noFill/>
        </p:spPr>
        <p:txBody>
          <a:bodyPr wrap="square" rtlCol="0">
            <a:spAutoFit/>
          </a:bodyPr>
          <a:lstStyle>
            <a:defPPr>
              <a:defRPr lang="en-US"/>
            </a:defPPr>
            <a:lvl1pPr>
              <a:defRPr sz="3200">
                <a:solidFill>
                  <a:schemeClr val="bg1"/>
                </a:solidFill>
                <a:latin typeface="Europa-Light" panose="02000000000000000000" pitchFamily="50" charset="0"/>
              </a:defRPr>
            </a:lvl1pPr>
          </a:lstStyle>
          <a:p>
            <a:r>
              <a:rPr lang="en-US" dirty="0"/>
              <a:t>Toledo CellulART is a student-led effort!</a:t>
            </a:r>
          </a:p>
        </p:txBody>
      </p:sp>
    </p:spTree>
    <p:extLst>
      <p:ext uri="{BB962C8B-B14F-4D97-AF65-F5344CB8AC3E}">
        <p14:creationId xmlns:p14="http://schemas.microsoft.com/office/powerpoint/2010/main" val="36565692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BEDDD1A-1228-E3D7-78E8-F059D182A07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2B7F166-C81D-655D-F22B-15C0EC5674DD}"/>
              </a:ext>
            </a:extLst>
          </p:cNvPr>
          <p:cNvSpPr txBox="1"/>
          <p:nvPr/>
        </p:nvSpPr>
        <p:spPr>
          <a:xfrm>
            <a:off x="1961538" y="2556347"/>
            <a:ext cx="7859222" cy="1569660"/>
          </a:xfrm>
          <a:prstGeom prst="rect">
            <a:avLst/>
          </a:prstGeom>
          <a:noFill/>
        </p:spPr>
        <p:txBody>
          <a:bodyPr wrap="square" rtlCol="0">
            <a:spAutoFit/>
          </a:bodyPr>
          <a:lstStyle/>
          <a:p>
            <a:pPr lvl="0" algn="ctr"/>
            <a:r>
              <a:rPr kumimoji="0" lang="en-US" sz="4800" b="0" i="0" u="none" strike="noStrike" kern="1200" cap="none" spc="0" normalizeH="0" baseline="0" noProof="0" dirty="0">
                <a:ln>
                  <a:noFill/>
                </a:ln>
                <a:solidFill>
                  <a:prstClr val="white"/>
                </a:solidFill>
                <a:effectLst/>
                <a:uLnTx/>
                <a:uFillTx/>
                <a:latin typeface="Europa-Light" panose="02000000000000000000" pitchFamily="50" charset="0"/>
                <a:ea typeface="+mn-ea"/>
                <a:cs typeface="+mn-cs"/>
              </a:rPr>
              <a:t>Other Efforts Connecting Art and Science </a:t>
            </a:r>
            <a:r>
              <a:rPr lang="en-US" sz="4800" dirty="0">
                <a:solidFill>
                  <a:prstClr val="white"/>
                </a:solidFill>
                <a:latin typeface="Europa-Light" panose="02000000000000000000" pitchFamily="50" charset="0"/>
              </a:rPr>
              <a:t>at </a:t>
            </a:r>
            <a:r>
              <a:rPr lang="en-US" sz="4800" dirty="0" err="1">
                <a:solidFill>
                  <a:prstClr val="white"/>
                </a:solidFill>
                <a:latin typeface="Europa-Light" panose="02000000000000000000" pitchFamily="50" charset="0"/>
              </a:rPr>
              <a:t>UToledo</a:t>
            </a:r>
            <a:r>
              <a:rPr lang="en-US" sz="4800" dirty="0">
                <a:solidFill>
                  <a:prstClr val="white"/>
                </a:solidFill>
                <a:latin typeface="Europa-Light" panose="02000000000000000000" pitchFamily="50" charset="0"/>
              </a:rPr>
              <a:t> </a:t>
            </a:r>
            <a:endParaRPr kumimoji="0" lang="en-US" sz="4800" b="0" i="0" u="none" strike="noStrike" kern="1200" cap="none" spc="0" normalizeH="0" baseline="0" noProof="0" dirty="0">
              <a:ln>
                <a:noFill/>
              </a:ln>
              <a:solidFill>
                <a:prstClr val="white"/>
              </a:solidFill>
              <a:effectLst/>
              <a:uLnTx/>
              <a:uFillTx/>
              <a:latin typeface="Europa-Light" panose="02000000000000000000" pitchFamily="50" charset="0"/>
              <a:ea typeface="+mn-ea"/>
              <a:cs typeface="+mn-cs"/>
            </a:endParaRPr>
          </a:p>
        </p:txBody>
      </p:sp>
    </p:spTree>
    <p:extLst>
      <p:ext uri="{BB962C8B-B14F-4D97-AF65-F5344CB8AC3E}">
        <p14:creationId xmlns:p14="http://schemas.microsoft.com/office/powerpoint/2010/main" val="15096394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3407E-30F4-B300-FECF-3F1E9E691D2A}"/>
              </a:ext>
            </a:extLst>
          </p:cNvPr>
          <p:cNvSpPr>
            <a:spLocks noGrp="1"/>
          </p:cNvSpPr>
          <p:nvPr>
            <p:ph type="title"/>
          </p:nvPr>
        </p:nvSpPr>
        <p:spPr>
          <a:xfrm>
            <a:off x="862910" y="177040"/>
            <a:ext cx="10515600" cy="1643527"/>
          </a:xfrm>
          <a:noFill/>
        </p:spPr>
        <p:txBody>
          <a:bodyPr wrap="square" rtlCol="0">
            <a:spAutoFit/>
          </a:bodyPr>
          <a:lstStyle/>
          <a:p>
            <a:r>
              <a:rPr lang="en-US" sz="3200" dirty="0">
                <a:solidFill>
                  <a:schemeClr val="bg1"/>
                </a:solidFill>
                <a:latin typeface="Europa-Light" panose="02000000000000000000"/>
                <a:ea typeface="+mn-ea"/>
                <a:cs typeface="+mn-cs"/>
              </a:rPr>
              <a:t>Wearable conditions </a:t>
            </a:r>
            <a:r>
              <a:rPr lang="en-US" sz="3200" dirty="0">
                <a:solidFill>
                  <a:schemeClr val="accent4">
                    <a:lumMod val="40000"/>
                    <a:lumOff val="60000"/>
                  </a:schemeClr>
                </a:solidFill>
                <a:latin typeface="Europa-Light" panose="02000000000000000000"/>
                <a:ea typeface="+mn-ea"/>
                <a:cs typeface="+mn-cs"/>
              </a:rPr>
              <a:t>(currently active) </a:t>
            </a:r>
            <a:br>
              <a:rPr lang="en-US" b="1" dirty="0">
                <a:solidFill>
                  <a:schemeClr val="bg1"/>
                </a:solidFill>
                <a:latin typeface="Shaky Hand Some Comic" panose="02000506000000020004" pitchFamily="50" charset="0"/>
                <a:ea typeface="+mn-ea"/>
                <a:cs typeface="+mn-cs"/>
              </a:rPr>
            </a:br>
            <a:br>
              <a:rPr lang="en-US" b="1" dirty="0">
                <a:solidFill>
                  <a:schemeClr val="bg1"/>
                </a:solidFill>
                <a:latin typeface="Shaky Hand Some Comic" panose="02000506000000020004" pitchFamily="50" charset="0"/>
                <a:ea typeface="+mn-ea"/>
                <a:cs typeface="+mn-cs"/>
              </a:rPr>
            </a:br>
            <a:r>
              <a:rPr lang="en-US" sz="1800" dirty="0">
                <a:solidFill>
                  <a:schemeClr val="bg1"/>
                </a:solidFill>
                <a:latin typeface="Shaky Hand Some Comic" panose="02000506000000020004" pitchFamily="50" charset="0"/>
                <a:ea typeface="+mn-ea"/>
                <a:cs typeface="+mn-cs"/>
              </a:rPr>
              <a:t>This course charges students with researching an illness or blight that impacts the human condition as well as their care givers. Based on deep research, students create a wearable depiction of the illness/condition</a:t>
            </a:r>
            <a:r>
              <a:rPr lang="en-US" sz="1600" b="1" dirty="0">
                <a:solidFill>
                  <a:schemeClr val="bg1"/>
                </a:solidFill>
                <a:latin typeface="Shaky Hand Some Comic" panose="02000506000000020004" pitchFamily="50" charset="0"/>
                <a:ea typeface="+mn-ea"/>
                <a:cs typeface="+mn-cs"/>
              </a:rPr>
              <a:t>. </a:t>
            </a:r>
            <a:endParaRPr lang="en-US" b="1" dirty="0">
              <a:solidFill>
                <a:schemeClr val="bg1"/>
              </a:solidFill>
              <a:latin typeface="Shaky Hand Some Comic" panose="02000506000000020004" pitchFamily="50" charset="0"/>
              <a:ea typeface="+mn-ea"/>
              <a:cs typeface="+mn-cs"/>
            </a:endParaRPr>
          </a:p>
        </p:txBody>
      </p:sp>
      <p:pic>
        <p:nvPicPr>
          <p:cNvPr id="5" name="Content Placeholder 4" descr="A person wearing a red dress and a house on their head&#10;&#10;AI-generated content may be incorrect.">
            <a:extLst>
              <a:ext uri="{FF2B5EF4-FFF2-40B4-BE49-F238E27FC236}">
                <a16:creationId xmlns:a16="http://schemas.microsoft.com/office/drawing/2014/main" id="{F94C7803-C0FC-0364-FC23-6D18363FB7E7}"/>
              </a:ext>
            </a:extLst>
          </p:cNvPr>
          <p:cNvPicPr>
            <a:picLocks noGrp="1" noChangeAspect="1"/>
          </p:cNvPicPr>
          <p:nvPr>
            <p:ph idx="1"/>
          </p:nvPr>
        </p:nvPicPr>
        <p:blipFill>
          <a:blip r:embed="rId3"/>
          <a:stretch>
            <a:fillRect/>
          </a:stretch>
        </p:blipFill>
        <p:spPr>
          <a:xfrm>
            <a:off x="838200" y="2075007"/>
            <a:ext cx="2650146" cy="3533529"/>
          </a:xfrm>
        </p:spPr>
      </p:pic>
      <p:pic>
        <p:nvPicPr>
          <p:cNvPr id="3" name="Content Placeholder 4" descr="A pink and white garment&#10;&#10;AI-generated content may be incorrect.">
            <a:extLst>
              <a:ext uri="{FF2B5EF4-FFF2-40B4-BE49-F238E27FC236}">
                <a16:creationId xmlns:a16="http://schemas.microsoft.com/office/drawing/2014/main" id="{DA54E1B5-C61D-4218-10EC-5B96E4F9813E}"/>
              </a:ext>
            </a:extLst>
          </p:cNvPr>
          <p:cNvPicPr>
            <a:picLocks noChangeAspect="1"/>
          </p:cNvPicPr>
          <p:nvPr/>
        </p:nvPicPr>
        <p:blipFill>
          <a:blip r:embed="rId4"/>
          <a:stretch>
            <a:fillRect/>
          </a:stretch>
        </p:blipFill>
        <p:spPr>
          <a:xfrm rot="5400000">
            <a:off x="3157253" y="2514426"/>
            <a:ext cx="3531853" cy="2648889"/>
          </a:xfrm>
          <a:prstGeom prst="rect">
            <a:avLst/>
          </a:prstGeom>
        </p:spPr>
      </p:pic>
      <p:pic>
        <p:nvPicPr>
          <p:cNvPr id="4" name="Picture 3" descr="A mannequin wearing a dress&#10;&#10;AI-generated content may be incorrect.">
            <a:extLst>
              <a:ext uri="{FF2B5EF4-FFF2-40B4-BE49-F238E27FC236}">
                <a16:creationId xmlns:a16="http://schemas.microsoft.com/office/drawing/2014/main" id="{3C630929-A60C-589F-DB23-D2412F102A8B}"/>
              </a:ext>
            </a:extLst>
          </p:cNvPr>
          <p:cNvPicPr>
            <a:picLocks noChangeAspect="1"/>
          </p:cNvPicPr>
          <p:nvPr/>
        </p:nvPicPr>
        <p:blipFill>
          <a:blip r:embed="rId5"/>
          <a:stretch>
            <a:fillRect/>
          </a:stretch>
        </p:blipFill>
        <p:spPr>
          <a:xfrm>
            <a:off x="6358013" y="2072944"/>
            <a:ext cx="2648888" cy="3531851"/>
          </a:xfrm>
          <a:prstGeom prst="rect">
            <a:avLst/>
          </a:prstGeom>
        </p:spPr>
      </p:pic>
      <p:pic>
        <p:nvPicPr>
          <p:cNvPr id="6" name="Picture 5" descr="A person in a green garment&#10;&#10;AI-generated content may be incorrect.">
            <a:extLst>
              <a:ext uri="{FF2B5EF4-FFF2-40B4-BE49-F238E27FC236}">
                <a16:creationId xmlns:a16="http://schemas.microsoft.com/office/drawing/2014/main" id="{0AB339AC-52C4-C07B-B1DA-7412B4DCDB41}"/>
              </a:ext>
            </a:extLst>
          </p:cNvPr>
          <p:cNvPicPr>
            <a:picLocks noChangeAspect="1"/>
          </p:cNvPicPr>
          <p:nvPr/>
        </p:nvPicPr>
        <p:blipFill>
          <a:blip r:embed="rId6"/>
          <a:stretch>
            <a:fillRect/>
          </a:stretch>
        </p:blipFill>
        <p:spPr>
          <a:xfrm>
            <a:off x="9117290" y="2072944"/>
            <a:ext cx="2443529" cy="3533529"/>
          </a:xfrm>
          <a:prstGeom prst="rect">
            <a:avLst/>
          </a:prstGeom>
        </p:spPr>
      </p:pic>
      <p:sp>
        <p:nvSpPr>
          <p:cNvPr id="8" name="TextBox 7">
            <a:extLst>
              <a:ext uri="{FF2B5EF4-FFF2-40B4-BE49-F238E27FC236}">
                <a16:creationId xmlns:a16="http://schemas.microsoft.com/office/drawing/2014/main" id="{DC5BB6E7-D91E-4BBC-7458-EF2ECCD1FA56}"/>
              </a:ext>
            </a:extLst>
          </p:cNvPr>
          <p:cNvSpPr txBox="1"/>
          <p:nvPr/>
        </p:nvSpPr>
        <p:spPr>
          <a:xfrm>
            <a:off x="1413164" y="5604795"/>
            <a:ext cx="6096000" cy="400110"/>
          </a:xfrm>
          <a:prstGeom prst="rect">
            <a:avLst/>
          </a:prstGeom>
          <a:noFill/>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Agoraphobia</a:t>
            </a:r>
            <a:endParaRPr lang="en-US" dirty="0"/>
          </a:p>
        </p:txBody>
      </p:sp>
      <p:sp>
        <p:nvSpPr>
          <p:cNvPr id="10" name="TextBox 9">
            <a:extLst>
              <a:ext uri="{FF2B5EF4-FFF2-40B4-BE49-F238E27FC236}">
                <a16:creationId xmlns:a16="http://schemas.microsoft.com/office/drawing/2014/main" id="{2DD29684-7055-26A4-48BF-7919AB7EB23D}"/>
              </a:ext>
            </a:extLst>
          </p:cNvPr>
          <p:cNvSpPr txBox="1"/>
          <p:nvPr/>
        </p:nvSpPr>
        <p:spPr>
          <a:xfrm>
            <a:off x="3858528" y="5604795"/>
            <a:ext cx="2090865" cy="707886"/>
          </a:xfrm>
          <a:prstGeom prst="rect">
            <a:avLst/>
          </a:prstGeom>
          <a:noFill/>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inclusion body myositis</a:t>
            </a:r>
            <a:endParaRPr lang="en-US" dirty="0"/>
          </a:p>
        </p:txBody>
      </p:sp>
      <p:sp>
        <p:nvSpPr>
          <p:cNvPr id="12" name="TextBox 11">
            <a:extLst>
              <a:ext uri="{FF2B5EF4-FFF2-40B4-BE49-F238E27FC236}">
                <a16:creationId xmlns:a16="http://schemas.microsoft.com/office/drawing/2014/main" id="{FF8DA864-89F5-809C-23C2-175A0B41296A}"/>
              </a:ext>
            </a:extLst>
          </p:cNvPr>
          <p:cNvSpPr txBox="1"/>
          <p:nvPr/>
        </p:nvSpPr>
        <p:spPr>
          <a:xfrm>
            <a:off x="9744463" y="5604795"/>
            <a:ext cx="1189182" cy="400110"/>
          </a:xfrm>
          <a:prstGeom prst="rect">
            <a:avLst/>
          </a:prstGeom>
          <a:noFill/>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COVID </a:t>
            </a:r>
            <a:endParaRPr lang="en-US" dirty="0"/>
          </a:p>
        </p:txBody>
      </p:sp>
      <p:sp>
        <p:nvSpPr>
          <p:cNvPr id="14" name="TextBox 13">
            <a:extLst>
              <a:ext uri="{FF2B5EF4-FFF2-40B4-BE49-F238E27FC236}">
                <a16:creationId xmlns:a16="http://schemas.microsoft.com/office/drawing/2014/main" id="{5A0BA534-5A19-458C-7894-C06074EE59D3}"/>
              </a:ext>
            </a:extLst>
          </p:cNvPr>
          <p:cNvSpPr txBox="1"/>
          <p:nvPr/>
        </p:nvSpPr>
        <p:spPr>
          <a:xfrm>
            <a:off x="7084689" y="5604795"/>
            <a:ext cx="1513592" cy="400110"/>
          </a:xfrm>
          <a:prstGeom prst="rect">
            <a:avLst/>
          </a:prstGeom>
          <a:noFill/>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OCD</a:t>
            </a:r>
            <a:endParaRPr lang="en-US" dirty="0"/>
          </a:p>
        </p:txBody>
      </p:sp>
    </p:spTree>
    <p:extLst>
      <p:ext uri="{BB962C8B-B14F-4D97-AF65-F5344CB8AC3E}">
        <p14:creationId xmlns:p14="http://schemas.microsoft.com/office/powerpoint/2010/main" val="38179357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B8AA17D-4FB2-8CA7-D6AB-2B3492F94DB5}"/>
            </a:ext>
          </a:extLst>
        </p:cNvPr>
        <p:cNvGrpSpPr/>
        <p:nvPr/>
      </p:nvGrpSpPr>
      <p:grpSpPr>
        <a:xfrm>
          <a:off x="0" y="0"/>
          <a:ext cx="0" cy="0"/>
          <a:chOff x="0" y="0"/>
          <a:chExt cx="0" cy="0"/>
        </a:xfrm>
      </p:grpSpPr>
      <p:pic>
        <p:nvPicPr>
          <p:cNvPr id="6" name="Picture 5" descr=" Biodesign Challenge">
            <a:extLst>
              <a:ext uri="{FF2B5EF4-FFF2-40B4-BE49-F238E27FC236}">
                <a16:creationId xmlns:a16="http://schemas.microsoft.com/office/drawing/2014/main" id="{438F7E5C-4668-2589-55B7-3AF1629A4B92}"/>
              </a:ext>
            </a:extLst>
          </p:cNvPr>
          <p:cNvPicPr>
            <a:picLocks noChangeAspect="1"/>
          </p:cNvPicPr>
          <p:nvPr/>
        </p:nvPicPr>
        <p:blipFill>
          <a:blip r:embed="rId4"/>
          <a:stretch>
            <a:fillRect/>
          </a:stretch>
        </p:blipFill>
        <p:spPr>
          <a:xfrm>
            <a:off x="617620" y="253717"/>
            <a:ext cx="2208707" cy="1243211"/>
          </a:xfrm>
          <a:prstGeom prst="rect">
            <a:avLst/>
          </a:prstGeom>
        </p:spPr>
      </p:pic>
      <p:sp>
        <p:nvSpPr>
          <p:cNvPr id="2" name="Title 1">
            <a:extLst>
              <a:ext uri="{FF2B5EF4-FFF2-40B4-BE49-F238E27FC236}">
                <a16:creationId xmlns:a16="http://schemas.microsoft.com/office/drawing/2014/main" id="{4D65C9B0-A0F5-05C8-52B2-24588250F983}"/>
              </a:ext>
            </a:extLst>
          </p:cNvPr>
          <p:cNvSpPr txBox="1">
            <a:spLocks/>
          </p:cNvSpPr>
          <p:nvPr/>
        </p:nvSpPr>
        <p:spPr>
          <a:xfrm>
            <a:off x="3153459" y="204991"/>
            <a:ext cx="9144000" cy="9357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rgbClr val="256565"/>
                </a:solidFill>
                <a:latin typeface="Shaky Hand Some Comic" panose="02000506000000020004" pitchFamily="50" charset="0"/>
                <a:ea typeface="+mn-ea"/>
                <a:cs typeface="+mn-cs"/>
              </a:rPr>
              <a:t>BioDesign</a:t>
            </a:r>
            <a:r>
              <a:rPr lang="en-US" sz="4000" b="1" dirty="0">
                <a:solidFill>
                  <a:srgbClr val="256565"/>
                </a:solidFill>
              </a:rPr>
              <a:t> </a:t>
            </a:r>
            <a:r>
              <a:rPr lang="en-US" sz="4000" b="1" dirty="0">
                <a:solidFill>
                  <a:srgbClr val="256565"/>
                </a:solidFill>
                <a:latin typeface="Shaky Hand Some Comic" panose="02000506000000020004" pitchFamily="50" charset="0"/>
                <a:ea typeface="+mn-ea"/>
                <a:cs typeface="+mn-cs"/>
              </a:rPr>
              <a:t>Challenge </a:t>
            </a:r>
            <a:r>
              <a:rPr lang="en-US" sz="4000" b="1" dirty="0">
                <a:solidFill>
                  <a:srgbClr val="FFC000"/>
                </a:solidFill>
                <a:latin typeface="Shaky Hand Some Comic" panose="02000506000000020004" pitchFamily="50" charset="0"/>
                <a:ea typeface="+mn-ea"/>
                <a:cs typeface="+mn-cs"/>
              </a:rPr>
              <a:t>(suspended)</a:t>
            </a:r>
          </a:p>
        </p:txBody>
      </p:sp>
      <p:sp>
        <p:nvSpPr>
          <p:cNvPr id="4" name="TextBox 3">
            <a:extLst>
              <a:ext uri="{FF2B5EF4-FFF2-40B4-BE49-F238E27FC236}">
                <a16:creationId xmlns:a16="http://schemas.microsoft.com/office/drawing/2014/main" id="{16D76CBD-E6E0-482A-648B-895BCDC8519B}"/>
              </a:ext>
            </a:extLst>
          </p:cNvPr>
          <p:cNvSpPr txBox="1"/>
          <p:nvPr/>
        </p:nvSpPr>
        <p:spPr>
          <a:xfrm>
            <a:off x="3153459" y="966787"/>
            <a:ext cx="6146800" cy="461665"/>
          </a:xfrm>
          <a:prstGeom prst="rect">
            <a:avLst/>
          </a:prstGeom>
          <a:noFill/>
        </p:spPr>
        <p:txBody>
          <a:bodyPr wrap="square">
            <a:spAutoFit/>
          </a:bodyPr>
          <a:lstStyle/>
          <a:p>
            <a:r>
              <a:rPr lang="en-US" sz="2400" dirty="0">
                <a:solidFill>
                  <a:schemeClr val="bg1"/>
                </a:solidFill>
              </a:rPr>
              <a:t>Bridging art, design, and biotechnology</a:t>
            </a:r>
          </a:p>
        </p:txBody>
      </p:sp>
      <p:sp>
        <p:nvSpPr>
          <p:cNvPr id="7" name="TextBox 6">
            <a:extLst>
              <a:ext uri="{FF2B5EF4-FFF2-40B4-BE49-F238E27FC236}">
                <a16:creationId xmlns:a16="http://schemas.microsoft.com/office/drawing/2014/main" id="{113849A2-5844-102D-CA7B-CFEA4D3C5A5B}"/>
              </a:ext>
            </a:extLst>
          </p:cNvPr>
          <p:cNvSpPr txBox="1"/>
          <p:nvPr/>
        </p:nvSpPr>
        <p:spPr>
          <a:xfrm>
            <a:off x="617620" y="2001299"/>
            <a:ext cx="6503616" cy="923330"/>
          </a:xfrm>
          <a:prstGeom prst="rect">
            <a:avLst/>
          </a:prstGeom>
          <a:solidFill>
            <a:srgbClr val="256565">
              <a:alpha val="50196"/>
            </a:srgbClr>
          </a:solidFill>
        </p:spPr>
        <p:txBody>
          <a:bodyPr wrap="square">
            <a:spAutoFit/>
          </a:bodyPr>
          <a:lstStyle/>
          <a:p>
            <a:r>
              <a:rPr lang="en-US" dirty="0">
                <a:solidFill>
                  <a:schemeClr val="bg1"/>
                </a:solidFill>
              </a:rPr>
              <a:t>“Empowering students to explore how biotechnology shapes society—and how creative, interdisciplinary approaches can drive change.”</a:t>
            </a:r>
          </a:p>
        </p:txBody>
      </p:sp>
      <p:sp>
        <p:nvSpPr>
          <p:cNvPr id="10" name="TextBox 9">
            <a:extLst>
              <a:ext uri="{FF2B5EF4-FFF2-40B4-BE49-F238E27FC236}">
                <a16:creationId xmlns:a16="http://schemas.microsoft.com/office/drawing/2014/main" id="{026310D3-E976-0871-B480-AD5D4B6771C3}"/>
              </a:ext>
            </a:extLst>
          </p:cNvPr>
          <p:cNvSpPr txBox="1"/>
          <p:nvPr/>
        </p:nvSpPr>
        <p:spPr>
          <a:xfrm>
            <a:off x="617620" y="3429000"/>
            <a:ext cx="6146800" cy="2339102"/>
          </a:xfrm>
          <a:prstGeom prst="rect">
            <a:avLst/>
          </a:prstGeom>
          <a:solidFill>
            <a:srgbClr val="256565">
              <a:alpha val="50196"/>
            </a:srgbClr>
          </a:solidFill>
        </p:spPr>
        <p:txBody>
          <a:bodyPr wrap="square">
            <a:spAutoFit/>
          </a:bodyPr>
          <a:lstStyle>
            <a:defPPr>
              <a:defRPr lang="en-US"/>
            </a:defPPr>
            <a:lvl1pPr>
              <a:defRPr>
                <a:solidFill>
                  <a:schemeClr val="bg1"/>
                </a:solidFill>
              </a:defRPr>
            </a:lvl1pPr>
          </a:lstStyle>
          <a:p>
            <a:r>
              <a:rPr lang="en-US" sz="2000" u="sng" dirty="0"/>
              <a:t>BDC’s goals: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Connect disciplines</a:t>
            </a:r>
            <a:r>
              <a:rPr lang="en-US" dirty="0"/>
              <a:t>: Bring together artists, designers, and biologists.</a:t>
            </a:r>
          </a:p>
          <a:p>
            <a:pPr marL="285750" indent="-285750">
              <a:buFont typeface="Arial" panose="020B0604020202020204" pitchFamily="34" charset="0"/>
              <a:buChar char="•"/>
            </a:pPr>
            <a:r>
              <a:rPr lang="en-US" b="1" dirty="0"/>
              <a:t>Cultivate </a:t>
            </a:r>
            <a:r>
              <a:rPr lang="en-US" b="1" dirty="0" err="1"/>
              <a:t>biodesigners</a:t>
            </a:r>
            <a:r>
              <a:rPr lang="en-US" b="1" dirty="0"/>
              <a:t>: </a:t>
            </a:r>
            <a:r>
              <a:rPr lang="en-US" dirty="0"/>
              <a:t>Prepare the next generation of interdisciplinary innovators.</a:t>
            </a:r>
          </a:p>
          <a:p>
            <a:pPr marL="285750" indent="-285750">
              <a:buFont typeface="Arial" panose="020B0604020202020204" pitchFamily="34" charset="0"/>
              <a:buChar char="•"/>
            </a:pPr>
            <a:r>
              <a:rPr lang="en-US" b="1" dirty="0"/>
              <a:t>Engage society: </a:t>
            </a:r>
            <a:r>
              <a:rPr lang="en-US" dirty="0"/>
              <a:t>Foster public dialogue on biotechnology’s promises, risks, and ethical implications.</a:t>
            </a:r>
          </a:p>
        </p:txBody>
      </p:sp>
      <p:pic>
        <p:nvPicPr>
          <p:cNvPr id="11" name="Content Placeholder 4" descr="A group of people posing for a photo&#10;&#10;AI-generated content may be incorrect.">
            <a:extLst>
              <a:ext uri="{FF2B5EF4-FFF2-40B4-BE49-F238E27FC236}">
                <a16:creationId xmlns:a16="http://schemas.microsoft.com/office/drawing/2014/main" id="{E38DCCC4-E865-C27C-4297-66E5519DEC7B}"/>
              </a:ext>
            </a:extLst>
          </p:cNvPr>
          <p:cNvPicPr>
            <a:picLocks noGrp="1" noChangeAspect="1"/>
          </p:cNvPicPr>
          <p:nvPr>
            <p:ph idx="1"/>
          </p:nvPr>
        </p:nvPicPr>
        <p:blipFill>
          <a:blip r:embed="rId5"/>
          <a:stretch>
            <a:fillRect/>
          </a:stretch>
        </p:blipFill>
        <p:spPr>
          <a:xfrm>
            <a:off x="7358572" y="3731100"/>
            <a:ext cx="3575085" cy="2425760"/>
          </a:xfrm>
        </p:spPr>
      </p:pic>
      <p:pic>
        <p:nvPicPr>
          <p:cNvPr id="12" name="Picture 11" descr="Screen Shot 2018-06-14 at 1.32.08 PM.png">
            <a:extLst>
              <a:ext uri="{FF2B5EF4-FFF2-40B4-BE49-F238E27FC236}">
                <a16:creationId xmlns:a16="http://schemas.microsoft.com/office/drawing/2014/main" id="{17D68CDA-19D2-21B0-3296-AB78246CA9E6}"/>
              </a:ext>
            </a:extLst>
          </p:cNvPr>
          <p:cNvPicPr>
            <a:picLocks noChangeAspect="1"/>
          </p:cNvPicPr>
          <p:nvPr/>
        </p:nvPicPr>
        <p:blipFill>
          <a:blip r:embed="rId6"/>
          <a:stretch>
            <a:fillRect/>
          </a:stretch>
        </p:blipFill>
        <p:spPr>
          <a:xfrm>
            <a:off x="7358572" y="1712906"/>
            <a:ext cx="3575085" cy="1937696"/>
          </a:xfrm>
          <a:prstGeom prst="rect">
            <a:avLst/>
          </a:prstGeom>
        </p:spPr>
      </p:pic>
      <p:sp>
        <p:nvSpPr>
          <p:cNvPr id="14" name="TextBox 13">
            <a:extLst>
              <a:ext uri="{FF2B5EF4-FFF2-40B4-BE49-F238E27FC236}">
                <a16:creationId xmlns:a16="http://schemas.microsoft.com/office/drawing/2014/main" id="{DDCE6442-6CF7-D88B-9893-AB380026E50E}"/>
              </a:ext>
            </a:extLst>
          </p:cNvPr>
          <p:cNvSpPr txBox="1"/>
          <p:nvPr/>
        </p:nvSpPr>
        <p:spPr>
          <a:xfrm>
            <a:off x="7310229" y="6156860"/>
            <a:ext cx="3022600" cy="261610"/>
          </a:xfrm>
          <a:prstGeom prst="rect">
            <a:avLst/>
          </a:prstGeom>
          <a:noFill/>
        </p:spPr>
        <p:txBody>
          <a:bodyPr wrap="square">
            <a:spAutoFit/>
          </a:bodyPr>
          <a:lstStyle/>
          <a:p>
            <a:r>
              <a:rPr lang="en-US" sz="1100" i="1" dirty="0">
                <a:solidFill>
                  <a:schemeClr val="bg1"/>
                </a:solidFill>
                <a:latin typeface="Arial" panose="020B0604020202020204" pitchFamily="34" charset="0"/>
                <a:cs typeface="Arial" panose="020B0604020202020204" pitchFamily="34" charset="0"/>
              </a:rPr>
              <a:t>Outstanding Field Research prize  2017</a:t>
            </a:r>
            <a:endParaRPr lang="en-US" sz="1600" i="1" dirty="0"/>
          </a:p>
        </p:txBody>
      </p:sp>
    </p:spTree>
    <p:extLst>
      <p:ext uri="{BB962C8B-B14F-4D97-AF65-F5344CB8AC3E}">
        <p14:creationId xmlns:p14="http://schemas.microsoft.com/office/powerpoint/2010/main" val="34643118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The image depicts a group of people gathered in an open, modern, glass-paneled, and sleekly designed building, likely outdoors, with some standing and others seated, under a cloudy sky.&#10;&#10;AI-generated content may be incorrect.">
            <a:extLst>
              <a:ext uri="{FF2B5EF4-FFF2-40B4-BE49-F238E27FC236}">
                <a16:creationId xmlns:a16="http://schemas.microsoft.com/office/drawing/2014/main" id="{1976C6D0-7649-35C4-0B06-B279950938FC}"/>
              </a:ext>
            </a:extLst>
          </p:cNvPr>
          <p:cNvPicPr>
            <a:picLocks noChangeAspect="1"/>
          </p:cNvPicPr>
          <p:nvPr/>
        </p:nvPicPr>
        <p:blipFill>
          <a:blip r:embed="rId3">
            <a:extLst>
              <a:ext uri="{28A0092B-C50C-407E-A947-70E740481C1C}">
                <a14:useLocalDpi xmlns:a14="http://schemas.microsoft.com/office/drawing/2010/main" val="0"/>
              </a:ext>
            </a:extLst>
          </a:blip>
          <a:srcRect t="15617"/>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0C15E82-FDE3-8085-2203-32D36BF47845}"/>
              </a:ext>
            </a:extLst>
          </p:cNvPr>
          <p:cNvSpPr txBox="1"/>
          <p:nvPr/>
        </p:nvSpPr>
        <p:spPr>
          <a:xfrm>
            <a:off x="5936973" y="73891"/>
            <a:ext cx="6130853" cy="707886"/>
          </a:xfrm>
          <a:prstGeom prst="rect">
            <a:avLst/>
          </a:prstGeom>
          <a:solidFill>
            <a:srgbClr val="AFABAB">
              <a:alpha val="60000"/>
            </a:srgbClr>
          </a:solidFill>
        </p:spPr>
        <p:txBody>
          <a:bodyPr wrap="square" rtlCol="0">
            <a:spAutoFit/>
          </a:bodyPr>
          <a:lstStyle/>
          <a:p>
            <a:r>
              <a:rPr lang="en-US" sz="4000" dirty="0">
                <a:latin typeface="Aptos Slab SemiBold" panose="020F0502020204030204" pitchFamily="34" charset="0"/>
                <a:cs typeface="Posterama" panose="020B0504020200020000" pitchFamily="34" charset="0"/>
              </a:rPr>
              <a:t>Thanks for your attention!</a:t>
            </a:r>
          </a:p>
        </p:txBody>
      </p:sp>
      <p:pic>
        <p:nvPicPr>
          <p:cNvPr id="7" name="Picture 6" descr="2026&#10;&#10;AI-generated content may be incorrect.">
            <a:extLst>
              <a:ext uri="{FF2B5EF4-FFF2-40B4-BE49-F238E27FC236}">
                <a16:creationId xmlns:a16="http://schemas.microsoft.com/office/drawing/2014/main" id="{62732027-9D3B-39DE-B6B9-A1B5787DB1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679" y="6081959"/>
            <a:ext cx="1850327" cy="499044"/>
          </a:xfrm>
          <a:prstGeom prst="rect">
            <a:avLst/>
          </a:prstGeom>
        </p:spPr>
      </p:pic>
    </p:spTree>
    <p:extLst>
      <p:ext uri="{BB962C8B-B14F-4D97-AF65-F5344CB8AC3E}">
        <p14:creationId xmlns:p14="http://schemas.microsoft.com/office/powerpoint/2010/main" val="35069967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3046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221D044-1E8A-48F7-3013-F4553C2EC555}"/>
            </a:ext>
          </a:extLst>
        </p:cNvPr>
        <p:cNvGrpSpPr/>
        <p:nvPr/>
      </p:nvGrpSpPr>
      <p:grpSpPr>
        <a:xfrm>
          <a:off x="0" y="0"/>
          <a:ext cx="0" cy="0"/>
          <a:chOff x="0" y="0"/>
          <a:chExt cx="0" cy="0"/>
        </a:xfrm>
      </p:grpSpPr>
    </p:spTree>
    <p:extLst>
      <p:ext uri="{BB962C8B-B14F-4D97-AF65-F5344CB8AC3E}">
        <p14:creationId xmlns:p14="http://schemas.microsoft.com/office/powerpoint/2010/main" val="16411761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advClick="0" advTm="10000"/>
    </mc:Choice>
    <mc:Fallback xmlns="">
      <p:transition advClick="0" advTm="10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13473</TotalTime>
  <Words>438</Words>
  <Application>Microsoft Office PowerPoint</Application>
  <PresentationFormat>Widescreen</PresentationFormat>
  <Paragraphs>65</Paragraphs>
  <Slides>43</Slides>
  <Notes>1</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Aptos</vt:lpstr>
      <vt:lpstr>Aptos Slab SemiBold</vt:lpstr>
      <vt:lpstr>Arial</vt:lpstr>
      <vt:lpstr>Calibri</vt:lpstr>
      <vt:lpstr>Calibri Light</vt:lpstr>
      <vt:lpstr>Europa-Light</vt:lpstr>
      <vt:lpstr>Shaky Hand Some Comic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Wearable conditions (currently active)   This course charges students with researching an illness or blight that impacts the human condition as well as their care givers. Based on deep research, students create a wearable depiction of the illness/condition.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Crawley Lab II</dc:creator>
  <cp:lastModifiedBy>Hubbard, Quinetta L.</cp:lastModifiedBy>
  <cp:revision>88</cp:revision>
  <dcterms:created xsi:type="dcterms:W3CDTF">2019-04-08T22:54:38Z</dcterms:created>
  <dcterms:modified xsi:type="dcterms:W3CDTF">2026-10-21T17:46:24Z</dcterms:modified>
</cp:coreProperties>
</file>