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10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11.jpg" ContentType="image/jpg"/>
  <Override PartName="/ppt/notesSlides/notesSlide6.xml" ContentType="application/vnd.openxmlformats-officedocument.presentationml.notesSlide+xml"/>
  <Override PartName="/ppt/media/image12.jpg" ContentType="image/jpg"/>
  <Override PartName="/ppt/notesSlides/notesSlide7.xml" ContentType="application/vnd.openxmlformats-officedocument.presentationml.notesSlide+xml"/>
  <Override PartName="/ppt/media/image13.jpg" ContentType="image/jpg"/>
  <Override PartName="/ppt/notesSlides/notesSlide8.xml" ContentType="application/vnd.openxmlformats-officedocument.presentationml.notesSlide+xml"/>
  <Override PartName="/ppt/media/image14.jpg" ContentType="image/jpg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16" r:id="rId2"/>
  </p:sldMasterIdLst>
  <p:notesMasterIdLst>
    <p:notesMasterId r:id="rId14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47D"/>
    <a:srgbClr val="000F3E"/>
    <a:srgbClr val="003E7E"/>
    <a:srgbClr val="3BB2F1"/>
    <a:srgbClr val="FFE471"/>
    <a:srgbClr val="AFD5E9"/>
    <a:srgbClr val="FFD200"/>
    <a:srgbClr val="F0C8BF"/>
    <a:srgbClr val="D3C1AE"/>
    <a:srgbClr val="102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92"/>
    <p:restoredTop sz="94825"/>
  </p:normalViewPr>
  <p:slideViewPr>
    <p:cSldViewPr snapToGrid="0">
      <p:cViewPr varScale="1">
        <p:scale>
          <a:sx n="105" d="100"/>
          <a:sy n="105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C480A-FCBA-E24A-B546-53CB2B86466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F2030-0BC5-A24C-B708-5B0E2F5FC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2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purposeful growth rooted in academic mission and regional responsibility.
[Sources]
- Growing for Toledo: UToledo Strategic Plan FY2027–FY2031, Draft Version 5, August 12, 2026.
- Photograph supplied by The University of Toledo.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Growth is a means to serve more learners, create more knowledge, care for more patients, and increase regional value.
[Sources]
- Growing for Toledo: UToledo Strategic Plan FY2027–FY2031, Draft Version 5, August 12,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Distinguish broad vision outcomes from annual operating metrics.
[Sources]
- Growing for Toledo: UToledo Strategic Plan FY2027–FY2031, Draft Version 5, August 12,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the interdependence of all five pillars.
[Sources]
- Growing for Toledo: UToledo Strategic Plan FY2027–FY2031, Draft Version 5, August 12,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Faculty leadership is essential to implementation and quality.
[Sources]
- Growing for Toledo: UToledo Strategic Plan FY2027–FY2031, Draft Version 5, August 12, 2026.
- Photograph supplied by The University of Toledo.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Faculty leadership is essential to implementation and quality.
[Sources]
- Growing for Toledo: UToledo Strategic Plan FY2027–FY2031, Draft Version 5, August 12, 2026.
- Photograph supplied by The University of Toledo.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Faculty leadership is essential to implementation and quality.
[Sources]
- Growing for Toledo: UToledo Strategic Plan FY2027–FY2031, Draft Version 5, August 12, 2026.
- Photograph supplied by The University of Toledo.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Faculty leadership is essential to implementation and quality.
[Sources]
- Growing for Toledo: UToledo Strategic Plan FY2027–FY2031, Draft Version 5, August 12, 2026.
- Photograph supplied by The University of Toledo.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pillar enables the other four through people, resources, places, and systems.
[Sources]
- Growing for Toledo: UToledo Strategic Plan FY2027–FY2031, Draft Version 5, August 12,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Suggested framing: The proposed mission is intentionally brief and active. It identifies three core functions: student success, knowledge creation, and advanced patient care. It also names the University’s place and regional identity without limiting the reach of its work.
Discussion prompt: Does this statement capture the enduring academic and public purpose of UToledo?
[Sources]
- Growing for Toledo: UToledo Strategic Plan FY2027–FY2031, Draft Version 5, August 12, 2026.
- Main Campus photograph supplied by The University of Toledo.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substantive faculty feedback rather than simple endorsement.
[Sources]
- Growing for Toledo: UToledo Strategic Plan FY2027–FY2031, Draft Version 5, August 12,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black background&#10;&#10;Description automatically generated">
            <a:extLst>
              <a:ext uri="{FF2B5EF4-FFF2-40B4-BE49-F238E27FC236}">
                <a16:creationId xmlns:a16="http://schemas.microsoft.com/office/drawing/2014/main" id="{0741DFC3-7F52-3262-80F8-3872703B4C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50893" y="697042"/>
            <a:ext cx="9144000" cy="2743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 b="1" i="0" cap="none" baseline="0">
                <a:solidFill>
                  <a:srgbClr val="FFD200"/>
                </a:solidFill>
                <a:latin typeface="Poppins ExtraBold" pitchFamily="2" charset="77"/>
                <a:cs typeface="Poppins ExtraBold" pitchFamily="2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4A83A-ED12-C6E9-1704-D1656C8451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0891" y="3879354"/>
            <a:ext cx="9144000" cy="4827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13" name="Picture 12" descr="The University of Toledo">
            <a:extLst>
              <a:ext uri="{FF2B5EF4-FFF2-40B4-BE49-F238E27FC236}">
                <a16:creationId xmlns:a16="http://schemas.microsoft.com/office/drawing/2014/main" id="{7A15B486-7F0A-CCD9-5C1B-CD87E609BD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311" y="4362085"/>
            <a:ext cx="1940716" cy="1791430"/>
          </a:xfrm>
          <a:prstGeom prst="rect">
            <a:avLst/>
          </a:prstGeom>
        </p:spPr>
      </p:pic>
      <p:pic>
        <p:nvPicPr>
          <p:cNvPr id="5" name="Picture 4" descr="The Power To Do">
            <a:extLst>
              <a:ext uri="{FF2B5EF4-FFF2-40B4-BE49-F238E27FC236}">
                <a16:creationId xmlns:a16="http://schemas.microsoft.com/office/drawing/2014/main" id="{FB70371D-95EC-591D-8CC4-AA2E78E5B5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28835"/>
            <a:ext cx="12192000" cy="529165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CF5E823-4EE1-8427-1523-66B3ED2CF2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2300" y="4362450"/>
            <a:ext cx="5238750" cy="511175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presenter and date</a:t>
            </a:r>
          </a:p>
        </p:txBody>
      </p:sp>
    </p:spTree>
    <p:extLst>
      <p:ext uri="{BB962C8B-B14F-4D97-AF65-F5344CB8AC3E}">
        <p14:creationId xmlns:p14="http://schemas.microsoft.com/office/powerpoint/2010/main" val="377070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black background&#10;&#10;Description automatically generated">
            <a:extLst>
              <a:ext uri="{FF2B5EF4-FFF2-40B4-BE49-F238E27FC236}">
                <a16:creationId xmlns:a16="http://schemas.microsoft.com/office/drawing/2014/main" id="{0741DFC3-7F52-3262-80F8-3872703B4C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202"/>
            <a:ext cx="12195914" cy="68602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50891" y="704538"/>
            <a:ext cx="9144000" cy="2743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FFD200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3" name="Picture 12" descr="The University of Toledo">
            <a:extLst>
              <a:ext uri="{FF2B5EF4-FFF2-40B4-BE49-F238E27FC236}">
                <a16:creationId xmlns:a16="http://schemas.microsoft.com/office/drawing/2014/main" id="{7A15B486-7F0A-CCD9-5C1B-CD87E609BD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311" y="4763079"/>
            <a:ext cx="1940716" cy="1791430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EEA29C74-FD27-1030-4968-D68816572C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0891" y="3879354"/>
            <a:ext cx="9144000" cy="4827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subhead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D53881C-896A-B256-D16C-A94E4D1D51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2300" y="4362450"/>
            <a:ext cx="5238750" cy="511175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presenter and date</a:t>
            </a:r>
          </a:p>
        </p:txBody>
      </p:sp>
    </p:spTree>
    <p:extLst>
      <p:ext uri="{BB962C8B-B14F-4D97-AF65-F5344CB8AC3E}">
        <p14:creationId xmlns:p14="http://schemas.microsoft.com/office/powerpoint/2010/main" val="251895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741DFC3-7F52-3262-80F8-3872703B4C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90" t="34224" r="31198"/>
          <a:stretch/>
        </p:blipFill>
        <p:spPr>
          <a:xfrm>
            <a:off x="-1" y="0"/>
            <a:ext cx="12192001" cy="6671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65291" y="704537"/>
            <a:ext cx="8227541" cy="274121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000F3E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3" name="Picture 12" descr="The University of Toledo">
            <a:extLst>
              <a:ext uri="{FF2B5EF4-FFF2-40B4-BE49-F238E27FC236}">
                <a16:creationId xmlns:a16="http://schemas.microsoft.com/office/drawing/2014/main" id="{7A15B486-7F0A-CCD9-5C1B-CD87E609BD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311" y="4362085"/>
            <a:ext cx="1940716" cy="1791430"/>
          </a:xfrm>
          <a:prstGeom prst="rect">
            <a:avLst/>
          </a:prstGeom>
        </p:spPr>
      </p:pic>
      <p:pic>
        <p:nvPicPr>
          <p:cNvPr id="5" name="Picture 4" descr="The Power To Do">
            <a:extLst>
              <a:ext uri="{FF2B5EF4-FFF2-40B4-BE49-F238E27FC236}">
                <a16:creationId xmlns:a16="http://schemas.microsoft.com/office/drawing/2014/main" id="{FB70371D-95EC-591D-8CC4-AA2E78E5B5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28835"/>
            <a:ext cx="12192000" cy="529165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BE81B6D7-9BA0-ECB2-79E4-7FD38D7094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65291" y="3535109"/>
            <a:ext cx="8227541" cy="4827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39BCB1F-804A-36EB-0C16-D95E6878EE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56093" y="4018205"/>
            <a:ext cx="4851699" cy="747433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presenter and date</a:t>
            </a:r>
          </a:p>
        </p:txBody>
      </p:sp>
    </p:spTree>
    <p:extLst>
      <p:ext uri="{BB962C8B-B14F-4D97-AF65-F5344CB8AC3E}">
        <p14:creationId xmlns:p14="http://schemas.microsoft.com/office/powerpoint/2010/main" val="818321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background&#10;&#10;Description automatically generated">
            <a:extLst>
              <a:ext uri="{FF2B5EF4-FFF2-40B4-BE49-F238E27FC236}">
                <a16:creationId xmlns:a16="http://schemas.microsoft.com/office/drawing/2014/main" id="{4968E90C-6CD4-A90C-56D9-13621D0152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3614" y="1617041"/>
            <a:ext cx="8227541" cy="18288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000F3E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pic>
        <p:nvPicPr>
          <p:cNvPr id="4" name="Picture 3" descr="The University of Toledo">
            <a:extLst>
              <a:ext uri="{FF2B5EF4-FFF2-40B4-BE49-F238E27FC236}">
                <a16:creationId xmlns:a16="http://schemas.microsoft.com/office/drawing/2014/main" id="{0CEBF344-41C9-3982-9971-0DEB34FF4E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FAFE1169-B6AF-2ABA-881B-F94D8B7CEF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2259" y="3685721"/>
            <a:ext cx="8248896" cy="13771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3373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68E90C-6CD4-A90C-56D9-13621D0152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The University of Toledo">
            <a:extLst>
              <a:ext uri="{FF2B5EF4-FFF2-40B4-BE49-F238E27FC236}">
                <a16:creationId xmlns:a16="http://schemas.microsoft.com/office/drawing/2014/main" id="{C8179742-D271-4B75-9AE7-7CE0218472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B7B2D73-B584-7A49-9474-044266B7FEE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3614" y="1617041"/>
            <a:ext cx="8227541" cy="18288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000F3E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F23DC7C-3ED8-F300-7BA1-8DD9B79EC0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2259" y="3685721"/>
            <a:ext cx="8248896" cy="13771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549481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black background&#10;&#10;Description automatically generated">
            <a:extLst>
              <a:ext uri="{FF2B5EF4-FFF2-40B4-BE49-F238E27FC236}">
                <a16:creationId xmlns:a16="http://schemas.microsoft.com/office/drawing/2014/main" id="{38EB782B-EF9D-C9AB-4F8E-CDFB6E68F6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94" t="-109" r="57145" b="109"/>
          <a:stretch/>
        </p:blipFill>
        <p:spPr>
          <a:xfrm>
            <a:off x="-47298" y="-13695"/>
            <a:ext cx="5289332" cy="6879189"/>
          </a:xfrm>
          <a:prstGeom prst="rect">
            <a:avLst/>
          </a:prstGeom>
        </p:spPr>
      </p:pic>
      <p:pic>
        <p:nvPicPr>
          <p:cNvPr id="4" name="Picture 3" descr="The University of Toledo">
            <a:extLst>
              <a:ext uri="{FF2B5EF4-FFF2-40B4-BE49-F238E27FC236}">
                <a16:creationId xmlns:a16="http://schemas.microsoft.com/office/drawing/2014/main" id="{C8179742-D271-4B75-9AE7-7CE0218472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9F23DC7C-3ED8-F300-7BA1-8DD9B79EC0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2259" y="3685721"/>
            <a:ext cx="8248896" cy="13771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66C5E97-2864-7130-F99F-CD9DBC7CC2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3614" y="1617041"/>
            <a:ext cx="8227541" cy="18288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A2047D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26226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E16EEAA-CB20-2191-AE22-DF1B43851A5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9307" y="1595051"/>
            <a:ext cx="8819532" cy="18414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4A83A-ED12-C6E9-1704-D1656C8451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99304" y="3617028"/>
            <a:ext cx="8819532" cy="164592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4" name="Picture 3" descr="The University of Toledo">
            <a:extLst>
              <a:ext uri="{FF2B5EF4-FFF2-40B4-BE49-F238E27FC236}">
                <a16:creationId xmlns:a16="http://schemas.microsoft.com/office/drawing/2014/main" id="{C8179742-D271-4B75-9AE7-7CE0218472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pic>
        <p:nvPicPr>
          <p:cNvPr id="6" name="Picture 5" descr="A black and white background&#10;&#10;Description automatically generated">
            <a:extLst>
              <a:ext uri="{FF2B5EF4-FFF2-40B4-BE49-F238E27FC236}">
                <a16:creationId xmlns:a16="http://schemas.microsoft.com/office/drawing/2014/main" id="{F2141B89-39C6-0C8D-1CD5-414A865509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5205" t="6816"/>
          <a:stretch/>
        </p:blipFill>
        <p:spPr>
          <a:xfrm flipH="1">
            <a:off x="8880458" y="0"/>
            <a:ext cx="3311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064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D68CD42-F1E0-2E62-6E73-A41749999A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5999" y="0"/>
            <a:ext cx="6096001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7DB24AE4-099A-BF1E-4432-BC1241567E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928" r="38071"/>
          <a:stretch/>
        </p:blipFill>
        <p:spPr>
          <a:xfrm>
            <a:off x="-2" y="0"/>
            <a:ext cx="6096001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C201-27F7-ACBA-81BC-E8400DE5A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9803-5B6E-17AE-BEA4-F24785AE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81CBE-FB8D-DF6F-8183-7CFDED124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The University of Toledo">
            <a:extLst>
              <a:ext uri="{FF2B5EF4-FFF2-40B4-BE49-F238E27FC236}">
                <a16:creationId xmlns:a16="http://schemas.microsoft.com/office/drawing/2014/main" id="{98DE5316-F0C1-AAD2-56F1-268DBA349C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0786474-E478-B2F5-8B58-E0B515B273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365125"/>
            <a:ext cx="3621372" cy="50422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rgbClr val="000F3E"/>
                </a:solidFill>
              </a:defRPr>
            </a:lvl1pPr>
          </a:lstStyle>
          <a:p>
            <a:r>
              <a:rPr lang="en-US" dirty="0"/>
              <a:t>Click to edit headline</a:t>
            </a:r>
          </a:p>
        </p:txBody>
      </p:sp>
    </p:spTree>
    <p:extLst>
      <p:ext uri="{BB962C8B-B14F-4D97-AF65-F5344CB8AC3E}">
        <p14:creationId xmlns:p14="http://schemas.microsoft.com/office/powerpoint/2010/main" val="3710468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black background&#10;&#10;Description automatically generated">
            <a:extLst>
              <a:ext uri="{FF2B5EF4-FFF2-40B4-BE49-F238E27FC236}">
                <a16:creationId xmlns:a16="http://schemas.microsoft.com/office/drawing/2014/main" id="{E5E83D91-28D2-3897-E6AF-43BC8C419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928" r="38071"/>
          <a:stretch/>
        </p:blipFill>
        <p:spPr>
          <a:xfrm>
            <a:off x="-1" y="0"/>
            <a:ext cx="6096001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C201-27F7-ACBA-81BC-E8400DE5A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9803-5B6E-17AE-BEA4-F24785AE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81CBE-FB8D-DF6F-8183-7CFDED124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A7A13AC-1609-350E-DE4B-E361CB7C0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8010" y="699987"/>
            <a:ext cx="5120640" cy="5445980"/>
          </a:xfrm>
        </p:spPr>
        <p:txBody>
          <a:bodyPr>
            <a:noAutofit/>
          </a:bodyPr>
          <a:lstStyle>
            <a:lvl1pPr>
              <a:defRPr>
                <a:solidFill>
                  <a:srgbClr val="000F3E"/>
                </a:solidFill>
              </a:defRPr>
            </a:lvl1pPr>
            <a:lvl2pPr>
              <a:defRPr>
                <a:solidFill>
                  <a:srgbClr val="000F3E"/>
                </a:solidFill>
              </a:defRPr>
            </a:lvl2pPr>
            <a:lvl3pPr>
              <a:defRPr>
                <a:solidFill>
                  <a:srgbClr val="000F3E"/>
                </a:solidFill>
              </a:defRPr>
            </a:lvl3pPr>
            <a:lvl4pPr>
              <a:defRPr>
                <a:solidFill>
                  <a:srgbClr val="000F3E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2810C9C-0050-B251-E9B7-A65DA2A53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365125"/>
            <a:ext cx="3621372" cy="50422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rgbClr val="000F3E"/>
                </a:solidFill>
              </a:defRPr>
            </a:lvl1pPr>
          </a:lstStyle>
          <a:p>
            <a:r>
              <a:rPr lang="en-US" dirty="0"/>
              <a:t>Click to edit headline</a:t>
            </a:r>
          </a:p>
        </p:txBody>
      </p:sp>
      <p:pic>
        <p:nvPicPr>
          <p:cNvPr id="11" name="Picture 10" descr="The University of Toledo">
            <a:extLst>
              <a:ext uri="{FF2B5EF4-FFF2-40B4-BE49-F238E27FC236}">
                <a16:creationId xmlns:a16="http://schemas.microsoft.com/office/drawing/2014/main" id="{0BFE3BE3-8DC4-0B29-5338-0F1A115C25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5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23797169-C76F-7898-2E30-399BB8F0D3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8" descr="The University of Toledo">
            <a:extLst>
              <a:ext uri="{FF2B5EF4-FFF2-40B4-BE49-F238E27FC236}">
                <a16:creationId xmlns:a16="http://schemas.microsoft.com/office/drawing/2014/main" id="{6B095E97-FA67-F376-44FC-DAC9313472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796938-5A6D-2CCA-DB7A-7F12B70336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4905"/>
            <a:ext cx="9733656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6EC88-067F-CB23-26B0-0DF59DA3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739" y="1731363"/>
            <a:ext cx="9726161" cy="4063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C201-27F7-ACBA-81BC-E8400DE5A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9803-5B6E-17AE-BEA4-F24785AE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81CBE-FB8D-DF6F-8183-7CFDED124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5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0EDAB516-8E62-D687-2CDA-3DFFB3EB33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8" descr="The University of Toledo">
            <a:extLst>
              <a:ext uri="{FF2B5EF4-FFF2-40B4-BE49-F238E27FC236}">
                <a16:creationId xmlns:a16="http://schemas.microsoft.com/office/drawing/2014/main" id="{F485FA97-F4D3-AC3E-577C-DA626BCB1D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BF301E-F204-B8FC-9863-E0D386B25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8" y="694905"/>
            <a:ext cx="9733658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3429-35BF-61AF-A620-7344DFE2F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3738" y="1788150"/>
            <a:ext cx="4432593" cy="4126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EAD0-C58D-ADC9-781F-0550BE391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2910" y="1788150"/>
            <a:ext cx="4754880" cy="4126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EAC7-764E-6FD3-9816-F2E89EC652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39222-845E-967A-54A2-526A831E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E150B-F029-125F-5A26-8EF4596F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7DA706-9BE6-ED24-6C7B-492CBC594A32}"/>
              </a:ext>
            </a:extLst>
          </p:cNvPr>
          <p:cNvCxnSpPr>
            <a:cxnSpLocks/>
          </p:cNvCxnSpPr>
          <p:nvPr userDrawn="1"/>
        </p:nvCxnSpPr>
        <p:spPr>
          <a:xfrm>
            <a:off x="6558988" y="1788150"/>
            <a:ext cx="0" cy="4126513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545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background&#10;&#10;Description automatically generated">
            <a:extLst>
              <a:ext uri="{FF2B5EF4-FFF2-40B4-BE49-F238E27FC236}">
                <a16:creationId xmlns:a16="http://schemas.microsoft.com/office/drawing/2014/main" id="{A60A6E46-9C77-5DCE-5481-F596C01B99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5" name="Picture 4" descr="The University of Toledo">
            <a:extLst>
              <a:ext uri="{FF2B5EF4-FFF2-40B4-BE49-F238E27FC236}">
                <a16:creationId xmlns:a16="http://schemas.microsoft.com/office/drawing/2014/main" id="{CC3B2B30-1D63-26D1-1992-43F4CC2412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97C7678-65F8-659A-CBE8-66824541B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9569" y="694908"/>
            <a:ext cx="9736575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B287D44-E640-24CB-9C26-2E67CE504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926DE1-6A52-18B1-F132-45FDAE9A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5B2B2D4-D432-4C25-2774-03CBF60B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DB6DF9FE-E772-E0ED-D0D4-74C69797AE8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853739" y="1787189"/>
            <a:ext cx="9736574" cy="4028396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379876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black background&#10;&#10;Description automatically generated">
            <a:extLst>
              <a:ext uri="{FF2B5EF4-FFF2-40B4-BE49-F238E27FC236}">
                <a16:creationId xmlns:a16="http://schemas.microsoft.com/office/drawing/2014/main" id="{18E2F320-F726-340B-C542-E95BB4C490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12" name="Picture 11" descr="The University of Toledo">
            <a:extLst>
              <a:ext uri="{FF2B5EF4-FFF2-40B4-BE49-F238E27FC236}">
                <a16:creationId xmlns:a16="http://schemas.microsoft.com/office/drawing/2014/main" id="{F787356A-FBED-7280-0CB5-A3CE4A62DF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29AA2E-3516-E31D-D239-6A54061F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9FF02-1F7D-C32A-1D21-0EC41686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697040"/>
            <a:ext cx="5355187" cy="51250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1D97-49DD-F43F-34D7-8E07F5363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2C9C3-5F0E-25D0-3559-4DDAA99723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3B8B-4154-6A2A-D8F8-CC3FD677F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B735D-B1F6-200E-BC5F-8EDD7C09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32E31-307B-88E9-6105-28BFDB7C78A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97040"/>
            <a:ext cx="0" cy="5206049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713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F530C9D1-7688-3195-F955-19D082A517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8" descr="The University of Toledo&#10;">
            <a:extLst>
              <a:ext uri="{FF2B5EF4-FFF2-40B4-BE49-F238E27FC236}">
                <a16:creationId xmlns:a16="http://schemas.microsoft.com/office/drawing/2014/main" id="{E950932F-C5D9-FAE6-567F-CE622C804F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5764C-ADAD-C280-87AE-DAE4423A8A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3462" y="693295"/>
            <a:ext cx="5355187" cy="5105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E7F772-DB50-9738-498C-436F33008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084FFC-D44D-4AA2-A87E-6F187AD46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7850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F530C9D1-7688-3195-F955-19D082A517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8" descr="The University of Toledo">
            <a:extLst>
              <a:ext uri="{FF2B5EF4-FFF2-40B4-BE49-F238E27FC236}">
                <a16:creationId xmlns:a16="http://schemas.microsoft.com/office/drawing/2014/main" id="{E950932F-C5D9-FAE6-567F-CE622C804F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3A9A456-9DC3-3F8C-CB7E-2E8F1A8C58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7926" y="-44825"/>
            <a:ext cx="5789580" cy="6929752"/>
          </a:xfrm>
          <a:custGeom>
            <a:avLst/>
            <a:gdLst>
              <a:gd name="connsiteX0" fmla="*/ 0 w 12344400"/>
              <a:gd name="connsiteY0" fmla="*/ 0 h 6875964"/>
              <a:gd name="connsiteX1" fmla="*/ 1907026 w 12344400"/>
              <a:gd name="connsiteY1" fmla="*/ 15942 h 6875964"/>
              <a:gd name="connsiteX2" fmla="*/ 10510099 w 12344400"/>
              <a:gd name="connsiteY2" fmla="*/ 29797 h 6875964"/>
              <a:gd name="connsiteX3" fmla="*/ 12252554 w 12344400"/>
              <a:gd name="connsiteY3" fmla="*/ 52288 h 6875964"/>
              <a:gd name="connsiteX4" fmla="*/ 12344400 w 12344400"/>
              <a:gd name="connsiteY4" fmla="*/ 53001 h 6875964"/>
              <a:gd name="connsiteX5" fmla="*/ 12344400 w 12344400"/>
              <a:gd name="connsiteY5" fmla="*/ 6875964 h 6875964"/>
              <a:gd name="connsiteX6" fmla="*/ 5718175 w 12344400"/>
              <a:gd name="connsiteY6" fmla="*/ 6875964 h 6875964"/>
              <a:gd name="connsiteX7" fmla="*/ 3154529 w 12344400"/>
              <a:gd name="connsiteY7" fmla="*/ 6866017 h 6875964"/>
              <a:gd name="connsiteX8" fmla="*/ 2813 w 12344400"/>
              <a:gd name="connsiteY8" fmla="*/ 3257565 h 6875964"/>
              <a:gd name="connsiteX9" fmla="*/ 0 w 12344400"/>
              <a:gd name="connsiteY9" fmla="*/ 0 h 6875964"/>
              <a:gd name="connsiteX0" fmla="*/ 0 w 12344400"/>
              <a:gd name="connsiteY0" fmla="*/ 19917 h 6895881"/>
              <a:gd name="connsiteX1" fmla="*/ 1799450 w 12344400"/>
              <a:gd name="connsiteY1" fmla="*/ 0 h 6895881"/>
              <a:gd name="connsiteX2" fmla="*/ 10510099 w 12344400"/>
              <a:gd name="connsiteY2" fmla="*/ 49714 h 6895881"/>
              <a:gd name="connsiteX3" fmla="*/ 12252554 w 12344400"/>
              <a:gd name="connsiteY3" fmla="*/ 72205 h 6895881"/>
              <a:gd name="connsiteX4" fmla="*/ 12344400 w 12344400"/>
              <a:gd name="connsiteY4" fmla="*/ 72918 h 6895881"/>
              <a:gd name="connsiteX5" fmla="*/ 12344400 w 12344400"/>
              <a:gd name="connsiteY5" fmla="*/ 6895881 h 6895881"/>
              <a:gd name="connsiteX6" fmla="*/ 5718175 w 12344400"/>
              <a:gd name="connsiteY6" fmla="*/ 6895881 h 6895881"/>
              <a:gd name="connsiteX7" fmla="*/ 3154529 w 12344400"/>
              <a:gd name="connsiteY7" fmla="*/ 6885934 h 6895881"/>
              <a:gd name="connsiteX8" fmla="*/ 2813 w 12344400"/>
              <a:gd name="connsiteY8" fmla="*/ 3277482 h 6895881"/>
              <a:gd name="connsiteX9" fmla="*/ 0 w 12344400"/>
              <a:gd name="connsiteY9" fmla="*/ 1991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49714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254754 w 12353365"/>
              <a:gd name="connsiteY4" fmla="*/ 19129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272683"/>
              <a:gd name="connsiteY0" fmla="*/ 1987 h 6904845"/>
              <a:gd name="connsiteX1" fmla="*/ 1808415 w 12272683"/>
              <a:gd name="connsiteY1" fmla="*/ 0 h 6904845"/>
              <a:gd name="connsiteX2" fmla="*/ 10519064 w 12272683"/>
              <a:gd name="connsiteY2" fmla="*/ 31785 h 6904845"/>
              <a:gd name="connsiteX3" fmla="*/ 12234625 w 12272683"/>
              <a:gd name="connsiteY3" fmla="*/ 27381 h 6904845"/>
              <a:gd name="connsiteX4" fmla="*/ 12254754 w 12272683"/>
              <a:gd name="connsiteY4" fmla="*/ 19129 h 6904845"/>
              <a:gd name="connsiteX5" fmla="*/ 12272683 w 12272683"/>
              <a:gd name="connsiteY5" fmla="*/ 6904845 h 6904845"/>
              <a:gd name="connsiteX6" fmla="*/ 5727140 w 12272683"/>
              <a:gd name="connsiteY6" fmla="*/ 6895881 h 6904845"/>
              <a:gd name="connsiteX7" fmla="*/ 3163494 w 12272683"/>
              <a:gd name="connsiteY7" fmla="*/ 6885934 h 6904845"/>
              <a:gd name="connsiteX8" fmla="*/ 11778 w 12272683"/>
              <a:gd name="connsiteY8" fmla="*/ 3277482 h 6904845"/>
              <a:gd name="connsiteX9" fmla="*/ 0 w 12272683"/>
              <a:gd name="connsiteY9" fmla="*/ 1987 h 6904845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10519064 w 12272683"/>
              <a:gd name="connsiteY2" fmla="*/ 56692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12234625 w 12272683"/>
              <a:gd name="connsiteY3" fmla="*/ 52288 h 6929752"/>
              <a:gd name="connsiteX4" fmla="*/ 5780212 w 12272683"/>
              <a:gd name="connsiteY4" fmla="*/ 3229687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5789580 w 12272683"/>
              <a:gd name="connsiteY3" fmla="*/ 37539 h 6929752"/>
              <a:gd name="connsiteX4" fmla="*/ 5780212 w 12272683"/>
              <a:gd name="connsiteY4" fmla="*/ 3229687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6181599"/>
              <a:gd name="connsiteY0" fmla="*/ 0 h 7047739"/>
              <a:gd name="connsiteX1" fmla="*/ 1808415 w 6181599"/>
              <a:gd name="connsiteY1" fmla="*/ 24907 h 7047739"/>
              <a:gd name="connsiteX2" fmla="*/ 3321851 w 6181599"/>
              <a:gd name="connsiteY2" fmla="*/ 27195 h 7047739"/>
              <a:gd name="connsiteX3" fmla="*/ 5789580 w 6181599"/>
              <a:gd name="connsiteY3" fmla="*/ 37539 h 7047739"/>
              <a:gd name="connsiteX4" fmla="*/ 5780212 w 6181599"/>
              <a:gd name="connsiteY4" fmla="*/ 3229687 h 7047739"/>
              <a:gd name="connsiteX5" fmla="*/ 6181599 w 6181599"/>
              <a:gd name="connsiteY5" fmla="*/ 7047739 h 7047739"/>
              <a:gd name="connsiteX6" fmla="*/ 5727140 w 6181599"/>
              <a:gd name="connsiteY6" fmla="*/ 6920788 h 7047739"/>
              <a:gd name="connsiteX7" fmla="*/ 3163494 w 6181599"/>
              <a:gd name="connsiteY7" fmla="*/ 6910841 h 7047739"/>
              <a:gd name="connsiteX8" fmla="*/ 11778 w 6181599"/>
              <a:gd name="connsiteY8" fmla="*/ 3302389 h 7047739"/>
              <a:gd name="connsiteX9" fmla="*/ 0 w 6181599"/>
              <a:gd name="connsiteY9" fmla="*/ 0 h 7047739"/>
              <a:gd name="connsiteX0" fmla="*/ 0 w 6181599"/>
              <a:gd name="connsiteY0" fmla="*/ 0 h 7047739"/>
              <a:gd name="connsiteX1" fmla="*/ 1808415 w 6181599"/>
              <a:gd name="connsiteY1" fmla="*/ 24907 h 7047739"/>
              <a:gd name="connsiteX2" fmla="*/ 3321851 w 6181599"/>
              <a:gd name="connsiteY2" fmla="*/ 27195 h 7047739"/>
              <a:gd name="connsiteX3" fmla="*/ 5789580 w 6181599"/>
              <a:gd name="connsiteY3" fmla="*/ 37539 h 7047739"/>
              <a:gd name="connsiteX4" fmla="*/ 5780212 w 6181599"/>
              <a:gd name="connsiteY4" fmla="*/ 3229687 h 7047739"/>
              <a:gd name="connsiteX5" fmla="*/ 6181599 w 6181599"/>
              <a:gd name="connsiteY5" fmla="*/ 7047739 h 7047739"/>
              <a:gd name="connsiteX6" fmla="*/ 4458779 w 6181599"/>
              <a:gd name="connsiteY6" fmla="*/ 6920788 h 7047739"/>
              <a:gd name="connsiteX7" fmla="*/ 3163494 w 6181599"/>
              <a:gd name="connsiteY7" fmla="*/ 6910841 h 7047739"/>
              <a:gd name="connsiteX8" fmla="*/ 11778 w 6181599"/>
              <a:gd name="connsiteY8" fmla="*/ 3302389 h 7047739"/>
              <a:gd name="connsiteX9" fmla="*/ 0 w 6181599"/>
              <a:gd name="connsiteY9" fmla="*/ 0 h 7047739"/>
              <a:gd name="connsiteX0" fmla="*/ 0 w 5789580"/>
              <a:gd name="connsiteY0" fmla="*/ 0 h 6929752"/>
              <a:gd name="connsiteX1" fmla="*/ 1808415 w 5789580"/>
              <a:gd name="connsiteY1" fmla="*/ 24907 h 6929752"/>
              <a:gd name="connsiteX2" fmla="*/ 3321851 w 5789580"/>
              <a:gd name="connsiteY2" fmla="*/ 27195 h 6929752"/>
              <a:gd name="connsiteX3" fmla="*/ 5789580 w 5789580"/>
              <a:gd name="connsiteY3" fmla="*/ 37539 h 6929752"/>
              <a:gd name="connsiteX4" fmla="*/ 5780212 w 5789580"/>
              <a:gd name="connsiteY4" fmla="*/ 3229687 h 6929752"/>
              <a:gd name="connsiteX5" fmla="*/ 5783393 w 5789580"/>
              <a:gd name="connsiteY5" fmla="*/ 6929752 h 6929752"/>
              <a:gd name="connsiteX6" fmla="*/ 4458779 w 5789580"/>
              <a:gd name="connsiteY6" fmla="*/ 6920788 h 6929752"/>
              <a:gd name="connsiteX7" fmla="*/ 3163494 w 5789580"/>
              <a:gd name="connsiteY7" fmla="*/ 6910841 h 6929752"/>
              <a:gd name="connsiteX8" fmla="*/ 11778 w 5789580"/>
              <a:gd name="connsiteY8" fmla="*/ 3302389 h 6929752"/>
              <a:gd name="connsiteX9" fmla="*/ 0 w 5789580"/>
              <a:gd name="connsiteY9" fmla="*/ 0 h 6929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89580" h="6929752">
                <a:moveTo>
                  <a:pt x="0" y="0"/>
                </a:moveTo>
                <a:cubicBezTo>
                  <a:pt x="13855" y="39636"/>
                  <a:pt x="1183033" y="24907"/>
                  <a:pt x="1808415" y="24907"/>
                </a:cubicBezTo>
                <a:lnTo>
                  <a:pt x="3321851" y="27195"/>
                </a:lnTo>
                <a:cubicBezTo>
                  <a:pt x="3312160" y="38452"/>
                  <a:pt x="5311474" y="34011"/>
                  <a:pt x="5789580" y="37539"/>
                </a:cubicBezTo>
                <a:cubicBezTo>
                  <a:pt x="5786457" y="1101588"/>
                  <a:pt x="5783335" y="2165638"/>
                  <a:pt x="5780212" y="3229687"/>
                </a:cubicBezTo>
                <a:cubicBezTo>
                  <a:pt x="5786188" y="5524926"/>
                  <a:pt x="5777417" y="4634513"/>
                  <a:pt x="5783393" y="6929752"/>
                </a:cubicBezTo>
                <a:lnTo>
                  <a:pt x="4458779" y="6920788"/>
                </a:lnTo>
                <a:lnTo>
                  <a:pt x="3163494" y="6910841"/>
                </a:lnTo>
                <a:cubicBezTo>
                  <a:pt x="2531868" y="6917310"/>
                  <a:pt x="13903" y="4136365"/>
                  <a:pt x="11778" y="3302389"/>
                </a:cubicBezTo>
                <a:cubicBezTo>
                  <a:pt x="11778" y="1792628"/>
                  <a:pt x="0" y="1509761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826B8DD-A176-E6ED-FD28-216D27295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461" y="697040"/>
            <a:ext cx="5355187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4F56066-46A4-5C46-29AA-A21DCE37E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1979406"/>
            <a:ext cx="5355187" cy="38426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834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black background&#10;&#10;Description automatically generated">
            <a:extLst>
              <a:ext uri="{FF2B5EF4-FFF2-40B4-BE49-F238E27FC236}">
                <a16:creationId xmlns:a16="http://schemas.microsoft.com/office/drawing/2014/main" id="{93B309CC-018D-3ED5-4B7E-C4F694CB2B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8" name="Picture 7" descr="The University of Toledo">
            <a:extLst>
              <a:ext uri="{FF2B5EF4-FFF2-40B4-BE49-F238E27FC236}">
                <a16:creationId xmlns:a16="http://schemas.microsoft.com/office/drawing/2014/main" id="{270A6DD7-E344-343B-69D3-3A56F52508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79F779-B84F-24E1-2364-E3956EFAD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858EE-BE12-8316-425B-55154A3D0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0AD90-2D80-8D14-91E1-3AA42618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686301E-DCD6-089E-7BAC-987F7CFAAC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7926" y="-44825"/>
            <a:ext cx="12272683" cy="6929752"/>
          </a:xfrm>
          <a:custGeom>
            <a:avLst/>
            <a:gdLst>
              <a:gd name="connsiteX0" fmla="*/ 0 w 12344400"/>
              <a:gd name="connsiteY0" fmla="*/ 0 h 6875964"/>
              <a:gd name="connsiteX1" fmla="*/ 1907026 w 12344400"/>
              <a:gd name="connsiteY1" fmla="*/ 15942 h 6875964"/>
              <a:gd name="connsiteX2" fmla="*/ 10510099 w 12344400"/>
              <a:gd name="connsiteY2" fmla="*/ 29797 h 6875964"/>
              <a:gd name="connsiteX3" fmla="*/ 12252554 w 12344400"/>
              <a:gd name="connsiteY3" fmla="*/ 52288 h 6875964"/>
              <a:gd name="connsiteX4" fmla="*/ 12344400 w 12344400"/>
              <a:gd name="connsiteY4" fmla="*/ 53001 h 6875964"/>
              <a:gd name="connsiteX5" fmla="*/ 12344400 w 12344400"/>
              <a:gd name="connsiteY5" fmla="*/ 6875964 h 6875964"/>
              <a:gd name="connsiteX6" fmla="*/ 5718175 w 12344400"/>
              <a:gd name="connsiteY6" fmla="*/ 6875964 h 6875964"/>
              <a:gd name="connsiteX7" fmla="*/ 3154529 w 12344400"/>
              <a:gd name="connsiteY7" fmla="*/ 6866017 h 6875964"/>
              <a:gd name="connsiteX8" fmla="*/ 2813 w 12344400"/>
              <a:gd name="connsiteY8" fmla="*/ 3257565 h 6875964"/>
              <a:gd name="connsiteX9" fmla="*/ 0 w 12344400"/>
              <a:gd name="connsiteY9" fmla="*/ 0 h 6875964"/>
              <a:gd name="connsiteX0" fmla="*/ 0 w 12344400"/>
              <a:gd name="connsiteY0" fmla="*/ 19917 h 6895881"/>
              <a:gd name="connsiteX1" fmla="*/ 1799450 w 12344400"/>
              <a:gd name="connsiteY1" fmla="*/ 0 h 6895881"/>
              <a:gd name="connsiteX2" fmla="*/ 10510099 w 12344400"/>
              <a:gd name="connsiteY2" fmla="*/ 49714 h 6895881"/>
              <a:gd name="connsiteX3" fmla="*/ 12252554 w 12344400"/>
              <a:gd name="connsiteY3" fmla="*/ 72205 h 6895881"/>
              <a:gd name="connsiteX4" fmla="*/ 12344400 w 12344400"/>
              <a:gd name="connsiteY4" fmla="*/ 72918 h 6895881"/>
              <a:gd name="connsiteX5" fmla="*/ 12344400 w 12344400"/>
              <a:gd name="connsiteY5" fmla="*/ 6895881 h 6895881"/>
              <a:gd name="connsiteX6" fmla="*/ 5718175 w 12344400"/>
              <a:gd name="connsiteY6" fmla="*/ 6895881 h 6895881"/>
              <a:gd name="connsiteX7" fmla="*/ 3154529 w 12344400"/>
              <a:gd name="connsiteY7" fmla="*/ 6885934 h 6895881"/>
              <a:gd name="connsiteX8" fmla="*/ 2813 w 12344400"/>
              <a:gd name="connsiteY8" fmla="*/ 3277482 h 6895881"/>
              <a:gd name="connsiteX9" fmla="*/ 0 w 12344400"/>
              <a:gd name="connsiteY9" fmla="*/ 1991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49714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254754 w 12353365"/>
              <a:gd name="connsiteY4" fmla="*/ 19129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272683"/>
              <a:gd name="connsiteY0" fmla="*/ 1987 h 6904845"/>
              <a:gd name="connsiteX1" fmla="*/ 1808415 w 12272683"/>
              <a:gd name="connsiteY1" fmla="*/ 0 h 6904845"/>
              <a:gd name="connsiteX2" fmla="*/ 10519064 w 12272683"/>
              <a:gd name="connsiteY2" fmla="*/ 31785 h 6904845"/>
              <a:gd name="connsiteX3" fmla="*/ 12234625 w 12272683"/>
              <a:gd name="connsiteY3" fmla="*/ 27381 h 6904845"/>
              <a:gd name="connsiteX4" fmla="*/ 12254754 w 12272683"/>
              <a:gd name="connsiteY4" fmla="*/ 19129 h 6904845"/>
              <a:gd name="connsiteX5" fmla="*/ 12272683 w 12272683"/>
              <a:gd name="connsiteY5" fmla="*/ 6904845 h 6904845"/>
              <a:gd name="connsiteX6" fmla="*/ 5727140 w 12272683"/>
              <a:gd name="connsiteY6" fmla="*/ 6895881 h 6904845"/>
              <a:gd name="connsiteX7" fmla="*/ 3163494 w 12272683"/>
              <a:gd name="connsiteY7" fmla="*/ 6885934 h 6904845"/>
              <a:gd name="connsiteX8" fmla="*/ 11778 w 12272683"/>
              <a:gd name="connsiteY8" fmla="*/ 3277482 h 6904845"/>
              <a:gd name="connsiteX9" fmla="*/ 0 w 12272683"/>
              <a:gd name="connsiteY9" fmla="*/ 1987 h 6904845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10519064 w 12272683"/>
              <a:gd name="connsiteY2" fmla="*/ 56692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72683" h="6929752">
                <a:moveTo>
                  <a:pt x="0" y="0"/>
                </a:moveTo>
                <a:cubicBezTo>
                  <a:pt x="13855" y="39636"/>
                  <a:pt x="1183033" y="24907"/>
                  <a:pt x="1808415" y="24907"/>
                </a:cubicBezTo>
                <a:lnTo>
                  <a:pt x="10519064" y="56692"/>
                </a:lnTo>
                <a:cubicBezTo>
                  <a:pt x="10509373" y="67949"/>
                  <a:pt x="11756519" y="48760"/>
                  <a:pt x="12234625" y="52288"/>
                </a:cubicBezTo>
                <a:lnTo>
                  <a:pt x="12254754" y="44036"/>
                </a:lnTo>
                <a:cubicBezTo>
                  <a:pt x="12260730" y="2339275"/>
                  <a:pt x="12266707" y="4634513"/>
                  <a:pt x="12272683" y="6929752"/>
                </a:cubicBezTo>
                <a:lnTo>
                  <a:pt x="5727140" y="6920788"/>
                </a:lnTo>
                <a:lnTo>
                  <a:pt x="3163494" y="6910841"/>
                </a:lnTo>
                <a:cubicBezTo>
                  <a:pt x="2531868" y="6917310"/>
                  <a:pt x="13903" y="4136365"/>
                  <a:pt x="11778" y="3302389"/>
                </a:cubicBezTo>
                <a:cubicBezTo>
                  <a:pt x="11778" y="1792628"/>
                  <a:pt x="0" y="1509761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419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black background&#10;&#10;Description automatically generated">
            <a:extLst>
              <a:ext uri="{FF2B5EF4-FFF2-40B4-BE49-F238E27FC236}">
                <a16:creationId xmlns:a16="http://schemas.microsoft.com/office/drawing/2014/main" id="{93B309CC-018D-3ED5-4B7E-C4F694CB2B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8" name="Picture 7" descr="The University of Toledo">
            <a:extLst>
              <a:ext uri="{FF2B5EF4-FFF2-40B4-BE49-F238E27FC236}">
                <a16:creationId xmlns:a16="http://schemas.microsoft.com/office/drawing/2014/main" id="{270A6DD7-E344-343B-69D3-3A56F52508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79F779-B84F-24E1-2364-E3956EFAD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858EE-BE12-8316-425B-55154A3D0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0AD90-2D80-8D14-91E1-3AA42618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37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ogo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301E-F204-B8FC-9863-E0D386B25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8" y="694905"/>
            <a:ext cx="9733658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3429-35BF-61AF-A620-7344DFE2F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3738" y="1788150"/>
            <a:ext cx="4432593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EAD0-C58D-ADC9-781F-0550BE391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2910" y="1788150"/>
            <a:ext cx="475488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EAC7-764E-6FD3-9816-F2E89EC652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39222-845E-967A-54A2-526A831E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E150B-F029-125F-5A26-8EF4596F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1A39F7-D28B-D85C-A2D2-48D6489BF254}"/>
              </a:ext>
            </a:extLst>
          </p:cNvPr>
          <p:cNvCxnSpPr>
            <a:cxnSpLocks/>
          </p:cNvCxnSpPr>
          <p:nvPr userDrawn="1"/>
        </p:nvCxnSpPr>
        <p:spPr>
          <a:xfrm>
            <a:off x="6547413" y="1788150"/>
            <a:ext cx="0" cy="438912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470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7C7678-65F8-659A-CBE8-66824541B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9569" y="694908"/>
            <a:ext cx="9736575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B287D44-E640-24CB-9C26-2E67CE504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926DE1-6A52-18B1-F132-45FDAE9A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5B2B2D4-D432-4C25-2774-03CBF60B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DB6DF9FE-E772-E0ED-D0D4-74C69797AE8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853739" y="1787188"/>
            <a:ext cx="9736574" cy="438912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97973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Logo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AA2E-3516-E31D-D239-6A54061F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9FF02-1F7D-C32A-1D21-0EC41686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697040"/>
            <a:ext cx="5355187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1D97-49DD-F43F-34D7-8E07F5363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4195924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2C9C3-5F0E-25D0-3559-4DDAA99723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3B8B-4154-6A2A-D8F8-CC3FD677F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B735D-B1F6-200E-BC5F-8EDD7C09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32E31-307B-88E9-6105-28BFDB7C78A5}"/>
              </a:ext>
            </a:extLst>
          </p:cNvPr>
          <p:cNvCxnSpPr/>
          <p:nvPr userDrawn="1"/>
        </p:nvCxnSpPr>
        <p:spPr>
          <a:xfrm>
            <a:off x="6096000" y="697040"/>
            <a:ext cx="0" cy="548640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757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5764C-ADAD-C280-87AE-DAE4423A8A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3462" y="693295"/>
            <a:ext cx="5355187" cy="5105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E7F772-DB50-9738-498C-436F33008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084FFC-D44D-4AA2-A87E-6F187AD46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419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0DFBA4-A58F-CCA0-009E-5DFB70413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855CD-A58A-A789-7FBB-3D97A420C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B275F-6E70-2FDD-184C-68D21372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764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ibbon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301E-F204-B8FC-9863-E0D386B25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8" y="694905"/>
            <a:ext cx="9733658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3429-35BF-61AF-A620-7344DFE2F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3738" y="1788150"/>
            <a:ext cx="4432593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EAD0-C58D-ADC9-781F-0550BE391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2910" y="1788150"/>
            <a:ext cx="475488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EAC7-764E-6FD3-9816-F2E89EC652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39222-845E-967A-54A2-526A831E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E150B-F029-125F-5A26-8EF4596F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1A39F7-D28B-D85C-A2D2-48D6489BF254}"/>
              </a:ext>
            </a:extLst>
          </p:cNvPr>
          <p:cNvCxnSpPr>
            <a:cxnSpLocks/>
          </p:cNvCxnSpPr>
          <p:nvPr userDrawn="1"/>
        </p:nvCxnSpPr>
        <p:spPr>
          <a:xfrm>
            <a:off x="6547413" y="1788150"/>
            <a:ext cx="0" cy="438912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The Power To Do">
            <a:extLst>
              <a:ext uri="{FF2B5EF4-FFF2-40B4-BE49-F238E27FC236}">
                <a16:creationId xmlns:a16="http://schemas.microsoft.com/office/drawing/2014/main" id="{97598E61-3590-017E-6B16-A5854620FF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710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b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7C7678-65F8-659A-CBE8-66824541B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9569" y="694908"/>
            <a:ext cx="9736575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B287D44-E640-24CB-9C26-2E67CE504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926DE1-6A52-18B1-F132-45FDAE9A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5B2B2D4-D432-4C25-2774-03CBF60B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DB6DF9FE-E772-E0ED-D0D4-74C69797AE8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853739" y="1787188"/>
            <a:ext cx="9736574" cy="438912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2" name="Picture 1" descr="The Power To Do">
            <a:extLst>
              <a:ext uri="{FF2B5EF4-FFF2-40B4-BE49-F238E27FC236}">
                <a16:creationId xmlns:a16="http://schemas.microsoft.com/office/drawing/2014/main" id="{25E9749D-4B91-92E4-E723-275CCB34F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898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ibbon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AA2E-3516-E31D-D239-6A54061F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9FF02-1F7D-C32A-1D21-0EC41686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697040"/>
            <a:ext cx="5355187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1D97-49DD-F43F-34D7-8E07F5363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4195924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2C9C3-5F0E-25D0-3559-4DDAA99723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3B8B-4154-6A2A-D8F8-CC3FD677F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B735D-B1F6-200E-BC5F-8EDD7C09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32E31-307B-88E9-6105-28BFDB7C78A5}"/>
              </a:ext>
            </a:extLst>
          </p:cNvPr>
          <p:cNvCxnSpPr/>
          <p:nvPr userDrawn="1"/>
        </p:nvCxnSpPr>
        <p:spPr>
          <a:xfrm>
            <a:off x="6096000" y="697040"/>
            <a:ext cx="0" cy="548640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The Power To Do">
            <a:extLst>
              <a:ext uri="{FF2B5EF4-FFF2-40B4-BE49-F238E27FC236}">
                <a16:creationId xmlns:a16="http://schemas.microsoft.com/office/drawing/2014/main" id="{3A36892B-B7CD-8405-47CC-112DE92199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445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bon 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5764C-ADAD-C280-87AE-DAE4423A8A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3462" y="693295"/>
            <a:ext cx="5355187" cy="5105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E7F772-DB50-9738-498C-436F33008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084FFC-D44D-4AA2-A87E-6F187AD46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The Power To Do">
            <a:extLst>
              <a:ext uri="{FF2B5EF4-FFF2-40B4-BE49-F238E27FC236}">
                <a16:creationId xmlns:a16="http://schemas.microsoft.com/office/drawing/2014/main" id="{179C6BBE-BEB4-BE22-3486-1319E010C5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656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ibbo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0DFBA4-A58F-CCA0-009E-5DFB70413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855CD-A58A-A789-7FBB-3D97A420C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B275F-6E70-2FDD-184C-68D21372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The Power To Do">
            <a:extLst>
              <a:ext uri="{FF2B5EF4-FFF2-40B4-BE49-F238E27FC236}">
                <a16:creationId xmlns:a16="http://schemas.microsoft.com/office/drawing/2014/main" id="{B9BF702D-809E-6101-23D2-92BC43152D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744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ackground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44820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hoto of a colorful sunset over The University of Toledo">
            <a:extLst>
              <a:ext uri="{FF2B5EF4-FFF2-40B4-BE49-F238E27FC236}">
                <a16:creationId xmlns:a16="http://schemas.microsoft.com/office/drawing/2014/main" id="{C6086AC2-6CBC-08BB-D74C-DE47A0D4E1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141" b="2147"/>
          <a:stretch/>
        </p:blipFill>
        <p:spPr>
          <a:xfrm>
            <a:off x="776" y="-1"/>
            <a:ext cx="12191224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7F17AE-868A-0D51-8409-0336CE93F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80" y="2038349"/>
            <a:ext cx="4756056" cy="2781300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00F3E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Thank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C276A-CC74-713F-673B-FE112F7662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B0D78-6004-64E4-5038-341C937E1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08537-6ED8-6D2E-8E33-A44BE175F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A blue and yellow logo with a black background&#10;&#10;Description automatically generated">
            <a:extLst>
              <a:ext uri="{FF2B5EF4-FFF2-40B4-BE49-F238E27FC236}">
                <a16:creationId xmlns:a16="http://schemas.microsoft.com/office/drawing/2014/main" id="{BC26EF39-F156-5E94-F634-29956483C2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8379" y="5597525"/>
            <a:ext cx="1157758" cy="106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5732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396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5523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32D1F-81D7-74F8-87FE-4A6666FEB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739" y="1731363"/>
            <a:ext cx="9726161" cy="4389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FFFCA-C8CB-272F-B538-746A43FAC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545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The University of Toledo">
            <a:extLst>
              <a:ext uri="{FF2B5EF4-FFF2-40B4-BE49-F238E27FC236}">
                <a16:creationId xmlns:a16="http://schemas.microsoft.com/office/drawing/2014/main" id="{E3341A9B-34AA-9E84-CA14-DF2237B0FD7D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259321" y="5601250"/>
            <a:ext cx="1157758" cy="1069078"/>
          </a:xfrm>
          <a:prstGeom prst="rect">
            <a:avLst/>
          </a:prstGeom>
        </p:spPr>
      </p:pic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F27FE511-B415-5459-98B1-42D81875F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738" y="365125"/>
            <a:ext cx="95000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3F59D13-216C-26BD-A380-5150F88D45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A4D6D74-8F2E-09D6-71C6-FD7F78117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53738" y="6356350"/>
            <a:ext cx="1727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68EDB-6DB2-C140-8D58-EAA2634F7B0F}" type="datetimeFigureOut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4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68" r:id="rId2"/>
    <p:sldLayoutId id="2147483688" r:id="rId3"/>
    <p:sldLayoutId id="2147483680" r:id="rId4"/>
    <p:sldLayoutId id="2147483663" r:id="rId5"/>
    <p:sldLayoutId id="2147483714" r:id="rId6"/>
    <p:sldLayoutId id="2147483704" r:id="rId7"/>
    <p:sldLayoutId id="2147483670" r:id="rId8"/>
    <p:sldLayoutId id="2147483678" r:id="rId9"/>
    <p:sldLayoutId id="2147483661" r:id="rId10"/>
    <p:sldLayoutId id="2147483689" r:id="rId11"/>
    <p:sldLayoutId id="2147483690" r:id="rId12"/>
    <p:sldLayoutId id="2147483691" r:id="rId13"/>
    <p:sldLayoutId id="2147483657" r:id="rId14"/>
    <p:sldLayoutId id="2147483706" r:id="rId15"/>
    <p:sldLayoutId id="2147483695" r:id="rId16"/>
    <p:sldLayoutId id="2147483693" r:id="rId17"/>
    <p:sldLayoutId id="2147483652" r:id="rId18"/>
    <p:sldLayoutId id="2147483649" r:id="rId19"/>
    <p:sldLayoutId id="2147483656" r:id="rId20"/>
    <p:sldLayoutId id="2147483707" r:id="rId21"/>
    <p:sldLayoutId id="2147483655" r:id="rId22"/>
    <p:sldLayoutId id="2147483708" r:id="rId23"/>
    <p:sldLayoutId id="2147483709" r:id="rId24"/>
    <p:sldLayoutId id="2147483710" r:id="rId25"/>
    <p:sldLayoutId id="2147483711" r:id="rId26"/>
    <p:sldLayoutId id="2147483712" r:id="rId27"/>
    <p:sldLayoutId id="2147483713" r:id="rId28"/>
    <p:sldLayoutId id="2147483694" r:id="rId29"/>
    <p:sldLayoutId id="2147483715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rgbClr val="003E7E"/>
          </a:solidFill>
          <a:latin typeface="Poppins ExtraBold" pitchFamily="2" charset="77"/>
          <a:ea typeface="+mj-ea"/>
          <a:cs typeface="Poppins ExtraBold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Arial" panose="020B0604020202020204" pitchFamily="34" charset="0"/>
        <a:buChar char="•"/>
        <a:defRPr sz="28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4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0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36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F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Image 0" descr="/mnt/data/Main Campus Image.jpg"/>
          <p:cNvPicPr>
            <a:picLocks noChangeAspect="1"/>
          </p:cNvPicPr>
          <p:nvPr/>
        </p:nvPicPr>
        <p:blipFill>
          <a:blip r:embed="rId3"/>
          <a:srcRect l="36711" r="36711"/>
          <a:stretch/>
        </p:blipFill>
        <p:spPr>
          <a:xfrm>
            <a:off x="6720840" y="0"/>
            <a:ext cx="5468112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5303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1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UNIVERSITY OF TOLEDO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640080" y="1417320"/>
            <a:ext cx="5669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Growing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 Toledo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58368" y="2852928"/>
            <a:ext cx="1645920" cy="1"/>
          </a:xfrm>
          <a:prstGeom prst="line">
            <a:avLst/>
          </a:prstGeom>
          <a:noFill/>
          <a:ln w="63500">
            <a:solidFill>
              <a:srgbClr val="FFD2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640080" y="315468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DCE7F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five-year growth agenda for education, research, health, and regional impact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640080" y="598932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D2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Faculty Senate  |  September 1, 2026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412480" y="6510528"/>
            <a:ext cx="3246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D6773"/>
                </a:solidFill>
              </a:rPr>
              <a:t>GROWING FOR TOLEDO  |  FY2027–FY2031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32918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009CE5"/>
                </a:solidFill>
              </a:rPr>
              <a:t>THE CASE FOR ACTION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F3E"/>
                </a:solidFill>
                <a:latin typeface="Poppins" pitchFamily="2" charset="77"/>
                <a:cs typeface="Poppins" pitchFamily="2" charset="77"/>
              </a:rPr>
              <a:t>Why this plan, why now?</a:t>
            </a:r>
            <a:endParaRPr lang="en-US" sz="27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8" y="11704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  <a:latin typeface="Poppins" pitchFamily="2" charset="77"/>
                <a:cs typeface="Poppins" pitchFamily="2" charset="77"/>
              </a:rPr>
              <a:t>Move from managing pressures to building a durable path for mission-driven growth.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1828800"/>
            <a:ext cx="2514600" cy="1920240"/>
          </a:xfrm>
          <a:prstGeom prst="roundRect">
            <a:avLst/>
          </a:prstGeom>
          <a:solidFill>
            <a:srgbClr val="EEF4FA"/>
          </a:solidFill>
          <a:ln w="127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22960" y="208483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3E7E"/>
                </a:solidFill>
              </a:rPr>
              <a:t>Enrollment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22960" y="2670048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52033"/>
                </a:solidFill>
              </a:rPr>
              <a:t>Demographic pressure and changing expectations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3474720" y="1828800"/>
            <a:ext cx="2514600" cy="19202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657600" y="208483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3E7E"/>
                </a:solidFill>
              </a:rPr>
              <a:t>Research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657600" y="2670048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52033"/>
                </a:solidFill>
              </a:rPr>
              <a:t>Funding instability and competition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6309360" y="1828800"/>
            <a:ext cx="2514600" cy="1920240"/>
          </a:xfrm>
          <a:prstGeom prst="roundRect">
            <a:avLst/>
          </a:prstGeom>
          <a:solidFill>
            <a:srgbClr val="EEF4FA"/>
          </a:solidFill>
          <a:ln w="127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92240" y="208483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3E7E"/>
                </a:solidFill>
              </a:rPr>
              <a:t>Health care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92240" y="2670048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52033"/>
                </a:solidFill>
              </a:rPr>
              <a:t>Rapid change in delivery and economics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9144000" y="1828800"/>
            <a:ext cx="2514600" cy="19202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326880" y="2084832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3E7E"/>
                </a:solidFill>
              </a:rPr>
              <a:t>Regional need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9326880" y="2670048"/>
            <a:ext cx="2148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52033"/>
                </a:solidFill>
              </a:rPr>
              <a:t>Talent, innovation, health, and prosperity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1417320" y="4315968"/>
            <a:ext cx="9281160" cy="960120"/>
          </a:xfrm>
          <a:prstGeom prst="chevron">
            <a:avLst/>
          </a:prstGeom>
          <a:solidFill>
            <a:srgbClr val="003E7E"/>
          </a:solidFill>
          <a:ln w="12700">
            <a:solidFill>
              <a:srgbClr val="003E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657600" y="465886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</a:rPr>
              <a:t>MISSION-DRIVEN GROWTH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412480" y="6510528"/>
            <a:ext cx="3246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D6773"/>
                </a:solidFill>
              </a:rPr>
              <a:t>GROWING FOR TOLEDO  |  FY2027–FY2031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32918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009CE5"/>
                </a:solidFill>
              </a:rPr>
              <a:t>THE DESTINATION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F3E"/>
                </a:solidFill>
                <a:latin typeface="Poppins" pitchFamily="2" charset="77"/>
                <a:cs typeface="Poppins" pitchFamily="2" charset="77"/>
              </a:rPr>
              <a:t>What we intend to see by 2032</a:t>
            </a:r>
            <a:endParaRPr lang="en-US" sz="27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8" y="11704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  <a:latin typeface="Poppins" pitchFamily="2" charset="77"/>
                <a:cs typeface="Poppins" pitchFamily="2" charset="77"/>
              </a:rPr>
              <a:t>Stronger, larger, more visible, and more consequential to the people and region we serve</a:t>
            </a:r>
            <a:r>
              <a:rPr lang="en-US" sz="1300" dirty="0">
                <a:solidFill>
                  <a:srgbClr val="5D6773"/>
                </a:solidFill>
              </a:rPr>
              <a:t>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5800" y="1828800"/>
            <a:ext cx="2468880" cy="11430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50392" y="2011680"/>
            <a:ext cx="21396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03E7E"/>
                </a:solidFill>
              </a:rPr>
              <a:t>16,000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850392" y="2468880"/>
            <a:ext cx="21396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fall enrollment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3520440" y="1828800"/>
            <a:ext cx="2468880" cy="11430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685032" y="2011680"/>
            <a:ext cx="21396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09CE5"/>
                </a:solidFill>
              </a:rPr>
              <a:t>$100M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3685032" y="2468880"/>
            <a:ext cx="21396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D6773"/>
                </a:solidFill>
              </a:rPr>
              <a:t>HERD expenditures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55080" y="1828800"/>
            <a:ext cx="2468880" cy="11430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519672" y="2011680"/>
            <a:ext cx="21396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68F9C"/>
                </a:solidFill>
              </a:rPr>
              <a:t>140,000+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6519672" y="2468880"/>
            <a:ext cx="21396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attributed lives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9189720" y="1828800"/>
            <a:ext cx="2468880" cy="11430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354312" y="2011680"/>
            <a:ext cx="21396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A2047D"/>
                </a:solidFill>
              </a:rPr>
              <a:t>100%</a:t>
            </a:r>
            <a:endParaRPr lang="en-US" sz="2300" dirty="0"/>
          </a:p>
        </p:txBody>
      </p:sp>
      <p:sp>
        <p:nvSpPr>
          <p:cNvPr id="19" name="Text 17"/>
          <p:cNvSpPr/>
          <p:nvPr/>
        </p:nvSpPr>
        <p:spPr>
          <a:xfrm>
            <a:off x="9354312" y="2468880"/>
            <a:ext cx="21396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experiential learning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530288" y="4877972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000F3E"/>
                </a:solidFill>
                <a:latin typeface="Poppins" pitchFamily="2" charset="77"/>
                <a:cs typeface="Poppins" pitchFamily="2" charset="77"/>
              </a:rPr>
              <a:t>GROWTH WITH PURPOSE</a:t>
            </a:r>
            <a:endParaRPr lang="en-US" sz="29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853495" y="5193792"/>
            <a:ext cx="4882192" cy="1371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52033"/>
                </a:solidFill>
              </a:rPr>
              <a:t>More learners prepared to contribute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52033"/>
                </a:solidFill>
              </a:rPr>
              <a:t>More knowledge and innovation created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52033"/>
                </a:solidFill>
              </a:rPr>
              <a:t>More patients served and healthier communities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52033"/>
                </a:solidFill>
              </a:rPr>
              <a:t>More regional prosperity, culture, and pride</a:t>
            </a:r>
            <a:endParaRPr lang="en-US" dirty="0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D35517C8-DA4A-D5BC-038C-5F3DF206CB7B}"/>
              </a:ext>
            </a:extLst>
          </p:cNvPr>
          <p:cNvSpPr/>
          <p:nvPr/>
        </p:nvSpPr>
        <p:spPr>
          <a:xfrm>
            <a:off x="2981648" y="3073791"/>
            <a:ext cx="6400800" cy="1371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52033"/>
                </a:solidFill>
              </a:rPr>
              <a:t>Improved brand presence and reputation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52033"/>
                </a:solidFill>
              </a:rPr>
              <a:t>Expanded regional presence of health care delivery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52033"/>
                </a:solidFill>
              </a:rPr>
              <a:t>Campus experience and athletics visibility promote growth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52033"/>
                </a:solidFill>
              </a:rPr>
              <a:t>Business operations support enrollment, research, and health care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412480" y="6510528"/>
            <a:ext cx="3246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D6773"/>
                </a:solidFill>
              </a:rPr>
              <a:t>GROWING FOR TOLEDO  |  FY2027–FY2031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32918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009CE5"/>
                </a:solidFill>
              </a:rPr>
              <a:t>THE STRATEGIC ARCHITECTURE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F3E"/>
                </a:solidFill>
                <a:latin typeface="Poppins" pitchFamily="2" charset="77"/>
                <a:cs typeface="Poppins" pitchFamily="2" charset="77"/>
              </a:rPr>
              <a:t>One plan. Five mutually reinforcing pillars.</a:t>
            </a:r>
            <a:endParaRPr lang="en-US" sz="27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8" y="11704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  <a:latin typeface="Poppins" pitchFamily="2" charset="77"/>
                <a:cs typeface="Poppins" pitchFamily="2" charset="77"/>
              </a:rPr>
              <a:t>The first four advance mission growth. The fifth builds the capacity that enables them.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2920" y="1828800"/>
            <a:ext cx="2057400" cy="3154680"/>
          </a:xfrm>
          <a:prstGeom prst="roundRect">
            <a:avLst/>
          </a:prstGeom>
          <a:solidFill>
            <a:srgbClr val="003E7E"/>
          </a:solidFill>
          <a:ln w="12700">
            <a:solidFill>
              <a:srgbClr val="003E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67512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D200"/>
                </a:solidFill>
              </a:rPr>
              <a:t>1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667512" y="2788920"/>
            <a:ext cx="17282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Realize the UToledo Advantage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2834640" y="1828800"/>
            <a:ext cx="2057400" cy="3154680"/>
          </a:xfrm>
          <a:prstGeom prst="roundRect">
            <a:avLst/>
          </a:prstGeom>
          <a:solidFill>
            <a:srgbClr val="009CE5"/>
          </a:solidFill>
          <a:ln w="12700">
            <a:solidFill>
              <a:srgbClr val="009C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999232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D200"/>
                </a:solidFill>
              </a:rPr>
              <a:t>2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2999232" y="2788920"/>
            <a:ext cx="17282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Drive Research &amp; Innovation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166360" y="1828800"/>
            <a:ext cx="2057400" cy="3154680"/>
          </a:xfrm>
          <a:prstGeom prst="roundRect">
            <a:avLst/>
          </a:prstGeom>
          <a:solidFill>
            <a:srgbClr val="168F9C"/>
          </a:solidFill>
          <a:ln w="12700">
            <a:solidFill>
              <a:srgbClr val="168F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330952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D200"/>
                </a:solidFill>
              </a:rPr>
              <a:t>3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5330952" y="2788920"/>
            <a:ext cx="17282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Build for a Healthy Toledo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7498080" y="1828800"/>
            <a:ext cx="2057400" cy="3154680"/>
          </a:xfrm>
          <a:prstGeom prst="roundRect">
            <a:avLst/>
          </a:prstGeom>
          <a:solidFill>
            <a:srgbClr val="A2047D"/>
          </a:solidFill>
          <a:ln w="12700">
            <a:solidFill>
              <a:srgbClr val="A204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662672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D200"/>
                </a:solidFill>
              </a:rPr>
              <a:t>4</a:t>
            </a:r>
            <a:endParaRPr lang="en-US" sz="2500" dirty="0"/>
          </a:p>
        </p:txBody>
      </p:sp>
      <p:sp>
        <p:nvSpPr>
          <p:cNvPr id="19" name="Text 17"/>
          <p:cNvSpPr/>
          <p:nvPr/>
        </p:nvSpPr>
        <p:spPr>
          <a:xfrm>
            <a:off x="7662672" y="2788920"/>
            <a:ext cx="17282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Engage Our Partners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9829800" y="1828800"/>
            <a:ext cx="2057400" cy="3154680"/>
          </a:xfrm>
          <a:prstGeom prst="roundRect">
            <a:avLst/>
          </a:prstGeom>
          <a:solidFill>
            <a:srgbClr val="102B5F"/>
          </a:solidFill>
          <a:ln w="12700">
            <a:solidFill>
              <a:srgbClr val="102B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994392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D200"/>
                </a:solidFill>
              </a:rPr>
              <a:t>5</a:t>
            </a:r>
            <a:endParaRPr lang="en-US" sz="2500" dirty="0"/>
          </a:p>
        </p:txBody>
      </p:sp>
      <p:sp>
        <p:nvSpPr>
          <p:cNvPr id="22" name="Text 20"/>
          <p:cNvSpPr/>
          <p:nvPr/>
        </p:nvSpPr>
        <p:spPr>
          <a:xfrm>
            <a:off x="9994392" y="2788920"/>
            <a:ext cx="17282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Optimize Institutional Systems</a:t>
            </a:r>
            <a:endParaRPr lang="en-US" sz="200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F71B1B9-29C0-7026-FB3E-36877D81C7FB}"/>
              </a:ext>
            </a:extLst>
          </p:cNvPr>
          <p:cNvGrpSpPr/>
          <p:nvPr/>
        </p:nvGrpSpPr>
        <p:grpSpPr>
          <a:xfrm>
            <a:off x="3957242" y="5416062"/>
            <a:ext cx="4145046" cy="1112754"/>
            <a:chOff x="3633685" y="5416062"/>
            <a:chExt cx="4145046" cy="111275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4E24A0A-6BE5-8F73-928A-B1CFBC028027}"/>
                </a:ext>
              </a:extLst>
            </p:cNvPr>
            <p:cNvSpPr txBox="1"/>
            <p:nvPr/>
          </p:nvSpPr>
          <p:spPr>
            <a:xfrm>
              <a:off x="3727939" y="5435768"/>
              <a:ext cx="4050792" cy="1015663"/>
            </a:xfrm>
            <a:prstGeom prst="rect">
              <a:avLst/>
            </a:prstGeom>
            <a:noFill/>
            <a:ln w="38100" cap="rnd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The pillars are linked and designed to self-generate the recurring resources to implement the effort.</a:t>
              </a: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C785A308-E9FC-A1F8-B909-1CDB4940A82D}"/>
                </a:ext>
              </a:extLst>
            </p:cNvPr>
            <p:cNvSpPr/>
            <p:nvPr/>
          </p:nvSpPr>
          <p:spPr>
            <a:xfrm>
              <a:off x="3633685" y="5416062"/>
              <a:ext cx="4145046" cy="1112754"/>
            </a:xfrm>
            <a:prstGeom prst="roundRect">
              <a:avLst/>
            </a:prstGeom>
            <a:noFill/>
            <a:ln w="38100">
              <a:solidFill>
                <a:schemeClr val="bg2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Left-Right Arrow 27">
            <a:extLst>
              <a:ext uri="{FF2B5EF4-FFF2-40B4-BE49-F238E27FC236}">
                <a16:creationId xmlns:a16="http://schemas.microsoft.com/office/drawing/2014/main" id="{0DCD8761-8E34-2380-15AF-640BD5C6AF10}"/>
              </a:ext>
            </a:extLst>
          </p:cNvPr>
          <p:cNvSpPr/>
          <p:nvPr/>
        </p:nvSpPr>
        <p:spPr>
          <a:xfrm>
            <a:off x="2250830" y="4392636"/>
            <a:ext cx="858130" cy="323557"/>
          </a:xfrm>
          <a:prstGeom prst="left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-Right Arrow 28">
            <a:extLst>
              <a:ext uri="{FF2B5EF4-FFF2-40B4-BE49-F238E27FC236}">
                <a16:creationId xmlns:a16="http://schemas.microsoft.com/office/drawing/2014/main" id="{BCD1EB3A-CAD6-31D3-FC2F-4746E0D32383}"/>
              </a:ext>
            </a:extLst>
          </p:cNvPr>
          <p:cNvSpPr/>
          <p:nvPr/>
        </p:nvSpPr>
        <p:spPr>
          <a:xfrm>
            <a:off x="4636359" y="4392636"/>
            <a:ext cx="858130" cy="323557"/>
          </a:xfrm>
          <a:prstGeom prst="left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eft-Right Arrow 29">
            <a:extLst>
              <a:ext uri="{FF2B5EF4-FFF2-40B4-BE49-F238E27FC236}">
                <a16:creationId xmlns:a16="http://schemas.microsoft.com/office/drawing/2014/main" id="{E3198256-D495-955D-84F7-D51D7D3B5848}"/>
              </a:ext>
            </a:extLst>
          </p:cNvPr>
          <p:cNvSpPr/>
          <p:nvPr/>
        </p:nvSpPr>
        <p:spPr>
          <a:xfrm>
            <a:off x="6956825" y="4392636"/>
            <a:ext cx="858130" cy="323557"/>
          </a:xfrm>
          <a:prstGeom prst="left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eft-Right Arrow 30">
            <a:extLst>
              <a:ext uri="{FF2B5EF4-FFF2-40B4-BE49-F238E27FC236}">
                <a16:creationId xmlns:a16="http://schemas.microsoft.com/office/drawing/2014/main" id="{E95D49E8-83DA-C7A0-0856-4BCC9D1B7CC3}"/>
              </a:ext>
            </a:extLst>
          </p:cNvPr>
          <p:cNvSpPr/>
          <p:nvPr/>
        </p:nvSpPr>
        <p:spPr>
          <a:xfrm>
            <a:off x="9219613" y="4392636"/>
            <a:ext cx="858130" cy="323557"/>
          </a:xfrm>
          <a:prstGeom prst="left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412480" y="6510528"/>
            <a:ext cx="3246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D6773"/>
                </a:solidFill>
              </a:rPr>
              <a:t>GROWING FOR TOLEDO  |  FY2027–FY2031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32918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009CE5"/>
                </a:solidFill>
              </a:rPr>
              <a:t>PILLAR 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F3E"/>
                </a:solidFill>
              </a:rPr>
              <a:t>Realize the UToledo Advantage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66928" y="11704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  <a:latin typeface="Poppins" pitchFamily="2" charset="77"/>
                <a:cs typeface="Poppins" pitchFamily="2" charset="77"/>
              </a:rPr>
              <a:t>Make experience-based education a defining feature of a UToledo degree.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8" name="Image 0" descr="/mnt/data/Co-op Image.jpg"/>
          <p:cNvPicPr>
            <a:picLocks noChangeAspect="1"/>
          </p:cNvPicPr>
          <p:nvPr/>
        </p:nvPicPr>
        <p:blipFill>
          <a:blip r:embed="rId3"/>
          <a:srcRect l="16683" r="16683"/>
          <a:stretch/>
        </p:blipFill>
        <p:spPr>
          <a:xfrm>
            <a:off x="594360" y="1664208"/>
            <a:ext cx="4709160" cy="397764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94360" y="4956048"/>
            <a:ext cx="4709160" cy="685800"/>
          </a:xfrm>
          <a:prstGeom prst="rect">
            <a:avLst/>
          </a:prstGeom>
          <a:solidFill>
            <a:srgbClr val="003E7E"/>
          </a:solidFill>
          <a:ln w="12700">
            <a:solidFill>
              <a:srgbClr val="003E7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594360" y="5123452"/>
            <a:ext cx="4709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FACULTY LEADERSHIP: curriculum • pedagogy • mentoring •</a:t>
            </a:r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 program innovation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596128" y="1664208"/>
            <a:ext cx="6488020" cy="2697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Ensure every undergraduate participates in experiential learning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Transform Core Curriculum for intellectual growth, civic responsibility, and career pathways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Grow programs aligned with demand, mission, and regional need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Strengthen advising, retention, and student life</a:t>
            </a:r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Optimize recruiting systems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5669280" y="4617720"/>
            <a:ext cx="1691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797296" y="4727448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3E7E"/>
                </a:solidFill>
              </a:rPr>
              <a:t>16,000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5797296" y="5102352"/>
            <a:ext cx="1435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fall census</a:t>
            </a: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7543800" y="4617720"/>
            <a:ext cx="1691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671816" y="4727448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3E7E"/>
                </a:solidFill>
              </a:rPr>
              <a:t>84%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7671816" y="5102352"/>
            <a:ext cx="1435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retention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9418320" y="4617720"/>
            <a:ext cx="1691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9546336" y="4727448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3E7E"/>
                </a:solidFill>
              </a:rPr>
              <a:t>73%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9546336" y="5102352"/>
            <a:ext cx="1435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D6773"/>
                </a:solidFill>
              </a:rPr>
              <a:t>persistence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412480" y="6510528"/>
            <a:ext cx="3246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D6773"/>
                </a:solidFill>
              </a:rPr>
              <a:t>GROWING FOR TOLEDO  |  FY2027–FY2031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32918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009CE5"/>
                </a:solidFill>
              </a:rPr>
              <a:t>PILLAR 2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F3E"/>
                </a:solidFill>
                <a:latin typeface="Poppins" pitchFamily="2" charset="77"/>
                <a:cs typeface="Poppins" pitchFamily="2" charset="77"/>
              </a:rPr>
              <a:t>Drive Research &amp; Innovation</a:t>
            </a:r>
            <a:endParaRPr lang="en-US" sz="27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8" y="11704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  <a:latin typeface="Poppins" pitchFamily="2" charset="77"/>
                <a:cs typeface="Poppins" pitchFamily="2" charset="77"/>
              </a:rPr>
              <a:t>Strengthen R1 performance and translate discovery into impact.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8" name="Image 0" descr="/mnt/data/UToledo Research Lab Image 1.jpg"/>
          <p:cNvPicPr>
            <a:picLocks noChangeAspect="1"/>
          </p:cNvPicPr>
          <p:nvPr/>
        </p:nvPicPr>
        <p:blipFill>
          <a:blip r:embed="rId3"/>
          <a:srcRect l="16781" r="16781"/>
          <a:stretch/>
        </p:blipFill>
        <p:spPr>
          <a:xfrm>
            <a:off x="594360" y="1664208"/>
            <a:ext cx="4709160" cy="397764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94360" y="4956048"/>
            <a:ext cx="4709160" cy="685800"/>
          </a:xfrm>
          <a:prstGeom prst="rect">
            <a:avLst/>
          </a:prstGeom>
          <a:solidFill>
            <a:srgbClr val="009CE5"/>
          </a:solidFill>
          <a:ln w="12700">
            <a:solidFill>
              <a:srgbClr val="009C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77240" y="5157216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FACULTY LEADERSHIP: discovery • collaboration •</a:t>
            </a:r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doctoral education • impact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596128" y="1664208"/>
            <a:ext cx="6459884" cy="2697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Complete </a:t>
            </a:r>
            <a:r>
              <a:rPr lang="en-US" sz="1900" i="1" dirty="0">
                <a:solidFill>
                  <a:srgbClr val="152033"/>
                </a:solidFill>
              </a:rPr>
              <a:t>Research without Boundaries </a:t>
            </a:r>
            <a:r>
              <a:rPr lang="en-US" sz="1900" dirty="0">
                <a:solidFill>
                  <a:srgbClr val="152033"/>
                </a:solidFill>
              </a:rPr>
              <a:t>plan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Accelerate proposal development, interdisciplinary teams, and sponsor engagement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Hire strategically in areas of strength</a:t>
            </a:r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Improve research infrastructure and research administration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Expand industry, defense, commercialization, and innovation partnerships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5669280" y="4617720"/>
            <a:ext cx="1691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797296" y="4727448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9CE5"/>
                </a:solidFill>
              </a:rPr>
              <a:t>$100M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5797296" y="5102352"/>
            <a:ext cx="1435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HERD</a:t>
            </a: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7543800" y="4617720"/>
            <a:ext cx="1691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671816" y="4727448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9CE5"/>
                </a:solidFill>
              </a:rPr>
              <a:t>$74M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7671816" y="5102352"/>
            <a:ext cx="1435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awards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9418320" y="4617720"/>
            <a:ext cx="1691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9546336" y="4727448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9CE5"/>
                </a:solidFill>
              </a:rPr>
              <a:t>+6%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9546336" y="5102352"/>
            <a:ext cx="1435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doctorates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412480" y="6510528"/>
            <a:ext cx="3246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D6773"/>
                </a:solidFill>
              </a:rPr>
              <a:t>GROWING FOR TOLEDO  |  FY2027–FY2031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32918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009CE5"/>
                </a:solidFill>
              </a:rPr>
              <a:t>PILLAR 3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F3E"/>
                </a:solidFill>
                <a:latin typeface="Poppins" pitchFamily="2" charset="77"/>
                <a:cs typeface="Poppins" pitchFamily="2" charset="77"/>
              </a:rPr>
              <a:t>Build for a Healthy Toledo</a:t>
            </a:r>
            <a:endParaRPr lang="en-US" sz="27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8" y="11704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  <a:latin typeface="Poppins" pitchFamily="2" charset="77"/>
                <a:cs typeface="Poppins" pitchFamily="2" charset="77"/>
              </a:rPr>
              <a:t>Advance care, health education, clinical research, and regional health.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8" name="Image 0" descr="/mnt/data/UToledo Clinical Simulation Image 2.jpg"/>
          <p:cNvPicPr>
            <a:picLocks noChangeAspect="1"/>
          </p:cNvPicPr>
          <p:nvPr/>
        </p:nvPicPr>
        <p:blipFill>
          <a:blip r:embed="rId3"/>
          <a:srcRect l="10646" r="10646"/>
          <a:stretch/>
        </p:blipFill>
        <p:spPr>
          <a:xfrm>
            <a:off x="594360" y="1664208"/>
            <a:ext cx="4709160" cy="397764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94360" y="4956048"/>
            <a:ext cx="4709160" cy="685800"/>
          </a:xfrm>
          <a:prstGeom prst="rect">
            <a:avLst/>
          </a:prstGeom>
          <a:solidFill>
            <a:srgbClr val="168F9C"/>
          </a:solidFill>
          <a:ln w="12700">
            <a:solidFill>
              <a:srgbClr val="168F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77240" y="5157216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FACULTY LEADERSHIP: health education • clinical research •</a:t>
            </a:r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quality • regional health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596127" y="1664208"/>
            <a:ext cx="6445817" cy="2697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Pursue performance excellence and stronger service lines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Expand health education opportunities and affiliations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Grow capacity of health research and clinical trials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Extend services through community locations and partnerships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5669280" y="4617720"/>
            <a:ext cx="1691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797296" y="4727448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8F9C"/>
                </a:solidFill>
              </a:rPr>
              <a:t>5%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5797296" y="5102352"/>
            <a:ext cx="1435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inpatient</a:t>
            </a:r>
          </a:p>
        </p:txBody>
      </p:sp>
      <p:sp>
        <p:nvSpPr>
          <p:cNvPr id="15" name="Shape 12"/>
          <p:cNvSpPr/>
          <p:nvPr/>
        </p:nvSpPr>
        <p:spPr>
          <a:xfrm>
            <a:off x="7543800" y="4617720"/>
            <a:ext cx="1691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671816" y="4727448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8F9C"/>
                </a:solidFill>
              </a:rPr>
              <a:t>7%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7671816" y="5102352"/>
            <a:ext cx="1435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outpatient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9418320" y="4617720"/>
            <a:ext cx="1691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9546336" y="4727448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8F9C"/>
                </a:solidFill>
              </a:rPr>
              <a:t>140K+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9546336" y="5102352"/>
            <a:ext cx="1435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lives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003E7E"/>
                </a:solidFill>
              </a:rPr>
              <a:t>THE UNIVERSITY OF TOLEDO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8412480" y="6510528"/>
            <a:ext cx="3246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D6773"/>
                </a:solidFill>
              </a:rPr>
              <a:t>GROWING FOR TOLEDO  |  FY2027–FY2031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32918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009CE5"/>
                </a:solidFill>
              </a:rPr>
              <a:t>PILLAR 4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F3E"/>
                </a:solidFill>
                <a:latin typeface="Poppins" pitchFamily="2" charset="77"/>
                <a:cs typeface="Poppins" pitchFamily="2" charset="77"/>
              </a:rPr>
              <a:t>Engage Our Partners</a:t>
            </a:r>
            <a:endParaRPr lang="en-US" sz="27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8" y="11704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  <a:latin typeface="Poppins" pitchFamily="2" charset="77"/>
                <a:cs typeface="Poppins" pitchFamily="2" charset="77"/>
              </a:rPr>
              <a:t>Extend UToledo expertise beyond campus and become the preferred regional partner.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8" name="Image 0" descr="/mnt/data/UToledo Community Engagement Image.jpg"/>
          <p:cNvPicPr>
            <a:picLocks noChangeAspect="1"/>
          </p:cNvPicPr>
          <p:nvPr/>
        </p:nvPicPr>
        <p:blipFill>
          <a:blip r:embed="rId3"/>
          <a:srcRect l="16683" r="16683"/>
          <a:stretch/>
        </p:blipFill>
        <p:spPr>
          <a:xfrm>
            <a:off x="594360" y="1664208"/>
            <a:ext cx="4709160" cy="397764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94360" y="4956048"/>
            <a:ext cx="4709160" cy="685800"/>
          </a:xfrm>
          <a:prstGeom prst="rect">
            <a:avLst/>
          </a:prstGeom>
          <a:solidFill>
            <a:srgbClr val="A2047D"/>
          </a:solidFill>
          <a:ln w="12700">
            <a:solidFill>
              <a:srgbClr val="A2047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77240" y="5157216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FACULTY LEADERSHIP: outreach • partnerships •</a:t>
            </a:r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public scholarship • trust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596128" y="1664208"/>
            <a:ext cx="6222492" cy="2697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Strengthen K–12, transfer, and educational partnerships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Extend expertise through camps, workshops, public programs, and events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Use athletics and campus activity as community connectors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Grow alumni engagement and philanthropic capacity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5669280" y="4617720"/>
            <a:ext cx="1691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797296" y="4727448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2047D"/>
                </a:solidFill>
              </a:rPr>
              <a:t>K–12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5797296" y="5102352"/>
            <a:ext cx="1435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pathways</a:t>
            </a:r>
            <a:endParaRPr lang="en-US" dirty="0"/>
          </a:p>
        </p:txBody>
      </p:sp>
      <p:sp>
        <p:nvSpPr>
          <p:cNvPr id="15" name="Shape 12"/>
          <p:cNvSpPr/>
          <p:nvPr/>
        </p:nvSpPr>
        <p:spPr>
          <a:xfrm>
            <a:off x="7543800" y="4617720"/>
            <a:ext cx="1691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671816" y="4727448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2047D"/>
                </a:solidFill>
              </a:rPr>
              <a:t>REGION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7671816" y="5102352"/>
            <a:ext cx="1435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partnerships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9418320" y="4617720"/>
            <a:ext cx="169164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9546336" y="4727448"/>
            <a:ext cx="1435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2047D"/>
                </a:solidFill>
              </a:rPr>
              <a:t>CAMPAIGN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9546336" y="5102352"/>
            <a:ext cx="1435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</a:rPr>
              <a:t>philanthropy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412480" y="6510528"/>
            <a:ext cx="3246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D6773"/>
                </a:solidFill>
              </a:rPr>
              <a:t>GROWING FOR TOLEDO  |  FY2027–FY2031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32918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009CE5"/>
                </a:solidFill>
              </a:rPr>
              <a:t>PILLAR 5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F3E"/>
                </a:solidFill>
                <a:latin typeface="Poppins" pitchFamily="2" charset="77"/>
                <a:cs typeface="Poppins" pitchFamily="2" charset="77"/>
              </a:rPr>
              <a:t>Optimize Our Institutional Systems</a:t>
            </a:r>
            <a:endParaRPr lang="en-US" sz="27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8" y="11704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D6773"/>
                </a:solidFill>
                <a:latin typeface="Poppins" pitchFamily="2" charset="77"/>
                <a:cs typeface="Poppins" pitchFamily="2" charset="77"/>
              </a:rPr>
              <a:t>Build the financial, physical, operational, and cultural capacity required for mission growth.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1737360"/>
            <a:ext cx="3456432" cy="35204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737360"/>
            <a:ext cx="3456432" cy="530352"/>
          </a:xfrm>
          <a:prstGeom prst="rect">
            <a:avLst/>
          </a:prstGeom>
          <a:solidFill>
            <a:srgbClr val="003E7E"/>
          </a:solidFill>
          <a:ln w="12700">
            <a:solidFill>
              <a:srgbClr val="003E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2960" y="1901952"/>
            <a:ext cx="3090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PEOPLE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68680" y="2514600"/>
            <a:ext cx="3017520" cy="2103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Review staff compensation philosophy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Strengthen recognition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Build a culture of success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4462272" y="1737360"/>
            <a:ext cx="3456432" cy="35204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462272" y="1737360"/>
            <a:ext cx="3456432" cy="530352"/>
          </a:xfrm>
          <a:prstGeom prst="rect">
            <a:avLst/>
          </a:prstGeom>
          <a:solidFill>
            <a:srgbClr val="009CE5"/>
          </a:solidFill>
          <a:ln w="12700">
            <a:solidFill>
              <a:srgbClr val="009C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645152" y="1901952"/>
            <a:ext cx="3090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RESOURCES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4690872" y="2514600"/>
            <a:ext cx="3017520" cy="2103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Improve budget transparency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Use incentive models selectively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Align indirect costs with research growth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8284464" y="1737360"/>
            <a:ext cx="3456432" cy="352044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284464" y="1737360"/>
            <a:ext cx="3456432" cy="530352"/>
          </a:xfrm>
          <a:prstGeom prst="rect">
            <a:avLst/>
          </a:prstGeom>
          <a:solidFill>
            <a:srgbClr val="102B5F"/>
          </a:solidFill>
          <a:ln w="12700">
            <a:solidFill>
              <a:srgbClr val="102B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467344" y="1901952"/>
            <a:ext cx="3090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PLACES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513064" y="2514600"/>
            <a:ext cx="3017520" cy="2103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Prioritize housing, STEM, research, health, and student life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Sequence by mission impact</a:t>
            </a:r>
            <a:endParaRPr lang="en-US" sz="1900" dirty="0"/>
          </a:p>
          <a:p>
            <a:pPr marL="177800" indent="-177800">
              <a:buSzPct val="100000"/>
              <a:buChar char="•"/>
            </a:pPr>
            <a:r>
              <a:rPr lang="en-US" sz="1900" dirty="0">
                <a:solidFill>
                  <a:srgbClr val="152033"/>
                </a:solidFill>
              </a:rPr>
              <a:t>Continue repair and renewal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2057400" y="5623560"/>
            <a:ext cx="8092440" cy="256032"/>
          </a:xfrm>
          <a:prstGeom prst="rect">
            <a:avLst/>
          </a:prstGeom>
          <a:solidFill>
            <a:srgbClr val="000F3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D200"/>
                </a:solidFill>
              </a:rPr>
              <a:t>DISCIPLINED, PHASED INVESTMENT • GROWTH FUNDS THE NEXT PHASE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40" dirty="0">
                <a:solidFill>
                  <a:srgbClr val="009CE5"/>
                </a:solidFill>
              </a:rPr>
              <a:t>OUR FOUNDATION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76072" y="694944"/>
            <a:ext cx="6858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F3E"/>
                </a:solidFill>
                <a:latin typeface="Poppins" pitchFamily="2" charset="77"/>
                <a:cs typeface="Poppins" pitchFamily="2" charset="77"/>
              </a:rPr>
              <a:t>Proposed Mission Statement</a:t>
            </a:r>
            <a:endParaRPr lang="en-US" sz="27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4360" y="1243584"/>
            <a:ext cx="833247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D6773"/>
                </a:solidFill>
                <a:latin typeface="Poppins" pitchFamily="2" charset="77"/>
                <a:cs typeface="Poppins" pitchFamily="2" charset="77"/>
              </a:rPr>
              <a:t>A concise statement of what UToledo does, for whom, and from where.</a:t>
            </a:r>
            <a:endParaRPr lang="en-US" sz="17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Image 0" descr="/mnt/data/Main Campus Image.jpg"/>
          <p:cNvPicPr>
            <a:picLocks noChangeAspect="1"/>
          </p:cNvPicPr>
          <p:nvPr/>
        </p:nvPicPr>
        <p:blipFill>
          <a:blip r:embed="rId3"/>
          <a:srcRect l="10920" r="10920"/>
          <a:stretch/>
        </p:blipFill>
        <p:spPr>
          <a:xfrm>
            <a:off x="8549640" y="502920"/>
            <a:ext cx="3108960" cy="13258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58368" y="1901952"/>
            <a:ext cx="10881360" cy="2057400"/>
          </a:xfrm>
          <a:prstGeom prst="roundRect">
            <a:avLst>
              <a:gd name="adj" fmla="val 3556"/>
            </a:avLst>
          </a:prstGeom>
          <a:solidFill>
            <a:srgbClr val="000F3E"/>
          </a:solidFill>
          <a:ln w="12700">
            <a:solidFill>
              <a:srgbClr val="000F3E"/>
            </a:solidFill>
            <a:prstDash val="solid"/>
          </a:ln>
        </p:spPr>
        <p:txBody>
          <a:bodyPr/>
          <a:lstStyle/>
          <a:p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 5"/>
          <p:cNvSpPr/>
          <p:nvPr/>
        </p:nvSpPr>
        <p:spPr>
          <a:xfrm>
            <a:off x="841248" y="2286000"/>
            <a:ext cx="10460736" cy="1234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Poppins" pitchFamily="2" charset="77"/>
                <a:cs typeface="Poppins" pitchFamily="2" charset="77"/>
              </a:rPr>
              <a:t>The University of Toledo, proudly rooted in northwest Ohio, prepares students for personal and professional success, expands human knowledge and capability, and delivers exceptional, advanced care for patients.</a:t>
            </a:r>
            <a:endParaRPr lang="en-US" sz="2300" dirty="0"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E1E169-9A99-4901-27AF-8B1840D72C19}"/>
              </a:ext>
            </a:extLst>
          </p:cNvPr>
          <p:cNvGrpSpPr/>
          <p:nvPr/>
        </p:nvGrpSpPr>
        <p:grpSpPr>
          <a:xfrm>
            <a:off x="658368" y="4307761"/>
            <a:ext cx="3401568" cy="1325880"/>
            <a:chOff x="658368" y="4315968"/>
            <a:chExt cx="3401568" cy="1325880"/>
          </a:xfrm>
        </p:grpSpPr>
        <p:sp>
          <p:nvSpPr>
            <p:cNvPr id="9" name="Shape 6"/>
            <p:cNvSpPr/>
            <p:nvPr/>
          </p:nvSpPr>
          <p:spPr>
            <a:xfrm>
              <a:off x="658368" y="4315968"/>
              <a:ext cx="3401568" cy="1325880"/>
            </a:xfrm>
            <a:prstGeom prst="roundRect">
              <a:avLst>
                <a:gd name="adj" fmla="val 4828"/>
              </a:avLst>
            </a:prstGeom>
            <a:solidFill>
              <a:srgbClr val="FFFFFF"/>
            </a:solidFill>
            <a:ln w="38100">
              <a:solidFill>
                <a:srgbClr val="D9E0E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7"/>
            <p:cNvSpPr/>
            <p:nvPr/>
          </p:nvSpPr>
          <p:spPr>
            <a:xfrm>
              <a:off x="841248" y="4535424"/>
              <a:ext cx="3035808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kern="0" spc="80" dirty="0">
                  <a:solidFill>
                    <a:srgbClr val="003E7E"/>
                  </a:solidFill>
                </a:rPr>
                <a:t>PREPARES</a:t>
              </a:r>
              <a:endParaRPr lang="en-US" sz="2200" dirty="0"/>
            </a:p>
          </p:txBody>
        </p:sp>
        <p:sp>
          <p:nvSpPr>
            <p:cNvPr id="11" name="Text 8"/>
            <p:cNvSpPr/>
            <p:nvPr/>
          </p:nvSpPr>
          <p:spPr>
            <a:xfrm>
              <a:off x="914400" y="4956048"/>
              <a:ext cx="2889504" cy="3931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dirty="0">
                  <a:solidFill>
                    <a:srgbClr val="152033"/>
                  </a:solidFill>
                </a:rPr>
                <a:t>Students for personal and professional success</a:t>
              </a:r>
              <a:endParaRPr lang="en-US" dirty="0"/>
            </a:p>
          </p:txBody>
        </p:sp>
      </p:grpSp>
      <p:sp>
        <p:nvSpPr>
          <p:cNvPr id="12" name="Shape 9"/>
          <p:cNvSpPr/>
          <p:nvPr/>
        </p:nvSpPr>
        <p:spPr>
          <a:xfrm>
            <a:off x="3221501" y="5902568"/>
            <a:ext cx="5880295" cy="697992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A2CDDE-1039-A59C-087C-D00430D54A2D}"/>
              </a:ext>
            </a:extLst>
          </p:cNvPr>
          <p:cNvGrpSpPr/>
          <p:nvPr/>
        </p:nvGrpSpPr>
        <p:grpSpPr>
          <a:xfrm>
            <a:off x="4370832" y="4307761"/>
            <a:ext cx="3401568" cy="1325880"/>
            <a:chOff x="4523232" y="4299555"/>
            <a:chExt cx="3401568" cy="1325880"/>
          </a:xfrm>
        </p:grpSpPr>
        <p:sp>
          <p:nvSpPr>
            <p:cNvPr id="22" name="Shape 9">
              <a:extLst>
                <a:ext uri="{FF2B5EF4-FFF2-40B4-BE49-F238E27FC236}">
                  <a16:creationId xmlns:a16="http://schemas.microsoft.com/office/drawing/2014/main" id="{18E9D5AE-D317-15AA-90AA-E27F30574E99}"/>
                </a:ext>
              </a:extLst>
            </p:cNvPr>
            <p:cNvSpPr/>
            <p:nvPr/>
          </p:nvSpPr>
          <p:spPr>
            <a:xfrm>
              <a:off x="4523232" y="4299555"/>
              <a:ext cx="3401568" cy="1325880"/>
            </a:xfrm>
            <a:prstGeom prst="roundRect">
              <a:avLst>
                <a:gd name="adj" fmla="val 4828"/>
              </a:avLst>
            </a:prstGeom>
            <a:solidFill>
              <a:srgbClr val="FFFFFF"/>
            </a:solidFill>
            <a:ln w="38100">
              <a:solidFill>
                <a:srgbClr val="D9E0E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 10"/>
            <p:cNvSpPr/>
            <p:nvPr/>
          </p:nvSpPr>
          <p:spPr>
            <a:xfrm>
              <a:off x="4553712" y="4535424"/>
              <a:ext cx="3035808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kern="0" spc="80" dirty="0">
                  <a:solidFill>
                    <a:srgbClr val="009CE5"/>
                  </a:solidFill>
                </a:rPr>
                <a:t>EXPANDS</a:t>
              </a:r>
              <a:endParaRPr lang="en-US" sz="2200" dirty="0"/>
            </a:p>
          </p:txBody>
        </p:sp>
        <p:sp>
          <p:nvSpPr>
            <p:cNvPr id="14" name="Text 11"/>
            <p:cNvSpPr/>
            <p:nvPr/>
          </p:nvSpPr>
          <p:spPr>
            <a:xfrm>
              <a:off x="4626864" y="4956048"/>
              <a:ext cx="2889504" cy="3931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dirty="0">
                  <a:solidFill>
                    <a:srgbClr val="152033"/>
                  </a:solidFill>
                </a:rPr>
                <a:t>Human knowledge and capability</a:t>
              </a:r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689D7BF-60DA-FDA2-F7B3-69FA5BFE5AF6}"/>
              </a:ext>
            </a:extLst>
          </p:cNvPr>
          <p:cNvGrpSpPr/>
          <p:nvPr/>
        </p:nvGrpSpPr>
        <p:grpSpPr>
          <a:xfrm>
            <a:off x="8083296" y="4307761"/>
            <a:ext cx="3401568" cy="1325880"/>
            <a:chOff x="8083296" y="4315968"/>
            <a:chExt cx="3401568" cy="1325880"/>
          </a:xfrm>
        </p:grpSpPr>
        <p:sp>
          <p:nvSpPr>
            <p:cNvPr id="15" name="Shape 12"/>
            <p:cNvSpPr/>
            <p:nvPr/>
          </p:nvSpPr>
          <p:spPr>
            <a:xfrm>
              <a:off x="8083296" y="4315968"/>
              <a:ext cx="3401568" cy="1325880"/>
            </a:xfrm>
            <a:prstGeom prst="roundRect">
              <a:avLst>
                <a:gd name="adj" fmla="val 4828"/>
              </a:avLst>
            </a:prstGeom>
            <a:solidFill>
              <a:srgbClr val="FFFFFF"/>
            </a:solidFill>
            <a:ln w="38100">
              <a:solidFill>
                <a:srgbClr val="D9E0E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13"/>
            <p:cNvSpPr/>
            <p:nvPr/>
          </p:nvSpPr>
          <p:spPr>
            <a:xfrm>
              <a:off x="8266176" y="4535424"/>
              <a:ext cx="3035808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kern="0" spc="80" dirty="0">
                  <a:solidFill>
                    <a:srgbClr val="168F9C"/>
                  </a:solidFill>
                </a:rPr>
                <a:t>DELIVERS</a:t>
              </a:r>
              <a:endParaRPr lang="en-US" sz="2200" dirty="0"/>
            </a:p>
          </p:txBody>
        </p:sp>
        <p:sp>
          <p:nvSpPr>
            <p:cNvPr id="17" name="Text 14"/>
            <p:cNvSpPr/>
            <p:nvPr/>
          </p:nvSpPr>
          <p:spPr>
            <a:xfrm>
              <a:off x="8339328" y="4956048"/>
              <a:ext cx="2889504" cy="3931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dirty="0">
                  <a:solidFill>
                    <a:srgbClr val="152033"/>
                  </a:solidFill>
                </a:rPr>
                <a:t>Exceptional, advanced care for patients</a:t>
              </a:r>
              <a:endParaRPr lang="en-US" dirty="0"/>
            </a:p>
          </p:txBody>
        </p:sp>
      </p:grpSp>
      <p:sp>
        <p:nvSpPr>
          <p:cNvPr id="18" name="Text 15"/>
          <p:cNvSpPr/>
          <p:nvPr/>
        </p:nvSpPr>
        <p:spPr>
          <a:xfrm>
            <a:off x="5555684" y="5978768"/>
            <a:ext cx="95326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100" dirty="0">
                <a:solidFill>
                  <a:srgbClr val="A2047D"/>
                </a:solidFill>
              </a:rPr>
              <a:t>PLACE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42986" y="6234800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000F3E"/>
                </a:solidFill>
              </a:rPr>
              <a:t>Proudly rooted in northwest Ohio</a:t>
            </a: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8366760" y="6510528"/>
            <a:ext cx="33101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D6773"/>
                </a:solidFill>
              </a:rPr>
              <a:t>GROWING FOR TOLEDO  |  FY2027–FY2031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412480" y="6510528"/>
            <a:ext cx="3246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D6773"/>
                </a:solidFill>
              </a:rPr>
              <a:t>GROWING FOR TOLEDO  |  FY2027–FY2031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66928" y="32918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20" dirty="0">
                <a:solidFill>
                  <a:srgbClr val="009CE5"/>
                </a:solidFill>
              </a:rPr>
              <a:t>SHARED OWNERSHIP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640080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F3E"/>
                </a:solidFill>
                <a:latin typeface="Poppins" pitchFamily="2" charset="77"/>
                <a:cs typeface="Poppins" pitchFamily="2" charset="77"/>
              </a:rPr>
              <a:t>Faculty leadership in Growing for Toledo</a:t>
            </a:r>
            <a:endParaRPr lang="en-US" sz="27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 5"/>
          <p:cNvSpPr/>
          <p:nvPr/>
        </p:nvSpPr>
        <p:spPr>
          <a:xfrm>
            <a:off x="566928" y="11704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773"/>
                </a:solidFill>
                <a:latin typeface="Poppins" pitchFamily="2" charset="77"/>
                <a:cs typeface="Poppins" pitchFamily="2" charset="77"/>
              </a:rPr>
              <a:t>Success requires faculty action to provide a valuable education, research, and health care environment.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85800" y="1737360"/>
            <a:ext cx="5212080" cy="1078992"/>
          </a:xfrm>
          <a:prstGeom prst="roundRect">
            <a:avLst/>
          </a:prstGeom>
          <a:solidFill>
            <a:srgbClr val="EEF4FA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86968" y="192024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3E7E"/>
                </a:solidFill>
              </a:rPr>
              <a:t>SHAPE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920240" y="1901952"/>
            <a:ext cx="3703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52033"/>
                </a:solidFill>
              </a:rPr>
              <a:t>Curriculum, programs, research priorities, and standards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309360" y="1737360"/>
            <a:ext cx="5212080" cy="1078992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510528" y="192024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3E7E"/>
                </a:solidFill>
              </a:rPr>
              <a:t>LEAD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43800" y="1901952"/>
            <a:ext cx="3703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52033"/>
                </a:solidFill>
              </a:rPr>
              <a:t>Experiential learning, scholarship, mentoring, and engagement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685800" y="3154680"/>
            <a:ext cx="5212080" cy="1078992"/>
          </a:xfrm>
          <a:prstGeom prst="roundRect">
            <a:avLst/>
          </a:prstGeom>
          <a:solidFill>
            <a:srgbClr val="EEF4FA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86968" y="33375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3E7E"/>
                </a:solidFill>
              </a:rPr>
              <a:t>ADVISE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920240" y="3319272"/>
            <a:ext cx="3703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52033"/>
                </a:solidFill>
              </a:rPr>
              <a:t>Investments, implementation choices, and corrections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6309360" y="3154680"/>
            <a:ext cx="5212080" cy="1078992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D9E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10528" y="33375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3E7E"/>
                </a:solidFill>
              </a:rPr>
              <a:t>ASSESS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543800" y="3319272"/>
            <a:ext cx="3703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52033"/>
                </a:solidFill>
              </a:rPr>
              <a:t>Outcomes, educational quality, impact, and unintended consequences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1097280" y="4610686"/>
            <a:ext cx="9966960" cy="822960"/>
          </a:xfrm>
          <a:prstGeom prst="roundRect">
            <a:avLst/>
          </a:prstGeom>
          <a:solidFill>
            <a:srgbClr val="000F3E"/>
          </a:solidFill>
          <a:ln w="12700">
            <a:solidFill>
              <a:srgbClr val="000F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371600" y="4899072"/>
            <a:ext cx="9418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D200"/>
                </a:solidFill>
              </a:rPr>
              <a:t>SUCCESS IS NOT ASSURED, BUT WE MUST BEGIN, AND WE MUST ACT WITH AMBITION</a:t>
            </a:r>
            <a:endParaRPr lang="en-US" sz="20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056AB2C-F482-1E01-86AD-6F3F48098C0C}"/>
              </a:ext>
            </a:extLst>
          </p:cNvPr>
          <p:cNvGrpSpPr/>
          <p:nvPr/>
        </p:nvGrpSpPr>
        <p:grpSpPr>
          <a:xfrm>
            <a:off x="3820259" y="6125602"/>
            <a:ext cx="4592221" cy="587502"/>
            <a:chOff x="5452110" y="6069330"/>
            <a:chExt cx="3966210" cy="587502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1EE5E591-3901-5004-145C-65CD4A4F922B}"/>
                </a:ext>
              </a:extLst>
            </p:cNvPr>
            <p:cNvSpPr/>
            <p:nvPr/>
          </p:nvSpPr>
          <p:spPr>
            <a:xfrm>
              <a:off x="5452110" y="6069330"/>
              <a:ext cx="3966210" cy="58750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7449380-B0DC-05B1-54FF-022FACA080AE}"/>
                </a:ext>
              </a:extLst>
            </p:cNvPr>
            <p:cNvSpPr txBox="1"/>
            <p:nvPr/>
          </p:nvSpPr>
          <p:spPr>
            <a:xfrm>
              <a:off x="5722679" y="6175717"/>
              <a:ext cx="35741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Feedback: </a:t>
              </a:r>
              <a:r>
                <a:rPr lang="en-US" sz="2000" dirty="0" err="1"/>
                <a:t>utpresident@utoledo.edu</a:t>
              </a:r>
              <a:endParaRPr lang="en-US" sz="20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Toledo">
      <a:dk1>
        <a:srgbClr val="000000"/>
      </a:dk1>
      <a:lt1>
        <a:srgbClr val="FFFFFF"/>
      </a:lt1>
      <a:dk2>
        <a:srgbClr val="003D7E"/>
      </a:dk2>
      <a:lt2>
        <a:srgbClr val="FFFFFF"/>
      </a:lt2>
      <a:accent1>
        <a:srgbClr val="000E3D"/>
      </a:accent1>
      <a:accent2>
        <a:srgbClr val="102B5E"/>
      </a:accent2>
      <a:accent3>
        <a:srgbClr val="003D7E"/>
      </a:accent3>
      <a:accent4>
        <a:srgbClr val="009CE5"/>
      </a:accent4>
      <a:accent5>
        <a:srgbClr val="AED4E9"/>
      </a:accent5>
      <a:accent6>
        <a:srgbClr val="FFD200"/>
      </a:accent6>
      <a:hlink>
        <a:srgbClr val="A1047C"/>
      </a:hlink>
      <a:folHlink>
        <a:srgbClr val="A1047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Toledo Presentation" id="{878472B2-5CB3-A84F-BF88-024C4E197E2A}" vid="{13CA13BF-2D47-8E49-8F59-CCE2B7E506E0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1044</TotalTime>
  <Words>1409</Words>
  <Application>Microsoft Office PowerPoint</Application>
  <PresentationFormat>Widescreen</PresentationFormat>
  <Paragraphs>187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Arial</vt:lpstr>
      <vt:lpstr>Calibri</vt:lpstr>
      <vt:lpstr>Poppins</vt:lpstr>
      <vt:lpstr>Poppins ExtraBold</vt:lpstr>
      <vt:lpstr>Poppins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Holloway, James Paul</dc:creator>
  <cp:lastModifiedBy>Hubbard, Quinetta L.</cp:lastModifiedBy>
  <cp:revision>21</cp:revision>
  <dcterms:created xsi:type="dcterms:W3CDTF">2026-08-31T17:40:38Z</dcterms:created>
  <dcterms:modified xsi:type="dcterms:W3CDTF">2026-10-21T16:49:03Z</dcterms:modified>
</cp:coreProperties>
</file>