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1" r:id="rId3"/>
    <p:sldId id="274" r:id="rId4"/>
    <p:sldId id="272" r:id="rId5"/>
    <p:sldId id="275" r:id="rId6"/>
    <p:sldId id="273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7696D-5972-49E9-908B-27AD467E0EBB}" v="65" dt="2026-04-20T20:22:14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660B6-DE9F-4DA6-AF61-29A8E894EA8E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EB046-2A7B-4645-B5E5-6BAD3725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1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BE12A-6D7B-1163-471D-C194DC271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5C3080-278E-D333-8762-05A2556F19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61F696-FD7D-EECA-BA98-C3C98CDBF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90DD1-2B01-E641-8AEF-B4B0CBF2C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37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4C694-D80E-D392-44AF-1D1B387F3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970DE0-DF08-670D-9660-710E23F02E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FCEC38-75ED-6FDF-A6D5-D18C916641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6AF73-95F3-D5CA-3474-598632074C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12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C4CE2-B8D5-640E-100E-39E308328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2139A4-ED4F-E01B-9FB9-F396F92389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E105B1-4560-767C-1929-A34126B498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54C34-EABA-D8BD-FCD8-547ED21483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63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FA75A-D04A-4EF8-9AAB-EFB50809D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D36300-9D7A-D37F-3991-4FED0ACEAF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152C15-4D0C-4194-359F-B1C5982F4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F3144-6741-5D05-F204-6F76FA4CC4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93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AE37E-D1A4-DBA8-D62F-3087D9439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106517-9C6F-7E2F-5CC9-E570355C3D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8891B5-BD96-5E5A-3495-90F4CDA5A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E619B-C1A5-9903-16E5-9B0213A4B5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04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9EEAF-A97E-85A8-64D3-201530BFB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2260EB-16BF-7DA9-48A0-098A831C3C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E6E37D-9996-A19C-697B-20F312CC37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EF1F9-1341-EE57-BC10-F15742EFE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68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1FDA5-59A0-321C-4333-30C625C68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A31060-6CF6-DFF7-959F-BDBF0AB750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9CEAE6-1B22-58BF-8FB8-AFA68B5A4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3D4E6-3229-2ED7-720D-46B2258622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14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49771-9098-A4D9-E599-F9135498D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C4DDE8-A690-9DB3-47F1-48D090A603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8551FF-E6CC-8530-3EBE-3F2078056B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6BF7C-CCD1-9ED0-F67E-1EE14E0EDD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EB046-2A7B-4645-B5E5-6BAD3725A4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52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EDF2-9A71-3D0C-E27F-205E3FF25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28FFB-A2B5-0A61-5AC8-8F107CE26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411C3-A57B-8A12-5BF5-0B265BE2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8CE41-3AC7-E639-2FFB-F44D9FEF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7274-C20F-3A45-6E17-9FE34037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7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3263-863A-ED64-AB55-878166D6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0B743-E637-E11D-0A5C-30486D6E5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F338F-CFC3-8047-C5EF-3B39004E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C602-35A5-5E7D-4DC9-F0C0FADB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BD20A-C172-43FE-98E7-23025045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6C855-37CC-9C81-D672-07D78D140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15323-3E09-0790-5A8C-47C8DAC41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82AE6-90EA-8A4B-BBE0-3CAE8B77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BE7FF-66C2-26B3-0B4F-6A575D73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C6F97-F2C6-CE0F-88FC-E7F273515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9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D5E5D-3581-4897-F4A7-A371DA2D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D0C0C-A6FB-EC71-7626-A6B423E50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0D3A0-918D-5245-77EF-8EFA5C31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BF504-238B-9474-1609-A4C7D3347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4B528-AEEA-E36C-02B8-55A5D3571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7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717A-9298-2846-B0AB-BAF3CD07B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CDA5A-9F21-EAF9-95BC-1EA9DA262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1316-38DA-11DD-69F8-A633BAE8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000AB-E435-8663-1E62-C87E8DCF8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359ED-8A4F-5238-E31B-A0F68375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6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A59C-B0E0-91E6-30D3-D93C27BBA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A7C4D-3AE8-D98B-B792-C1609C1D2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81464-390E-D80C-0B07-E172922ED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95B0E-D1DD-B63D-6E99-C8806DDA2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BBC4-E30F-C833-4F03-7C42E9E1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E603A-436B-CD49-5D0E-05452D83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1008-57AC-C796-D437-0146A1D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FAF19-79DF-42E3-293D-2E2E73F91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2E09E-A6A2-68A9-715F-08E47DF3D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E9B8D-5288-80E5-AF90-7167B540A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7ACD8-5375-4D84-467C-6664D2EF5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E135B-80A6-78FB-9B18-CE01A5648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830071-4D8D-781A-285F-ACCF2E8E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C56B73-9090-6ED5-A355-229A60CF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8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F2572-F584-D62B-B1B6-910C2ED6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9BE3E9-BDE8-092D-A9C7-374D9DC6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913760-4570-8E3C-BE90-56F658E5C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FD8EB-29C5-A608-7194-9ED7B6856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2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1E57E-F5D1-777C-89E9-EDF6B34D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FC849-72F2-4819-4F40-B8745F70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D0CA6-63F2-48B4-8FAC-41A3F363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D273-294F-EAE1-9D80-DB98B8EF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D664-1606-2C26-072F-223F006A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04F5F-F9F1-3DB7-E89E-C5E983A3E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D2EEC-39CC-5FFA-7478-7AD335D5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22B94-BC43-F4A3-F8FD-8C003ACB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5FD3E-8FD9-F670-6F1C-310AB8B1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8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2B5F-2968-AC3C-318E-7D29680E7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DEBD53-284D-3FFE-65D4-D11CC8A6B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AC3C9-2512-9782-E696-C960B5C3E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7E654-7AF5-9356-6EE0-74868D85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68D17-B482-2E08-858A-0832C605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5405C-BCEC-3C2C-DAB3-6DA82655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3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16D6C-2BF7-5FF0-D308-F3707C543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94EEA-D56B-9EDC-4FA3-D67780255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54C1D-6E9A-37B6-A5D8-68200A2AA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E8CEA-5266-42D3-B1BB-4DD5514833B3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1C78A-104D-777B-2622-74644B40E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6ED10-9073-8F26-C2BF-D867EFF1D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139DC1-CCBB-46FB-BB1B-873A709F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0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CD76E-E43F-1CAB-EB5C-5FE2A4134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0542"/>
            <a:ext cx="9144000" cy="2859957"/>
          </a:xfrm>
        </p:spPr>
        <p:txBody>
          <a:bodyPr>
            <a:normAutofit/>
          </a:bodyPr>
          <a:lstStyle/>
          <a:p>
            <a:r>
              <a:rPr lang="en-US" dirty="0"/>
              <a:t>Report of UGCC to Faculty Senate</a:t>
            </a:r>
            <a:br>
              <a:rPr lang="en-US" dirty="0"/>
            </a:br>
            <a:r>
              <a:rPr lang="en-US" sz="3100" dirty="0"/>
              <a:t>81 proposals reviewed at </a:t>
            </a:r>
            <a:br>
              <a:rPr lang="en-US" sz="3100" dirty="0"/>
            </a:br>
            <a:r>
              <a:rPr lang="en-US" sz="3100" dirty="0"/>
              <a:t>UGCC Committee Meetings, April 16, 17, &amp; 20, 2026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5B880-C6D3-4869-A6F6-D7F140E4D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7082"/>
            <a:ext cx="9144000" cy="1132608"/>
          </a:xfrm>
        </p:spPr>
        <p:txBody>
          <a:bodyPr/>
          <a:lstStyle/>
          <a:p>
            <a:r>
              <a:rPr lang="en-US" dirty="0"/>
              <a:t>Dr. Lynne Hamer and Dr. Rob Padilla, Co-Chairs </a:t>
            </a:r>
          </a:p>
          <a:p>
            <a:r>
              <a:rPr lang="en-US" sz="3600" b="1" dirty="0"/>
              <a:t>Tuesday, April 21, 2026</a:t>
            </a:r>
          </a:p>
        </p:txBody>
      </p:sp>
    </p:spTree>
    <p:extLst>
      <p:ext uri="{BB962C8B-B14F-4D97-AF65-F5344CB8AC3E}">
        <p14:creationId xmlns:p14="http://schemas.microsoft.com/office/powerpoint/2010/main" val="151592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7B273-8427-4BF6-BD59-039DBC5FE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3576-F7ED-D0E5-361C-13F6CB88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</a:t>
            </a:r>
            <a:br>
              <a:rPr lang="en-US" dirty="0"/>
            </a:br>
            <a:r>
              <a:rPr lang="en-US" sz="3600" dirty="0"/>
              <a:t>(from UGCC Meeting 4-16-2026):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4EBC-57B5-D775-F3C6-8D64A48A9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81852" cy="4860310"/>
          </a:xfrm>
        </p:spPr>
        <p:txBody>
          <a:bodyPr>
            <a:noAutofit/>
          </a:bodyPr>
          <a:lstStyle/>
          <a:p>
            <a:r>
              <a:rPr lang="en-US" dirty="0"/>
              <a:t>EFSB 3480 Entrepreneurial Finance</a:t>
            </a:r>
          </a:p>
          <a:p>
            <a:r>
              <a:rPr lang="en-US" dirty="0"/>
              <a:t>OCCT 1000 Toledo Transition (T2) Seminar</a:t>
            </a:r>
          </a:p>
          <a:p>
            <a:r>
              <a:rPr lang="en-US" dirty="0"/>
              <a:t>Math 1750 Calculus for the Life Sciences with Applications I</a:t>
            </a:r>
          </a:p>
          <a:p>
            <a:r>
              <a:rPr lang="en-US" dirty="0"/>
              <a:t>Math 1760 Calculus for the Life Sciences with Applications II</a:t>
            </a:r>
          </a:p>
          <a:p>
            <a:r>
              <a:rPr lang="en-US" dirty="0"/>
              <a:t>MATH 1220 Mathematics for Education Majors II</a:t>
            </a:r>
          </a:p>
          <a:p>
            <a:r>
              <a:rPr lang="en-US" dirty="0"/>
              <a:t>ANTH 2100 Human Society Through Film</a:t>
            </a:r>
          </a:p>
          <a:p>
            <a:r>
              <a:rPr lang="en-US" dirty="0"/>
              <a:t>ARTH 2050 History of Western Art I</a:t>
            </a:r>
          </a:p>
          <a:p>
            <a:r>
              <a:rPr lang="en-US" dirty="0"/>
              <a:t>ARTH 2060 History of Western Art II</a:t>
            </a:r>
          </a:p>
          <a:p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239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805E9-DAFA-A2D0-F130-9A9B2F2A2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8AE7-A277-C6BD-708B-057CFA77E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(from UGCC Meeting 4-16-2026)(continued):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094E8-8B78-3275-2B3F-AFF18FB6B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CIVE 1150 Engineering Mechanics: Statics</a:t>
            </a:r>
          </a:p>
          <a:p>
            <a:r>
              <a:rPr lang="en-US" dirty="0"/>
              <a:t>CIVE 1160</a:t>
            </a:r>
            <a:r>
              <a:rPr lang="en-US" b="1" dirty="0"/>
              <a:t> </a:t>
            </a:r>
            <a:r>
              <a:rPr lang="en-US" dirty="0"/>
              <a:t>Engineering Mechanics: Strength of Materials</a:t>
            </a:r>
          </a:p>
          <a:p>
            <a:r>
              <a:rPr lang="en-US" dirty="0"/>
              <a:t>CIVE 1170 Fluid Mechanics for Civil Engineers</a:t>
            </a:r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5531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06210-03C8-59F6-FF17-B9143FDC5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2B242-E46A-F628-838F-9019FE894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60" y="191070"/>
            <a:ext cx="11737074" cy="752827"/>
          </a:xfrm>
        </p:spPr>
        <p:txBody>
          <a:bodyPr/>
          <a:lstStyle/>
          <a:p>
            <a:r>
              <a:rPr lang="en-US" dirty="0"/>
              <a:t>Recommending approval </a:t>
            </a:r>
            <a:r>
              <a:rPr lang="en-US" sz="3200" dirty="0"/>
              <a:t>(from UGCC Meeting 4-17-2026):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BB6E3-C243-2300-7EF4-573D39517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943898"/>
            <a:ext cx="11019503" cy="5548978"/>
          </a:xfrm>
        </p:spPr>
        <p:txBody>
          <a:bodyPr>
            <a:noAutofit/>
          </a:bodyPr>
          <a:lstStyle/>
          <a:p>
            <a:r>
              <a:rPr lang="en-US" dirty="0"/>
              <a:t>CIVE 2000 Professional Development</a:t>
            </a:r>
          </a:p>
          <a:p>
            <a:r>
              <a:rPr lang="en-US" dirty="0"/>
              <a:t>CIVE 3610 Water Supply and Treatment</a:t>
            </a:r>
          </a:p>
          <a:p>
            <a:r>
              <a:rPr lang="en-US" dirty="0"/>
              <a:t>CIVE 3630 Wastewater Engineering</a:t>
            </a:r>
          </a:p>
          <a:p>
            <a:r>
              <a:rPr lang="en-US" dirty="0"/>
              <a:t>CIVE 4710 Advanced Engineering Systems Modeling</a:t>
            </a:r>
          </a:p>
          <a:p>
            <a:r>
              <a:rPr lang="en-US" dirty="0"/>
              <a:t>CET 1100 Building Information Modeling</a:t>
            </a:r>
          </a:p>
          <a:p>
            <a:r>
              <a:rPr lang="en-US" dirty="0"/>
              <a:t>CET 2060 Construction Estimating</a:t>
            </a:r>
          </a:p>
          <a:p>
            <a:r>
              <a:rPr lang="en-US" dirty="0"/>
              <a:t>CET 4460 Construction Management and Scheduling</a:t>
            </a:r>
          </a:p>
          <a:p>
            <a:r>
              <a:rPr lang="en-US" dirty="0"/>
              <a:t>CI 4060 Teaching Methods in Middle Grades</a:t>
            </a:r>
          </a:p>
          <a:p>
            <a:r>
              <a:rPr lang="en-US" dirty="0"/>
              <a:t>Cyber 2410 Digital Forensics</a:t>
            </a:r>
          </a:p>
          <a:p>
            <a:r>
              <a:rPr lang="en-US" dirty="0"/>
              <a:t>SOC 2000 Proseminar in Sociology I</a:t>
            </a:r>
          </a:p>
          <a:p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03404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E2C9A-BB40-B887-445A-E4BC78B26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B29B-331A-75BC-368C-B8A0F7F4B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60" y="191070"/>
            <a:ext cx="11737074" cy="752827"/>
          </a:xfrm>
        </p:spPr>
        <p:txBody>
          <a:bodyPr/>
          <a:lstStyle/>
          <a:p>
            <a:r>
              <a:rPr lang="en-US" sz="3200" dirty="0"/>
              <a:t>(from UGCC Meeting 4-17-2026)(continued):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A0ABF-E427-9522-A079-618FBA7F1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943898"/>
            <a:ext cx="11019503" cy="5548978"/>
          </a:xfrm>
        </p:spPr>
        <p:txBody>
          <a:bodyPr>
            <a:noAutofit/>
          </a:bodyPr>
          <a:lstStyle/>
          <a:p>
            <a:r>
              <a:rPr lang="en-US" dirty="0"/>
              <a:t>LST 4990 Capstone in Law and Social Thought</a:t>
            </a:r>
          </a:p>
          <a:p>
            <a:r>
              <a:rPr lang="en-US" dirty="0"/>
              <a:t>FILM 2330 Critical Approaches to Cinema</a:t>
            </a:r>
          </a:p>
          <a:p>
            <a:r>
              <a:rPr lang="en-US" dirty="0"/>
              <a:t>ANTH 2980 Topics in Anthropology</a:t>
            </a:r>
          </a:p>
          <a:p>
            <a:r>
              <a:rPr lang="en-US" dirty="0"/>
              <a:t>DST 2980 Special Topics in Disability Studies</a:t>
            </a:r>
          </a:p>
          <a:p>
            <a:r>
              <a:rPr lang="en-US" b="1" dirty="0"/>
              <a:t> </a:t>
            </a:r>
            <a:r>
              <a:rPr lang="en-US" dirty="0"/>
              <a:t>EECS 4720 Fundamentals of Cyber Security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7604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9C3A4-D6D9-67A0-C5E5-1ACF8C7CD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3D1CD-8424-BC73-2BB2-2BC636DD3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Recommending approval of the following (from UGCC Meeting 4-20-2026):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E7E9C-9365-72C4-9BDE-7ECA8DDD7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ANTH 4000 Proseminar in Anthropology II</a:t>
            </a:r>
          </a:p>
          <a:p>
            <a:r>
              <a:rPr lang="en-US" dirty="0"/>
              <a:t>ANTH 4510 Field Methods in Anthropology</a:t>
            </a:r>
          </a:p>
          <a:p>
            <a:r>
              <a:rPr lang="en-US" dirty="0"/>
              <a:t>ANTH 4520 Laboratory Methods in Archaeology</a:t>
            </a:r>
          </a:p>
          <a:p>
            <a:r>
              <a:rPr lang="en-US" dirty="0"/>
              <a:t>ANTH 4530 Qualitative Approaches in Social Science Research</a:t>
            </a:r>
          </a:p>
          <a:p>
            <a:r>
              <a:rPr lang="en-US" dirty="0"/>
              <a:t>ANTH 4790 Human Osteology</a:t>
            </a:r>
          </a:p>
          <a:p>
            <a:r>
              <a:rPr lang="en-US" dirty="0"/>
              <a:t>CHEE 3030 Separation Processes</a:t>
            </a:r>
          </a:p>
          <a:p>
            <a:r>
              <a:rPr lang="en-US" dirty="0"/>
              <a:t>CHEE 3120 Mass Transfer</a:t>
            </a:r>
          </a:p>
          <a:p>
            <a:r>
              <a:rPr lang="en-US" dirty="0"/>
              <a:t>CHEE 4540 Chemical Process Simulation and Design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94822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6F252-9C28-0DC0-38EB-F13C17BBB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26FCD-11B8-140C-3352-BFEE015A6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765"/>
          </a:xfrm>
        </p:spPr>
        <p:txBody>
          <a:bodyPr>
            <a:normAutofit fontScale="90000"/>
          </a:bodyPr>
          <a:lstStyle/>
          <a:p>
            <a:r>
              <a:rPr lang="en-US" dirty="0"/>
              <a:t>(from UGCC Meeting 4-20-2026)(continued):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65D1B-A3A5-C2DC-9280-5914C01E8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755" y="1120876"/>
            <a:ext cx="10636045" cy="5594555"/>
          </a:xfrm>
        </p:spPr>
        <p:txBody>
          <a:bodyPr>
            <a:noAutofit/>
          </a:bodyPr>
          <a:lstStyle/>
          <a:p>
            <a:r>
              <a:rPr lang="en-US" dirty="0"/>
              <a:t>CI 3460 Literacy Instruction: Comprehension, Vocabulary and Writing</a:t>
            </a:r>
          </a:p>
          <a:p>
            <a:r>
              <a:rPr lang="en-US" b="1" dirty="0"/>
              <a:t> </a:t>
            </a:r>
            <a:r>
              <a:rPr lang="en-US" dirty="0"/>
              <a:t>CI 4060 Teaching Methods in Middle Grades </a:t>
            </a:r>
            <a:r>
              <a:rPr lang="en-US" dirty="0" err="1"/>
              <a:t>Mathmatics</a:t>
            </a:r>
            <a:endParaRPr lang="en-US" dirty="0"/>
          </a:p>
          <a:p>
            <a:r>
              <a:rPr lang="en-US" dirty="0"/>
              <a:t>DST 3030 Disability Culture</a:t>
            </a:r>
          </a:p>
          <a:p>
            <a:r>
              <a:rPr lang="en-US" dirty="0"/>
              <a:t>DST 3060 US Disability History</a:t>
            </a:r>
          </a:p>
          <a:p>
            <a:r>
              <a:rPr lang="en-US" dirty="0"/>
              <a:t>DST 3980 Special Topics in Disability Studies</a:t>
            </a:r>
          </a:p>
          <a:p>
            <a:r>
              <a:rPr lang="en-US" dirty="0"/>
              <a:t>DST 4000 Global Issues in Disability Studies</a:t>
            </a:r>
          </a:p>
          <a:p>
            <a:r>
              <a:rPr lang="en-US" dirty="0"/>
              <a:t>DST 4940 Internship in Disability Studies</a:t>
            </a:r>
          </a:p>
          <a:p>
            <a:r>
              <a:rPr lang="en-US" dirty="0"/>
              <a:t>DST 4950 Independent Study</a:t>
            </a:r>
          </a:p>
          <a:p>
            <a:r>
              <a:rPr lang="en-US" dirty="0"/>
              <a:t>DST 4960 Honors Thesis and Capstone Project</a:t>
            </a:r>
          </a:p>
          <a:p>
            <a:r>
              <a:rPr lang="en-US" dirty="0"/>
              <a:t>DST 4980 Special Topics in Disability Studies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233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8698A-BFA1-6C34-E837-D0134CBB9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1D86C-212C-42AB-3E61-3C4DB68D7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(from UGCC Meeting 4-20-2026)(continued):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F8FDD-22A8-1E23-4562-D6C8355D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6181"/>
            <a:ext cx="10515600" cy="4780782"/>
          </a:xfrm>
        </p:spPr>
        <p:txBody>
          <a:bodyPr>
            <a:noAutofit/>
          </a:bodyPr>
          <a:lstStyle/>
          <a:p>
            <a:r>
              <a:rPr lang="en-US" dirty="0"/>
              <a:t>EECS 4010 Senior Design Project I</a:t>
            </a:r>
          </a:p>
          <a:p>
            <a:r>
              <a:rPr lang="en-US" dirty="0"/>
              <a:t>EECS 4330 Image Analysis and Computer Vision</a:t>
            </a:r>
          </a:p>
          <a:p>
            <a:r>
              <a:rPr lang="en-US" dirty="0"/>
              <a:t>EECS 4750 Machine Learning</a:t>
            </a:r>
          </a:p>
          <a:p>
            <a:r>
              <a:rPr lang="en-US" dirty="0"/>
              <a:t>EXSC 3860 Cardiac Dysrhythmia Lab</a:t>
            </a:r>
          </a:p>
          <a:p>
            <a:r>
              <a:rPr lang="en-US" dirty="0"/>
              <a:t>FILM 1310 Introduction to Film</a:t>
            </a:r>
          </a:p>
          <a:p>
            <a:r>
              <a:rPr lang="en-US" dirty="0"/>
              <a:t>FILM 2350 Cinema History</a:t>
            </a:r>
          </a:p>
          <a:p>
            <a:r>
              <a:rPr lang="en-US" dirty="0"/>
              <a:t>FILM 3390 History of Video Art</a:t>
            </a:r>
          </a:p>
          <a:p>
            <a:r>
              <a:rPr lang="en-US" dirty="0"/>
              <a:t>FILM 4310 Narrative Film Production</a:t>
            </a:r>
          </a:p>
          <a:p>
            <a:r>
              <a:rPr lang="en-US" dirty="0"/>
              <a:t>HEAL 3200 Consumer Health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79672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E38F2-3E4B-5949-C02A-8271B1CE5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F080A-19A9-F345-4647-09D40D081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585"/>
          </a:xfrm>
        </p:spPr>
        <p:txBody>
          <a:bodyPr>
            <a:normAutofit/>
          </a:bodyPr>
          <a:lstStyle/>
          <a:p>
            <a:r>
              <a:rPr lang="en-US" dirty="0"/>
              <a:t>(from UGCC Meeting 4-20-2026)(continued):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1CE6D-C015-9CE5-1374-3D99E57DB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7690"/>
            <a:ext cx="10515600" cy="4869273"/>
          </a:xfrm>
        </p:spPr>
        <p:txBody>
          <a:bodyPr>
            <a:noAutofit/>
          </a:bodyPr>
          <a:lstStyle/>
          <a:p>
            <a:r>
              <a:rPr lang="en-US" dirty="0"/>
              <a:t>LST 2010 Law and Social Thought</a:t>
            </a:r>
          </a:p>
          <a:p>
            <a:r>
              <a:rPr lang="en-US" dirty="0"/>
              <a:t>RCRT 4960 Recreational Therapy Internship II</a:t>
            </a:r>
          </a:p>
          <a:p>
            <a:r>
              <a:rPr lang="en-US" dirty="0"/>
              <a:t>SOC 4530 Qualitative Approaches in Social Science Research</a:t>
            </a:r>
          </a:p>
          <a:p>
            <a:r>
              <a:rPr lang="en-US" dirty="0"/>
              <a:t>SOC 4720 Deviant Behavior</a:t>
            </a:r>
          </a:p>
          <a:p>
            <a:r>
              <a:rPr lang="en-US" dirty="0"/>
              <a:t>SOC 4830 Social Movements</a:t>
            </a:r>
          </a:p>
          <a:p>
            <a:r>
              <a:rPr lang="en-US" dirty="0"/>
              <a:t>SOC 4850 Public and Applied Sociology</a:t>
            </a:r>
          </a:p>
          <a:p>
            <a:r>
              <a:rPr lang="en-US" dirty="0"/>
              <a:t>SPED 4100 Practicum I-Moderate Needs</a:t>
            </a:r>
          </a:p>
          <a:p>
            <a:r>
              <a:rPr lang="en-US" dirty="0"/>
              <a:t>SPED 4200 Practicum II-Mild Needs</a:t>
            </a:r>
          </a:p>
          <a:p>
            <a:r>
              <a:rPr lang="en-US" dirty="0"/>
              <a:t>SPED 4300 Practicum II-Intensive Needs</a:t>
            </a:r>
          </a:p>
          <a:p>
            <a:r>
              <a:rPr lang="en-US" dirty="0"/>
              <a:t>THR 3990 Professional Conference-Festive Practicum</a:t>
            </a:r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0285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497</Words>
  <Application>Microsoft Office PowerPoint</Application>
  <PresentationFormat>Widescreen</PresentationFormat>
  <Paragraphs>86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Report of UGCC to Faculty Senate 81 proposals reviewed at  UGCC Committee Meetings, April 16, 17, &amp; 20, 2026</vt:lpstr>
      <vt:lpstr>Recommending approval of the following  (from UGCC Meeting 4-16-2026):</vt:lpstr>
      <vt:lpstr>(from UGCC Meeting 4-16-2026)(continued):</vt:lpstr>
      <vt:lpstr>Recommending approval (from UGCC Meeting 4-17-2026):</vt:lpstr>
      <vt:lpstr>(from UGCC Meeting 4-17-2026)(continued):</vt:lpstr>
      <vt:lpstr>Recommending approval of the following (from UGCC Meeting 4-20-2026):</vt:lpstr>
      <vt:lpstr>(from UGCC Meeting 4-20-2026)(continued):</vt:lpstr>
      <vt:lpstr>(from UGCC Meeting 4-20-2026)(continued):</vt:lpstr>
      <vt:lpstr>(from UGCC Meeting 4-20-2026)(continued):</vt:lpstr>
    </vt:vector>
  </TitlesOfParts>
  <Company>The University of Toledo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Hamer, Lynne</dc:creator>
  <cp:lastModifiedBy>Hubbard, Quinetta L.</cp:lastModifiedBy>
  <cp:revision>7</cp:revision>
  <dcterms:created xsi:type="dcterms:W3CDTF">2026-01-23T17:02:58Z</dcterms:created>
  <dcterms:modified xsi:type="dcterms:W3CDTF">2026-05-22T14:37:45Z</dcterms:modified>
</cp:coreProperties>
</file>