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57" r:id="rId5"/>
    <p:sldId id="262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EF735C-2EE0-4670-96D8-F29ED23696D2}" v="11" dt="2026-02-09T15:25:50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EDF2-9A71-3D0C-E27F-205E3FF25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8FFB-A2B5-0A61-5AC8-8F107CE26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411C3-A57B-8A12-5BF5-0B265BE2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CE41-3AC7-E639-2FFB-F44D9FEF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7274-C20F-3A45-6E17-9FE34037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3263-863A-ED64-AB55-878166D6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0B743-E637-E11D-0A5C-30486D6E5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F338F-CFC3-8047-C5EF-3B39004E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C602-35A5-5E7D-4DC9-F0C0FADB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BD20A-C172-43FE-98E7-23025045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6C855-37CC-9C81-D672-07D78D140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15323-3E09-0790-5A8C-47C8DAC41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82AE6-90EA-8A4B-BBE0-3CAE8B77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E7FF-66C2-26B3-0B4F-6A575D73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C6F97-F2C6-CE0F-88FC-E7F273515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9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5E5D-3581-4897-F4A7-A371DA2D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D0C0C-A6FB-EC71-7626-A6B423E50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0D3A0-918D-5245-77EF-8EFA5C31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F504-238B-9474-1609-A4C7D334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4B528-AEEA-E36C-02B8-55A5D357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7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717A-9298-2846-B0AB-BAF3CD07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CDA5A-9F21-EAF9-95BC-1EA9DA26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1316-38DA-11DD-69F8-A633BAE8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000AB-E435-8663-1E62-C87E8DCF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359ED-8A4F-5238-E31B-A0F68375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6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A59C-B0E0-91E6-30D3-D93C27BBA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7C4D-3AE8-D98B-B792-C1609C1D2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81464-390E-D80C-0B07-E172922ED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95B0E-D1DD-B63D-6E99-C8806DDA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BBC4-E30F-C833-4F03-7C42E9E1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E603A-436B-CD49-5D0E-05452D83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1008-57AC-C796-D437-0146A1D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FAF19-79DF-42E3-293D-2E2E73F9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2E09E-A6A2-68A9-715F-08E47DF3D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E9B8D-5288-80E5-AF90-7167B540A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7ACD8-5375-4D84-467C-6664D2EF5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E135B-80A6-78FB-9B18-CE01A564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30071-4D8D-781A-285F-ACCF2E8E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C56B73-9090-6ED5-A355-229A60CF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8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F2572-F584-D62B-B1B6-910C2ED6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BE3E9-BDE8-092D-A9C7-374D9DC6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13760-4570-8E3C-BE90-56F658E5C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FD8EB-29C5-A608-7194-9ED7B6856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1E57E-F5D1-777C-89E9-EDF6B34D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FC849-72F2-4819-4F40-B8745F70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D0CA6-63F2-48B4-8FAC-41A3F363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D273-294F-EAE1-9D80-DB98B8EF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D664-1606-2C26-072F-223F006A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04F5F-F9F1-3DB7-E89E-C5E983A3E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D2EEC-39CC-5FFA-7478-7AD335D5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22B94-BC43-F4A3-F8FD-8C003ACB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5FD3E-8FD9-F670-6F1C-310AB8B1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8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2B5F-2968-AC3C-318E-7D29680E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EBD53-284D-3FFE-65D4-D11CC8A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C3C9-2512-9782-E696-C960B5C3E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7E654-7AF5-9356-6EE0-74868D85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68D17-B482-2E08-858A-0832C605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405C-BCEC-3C2C-DAB3-6DA82655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16D6C-2BF7-5FF0-D308-F3707C543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94EEA-D56B-9EDC-4FA3-D67780255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54C1D-6E9A-37B6-A5D8-68200A2A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E8CEA-5266-42D3-B1BB-4DD5514833B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C78A-104D-777B-2622-74644B40E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6ED10-9073-8F26-C2BF-D867EFF1D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0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D76E-E43F-1CAB-EB5C-5FE2A4134D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 of UGCC to Faculty Senate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5B880-C6D3-4869-A6F6-D7F140E4DD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Lynne Hamer and Dr. Rob Padilla, Co-Chairs </a:t>
            </a:r>
          </a:p>
          <a:p>
            <a:r>
              <a:rPr lang="en-US" dirty="0"/>
              <a:t>Tuesday, February 10, 2026</a:t>
            </a:r>
          </a:p>
        </p:txBody>
      </p:sp>
    </p:spTree>
    <p:extLst>
      <p:ext uri="{BB962C8B-B14F-4D97-AF65-F5344CB8AC3E}">
        <p14:creationId xmlns:p14="http://schemas.microsoft.com/office/powerpoint/2010/main" val="151592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77CE5-5D54-E238-CC1B-8746081E5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D92DB-EBA1-8408-B9E8-79C4B699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47" y="245807"/>
            <a:ext cx="11543071" cy="629264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about deadlines: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41E87-D27A-ACDA-F4E8-81277D4CD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3" y="1032386"/>
            <a:ext cx="10884310" cy="567321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UGCC is holding 1 ½ hour meetings weekly to get courses through and cochairs are responding to emails if submitters have questions or concerns.</a:t>
            </a:r>
          </a:p>
          <a:p>
            <a:pPr fontAlgn="base"/>
            <a:r>
              <a:rPr lang="en-US" dirty="0"/>
              <a:t>The provost deadline is March 10, which is also the date of a FS meeting. We will present the last list of courses to be approved to meet that deadline for FALL  2026 implementation at that FS meeting and forward the approvals to provost that day. </a:t>
            </a:r>
          </a:p>
          <a:p>
            <a:pPr fontAlgn="base"/>
            <a:r>
              <a:rPr lang="en-US" dirty="0"/>
              <a:t>We will do best to submit all courses to FS that make it through other levels of approval and are in the UGCC Committee queue by March 3; however, if the committee finds problems with the proposal and syllabus, it will be sent back instead of forwarded, and there will not be time for revision.</a:t>
            </a:r>
          </a:p>
          <a:p>
            <a:pPr fontAlgn="base"/>
            <a:r>
              <a:rPr lang="en-US" dirty="0"/>
              <a:t>Note: if submitting a course revision that doesn't involve a title or description change, the catalogue deadline is not important. UGCC will continue to review and recommend courses through the final FS meeting of the year; others will roll forward to next year.</a:t>
            </a:r>
          </a:p>
        </p:txBody>
      </p:sp>
    </p:spTree>
    <p:extLst>
      <p:ext uri="{BB962C8B-B14F-4D97-AF65-F5344CB8AC3E}">
        <p14:creationId xmlns:p14="http://schemas.microsoft.com/office/powerpoint/2010/main" val="376995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11BB2-BB21-BEE9-ED22-6FB13E1A9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5" y="188144"/>
            <a:ext cx="11422626" cy="677095"/>
          </a:xfrm>
        </p:spPr>
        <p:txBody>
          <a:bodyPr>
            <a:normAutofit fontScale="90000"/>
          </a:bodyPr>
          <a:lstStyle/>
          <a:p>
            <a:r>
              <a:rPr lang="en-US" dirty="0"/>
              <a:t>Some common errors to avoid—a reminder: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B55C0-EB7A-FBC5-24C7-DF60F0833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39" y="865238"/>
            <a:ext cx="11759380" cy="580461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Syllabus errors:</a:t>
            </a:r>
          </a:p>
          <a:p>
            <a:pPr lvl="1"/>
            <a:r>
              <a:rPr lang="en-US" dirty="0"/>
              <a:t>old syllabus was revised &amp; has remnants of old course (e.g., </a:t>
            </a:r>
            <a:r>
              <a:rPr lang="en-US" dirty="0" err="1"/>
              <a:t>prereqs</a:t>
            </a:r>
            <a:r>
              <a:rPr lang="en-US" dirty="0"/>
              <a:t>, COVID protocol, old course number)</a:t>
            </a:r>
          </a:p>
          <a:p>
            <a:pPr lvl="1"/>
            <a:r>
              <a:rPr lang="en-US" dirty="0"/>
              <a:t>syllabus must include a complete sample syllabus: 15 weeks, specific topics, specific assignments due</a:t>
            </a:r>
          </a:p>
          <a:p>
            <a:r>
              <a:rPr lang="en-US" dirty="0"/>
              <a:t>SLOs/CLOs:</a:t>
            </a:r>
          </a:p>
          <a:p>
            <a:pPr lvl="1"/>
            <a:r>
              <a:rPr lang="en-US" dirty="0"/>
              <a:t>Fine to include accreditation information, but the SLOs/CLOs might need to be revised…</a:t>
            </a:r>
          </a:p>
          <a:p>
            <a:pPr lvl="1"/>
            <a:r>
              <a:rPr lang="en-US" dirty="0"/>
              <a:t>SLOs/CLOs must be action verbs: observable, measurable (NOT “know” or “learn”)</a:t>
            </a:r>
          </a:p>
          <a:p>
            <a:pPr lvl="1"/>
            <a:r>
              <a:rPr lang="en-US" dirty="0"/>
              <a:t>SLOs/CLOs—must match exactly on syllabus submitted and CIM proposal</a:t>
            </a:r>
          </a:p>
          <a:p>
            <a:r>
              <a:rPr lang="en-US" dirty="0"/>
              <a:t>Failure to document and EXPLAIN checking for overlap with other departments. Best to write a full sentence of what you did, why, &amp; result.</a:t>
            </a:r>
          </a:p>
          <a:p>
            <a:r>
              <a:rPr lang="en-US" dirty="0" err="1"/>
              <a:t>Crosslisted</a:t>
            </a:r>
            <a:r>
              <a:rPr lang="en-US" dirty="0"/>
              <a:t> undergraduate/graduate courses:</a:t>
            </a:r>
          </a:p>
          <a:p>
            <a:pPr lvl="1"/>
            <a:r>
              <a:rPr lang="en-US" dirty="0"/>
              <a:t>Need to attach SEPARATE syllabi for BOTH levels</a:t>
            </a:r>
          </a:p>
          <a:p>
            <a:pPr lvl="1"/>
            <a:r>
              <a:rPr lang="en-US" dirty="0"/>
              <a:t>SLOs/CLOs must be differentiated</a:t>
            </a:r>
          </a:p>
          <a:p>
            <a:pPr lvl="1"/>
            <a:r>
              <a:rPr lang="en-US" dirty="0"/>
              <a:t>Assignments/requirements must be differentiated</a:t>
            </a:r>
          </a:p>
          <a:p>
            <a:pPr lvl="1"/>
            <a:r>
              <a:rPr lang="en-US" dirty="0"/>
              <a:t>Only SLOs/CLOs from the undergraduate syllabus belong on the CIM proposal</a:t>
            </a:r>
          </a:p>
          <a:p>
            <a:r>
              <a:rPr lang="en-US" dirty="0"/>
              <a:t>This is not a complete list nor a guarantee: In general, need to be neat, accurate, and complete. Faculty are welcome to contact Lynne Hamer and Rob Padilla (cochairs) by email if questions—if we don’t respond right away, please re-send.</a:t>
            </a:r>
          </a:p>
        </p:txBody>
      </p:sp>
    </p:spTree>
    <p:extLst>
      <p:ext uri="{BB962C8B-B14F-4D97-AF65-F5344CB8AC3E}">
        <p14:creationId xmlns:p14="http://schemas.microsoft.com/office/powerpoint/2010/main" val="413933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ED70-FD89-F772-B79F-657148F23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1-29-2026):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43980-68B1-68CA-526D-B757F6234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CHEM 1200 Problem Solving in General Chemistry</a:t>
            </a:r>
          </a:p>
          <a:p>
            <a:r>
              <a:rPr lang="en-US" sz="4000" dirty="0"/>
              <a:t>Comm 2000 Media Communication and Society</a:t>
            </a:r>
          </a:p>
          <a:p>
            <a:r>
              <a:rPr lang="en-US" sz="4000" dirty="0"/>
              <a:t>Comm 2300 Photojournalism</a:t>
            </a:r>
          </a:p>
          <a:p>
            <a:r>
              <a:rPr lang="en-US" sz="4000" dirty="0"/>
              <a:t>DST 4700 Eugenics Past and Present</a:t>
            </a:r>
          </a:p>
          <a:p>
            <a:r>
              <a:rPr lang="en-US" sz="4000" dirty="0"/>
              <a:t>DST 4900 Disability and Social Services: Housing, Health and Habilitation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1145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37407-1521-7CB8-F002-02F2C8164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7ED47-CFB1-06F6-DA77-DB9254D30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2-6-2026):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F07AD-8441-82CB-46E3-C2E6DD305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35625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4200" dirty="0"/>
              <a:t>ENGL 3030 Careers for English Majors</a:t>
            </a:r>
          </a:p>
          <a:p>
            <a:r>
              <a:rPr lang="en-US" sz="4200" dirty="0"/>
              <a:t>COMM 2720 Intro to Public Relations</a:t>
            </a:r>
          </a:p>
          <a:p>
            <a:r>
              <a:rPr lang="en-US" sz="4200" dirty="0"/>
              <a:t>COMM 3730 Modern Dating and Communication </a:t>
            </a:r>
          </a:p>
          <a:p>
            <a:r>
              <a:rPr lang="en-US" sz="4200" dirty="0"/>
              <a:t>COMM 4840 Advanced Interpersonal Communication</a:t>
            </a:r>
          </a:p>
          <a:p>
            <a:r>
              <a:rPr lang="en-US" sz="4200" dirty="0"/>
              <a:t>GNEN 2980 Special Topics in Engineering</a:t>
            </a:r>
          </a:p>
          <a:p>
            <a:r>
              <a:rPr lang="en-US" sz="4200" dirty="0"/>
              <a:t>PSY 2101 Happy Minds: Science and Practice of Well-Being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84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E81B6-7FE4-5C25-3780-41E9FF7BA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2338B-3EF6-CFA5-B8FE-D032E13F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2-6-2026)--continued: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B9B53-3343-F4A3-882B-A20AD4719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1825625"/>
            <a:ext cx="11356257" cy="4351338"/>
          </a:xfrm>
        </p:spPr>
        <p:txBody>
          <a:bodyPr>
            <a:normAutofit/>
          </a:bodyPr>
          <a:lstStyle/>
          <a:p>
            <a:r>
              <a:rPr lang="en-US" sz="4200" dirty="0"/>
              <a:t>RCBS 3120 Resp Care Practice I</a:t>
            </a:r>
          </a:p>
          <a:p>
            <a:r>
              <a:rPr lang="en-US" sz="4200" dirty="0"/>
              <a:t>RCBS 3220 Resp Care Practice II </a:t>
            </a:r>
          </a:p>
          <a:p>
            <a:r>
              <a:rPr lang="en-US" sz="4200" dirty="0"/>
              <a:t>RCBS 3230 Cardio </a:t>
            </a:r>
            <a:r>
              <a:rPr lang="en-US" sz="4200" dirty="0" err="1"/>
              <a:t>Pulm</a:t>
            </a:r>
            <a:r>
              <a:rPr lang="en-US" sz="4200" dirty="0"/>
              <a:t> Diagnostics II</a:t>
            </a:r>
          </a:p>
          <a:p>
            <a:r>
              <a:rPr lang="en-US" sz="4200" dirty="0"/>
              <a:t>RCBS 3300 Advanced Cardiac Life Support</a:t>
            </a:r>
          </a:p>
          <a:p>
            <a:r>
              <a:rPr lang="en-US" sz="4200" dirty="0"/>
              <a:t>RCBS 4150 Neonatal/Pediatric Respiratory Care</a:t>
            </a:r>
          </a:p>
        </p:txBody>
      </p:sp>
    </p:spTree>
    <p:extLst>
      <p:ext uri="{BB962C8B-B14F-4D97-AF65-F5344CB8AC3E}">
        <p14:creationId xmlns:p14="http://schemas.microsoft.com/office/powerpoint/2010/main" val="21284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9004C-E54D-28DE-B54A-F6E81B1F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80" y="182880"/>
            <a:ext cx="10916920" cy="2184399"/>
          </a:xfrm>
        </p:spPr>
        <p:txBody>
          <a:bodyPr>
            <a:normAutofit fontScale="90000"/>
          </a:bodyPr>
          <a:lstStyle/>
          <a:p>
            <a:r>
              <a:rPr lang="en-US" dirty="0"/>
              <a:t>The following courses are </a:t>
            </a:r>
            <a:r>
              <a:rPr lang="en-US" i="1" u="sng" dirty="0"/>
              <a:t>not </a:t>
            </a:r>
            <a:r>
              <a:rPr lang="en-US" dirty="0"/>
              <a:t>for recommendation but have followed </a:t>
            </a:r>
            <a:r>
              <a:rPr lang="en-US"/>
              <a:t>CIM procedure, </a:t>
            </a:r>
            <a:r>
              <a:rPr lang="en-US" dirty="0"/>
              <a:t>and proposal &amp; syllabus </a:t>
            </a:r>
            <a:r>
              <a:rPr lang="en-US"/>
              <a:t>meet standards, </a:t>
            </a:r>
            <a:r>
              <a:rPr lang="en-US" dirty="0"/>
              <a:t>so they can be forwarded</a:t>
            </a:r>
            <a:br>
              <a:rPr lang="en-US" dirty="0"/>
            </a:br>
            <a:r>
              <a:rPr lang="en-US" dirty="0"/>
              <a:t>(from UGCC Meetings 1-29-2026 &amp; 2-6-2026):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CD61D-3D31-321F-59C5-9DE750A13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2998838"/>
            <a:ext cx="10805160" cy="3178123"/>
          </a:xfrm>
        </p:spPr>
        <p:txBody>
          <a:bodyPr>
            <a:normAutofit/>
          </a:bodyPr>
          <a:lstStyle/>
          <a:p>
            <a:r>
              <a:rPr lang="en-US" sz="4000" dirty="0"/>
              <a:t>CLT 2750 Complex Leadership Challenges</a:t>
            </a:r>
          </a:p>
          <a:p>
            <a:r>
              <a:rPr lang="en-US" sz="4000" dirty="0"/>
              <a:t>CLT 4900 Constitutional Studies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12569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616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Report of UGCC to Faculty Senate</vt:lpstr>
      <vt:lpstr>Questions about deadlines:</vt:lpstr>
      <vt:lpstr>Some common errors to avoid—a reminder:</vt:lpstr>
      <vt:lpstr>Recommending approval of the following (from UGCC Meeting 1-29-2026):</vt:lpstr>
      <vt:lpstr>Recommending approval of the following (from UGCC Meeting 2-6-2026):</vt:lpstr>
      <vt:lpstr>Recommending approval of the following (from UGCC Meeting 2-6-2026)--continued:</vt:lpstr>
      <vt:lpstr>The following courses are not for recommendation but have followed CIM procedure, and proposal &amp; syllabus meet standards, so they can be forwarded (from UGCC Meetings 1-29-2026 &amp; 2-6-2026):</vt:lpstr>
    </vt:vector>
  </TitlesOfParts>
  <Company>The University of Toledo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Hamer, Lynne</dc:creator>
  <cp:lastModifiedBy>Hubbard, Quinetta L.</cp:lastModifiedBy>
  <cp:revision>4</cp:revision>
  <dcterms:created xsi:type="dcterms:W3CDTF">2026-01-23T17:02:58Z</dcterms:created>
  <dcterms:modified xsi:type="dcterms:W3CDTF">2026-05-21T14:46:10Z</dcterms:modified>
</cp:coreProperties>
</file>