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57" r:id="rId4"/>
    <p:sldId id="270" r:id="rId5"/>
    <p:sldId id="260" r:id="rId6"/>
    <p:sldId id="265" r:id="rId7"/>
    <p:sldId id="267" r:id="rId8"/>
    <p:sldId id="271" r:id="rId9"/>
    <p:sldId id="272" r:id="rId10"/>
    <p:sldId id="273" r:id="rId11"/>
    <p:sldId id="274" r:id="rId12"/>
    <p:sldId id="275" r:id="rId13"/>
    <p:sldId id="268" r:id="rId14"/>
    <p:sldId id="276" r:id="rId15"/>
    <p:sldId id="277" r:id="rId16"/>
    <p:sldId id="27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BCD174-E7BE-4709-AC35-33B838A6EC9F}" v="128" dt="2026-03-09T22:39:17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660B6-DE9F-4DA6-AF61-29A8E894EA8E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EB046-2A7B-4645-B5E5-6BAD3725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1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FA59A-68CE-4B0F-0533-0DDCB57D7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B8F128-1DCF-B16F-B931-1723040BDF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C626B4-C82E-DFE4-4AE1-9C6B434CD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4662CA-5CBF-61AE-EF28-E83232C031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19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8F826-D09D-88D0-7786-3922AE11E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16A232-3D29-81DF-0B24-27F6864DB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6616DC-A860-9205-5C81-7E85E8C91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04FC2-DA46-CF2A-8C19-0AE8B4F658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87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F423C-169B-DE5E-7B36-A87B67202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91D4E0-5065-F606-5FAA-CA51669CE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9821AE-E51E-2D31-C2D0-FC67490D85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159AE5-DDDB-62F5-DC94-7A0855F21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809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1705D-94CA-BE8F-BE4C-2C662544A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6E2CD4-BEE2-D490-76FA-BB466BE6C3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B0C936-8BB6-D7C0-81A2-C29465166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9CBF7-AC28-5413-D2A8-396BFB2E0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78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FB0EB-0624-C8C4-819C-D34ABD981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1BBD17-4CCF-7CE5-5C66-DA887F39DA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2BC0B0-3226-D7AD-BEAB-D5FC81CCA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7BD53-3FA3-5043-85D4-BB0A3799B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22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41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159AA-7BD4-39C4-BCCF-AB4DA9AD2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85E5C4-8E2E-2099-0A65-9370034264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865952-BCD3-C109-EE74-C6892DD18C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06E85-B7F1-F0CD-4E4B-045E66B004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17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336AD-3815-6349-E9B1-E7C17DAAF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D03F99-E580-2935-9A02-A7AF1DE2EF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A7581C-D9BD-27C5-4294-257E61DEC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D1D1D-91AE-B29C-882E-2A74AF044B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73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CA609-BE4A-80E9-F5AD-4A61EF19C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04F971-97EF-8FE1-A75A-B93453DBF4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348A6B-70CA-C0AA-9B58-00FF94F93C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FF134-90BC-400A-BD55-1CC7B0B79C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44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C55B7-2DAA-B480-24F3-C7ADB1978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E49806-07B4-D9A2-4998-F842F7E73C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ACEF82-598A-7DF8-F5E4-9B15F8C315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FC6DF-852C-1688-9BCA-BB8BE2E642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71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486F9-CEF5-8FC0-B58F-BF3AD1DE0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13CD58-1D16-33BD-1CFA-B083B4CBEC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2F036F-D21B-A41D-4E3C-115E579028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C2722-A79F-9B40-14EE-BF3B0E4E27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6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B11C9-EF80-42CB-CDD4-4FA65A4C4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5C3FF6-8209-EE96-0601-7FF4A78842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2ED96-5A4A-2541-998C-C38324661D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1208E-6929-8D3D-FC17-8B8204FE1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59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9D48D-35F1-830B-EE9E-6517AFDA3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CD5E56-DE57-7DCA-830C-512A479E82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B243FF-AC6E-9240-7A34-DD040FFDE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BF448-BBA7-C9DD-A971-C1D2BAB1D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32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EDF2-9A71-3D0C-E27F-205E3FF25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28FFB-A2B5-0A61-5AC8-8F107CE26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411C3-A57B-8A12-5BF5-0B265BE2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8CE41-3AC7-E639-2FFB-F44D9FEF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7274-C20F-3A45-6E17-9FE34037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7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3263-863A-ED64-AB55-878166D6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0B743-E637-E11D-0A5C-30486D6E5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F338F-CFC3-8047-C5EF-3B39004E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C602-35A5-5E7D-4DC9-F0C0FADB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BD20A-C172-43FE-98E7-23025045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6C855-37CC-9C81-D672-07D78D140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15323-3E09-0790-5A8C-47C8DAC41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82AE6-90EA-8A4B-BBE0-3CAE8B77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BE7FF-66C2-26B3-0B4F-6A575D73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C6F97-F2C6-CE0F-88FC-E7F273515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9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D5E5D-3581-4897-F4A7-A371DA2D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D0C0C-A6FB-EC71-7626-A6B423E50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0D3A0-918D-5245-77EF-8EFA5C31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F504-238B-9474-1609-A4C7D3347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4B528-AEEA-E36C-02B8-55A5D3571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7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717A-9298-2846-B0AB-BAF3CD07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CDA5A-9F21-EAF9-95BC-1EA9DA262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1316-38DA-11DD-69F8-A633BAE8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000AB-E435-8663-1E62-C87E8DCF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359ED-8A4F-5238-E31B-A0F68375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6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A59C-B0E0-91E6-30D3-D93C27BBA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A7C4D-3AE8-D98B-B792-C1609C1D2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81464-390E-D80C-0B07-E172922ED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95B0E-D1DD-B63D-6E99-C8806DDA2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BBC4-E30F-C833-4F03-7C42E9E1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E603A-436B-CD49-5D0E-05452D83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1008-57AC-C796-D437-0146A1D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FAF19-79DF-42E3-293D-2E2E73F91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2E09E-A6A2-68A9-715F-08E47DF3D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E9B8D-5288-80E5-AF90-7167B540A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7ACD8-5375-4D84-467C-6664D2EF5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E135B-80A6-78FB-9B18-CE01A564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30071-4D8D-781A-285F-ACCF2E8E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C56B73-9090-6ED5-A355-229A60CF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8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F2572-F584-D62B-B1B6-910C2ED6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9BE3E9-BDE8-092D-A9C7-374D9DC6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913760-4570-8E3C-BE90-56F658E5C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FD8EB-29C5-A608-7194-9ED7B6856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2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1E57E-F5D1-777C-89E9-EDF6B34D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FC849-72F2-4819-4F40-B8745F70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D0CA6-63F2-48B4-8FAC-41A3F363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D273-294F-EAE1-9D80-DB98B8EF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D664-1606-2C26-072F-223F006A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04F5F-F9F1-3DB7-E89E-C5E983A3E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D2EEC-39CC-5FFA-7478-7AD335D5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22B94-BC43-F4A3-F8FD-8C003ACB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5FD3E-8FD9-F670-6F1C-310AB8B1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8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2B5F-2968-AC3C-318E-7D29680E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EBD53-284D-3FFE-65D4-D11CC8A6B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AC3C9-2512-9782-E696-C960B5C3E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7E654-7AF5-9356-6EE0-74868D85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68D17-B482-2E08-858A-0832C605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5405C-BCEC-3C2C-DAB3-6DA82655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3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16D6C-2BF7-5FF0-D308-F3707C543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94EEA-D56B-9EDC-4FA3-D67780255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54C1D-6E9A-37B6-A5D8-68200A2AA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1C78A-104D-777B-2622-74644B40E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6ED10-9073-8F26-C2BF-D867EFF1D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0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CD76E-E43F-1CAB-EB5C-5FE2A4134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2318"/>
            <a:ext cx="9144000" cy="2078181"/>
          </a:xfrm>
        </p:spPr>
        <p:txBody>
          <a:bodyPr>
            <a:normAutofit fontScale="90000"/>
          </a:bodyPr>
          <a:lstStyle/>
          <a:p>
            <a:r>
              <a:rPr lang="en-US" dirty="0"/>
              <a:t>Report of UGCC to Faculty Senate</a:t>
            </a:r>
            <a:br>
              <a:rPr lang="en-US" dirty="0"/>
            </a:br>
            <a:r>
              <a:rPr lang="en-US" sz="3100" dirty="0"/>
              <a:t>from UGCC Committee Meetings Feb 26 &amp; 27, March 6 &amp; 9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5B880-C6D3-4869-A6F6-D7F140E4D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7082"/>
            <a:ext cx="9144000" cy="1132608"/>
          </a:xfrm>
        </p:spPr>
        <p:txBody>
          <a:bodyPr/>
          <a:lstStyle/>
          <a:p>
            <a:r>
              <a:rPr lang="en-US" dirty="0"/>
              <a:t>Dr. Lynne Hamer and Dr. Rob Padilla, Co-Chairs </a:t>
            </a:r>
          </a:p>
          <a:p>
            <a:r>
              <a:rPr lang="en-US" dirty="0"/>
              <a:t>Tuesday, March 10, 2026</a:t>
            </a:r>
          </a:p>
        </p:txBody>
      </p:sp>
    </p:spTree>
    <p:extLst>
      <p:ext uri="{BB962C8B-B14F-4D97-AF65-F5344CB8AC3E}">
        <p14:creationId xmlns:p14="http://schemas.microsoft.com/office/powerpoint/2010/main" val="1515924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5CA03-A6C3-6426-D54E-ABD10DC59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F25F-658F-EAF4-5E49-FB2B2BF5E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3-6-2026)(cont.):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8E608-449C-515D-6765-3DA005530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 SPED 4380: Transition Process from High School to Post-Secondary Settings for Students with Disabilities</a:t>
            </a:r>
          </a:p>
          <a:p>
            <a:r>
              <a:rPr lang="en-US" sz="3200" dirty="0"/>
              <a:t>SPED 4930 : Internship/Student Teaching In Special Education</a:t>
            </a:r>
          </a:p>
          <a:p>
            <a:r>
              <a:rPr lang="en-US" sz="3200" dirty="0"/>
              <a:t>EXCS 3830 Principles of Strength Conditioning</a:t>
            </a:r>
          </a:p>
          <a:p>
            <a:r>
              <a:rPr lang="en-US" sz="3200" dirty="0"/>
              <a:t>HCAR 4580 Leadership and Management in Healthcare</a:t>
            </a:r>
          </a:p>
          <a:p>
            <a:r>
              <a:rPr lang="en-US" sz="3200" dirty="0"/>
              <a:t>RCBS 4240 : Integrated Clinical Practice II</a:t>
            </a:r>
          </a:p>
          <a:p>
            <a:r>
              <a:rPr lang="en-US" sz="3200" dirty="0"/>
              <a:t>BIOE 4420 Bioengineering Design Project II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49699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F4056-2A58-0BE7-A139-D4204AE09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1DC52-94B3-355E-FC29-968F4297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3-6-2026)(cont.):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2415B-2441-64CF-412B-72D6BD52C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EECS 1030 Introduction to Computer Science and Engineering</a:t>
            </a:r>
          </a:p>
          <a:p>
            <a:r>
              <a:rPr lang="en-US" sz="3200" dirty="0"/>
              <a:t>EECS 3540 Operating Systems and Systems Programming</a:t>
            </a:r>
          </a:p>
          <a:p>
            <a:r>
              <a:rPr lang="en-US" sz="3200" b="1" dirty="0"/>
              <a:t> </a:t>
            </a:r>
            <a:r>
              <a:rPr lang="en-US" sz="3200" dirty="0"/>
              <a:t>EECS 3560 Programming Languages and Paradigms</a:t>
            </a:r>
          </a:p>
          <a:p>
            <a:r>
              <a:rPr lang="en-US" sz="3200" dirty="0"/>
              <a:t>EECS 4180 Computer Networks</a:t>
            </a:r>
          </a:p>
          <a:p>
            <a:r>
              <a:rPr lang="en-US" sz="3200" dirty="0"/>
              <a:t>EECS 4590 Algorithms</a:t>
            </a:r>
          </a:p>
          <a:p>
            <a:r>
              <a:rPr lang="en-US" sz="3200" dirty="0"/>
              <a:t>EECS 4770 Computer Hacking and Forensic Analysis</a:t>
            </a:r>
          </a:p>
          <a:p>
            <a:r>
              <a:rPr lang="en-US" sz="3200" dirty="0"/>
              <a:t>EEES 4610 Environmental Geophysics</a:t>
            </a:r>
          </a:p>
        </p:txBody>
      </p:sp>
    </p:spTree>
    <p:extLst>
      <p:ext uri="{BB962C8B-B14F-4D97-AF65-F5344CB8AC3E}">
        <p14:creationId xmlns:p14="http://schemas.microsoft.com/office/powerpoint/2010/main" val="2321764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D35A1-AFF6-4061-048F-78359348A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383E5-4342-C717-2B79-1463721F6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3-6-2026)(cont.):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F94A-76C0-CA9A-1B27-31D021EA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ENGL 3630 American literature, Beginnings to 1865</a:t>
            </a:r>
          </a:p>
          <a:p>
            <a:r>
              <a:rPr lang="en-US" sz="3200" dirty="0"/>
              <a:t>ENGL 3640 American Literature 1865 to the Present</a:t>
            </a:r>
          </a:p>
          <a:p>
            <a:r>
              <a:rPr lang="en-US" sz="3200" dirty="0"/>
              <a:t>ENGL 3680 British Literature from the Middle Ages to 1789</a:t>
            </a:r>
          </a:p>
          <a:p>
            <a:r>
              <a:rPr lang="en-US" sz="3200" dirty="0"/>
              <a:t>ENGL 3690 British Literature from 1789 to the Present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7703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84C2-DEE6-C1D4-A74C-34F3D7471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8176-C7E9-0244-2146-9467A85BE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3-9-2026):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4C228-926C-C2C0-9302-B18ACE77A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EXSC 3850 Cardiac Dysrhythmia Interpretation</a:t>
            </a:r>
          </a:p>
          <a:p>
            <a:r>
              <a:rPr lang="en-US" sz="3200" dirty="0"/>
              <a:t>MATH 1210 Mathematics for Education Majors I</a:t>
            </a:r>
          </a:p>
          <a:p>
            <a:r>
              <a:rPr lang="en-US" sz="3200" dirty="0"/>
              <a:t>MATH 2450 Calculus for Engineering Technology I</a:t>
            </a:r>
          </a:p>
          <a:p>
            <a:r>
              <a:rPr lang="en-US" sz="3200" dirty="0"/>
              <a:t>OSCM 4210 Project Management</a:t>
            </a:r>
          </a:p>
          <a:p>
            <a:r>
              <a:rPr lang="en-US" sz="3200" dirty="0"/>
              <a:t>OSCM 4250 Advanced Business Analytics and AI Applications</a:t>
            </a:r>
          </a:p>
          <a:p>
            <a:r>
              <a:rPr lang="en-US" sz="3200" dirty="0"/>
              <a:t>PUBH 3650 Zombie Apocalypse 101: Outbreak Response</a:t>
            </a:r>
          </a:p>
          <a:p>
            <a:r>
              <a:rPr lang="en-US" sz="3200" dirty="0"/>
              <a:t>PUBH 4150 Health Coaching</a:t>
            </a:r>
          </a:p>
          <a:p>
            <a:r>
              <a:rPr lang="en-US" sz="3200" dirty="0"/>
              <a:t>PUBH 4420 Social Marketing in Health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86357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8ADCE-7940-DED6-B9F5-EDF2147FC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D782C-4DC2-13D3-D778-EB0D8B0CF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3-9-2026)(cont.):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DFDA9-06C7-BB75-36B4-23C3E8165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4"/>
            <a:ext cx="11434916" cy="4956175"/>
          </a:xfrm>
        </p:spPr>
        <p:txBody>
          <a:bodyPr>
            <a:noAutofit/>
          </a:bodyPr>
          <a:lstStyle/>
          <a:p>
            <a:r>
              <a:rPr lang="en-US" sz="3200" dirty="0"/>
              <a:t>PUBH 4620 Introduction to Health Policy and Health</a:t>
            </a:r>
          </a:p>
          <a:p>
            <a:r>
              <a:rPr lang="en-US" sz="3200" dirty="0"/>
              <a:t>PUBH 4700 Risk Assessment</a:t>
            </a:r>
          </a:p>
          <a:p>
            <a:r>
              <a:rPr lang="en-US" sz="3200" dirty="0"/>
              <a:t>SOCW 3170 Child Welfare II</a:t>
            </a:r>
          </a:p>
          <a:p>
            <a:r>
              <a:rPr lang="en-US" sz="3200" dirty="0"/>
              <a:t>SOCW 4990 Independent Study in Social Work</a:t>
            </a:r>
          </a:p>
          <a:p>
            <a:r>
              <a:rPr lang="en-US" sz="3200" dirty="0"/>
              <a:t>WGST 3070 Nonbinary Gender Beyond the Binary</a:t>
            </a:r>
          </a:p>
          <a:p>
            <a:r>
              <a:rPr lang="en-US" sz="3200" dirty="0"/>
              <a:t>SPED 4380 Transition Process from High School to Post-Secondary Settings for Students with Disabilities</a:t>
            </a:r>
          </a:p>
          <a:p>
            <a:r>
              <a:rPr lang="en-US" sz="3200" dirty="0"/>
              <a:t>CHEM 3860 Advanced Lab I</a:t>
            </a:r>
          </a:p>
          <a:p>
            <a:r>
              <a:rPr lang="en-US" sz="3200" dirty="0"/>
              <a:t>CHEM 3870 Advanced Lab II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35166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B412C-4972-1483-B8D6-74DA44176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EF68-D370-B96E-7EC2-11AFA843F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3-9-2026)(cont.):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0F670-DD64-BE37-F4A5-FE76936D0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4"/>
            <a:ext cx="11434916" cy="4956175"/>
          </a:xfrm>
        </p:spPr>
        <p:txBody>
          <a:bodyPr>
            <a:noAutofit/>
          </a:bodyPr>
          <a:lstStyle/>
          <a:p>
            <a:r>
              <a:rPr lang="en-US" sz="3200" dirty="0"/>
              <a:t>CHEM 4880 Advanced Lab III</a:t>
            </a:r>
          </a:p>
          <a:p>
            <a:r>
              <a:rPr lang="en-US" sz="3200" dirty="0"/>
              <a:t>DANN 4500 Applied Data Analytics I</a:t>
            </a:r>
          </a:p>
          <a:p>
            <a:r>
              <a:rPr lang="en-US" sz="3200" dirty="0"/>
              <a:t>DANN 4600 Applied Data Analytics II</a:t>
            </a:r>
          </a:p>
          <a:p>
            <a:r>
              <a:rPr lang="en-US" sz="3200" dirty="0"/>
              <a:t>ECON 2000 Economics Proseminar</a:t>
            </a:r>
          </a:p>
          <a:p>
            <a:r>
              <a:rPr lang="en-US" sz="3200" dirty="0"/>
              <a:t> EET 4700 Electric-Vehicle Systems &amp; Charging</a:t>
            </a:r>
          </a:p>
          <a:p>
            <a:r>
              <a:rPr lang="en-US" sz="3200" dirty="0"/>
              <a:t>EET 4750 Renewable-Energy Microgrids for e-Mobility</a:t>
            </a:r>
          </a:p>
          <a:p>
            <a:r>
              <a:rPr lang="en-US" sz="3200" dirty="0"/>
              <a:t>EFSB 2500 Intro to Entrepreneurship for Non-Business Students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9653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50AB8-3629-FC3F-4AD4-66E743B70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AE44D-65A3-79CF-773B-01B8F8383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3-9-2026)(cont.):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CAA78-2201-B104-E2F2-3EE86483E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4"/>
            <a:ext cx="11434916" cy="4956175"/>
          </a:xfrm>
        </p:spPr>
        <p:txBody>
          <a:bodyPr>
            <a:noAutofit/>
          </a:bodyPr>
          <a:lstStyle/>
          <a:p>
            <a:r>
              <a:rPr lang="en-US" sz="3200" dirty="0"/>
              <a:t>HIM 2300 Health Care Resources, Payers </a:t>
            </a:r>
          </a:p>
          <a:p>
            <a:r>
              <a:rPr lang="en-US" sz="3200" dirty="0"/>
              <a:t>SLP 3020 : Anatomy And Physiology Of Communication Mechanisms</a:t>
            </a:r>
          </a:p>
          <a:p>
            <a:r>
              <a:rPr lang="en-US" sz="3200" dirty="0"/>
              <a:t>COMM 2840 : Interpersonal Communication</a:t>
            </a:r>
          </a:p>
          <a:p>
            <a:r>
              <a:rPr lang="en-US" sz="3200" dirty="0"/>
              <a:t>COMM 3220 : Multi-Camera Television studio</a:t>
            </a:r>
          </a:p>
          <a:p>
            <a:r>
              <a:rPr lang="en-US" sz="3200" dirty="0"/>
              <a:t>COMM 3330 : Public Relations and Principles of Advertising</a:t>
            </a:r>
          </a:p>
          <a:p>
            <a:r>
              <a:rPr lang="en-US" sz="3200" dirty="0"/>
              <a:t>COMM 3500 : Social Media Strategies</a:t>
            </a:r>
          </a:p>
          <a:p>
            <a:r>
              <a:rPr lang="en-US" sz="3200" dirty="0"/>
              <a:t>COMM  3820 : Persuasion Theory</a:t>
            </a:r>
          </a:p>
          <a:p>
            <a:r>
              <a:rPr lang="en-US" sz="3200" dirty="0"/>
              <a:t>COMM 4500 : Social Media Campaigns</a:t>
            </a:r>
          </a:p>
        </p:txBody>
      </p:sp>
    </p:spTree>
    <p:extLst>
      <p:ext uri="{BB962C8B-B14F-4D97-AF65-F5344CB8AC3E}">
        <p14:creationId xmlns:p14="http://schemas.microsoft.com/office/powerpoint/2010/main" val="2429819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94920-A9BA-B74C-02A7-5392092C8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0BF8-3BA1-C2F9-2075-4C58754D2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3-9-2026)(cont.):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B2CB0-9624-6104-35F1-0ED423FF2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4"/>
            <a:ext cx="11434916" cy="4956175"/>
          </a:xfrm>
        </p:spPr>
        <p:txBody>
          <a:bodyPr>
            <a:noAutofit/>
          </a:bodyPr>
          <a:lstStyle/>
          <a:p>
            <a:r>
              <a:rPr lang="en-US" sz="3200" dirty="0"/>
              <a:t>CI 4260 Advanced Methods of Teaching AYA Mathematics</a:t>
            </a:r>
          </a:p>
          <a:p>
            <a:r>
              <a:rPr lang="en-US" sz="3200" dirty="0"/>
              <a:t>CI 4290 Practicum II</a:t>
            </a:r>
          </a:p>
          <a:p>
            <a:r>
              <a:rPr lang="en-US" sz="3200" dirty="0"/>
              <a:t>CI 4470 Literacy assessment and remediation</a:t>
            </a:r>
          </a:p>
          <a:p>
            <a:r>
              <a:rPr lang="en-US" sz="3200" dirty="0"/>
              <a:t>CI 4680 The Nature of Science</a:t>
            </a:r>
          </a:p>
          <a:p>
            <a:r>
              <a:rPr lang="en-US" sz="3200" dirty="0"/>
              <a:t>CI 4720 Best practices for teaching social studies</a:t>
            </a:r>
          </a:p>
          <a:p>
            <a:r>
              <a:rPr lang="en-US" sz="3200" dirty="0"/>
              <a:t>EECS 4740 Artificial Intelligence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1803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37E32-263E-2A85-D5AC-C79F03E4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of Deadlines &amp; Please Check at College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3D5BE-DE94-6534-32DD-3AF735085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950677" cy="4791485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The provost deadline for Fall 2026 is today</a:t>
            </a:r>
          </a:p>
          <a:p>
            <a:pPr fontAlgn="base"/>
            <a:r>
              <a:rPr lang="en-US" dirty="0"/>
              <a:t>We are presenting all  proposed courses that were in the UGCC Committee queue by March 3 and that the UGCC assessed as ready for approval</a:t>
            </a:r>
          </a:p>
          <a:p>
            <a:pPr lvl="1" fontAlgn="base"/>
            <a:r>
              <a:rPr lang="en-US" dirty="0"/>
              <a:t>as noted in previous two FS reports, if the committee found problems with the proposal/syllabus, it was  sent back and there will not be time for revision</a:t>
            </a:r>
          </a:p>
          <a:p>
            <a:pPr fontAlgn="base"/>
            <a:r>
              <a:rPr lang="en-US" dirty="0"/>
              <a:t>We will continue to review proposals submitted/resubmitted after March 3 through the end of the academic year and forward them to FS at remaining academic year meetings</a:t>
            </a:r>
          </a:p>
        </p:txBody>
      </p:sp>
    </p:spTree>
    <p:extLst>
      <p:ext uri="{BB962C8B-B14F-4D97-AF65-F5344CB8AC3E}">
        <p14:creationId xmlns:p14="http://schemas.microsoft.com/office/powerpoint/2010/main" val="301865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ED70-FD89-F772-B79F-657148F23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2-26-2026):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43980-68B1-68CA-526D-B757F6234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ECON 2000: Economics Proseminar</a:t>
            </a:r>
          </a:p>
          <a:p>
            <a:r>
              <a:rPr lang="en-US" sz="3000" dirty="0"/>
              <a:t>EFSB 2500: Introduction to Entrepreneurship for Non-Business Students</a:t>
            </a:r>
          </a:p>
          <a:p>
            <a:r>
              <a:rPr lang="en-US" dirty="0"/>
              <a:t>HEAL 4200: Planning, Implementing and Evaluating Public Health Programs</a:t>
            </a:r>
          </a:p>
          <a:p>
            <a:endParaRPr lang="en-US" sz="3000" dirty="0"/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1145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852C7-3947-A9F6-3799-3BE07ED6C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04BEE-A5D8-B397-8879-D483D62E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2-27-2026):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4EEE5-03C8-7921-0361-6924142FD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AED 3500 Innovations In Art Education</a:t>
            </a:r>
          </a:p>
          <a:p>
            <a:r>
              <a:rPr lang="en-US" sz="3200" dirty="0"/>
              <a:t>AED 3510 Art Education Practicum: Secondary</a:t>
            </a:r>
          </a:p>
          <a:p>
            <a:r>
              <a:rPr lang="en-US" sz="3200" dirty="0"/>
              <a:t>AED 4450 Curriculum in Art Education</a:t>
            </a:r>
          </a:p>
          <a:p>
            <a:r>
              <a:rPr lang="en-US" sz="3200" dirty="0"/>
              <a:t>AED 4460 Art education Practicum: Primary</a:t>
            </a:r>
          </a:p>
          <a:p>
            <a:r>
              <a:rPr lang="en-US" sz="3200" dirty="0"/>
              <a:t>AL 3000 Introduction to Professional Studies</a:t>
            </a:r>
          </a:p>
          <a:p>
            <a:r>
              <a:rPr lang="en-US" sz="3200" dirty="0"/>
              <a:t>BIOE 3300 Biomedical Electronics</a:t>
            </a:r>
          </a:p>
          <a:p>
            <a:r>
              <a:rPr lang="en-US" sz="3200" b="1" dirty="0"/>
              <a:t> </a:t>
            </a:r>
            <a:r>
              <a:rPr lang="en-US" sz="3200" dirty="0"/>
              <a:t>BIOE 4140 Biomedical Instrumentation Laboratory</a:t>
            </a:r>
          </a:p>
        </p:txBody>
      </p:sp>
    </p:spTree>
    <p:extLst>
      <p:ext uri="{BB962C8B-B14F-4D97-AF65-F5344CB8AC3E}">
        <p14:creationId xmlns:p14="http://schemas.microsoft.com/office/powerpoint/2010/main" val="270981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E81B6-7FE4-5C25-3780-41E9FF7BA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2338B-3EF6-CFA5-B8FE-D032E13F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2-27-2026)(cont.):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B9B53-3343-F4A3-882B-A20AD4719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BIOL 3910 Research Project Laboratory and Clinical Significance</a:t>
            </a:r>
          </a:p>
          <a:p>
            <a:r>
              <a:rPr lang="en-US" sz="3000" dirty="0"/>
              <a:t>CI 4050 Teaching Methods in Middle Grades Language Arts</a:t>
            </a:r>
          </a:p>
          <a:p>
            <a:r>
              <a:rPr lang="en-US" sz="3000" dirty="0"/>
              <a:t>CI 4080 Teaching Methods in Middle Grades Social Studies</a:t>
            </a:r>
          </a:p>
          <a:p>
            <a:r>
              <a:rPr lang="en-US" sz="3000" dirty="0"/>
              <a:t>CI 4190 Practicum I</a:t>
            </a:r>
          </a:p>
          <a:p>
            <a:r>
              <a:rPr lang="en-US" sz="3000" dirty="0"/>
              <a:t>CI 4320 Literature for Young Adults</a:t>
            </a:r>
          </a:p>
          <a:p>
            <a:r>
              <a:rPr lang="en-US" sz="3000" dirty="0"/>
              <a:t>CI 4390 Practicum III</a:t>
            </a:r>
          </a:p>
          <a:p>
            <a:r>
              <a:rPr lang="en-US" sz="3000" dirty="0"/>
              <a:t>HCAR 4580: Leadership and Management in Health Care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84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AB86F-0832-E2D9-01E4-E32B62469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A2063-B7DD-BA37-B9C8-9AED2CCC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2-27-2026)(cont.):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4D7D0-EF6C-4D3D-30CC-DC35F3986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513574" cy="4840646"/>
          </a:xfrm>
        </p:spPr>
        <p:txBody>
          <a:bodyPr>
            <a:normAutofit/>
          </a:bodyPr>
          <a:lstStyle/>
          <a:p>
            <a:r>
              <a:rPr lang="en-US" sz="3200" dirty="0"/>
              <a:t>PSC 3560 Legal Frameworks of International Governance</a:t>
            </a:r>
          </a:p>
          <a:p>
            <a:r>
              <a:rPr lang="en-US" sz="3200" b="1" dirty="0"/>
              <a:t> </a:t>
            </a:r>
            <a:r>
              <a:rPr lang="en-US" sz="3200" dirty="0"/>
              <a:t>PSC4580 International Law</a:t>
            </a:r>
          </a:p>
          <a:p>
            <a:r>
              <a:rPr lang="en-US" sz="3200" dirty="0"/>
              <a:t>SLP 3020 Anatomy and Physiology of Communication Mechanisms</a:t>
            </a:r>
          </a:p>
          <a:p>
            <a:r>
              <a:rPr lang="en-US" sz="3200" dirty="0"/>
              <a:t>SLP 3030 Normal Language Acquisition</a:t>
            </a:r>
          </a:p>
          <a:p>
            <a:r>
              <a:rPr lang="en-US" sz="3200" dirty="0"/>
              <a:t>SLP 3300 Language Disorders</a:t>
            </a:r>
          </a:p>
          <a:p>
            <a:r>
              <a:rPr lang="en-US" sz="3200" dirty="0"/>
              <a:t>BIOE 1420 Freshman design Innovation II</a:t>
            </a:r>
          </a:p>
        </p:txBody>
      </p:sp>
    </p:spTree>
    <p:extLst>
      <p:ext uri="{BB962C8B-B14F-4D97-AF65-F5344CB8AC3E}">
        <p14:creationId xmlns:p14="http://schemas.microsoft.com/office/powerpoint/2010/main" val="3819256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7C8D7-A0ED-CE50-DF04-77337790D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461CE-DB4D-24F6-30E0-386314B3F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3-6-2026):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9EF9F-D985-9027-6433-77371009D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FINA 3890 Financial Modeling and AI Applications </a:t>
            </a:r>
          </a:p>
          <a:p>
            <a:r>
              <a:rPr lang="en-US" sz="3200" dirty="0"/>
              <a:t> FINA 4500 Survey of Fintech Topics</a:t>
            </a:r>
          </a:p>
          <a:p>
            <a:r>
              <a:rPr lang="en-US" sz="3200" dirty="0"/>
              <a:t> INFS 3400 Information Security, Data Governance &amp; Ethics in AI</a:t>
            </a:r>
          </a:p>
          <a:p>
            <a:r>
              <a:rPr lang="en-US" sz="3200" dirty="0"/>
              <a:t>INFS 3770 Introduction To Database Systems</a:t>
            </a:r>
          </a:p>
          <a:p>
            <a:r>
              <a:rPr lang="en-US" sz="3200" dirty="0"/>
              <a:t>INFS 4300 Machine Learning for Prediction…</a:t>
            </a:r>
          </a:p>
          <a:p>
            <a:r>
              <a:rPr lang="en-US" sz="3200" dirty="0"/>
              <a:t>RCRT 4740 Assessment And Documentation In Therapeutic Recreation </a:t>
            </a:r>
          </a:p>
          <a:p>
            <a:r>
              <a:rPr lang="en-US" sz="3200" dirty="0"/>
              <a:t>SOC 2500 Women's Roles: A Global Perspective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54063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99F82-84D7-41D4-977E-BEC828D6A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940F3-2D85-46CE-293B-080DA2FA2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3-6-2026)(cont.):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C881E-FFF5-5965-853C-48A02CEA9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 THR 2020 Theatre Performance Practicum</a:t>
            </a:r>
          </a:p>
          <a:p>
            <a:r>
              <a:rPr lang="en-US" sz="3200" dirty="0"/>
              <a:t>PHYS 4660 Foundations of Glass Science</a:t>
            </a:r>
          </a:p>
          <a:p>
            <a:r>
              <a:rPr lang="en-US" sz="3200" dirty="0"/>
              <a:t>PHYS 4670 Glass Technologies</a:t>
            </a:r>
          </a:p>
          <a:p>
            <a:r>
              <a:rPr lang="en-US" sz="3200" dirty="0"/>
              <a:t>CI 4730 Seminar Managing the English Language Arts Classroom</a:t>
            </a:r>
          </a:p>
          <a:p>
            <a:r>
              <a:rPr lang="en-US" sz="3200" dirty="0"/>
              <a:t>CI 4740 Seminar: Managing the Mathematics Classroom</a:t>
            </a:r>
          </a:p>
          <a:p>
            <a:r>
              <a:rPr lang="en-US" sz="3200" dirty="0"/>
              <a:t>CI 4760 Seminar: Managing the Science Classroom</a:t>
            </a:r>
          </a:p>
          <a:p>
            <a:r>
              <a:rPr lang="en-US" sz="3200" dirty="0"/>
              <a:t> CI 4790 Seminar: Managing the Social Studies Classroom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13662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C027D-0FC4-B761-A37C-4A6847EBF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419AA-5330-4845-DBB0-638CBD0DF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3-6-2026)(cont.):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61F16-A00E-2C38-2A66-41E4ED0E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434916" cy="4667250"/>
          </a:xfrm>
        </p:spPr>
        <p:txBody>
          <a:bodyPr>
            <a:noAutofit/>
          </a:bodyPr>
          <a:lstStyle/>
          <a:p>
            <a:r>
              <a:rPr lang="en-US" sz="3200" dirty="0"/>
              <a:t> CI 4930 Internship/Student Teaching</a:t>
            </a:r>
          </a:p>
          <a:p>
            <a:r>
              <a:rPr lang="en-US" sz="3200" dirty="0"/>
              <a:t>CIEC 3380 Practicum I</a:t>
            </a:r>
          </a:p>
          <a:p>
            <a:r>
              <a:rPr lang="en-US" sz="3200" dirty="0"/>
              <a:t>CIEC 4070 Effective Teaching Practices, Pre-K To 3</a:t>
            </a:r>
            <a:r>
              <a:rPr lang="en-US" sz="3200" baseline="30000" dirty="0"/>
              <a:t>rd</a:t>
            </a:r>
            <a:endParaRPr lang="en-US" sz="3200" dirty="0"/>
          </a:p>
          <a:p>
            <a:r>
              <a:rPr lang="en-US" sz="3200" dirty="0"/>
              <a:t>CIEC 4340 Infant/Toddler Curriculum</a:t>
            </a:r>
          </a:p>
          <a:p>
            <a:r>
              <a:rPr lang="en-US" sz="3200" dirty="0"/>
              <a:t>CIEC 4480 Practicum II</a:t>
            </a:r>
          </a:p>
          <a:p>
            <a:r>
              <a:rPr lang="en-US" sz="3200" dirty="0"/>
              <a:t> CIEC 4750 Developmental Assessment In Early Childhood</a:t>
            </a:r>
          </a:p>
          <a:p>
            <a:r>
              <a:rPr lang="en-US" sz="3200" dirty="0"/>
              <a:t>CIEC 4770 Practicum III</a:t>
            </a:r>
          </a:p>
          <a:p>
            <a:r>
              <a:rPr lang="en-US" sz="3200" dirty="0"/>
              <a:t>EDU 1700 Introduction to Education</a:t>
            </a:r>
          </a:p>
        </p:txBody>
      </p:sp>
    </p:spTree>
    <p:extLst>
      <p:ext uri="{BB962C8B-B14F-4D97-AF65-F5344CB8AC3E}">
        <p14:creationId xmlns:p14="http://schemas.microsoft.com/office/powerpoint/2010/main" val="1058903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1004</Words>
  <Application>Microsoft Office PowerPoint</Application>
  <PresentationFormat>Widescreen</PresentationFormat>
  <Paragraphs>136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Report of UGCC to Faculty Senate from UGCC Committee Meetings Feb 26 &amp; 27, March 6 &amp; 9</vt:lpstr>
      <vt:lpstr>Reminder of Deadlines &amp; Please Check at College Level</vt:lpstr>
      <vt:lpstr>Recommending approval of the following (from UGCC Meeting 2-26-2026):</vt:lpstr>
      <vt:lpstr>Recommending approval of the following (from UGCC Meeting 2-27-2026):</vt:lpstr>
      <vt:lpstr>Recommending approval of the following (from UGCC Meeting 2-27-2026)(cont.):</vt:lpstr>
      <vt:lpstr>Recommending approval of the following (from UGCC Meeting 2-27-2026)(cont.):</vt:lpstr>
      <vt:lpstr>Recommending approval of the following (from UGCC Meeting 3-6-2026):</vt:lpstr>
      <vt:lpstr>Recommending approval of the following (from UGCC Meeting 3-6-2026)(cont.):</vt:lpstr>
      <vt:lpstr>Recommending approval of the following (from UGCC Meeting 3-6-2026)(cont.):</vt:lpstr>
      <vt:lpstr>Recommending approval of the following (from UGCC Meeting 3-6-2026)(cont.):</vt:lpstr>
      <vt:lpstr>Recommending approval of the following (from UGCC Meeting 3-6-2026)(cont.):</vt:lpstr>
      <vt:lpstr>Recommending approval of the following (from UGCC Meeting 3-6-2026)(cont.):</vt:lpstr>
      <vt:lpstr>Recommending approval of the following (from UGCC Meeting 3-9-2026):</vt:lpstr>
      <vt:lpstr>Recommending approval of the following (from UGCC Meeting 3-9-2026)(cont.):</vt:lpstr>
      <vt:lpstr>Recommending approval of the following (from UGCC Meeting 3-9-2026)(cont.):</vt:lpstr>
      <vt:lpstr>Recommending approval of the following (from UGCC Meeting 3-9-2026)(cont.):</vt:lpstr>
      <vt:lpstr>Recommending approval of the following (from UGCC Meeting 3-9-2026)(cont.):</vt:lpstr>
    </vt:vector>
  </TitlesOfParts>
  <Company>The University of Toledo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Hamer, Lynne</dc:creator>
  <cp:lastModifiedBy>Hubbard, Quinetta L.</cp:lastModifiedBy>
  <cp:revision>5</cp:revision>
  <dcterms:created xsi:type="dcterms:W3CDTF">2026-01-23T17:02:58Z</dcterms:created>
  <dcterms:modified xsi:type="dcterms:W3CDTF">2026-05-21T17:13:04Z</dcterms:modified>
</cp:coreProperties>
</file>