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8" r:id="rId2"/>
    <p:sldId id="266" r:id="rId3"/>
    <p:sldId id="259" r:id="rId4"/>
    <p:sldId id="260" r:id="rId5"/>
    <p:sldId id="261" r:id="rId6"/>
    <p:sldId id="262" r:id="rId7"/>
    <p:sldId id="270" r:id="rId8"/>
    <p:sldId id="264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A54E07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97D19C-F636-492B-AF58-ECDBDE14D0DB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E6E443-0DDD-4B1B-95FC-9F07271D6F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228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E455F-1892-402F-8662-8B3380C492EB}" type="datetimeFigureOut">
              <a:rPr lang="en-US" smtClean="0"/>
              <a:t>6/3/2016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F6BED-1D2D-479C-85B1-F5767C5ADD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473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E37E-721D-4D8F-A7A1-5CA9B678514B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10, 2016                                                                         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7665-8EC0-40F8-940F-44E39E83E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69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E2DE-B610-414A-9D6B-CC436D49702B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10, 2016                                                                         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7665-8EC0-40F8-940F-44E39E83E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62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3347-F7CB-40F3-BAFD-B761B2E33FFB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10, 2016                                                                         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7665-8EC0-40F8-940F-44E39E83E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11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6369-BEA3-4696-AD31-9EFB1BE37CF0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10, 2016                                                                         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7665-8EC0-40F8-940F-44E39E83E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497B-3F9D-4ACD-B038-927C2EA7D7A6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10, 2016                                                                         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7665-8EC0-40F8-940F-44E39E83E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0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8679-555A-4C89-80E0-EE21B5186E44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10, 2016                                                                         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7665-8EC0-40F8-940F-44E39E83E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180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6623-C158-43D4-BB5B-5684B186653E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10, 2016                                                                          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7665-8EC0-40F8-940F-44E39E83E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25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D75C-7409-4E27-80F9-74FFB239ED2C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10, 2016                                                                         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7665-8EC0-40F8-940F-44E39E83E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6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6FDB-ADE9-4825-8DC2-FDE3D27CECD0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10, 2016                                                                         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7665-8EC0-40F8-940F-44E39E83E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6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279A2-1BDA-42D1-8046-E84BE29A3EC8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10, 2016                                                                         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7665-8EC0-40F8-940F-44E39E83E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74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A361-4F85-4026-8E9B-AA16AF49AE29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10, 2016                                                                         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7665-8EC0-40F8-940F-44E39E83E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25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2BF94-406F-4770-941F-BB12AB28D1F5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March 10, 2016                                                                         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67665-8EC0-40F8-940F-44E39E83E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77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41501" y="5789000"/>
            <a:ext cx="6860998" cy="533400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solidFill>
                  <a:srgbClr val="000099"/>
                </a:solidFill>
              </a:rPr>
              <a:t>Operating Budget Update—March 2016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687999"/>
            <a:ext cx="5734944" cy="2344399"/>
          </a:xfrm>
          <a:prstGeom prst="rect">
            <a:avLst/>
          </a:prstGeom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0" y="-54864"/>
            <a:ext cx="9144000" cy="1143000"/>
          </a:xfrm>
          <a:prstGeom prst="rect">
            <a:avLst/>
          </a:prstGeom>
          <a:solidFill>
            <a:srgbClr val="00408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rgbClr val="0000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40317" y="3775295"/>
            <a:ext cx="36666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000099"/>
                </a:solidFill>
              </a:rPr>
              <a:t>Finance &amp; Administration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>
                <a:solidFill>
                  <a:srgbClr val="000099"/>
                </a:solidFill>
              </a:rPr>
              <a:t>Lawrence R. Kelley</a:t>
            </a:r>
            <a:endParaRPr lang="en-US" sz="1400" dirty="0" smtClean="0">
              <a:solidFill>
                <a:srgbClr val="000099"/>
              </a:solidFill>
            </a:endParaRPr>
          </a:p>
          <a:p>
            <a:pPr algn="ctr"/>
            <a:r>
              <a:rPr lang="en-US" dirty="0" smtClean="0">
                <a:solidFill>
                  <a:srgbClr val="000099"/>
                </a:solidFill>
              </a:rPr>
              <a:t>Interim Senior Vice President for Finance &amp; Administration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A006B-4137-4BA3-96FD-5F08AC6CD051}" type="datetime1">
              <a:rPr lang="en-US" smtClean="0"/>
              <a:t>6/3/2016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3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sz="3500" b="1" dirty="0" smtClean="0">
                <a:solidFill>
                  <a:srgbClr val="000099"/>
                </a:solidFill>
              </a:rPr>
              <a:t>ENROLLMENT</a:t>
            </a:r>
            <a:r>
              <a:rPr lang="en-US" dirty="0" smtClean="0">
                <a:solidFill>
                  <a:srgbClr val="000099"/>
                </a:solidFill>
              </a:rPr>
              <a:t> 	2010: 20,002 FTE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99"/>
                </a:solidFill>
              </a:rPr>
              <a:t>	                      	2015: 16,848 FTE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2060"/>
                </a:solidFill>
              </a:rPr>
              <a:t>	</a:t>
            </a:r>
            <a:r>
              <a:rPr lang="en-US" i="1" dirty="0" smtClean="0">
                <a:solidFill>
                  <a:srgbClr val="002060"/>
                </a:solidFill>
              </a:rPr>
              <a:t>	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15.8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% decline,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or ~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$28 million </a:t>
            </a:r>
            <a:endParaRPr lang="en-US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500" b="1" dirty="0" smtClean="0">
                <a:solidFill>
                  <a:srgbClr val="000099"/>
                </a:solidFill>
              </a:rPr>
              <a:t>STATE SUPPORT 	</a:t>
            </a:r>
            <a:r>
              <a:rPr lang="en-US" dirty="0" smtClean="0">
                <a:solidFill>
                  <a:srgbClr val="000099"/>
                </a:solidFill>
              </a:rPr>
              <a:t>2011: $6,978/FTE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99"/>
                </a:solidFill>
              </a:rPr>
              <a:t>				2015: $6,310/FTE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9.6% decline/FTE, or ~ $11.3 million</a:t>
            </a:r>
          </a:p>
          <a:p>
            <a:r>
              <a:rPr lang="en-US" sz="3500" b="1" dirty="0" smtClean="0">
                <a:solidFill>
                  <a:srgbClr val="000099"/>
                </a:solidFill>
              </a:rPr>
              <a:t>DISCOUNTING</a:t>
            </a:r>
            <a:r>
              <a:rPr lang="en-US" dirty="0" smtClean="0">
                <a:solidFill>
                  <a:srgbClr val="000099"/>
                </a:solidFill>
              </a:rPr>
              <a:t> 	2010:  $66.3 million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99"/>
                </a:solidFill>
              </a:rPr>
              <a:t>				2015:  $78.6 million 	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$12.3 million--18.6% increase, or 40.6% 				increase/FTE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8861" y="5972842"/>
            <a:ext cx="1389099" cy="536829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CDF5-6A5E-47F0-97C0-F88BCF8020A1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7665-8EC0-40F8-940F-44E39E83EA7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408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Trends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89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924800" cy="4419600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000099"/>
                </a:solidFill>
              </a:rPr>
              <a:t>Review current budget and compare to projected actual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000099"/>
                </a:solidFill>
              </a:rPr>
              <a:t>Address variances to determine if they are one-time or continuing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000099"/>
                </a:solidFill>
              </a:rPr>
              <a:t>Determine if action is necessary in current year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000099"/>
                </a:solidFill>
              </a:rPr>
              <a:t>Share current status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000099"/>
                </a:solidFill>
              </a:rPr>
              <a:t>Rebench the base for next fiscal year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000099"/>
                </a:solidFill>
              </a:rPr>
              <a:t>Develop assumptions that could provide a realistic and balanced budget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000099"/>
                </a:solidFill>
              </a:rPr>
              <a:t>Share the assumptions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000099"/>
                </a:solidFill>
              </a:rPr>
              <a:t>Inform the university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5891194"/>
            <a:ext cx="1389099" cy="460629"/>
          </a:xfrm>
          <a:prstGeom prst="rect">
            <a:avLst/>
          </a:prstGeom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408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Process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2BAFA-9F58-4523-8EC4-FA56E8C5E43C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7665-8EC0-40F8-940F-44E39E83EA7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03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99"/>
                </a:solidFill>
              </a:rPr>
              <a:t>Budget stress: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Enrollment targets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Revenue projections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18-hour plateau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Investment returns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Budget gap </a:t>
            </a:r>
            <a:r>
              <a:rPr lang="en-US" i="1" dirty="0" smtClean="0">
                <a:solidFill>
                  <a:srgbClr val="C00000"/>
                </a:solidFill>
              </a:rPr>
              <a:t>$16.1M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sz="1800" dirty="0" smtClean="0">
                <a:solidFill>
                  <a:srgbClr val="000099"/>
                </a:solidFill>
              </a:rPr>
              <a:t>excluding ProMedica designated revenue</a:t>
            </a:r>
            <a:endParaRPr lang="en-US" sz="1800" dirty="0">
              <a:solidFill>
                <a:srgbClr val="0000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5857748"/>
            <a:ext cx="1389099" cy="536829"/>
          </a:xfrm>
          <a:prstGeom prst="rect">
            <a:avLst/>
          </a:prstGeom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-9144" y="0"/>
            <a:ext cx="9144000" cy="1143000"/>
          </a:xfrm>
          <a:prstGeom prst="rect">
            <a:avLst/>
          </a:prstGeom>
          <a:solidFill>
            <a:srgbClr val="00408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Where we missed in fiscal 2016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AC08-15FE-46A1-9F77-BDEC8DCF6A44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7665-8EC0-40F8-940F-44E39E83EA7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6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026" y="1486693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99"/>
                </a:solidFill>
              </a:rPr>
              <a:t>Budget Relief: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8-month hold on filling vacant positions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Consolidation of administration positions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1.5% stabilization to operating budgets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Consolidation of colleges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Remove allowance for unmet new revenue 	</a:t>
            </a:r>
            <a:endParaRPr lang="en-US" dirty="0">
              <a:solidFill>
                <a:srgbClr val="000099"/>
              </a:solidFill>
            </a:endParaRPr>
          </a:p>
          <a:p>
            <a:pPr lvl="1"/>
            <a:r>
              <a:rPr lang="en-US" dirty="0">
                <a:solidFill>
                  <a:srgbClr val="000099"/>
                </a:solidFill>
              </a:rPr>
              <a:t>Utilities </a:t>
            </a:r>
            <a:r>
              <a:rPr lang="en-US" dirty="0" smtClean="0">
                <a:solidFill>
                  <a:srgbClr val="000099"/>
                </a:solidFill>
              </a:rPr>
              <a:t>savings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Academic </a:t>
            </a:r>
            <a:r>
              <a:rPr lang="en-US" dirty="0">
                <a:solidFill>
                  <a:srgbClr val="000099"/>
                </a:solidFill>
              </a:rPr>
              <a:t>affiliation agreement (designated)</a:t>
            </a:r>
          </a:p>
          <a:p>
            <a:pPr lvl="1"/>
            <a:r>
              <a:rPr lang="en-US" dirty="0" err="1" smtClean="0">
                <a:solidFill>
                  <a:srgbClr val="000099"/>
                </a:solidFill>
              </a:rPr>
              <a:t>Carryforward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>
                <a:solidFill>
                  <a:srgbClr val="000099"/>
                </a:solidFill>
              </a:rPr>
              <a:t>reallocation</a:t>
            </a:r>
          </a:p>
          <a:p>
            <a:endParaRPr lang="en-US" dirty="0" smtClean="0">
              <a:solidFill>
                <a:srgbClr val="000099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2263" y="5821029"/>
            <a:ext cx="1389099" cy="536829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4337-B097-420A-B0E1-E30F28A45731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7665-8EC0-40F8-940F-44E39E83EA73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0" y="-19924"/>
            <a:ext cx="9144000" cy="1143000"/>
          </a:xfrm>
          <a:prstGeom prst="rect">
            <a:avLst/>
          </a:prstGeom>
          <a:solidFill>
            <a:srgbClr val="00408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Actions taken in fiscal 2016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54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295400"/>
            <a:ext cx="8628099" cy="4830763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5600" dirty="0">
                <a:solidFill>
                  <a:srgbClr val="000099"/>
                </a:solidFill>
              </a:rPr>
              <a:t>The combined University operating budget is balanced based on projected current revenue and expenses </a:t>
            </a:r>
          </a:p>
          <a:p>
            <a:pPr lvl="0"/>
            <a:r>
              <a:rPr lang="en-US" sz="5600" dirty="0">
                <a:solidFill>
                  <a:srgbClr val="000099"/>
                </a:solidFill>
              </a:rPr>
              <a:t>There is a 1.5% base operating (excluding compensation budgets) budget stabilization reduction in FY16</a:t>
            </a:r>
          </a:p>
          <a:p>
            <a:pPr lvl="0"/>
            <a:r>
              <a:rPr lang="en-US" sz="5600" dirty="0">
                <a:solidFill>
                  <a:srgbClr val="000099"/>
                </a:solidFill>
              </a:rPr>
              <a:t>There are budget reductions in FY16 equal to unrealized planned revenue in college budgets</a:t>
            </a:r>
          </a:p>
          <a:p>
            <a:pPr lvl="0"/>
            <a:r>
              <a:rPr lang="en-US" sz="5600" dirty="0">
                <a:solidFill>
                  <a:srgbClr val="000099"/>
                </a:solidFill>
              </a:rPr>
              <a:t>The affiliation agreement with ProMedica provides $40 million, $4.7 million of which is applied to help fund related operating budget costs in FY16</a:t>
            </a:r>
          </a:p>
          <a:p>
            <a:pPr lvl="0"/>
            <a:r>
              <a:rPr lang="en-US" sz="5600" dirty="0">
                <a:solidFill>
                  <a:srgbClr val="000099"/>
                </a:solidFill>
              </a:rPr>
              <a:t>New revenue, $2.7 million from ProMedica, to fund fee waivers FY17</a:t>
            </a:r>
          </a:p>
          <a:p>
            <a:pPr lvl="0"/>
            <a:r>
              <a:rPr lang="en-US" sz="5600" dirty="0">
                <a:solidFill>
                  <a:srgbClr val="000099"/>
                </a:solidFill>
              </a:rPr>
              <a:t>No Increase Tuition and General Fee-Undergraduate </a:t>
            </a:r>
          </a:p>
          <a:p>
            <a:pPr lvl="0"/>
            <a:r>
              <a:rPr lang="en-US" sz="5600" dirty="0">
                <a:solidFill>
                  <a:srgbClr val="000099"/>
                </a:solidFill>
              </a:rPr>
              <a:t>No Increase Tuition and General Fee-Graduate </a:t>
            </a:r>
          </a:p>
          <a:p>
            <a:pPr lvl="0"/>
            <a:r>
              <a:rPr lang="en-US" sz="5600" dirty="0">
                <a:solidFill>
                  <a:srgbClr val="000099"/>
                </a:solidFill>
              </a:rPr>
              <a:t>A reduction in estimated revenue for tuition and fees due to the full-year effect of the new 18-hour plateau</a:t>
            </a:r>
          </a:p>
          <a:p>
            <a:pPr lvl="0"/>
            <a:r>
              <a:rPr lang="en-US" sz="5600" dirty="0">
                <a:solidFill>
                  <a:srgbClr val="000099"/>
                </a:solidFill>
              </a:rPr>
              <a:t>State Support of Instruction to be the amount identified in the biennial budget</a:t>
            </a:r>
          </a:p>
          <a:p>
            <a:pPr lvl="0"/>
            <a:r>
              <a:rPr lang="en-US" sz="5600" dirty="0">
                <a:solidFill>
                  <a:srgbClr val="000099"/>
                </a:solidFill>
              </a:rPr>
              <a:t>No new revenue assumptions to offset the operating budget reductions in FY17</a:t>
            </a:r>
          </a:p>
          <a:p>
            <a:pPr lvl="0"/>
            <a:r>
              <a:rPr lang="en-US" sz="5600" dirty="0">
                <a:solidFill>
                  <a:srgbClr val="000099"/>
                </a:solidFill>
              </a:rPr>
              <a:t>No increase in Operating Expenses or Revenues for UTMC/Clinical operations</a:t>
            </a:r>
          </a:p>
          <a:p>
            <a:pPr lvl="0"/>
            <a:r>
              <a:rPr lang="en-US" sz="5600" dirty="0">
                <a:solidFill>
                  <a:srgbClr val="000099"/>
                </a:solidFill>
              </a:rPr>
              <a:t>A 2% rate increase for resident halls in FY17</a:t>
            </a:r>
          </a:p>
          <a:p>
            <a:pPr lvl="0"/>
            <a:r>
              <a:rPr lang="en-US" sz="5600" dirty="0">
                <a:solidFill>
                  <a:srgbClr val="000099"/>
                </a:solidFill>
              </a:rPr>
              <a:t>Undergraduate enrollment for FY17 is anticipated to be the same as it was in FY16</a:t>
            </a:r>
          </a:p>
          <a:p>
            <a:pPr lvl="0"/>
            <a:r>
              <a:rPr lang="en-US" sz="5600" dirty="0">
                <a:solidFill>
                  <a:srgbClr val="000099"/>
                </a:solidFill>
              </a:rPr>
              <a:t>Graduate enrollment targets expect enrollment to at least hold at FY16 levels but we built the budget with a slight decline to be conservative</a:t>
            </a:r>
          </a:p>
          <a:p>
            <a:pPr lvl="0"/>
            <a:r>
              <a:rPr lang="en-US" sz="5600" dirty="0">
                <a:solidFill>
                  <a:srgbClr val="000099"/>
                </a:solidFill>
              </a:rPr>
              <a:t>Reduced debt service due to refunding of existing debt</a:t>
            </a:r>
          </a:p>
          <a:p>
            <a:pPr lvl="0"/>
            <a:r>
              <a:rPr lang="en-US" sz="5600" dirty="0">
                <a:solidFill>
                  <a:srgbClr val="000099"/>
                </a:solidFill>
              </a:rPr>
              <a:t>There is a 3% base operating budget (total departmental budgets, including compensation) stabilization reduction for FY17</a:t>
            </a:r>
          </a:p>
          <a:p>
            <a:pPr lvl="0"/>
            <a:r>
              <a:rPr lang="en-US" sz="5600" dirty="0">
                <a:solidFill>
                  <a:srgbClr val="000099"/>
                </a:solidFill>
              </a:rPr>
              <a:t>Campus contingency will get some new resources from carryforward draw but still not be in recommended 5-10% of budget range</a:t>
            </a:r>
          </a:p>
          <a:p>
            <a:pPr lvl="0"/>
            <a:r>
              <a:rPr lang="en-US" sz="5600" dirty="0">
                <a:solidFill>
                  <a:srgbClr val="000099"/>
                </a:solidFill>
              </a:rPr>
              <a:t>Salary increases consistent with existing agreements</a:t>
            </a:r>
          </a:p>
          <a:p>
            <a:pPr lvl="0"/>
            <a:r>
              <a:rPr lang="en-US" sz="5600" dirty="0">
                <a:solidFill>
                  <a:srgbClr val="000099"/>
                </a:solidFill>
              </a:rPr>
              <a:t>There is an anticipated cost reduction in benefits based on health care cost containment and wellness initiatives </a:t>
            </a:r>
          </a:p>
          <a:p>
            <a:pPr lvl="0"/>
            <a:r>
              <a:rPr lang="en-US" sz="5600" dirty="0">
                <a:solidFill>
                  <a:srgbClr val="000099"/>
                </a:solidFill>
              </a:rPr>
              <a:t>Possible expense reductions related to scholarship privilege (this item is in process)</a:t>
            </a:r>
          </a:p>
          <a:p>
            <a:endParaRPr lang="en-US" dirty="0">
              <a:solidFill>
                <a:srgbClr val="0000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99" y="6019800"/>
            <a:ext cx="1389099" cy="536829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2781-B577-4082-B0A6-475027AECCF3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7665-8EC0-40F8-940F-44E39E83EA73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27" y="0"/>
            <a:ext cx="9144000" cy="1143000"/>
          </a:xfrm>
          <a:prstGeom prst="rect">
            <a:avLst/>
          </a:prstGeom>
          <a:solidFill>
            <a:srgbClr val="00408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Assumptions for </a:t>
            </a:r>
            <a:r>
              <a:rPr lang="en-US" sz="4400" b="1" dirty="0">
                <a:solidFill>
                  <a:srgbClr val="FFFF00"/>
                </a:solidFill>
              </a:rPr>
              <a:t>f</a:t>
            </a:r>
            <a:r>
              <a:rPr lang="en-US" sz="4400" b="1" dirty="0" smtClean="0">
                <a:solidFill>
                  <a:srgbClr val="FFFF00"/>
                </a:solidFill>
              </a:rPr>
              <a:t>iscal 2017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86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99"/>
                </a:solidFill>
              </a:rPr>
              <a:t>Shortfall from 2016: $16.1M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Add provision for inflationary adjustments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Less 2017 Mitigations: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3% budget stabilization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Residence Hall fee increase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Investment earnings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ProMedica fee-waiver support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Refund existing bonds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8861" y="5972842"/>
            <a:ext cx="1389099" cy="536829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CDF5-6A5E-47F0-97C0-F88BCF8020A1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7665-8EC0-40F8-940F-44E39E83EA73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27" y="0"/>
            <a:ext cx="9144000" cy="1143000"/>
          </a:xfrm>
          <a:prstGeom prst="rect">
            <a:avLst/>
          </a:prstGeom>
          <a:solidFill>
            <a:srgbClr val="00408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…and how about 2017?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29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27" y="1483869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0099"/>
                </a:solidFill>
              </a:rPr>
              <a:t>Prepare fiscal 2017 budget based on assumptions for Board action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Continue to gather ideas for expense reductions and revenue growth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Continue to gather ideas for budget/performance incentives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Share and evaluate ideas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Determine which ideas might work beginning in </a:t>
            </a:r>
            <a:r>
              <a:rPr lang="en-US" dirty="0">
                <a:solidFill>
                  <a:srgbClr val="000099"/>
                </a:solidFill>
              </a:rPr>
              <a:t>f</a:t>
            </a:r>
            <a:r>
              <a:rPr lang="en-US" dirty="0" smtClean="0">
                <a:solidFill>
                  <a:srgbClr val="000099"/>
                </a:solidFill>
              </a:rPr>
              <a:t>iscal 2017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Implement and monitor the performance of the ideas as well as the entire budget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Consider mid-year allocations </a:t>
            </a:r>
            <a:r>
              <a:rPr lang="en-US" i="1" dirty="0" smtClean="0">
                <a:solidFill>
                  <a:srgbClr val="000099"/>
                </a:solidFill>
              </a:rPr>
              <a:t>IF </a:t>
            </a:r>
            <a:r>
              <a:rPr lang="en-US" dirty="0" smtClean="0">
                <a:solidFill>
                  <a:srgbClr val="000099"/>
                </a:solidFill>
              </a:rPr>
              <a:t>resources are available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754" y="5972842"/>
            <a:ext cx="1389099" cy="536829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1630-2F6B-4601-A3BC-99A581D5DB4F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7665-8EC0-40F8-940F-44E39E83EA73}" type="slidenum">
              <a:rPr lang="en-US" smtClean="0"/>
              <a:t>8</a:t>
            </a:fld>
            <a:endParaRPr lang="en-US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0" y="-8697"/>
            <a:ext cx="9144000" cy="1143000"/>
          </a:xfrm>
          <a:prstGeom prst="rect">
            <a:avLst/>
          </a:prstGeom>
          <a:solidFill>
            <a:srgbClr val="00408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Next Steps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97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0099"/>
                </a:solidFill>
              </a:rPr>
              <a:t>Thank you!</a:t>
            </a:r>
            <a:endParaRPr lang="en-US" i="1" dirty="0">
              <a:solidFill>
                <a:srgbClr val="0000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March 2016</a:t>
            </a:r>
            <a:endParaRPr lang="en-US" dirty="0">
              <a:solidFill>
                <a:srgbClr val="0000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5935112"/>
            <a:ext cx="1389099" cy="536829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80F3-F3FB-4D07-B878-5440C555B457}" type="datetime1">
              <a:rPr lang="en-US" smtClean="0"/>
              <a:t>6/3/2016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7665-8EC0-40F8-940F-44E39E83EA73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408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OPERATING BUDGET UPDATE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59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550</Words>
  <Application>Microsoft Office PowerPoint</Application>
  <PresentationFormat>On-screen Show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>The University of Toledo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Kelley, Lawrence</dc:creator>
  <cp:lastModifiedBy>Windows User</cp:lastModifiedBy>
  <cp:revision>45</cp:revision>
  <cp:lastPrinted>2016-03-10T18:12:49Z</cp:lastPrinted>
  <dcterms:created xsi:type="dcterms:W3CDTF">2016-03-10T17:05:37Z</dcterms:created>
  <dcterms:modified xsi:type="dcterms:W3CDTF">2016-06-03T15:14:27Z</dcterms:modified>
</cp:coreProperties>
</file>