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8" r:id="rId2"/>
    <p:sldId id="266" r:id="rId3"/>
    <p:sldId id="259" r:id="rId4"/>
    <p:sldId id="260" r:id="rId5"/>
    <p:sldId id="261" r:id="rId6"/>
    <p:sldId id="262" r:id="rId7"/>
    <p:sldId id="270" r:id="rId8"/>
    <p:sldId id="264" r:id="rId9"/>
    <p:sldId id="26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A54E07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797D19C-F636-492B-AF58-ECDBDE14D0DB}" type="datetimeFigureOut">
              <a:rPr lang="en-US" smtClean="0"/>
              <a:t>6/3/2016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2E6E443-0DDD-4B1B-95FC-9F07271D6F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228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E455F-1892-402F-8662-8B3380C492EB}" type="datetimeFigureOut">
              <a:rPr lang="en-US" smtClean="0"/>
              <a:t>6/3/2016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9F6BED-1D2D-479C-85B1-F5767C5ADD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473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DE37E-721D-4D8F-A7A1-5CA9B678514B}" type="datetime1">
              <a:rPr lang="en-US" smtClean="0"/>
              <a:t>6/3/2016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10, 2016                                                                         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67665-8EC0-40F8-940F-44E39E83EA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69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3E2DE-B610-414A-9D6B-CC436D49702B}" type="datetime1">
              <a:rPr lang="en-US" smtClean="0"/>
              <a:t>6/3/2016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10, 2016                                                                         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67665-8EC0-40F8-940F-44E39E83EA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624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3347-F7CB-40F3-BAFD-B761B2E33FFB}" type="datetime1">
              <a:rPr lang="en-US" smtClean="0"/>
              <a:t>6/3/2016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10, 2016                                                                         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67665-8EC0-40F8-940F-44E39E83EA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114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B6369-BEA3-4696-AD31-9EFB1BE37CF0}" type="datetime1">
              <a:rPr lang="en-US" smtClean="0"/>
              <a:t>6/3/2016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10, 2016                                                                         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67665-8EC0-40F8-940F-44E39E83EA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39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7497B-3F9D-4ACD-B038-927C2EA7D7A6}" type="datetime1">
              <a:rPr lang="en-US" smtClean="0"/>
              <a:t>6/3/2016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10, 2016                                                                         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67665-8EC0-40F8-940F-44E39E83EA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907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88679-555A-4C89-80E0-EE21B5186E44}" type="datetime1">
              <a:rPr lang="en-US" smtClean="0"/>
              <a:t>6/3/2016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10, 2016                                                                          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67665-8EC0-40F8-940F-44E39E83EA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180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6623-C158-43D4-BB5B-5684B186653E}" type="datetime1">
              <a:rPr lang="en-US" smtClean="0"/>
              <a:t>6/3/2016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10, 2016                                                                          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67665-8EC0-40F8-940F-44E39E83EA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254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CD75C-7409-4E27-80F9-74FFB239ED2C}" type="datetime1">
              <a:rPr lang="en-US" smtClean="0"/>
              <a:t>6/3/2016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10, 2016                                                                          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67665-8EC0-40F8-940F-44E39E83EA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967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16FDB-ADE9-4825-8DC2-FDE3D27CECD0}" type="datetime1">
              <a:rPr lang="en-US" smtClean="0"/>
              <a:t>6/3/2016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10, 2016                                                                         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67665-8EC0-40F8-940F-44E39E83EA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365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279A2-1BDA-42D1-8046-E84BE29A3EC8}" type="datetime1">
              <a:rPr lang="en-US" smtClean="0"/>
              <a:t>6/3/2016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10, 2016                                                                          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67665-8EC0-40F8-940F-44E39E83EA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74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6A361-4F85-4026-8E9B-AA16AF49AE29}" type="datetime1">
              <a:rPr lang="en-US" smtClean="0"/>
              <a:t>6/3/2016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10, 2016                                                                          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67665-8EC0-40F8-940F-44E39E83EA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258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2BF94-406F-4770-941F-BB12AB28D1F5}" type="datetime1">
              <a:rPr lang="en-US" smtClean="0"/>
              <a:t>6/3/2016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March 10, 2016                                                                         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67665-8EC0-40F8-940F-44E39E83EA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777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141501" y="5789000"/>
            <a:ext cx="6860998" cy="533400"/>
          </a:xfrm>
        </p:spPr>
        <p:txBody>
          <a:bodyPr>
            <a:noAutofit/>
          </a:bodyPr>
          <a:lstStyle/>
          <a:p>
            <a:r>
              <a:rPr lang="en-US" sz="2600" b="1" dirty="0" smtClean="0">
                <a:solidFill>
                  <a:srgbClr val="000099"/>
                </a:solidFill>
              </a:rPr>
              <a:t>Operating Budget Update—March 2016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1687999"/>
            <a:ext cx="5734944" cy="2344399"/>
          </a:xfrm>
          <a:prstGeom prst="rect">
            <a:avLst/>
          </a:prstGeom>
        </p:spPr>
      </p:pic>
      <p:sp>
        <p:nvSpPr>
          <p:cNvPr id="5" name="Title 3"/>
          <p:cNvSpPr txBox="1">
            <a:spLocks/>
          </p:cNvSpPr>
          <p:nvPr/>
        </p:nvSpPr>
        <p:spPr>
          <a:xfrm>
            <a:off x="0" y="-54864"/>
            <a:ext cx="9144000" cy="1143000"/>
          </a:xfrm>
          <a:prstGeom prst="rect">
            <a:avLst/>
          </a:prstGeom>
          <a:solidFill>
            <a:srgbClr val="004080"/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en-US" sz="2800" dirty="0">
              <a:solidFill>
                <a:srgbClr val="000099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1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440317" y="3775295"/>
            <a:ext cx="366665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000099"/>
                </a:solidFill>
              </a:rPr>
              <a:t>Finance &amp; Administration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>
                <a:solidFill>
                  <a:srgbClr val="000099"/>
                </a:solidFill>
              </a:rPr>
              <a:t>Lawrence R. Kelley</a:t>
            </a:r>
            <a:endParaRPr lang="en-US" sz="1400" dirty="0" smtClean="0">
              <a:solidFill>
                <a:srgbClr val="000099"/>
              </a:solidFill>
            </a:endParaRPr>
          </a:p>
          <a:p>
            <a:pPr algn="ctr"/>
            <a:r>
              <a:rPr lang="en-US" dirty="0" smtClean="0">
                <a:solidFill>
                  <a:srgbClr val="000099"/>
                </a:solidFill>
              </a:rPr>
              <a:t>Interim Senior Vice President for Finance &amp; Administration</a:t>
            </a:r>
            <a:endParaRPr lang="en-US" dirty="0">
              <a:solidFill>
                <a:srgbClr val="000099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A006B-4137-4BA3-96FD-5F08AC6CD051}" type="datetime1">
              <a:rPr lang="en-US" smtClean="0"/>
              <a:t>6/3/2016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33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 fontScale="92500" lnSpcReduction="20000"/>
          </a:bodyPr>
          <a:lstStyle/>
          <a:p>
            <a:r>
              <a:rPr lang="en-US" sz="3500" b="1" dirty="0" smtClean="0">
                <a:solidFill>
                  <a:srgbClr val="000099"/>
                </a:solidFill>
              </a:rPr>
              <a:t>ENROLLMENT</a:t>
            </a:r>
            <a:r>
              <a:rPr lang="en-US" dirty="0" smtClean="0">
                <a:solidFill>
                  <a:srgbClr val="000099"/>
                </a:solidFill>
              </a:rPr>
              <a:t> 	2010: 20,002 FTE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99"/>
                </a:solidFill>
              </a:rPr>
              <a:t>	                      	2015: 16,848 FTE</a:t>
            </a:r>
          </a:p>
          <a:p>
            <a:pPr marL="0" indent="0">
              <a:buNone/>
            </a:pPr>
            <a:r>
              <a:rPr lang="en-US" i="1" dirty="0">
                <a:solidFill>
                  <a:srgbClr val="002060"/>
                </a:solidFill>
              </a:rPr>
              <a:t>	</a:t>
            </a:r>
            <a:r>
              <a:rPr lang="en-US" i="1" dirty="0" smtClean="0">
                <a:solidFill>
                  <a:srgbClr val="002060"/>
                </a:solidFill>
              </a:rPr>
              <a:t>	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15.8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% decline, 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or ~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$28 million </a:t>
            </a:r>
            <a:endParaRPr lang="en-US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3500" b="1" dirty="0" smtClean="0">
                <a:solidFill>
                  <a:srgbClr val="000099"/>
                </a:solidFill>
              </a:rPr>
              <a:t>STATE SUPPORT 	</a:t>
            </a:r>
            <a:r>
              <a:rPr lang="en-US" dirty="0" smtClean="0">
                <a:solidFill>
                  <a:srgbClr val="000099"/>
                </a:solidFill>
              </a:rPr>
              <a:t>2011: $6,978/FTE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99"/>
                </a:solidFill>
              </a:rPr>
              <a:t>				2015: $6,310/FTE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	</a:t>
            </a:r>
            <a:r>
              <a:rPr lang="en-US" dirty="0" smtClean="0">
                <a:solidFill>
                  <a:srgbClr val="002060"/>
                </a:solidFill>
              </a:rPr>
              <a:t>	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9.6% decline/FTE, or ~ $11.3 million</a:t>
            </a:r>
          </a:p>
          <a:p>
            <a:r>
              <a:rPr lang="en-US" sz="3500" b="1" dirty="0" smtClean="0">
                <a:solidFill>
                  <a:srgbClr val="000099"/>
                </a:solidFill>
              </a:rPr>
              <a:t>DISCOUNTING</a:t>
            </a:r>
            <a:r>
              <a:rPr lang="en-US" dirty="0" smtClean="0">
                <a:solidFill>
                  <a:srgbClr val="000099"/>
                </a:solidFill>
              </a:rPr>
              <a:t> 	2010:  $66.3 million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99"/>
                </a:solidFill>
              </a:rPr>
              <a:t>				2015:  $78.6 million 	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$12.3 million--18.6% increase, or 40.6% 				increase/FTE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8861" y="5972842"/>
            <a:ext cx="1389099" cy="536829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CCDF5-6A5E-47F0-97C0-F88BCF8020A1}" type="datetime1">
              <a:rPr lang="en-US" smtClean="0"/>
              <a:t>6/3/2016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67665-8EC0-40F8-940F-44E39E83EA73}" type="slidenum">
              <a:rPr lang="en-US" smtClean="0"/>
              <a:t>2</a:t>
            </a:fld>
            <a:endParaRPr lang="en-US" dirty="0"/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004080"/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b="1" dirty="0" smtClean="0">
                <a:solidFill>
                  <a:srgbClr val="FFFF00"/>
                </a:solidFill>
              </a:rPr>
              <a:t>Trends</a:t>
            </a:r>
            <a:endParaRPr lang="en-US" sz="4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895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752600"/>
            <a:ext cx="7924800" cy="4419600"/>
          </a:xfrm>
        </p:spPr>
        <p:txBody>
          <a:bodyPr>
            <a:normAutofit fontScale="775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400" dirty="0" smtClean="0">
                <a:solidFill>
                  <a:srgbClr val="000099"/>
                </a:solidFill>
              </a:rPr>
              <a:t>Review current budget and compare to projected actual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400" dirty="0" smtClean="0">
                <a:solidFill>
                  <a:srgbClr val="000099"/>
                </a:solidFill>
              </a:rPr>
              <a:t>Address variances to determine if they are one-time or continuing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400" dirty="0" smtClean="0">
                <a:solidFill>
                  <a:srgbClr val="000099"/>
                </a:solidFill>
              </a:rPr>
              <a:t>Determine if action is necessary in current year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400" dirty="0" smtClean="0">
                <a:solidFill>
                  <a:srgbClr val="000099"/>
                </a:solidFill>
              </a:rPr>
              <a:t>Share current status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400" dirty="0" smtClean="0">
                <a:solidFill>
                  <a:srgbClr val="000099"/>
                </a:solidFill>
              </a:rPr>
              <a:t>Rebench the base for next fiscal year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400" dirty="0" smtClean="0">
                <a:solidFill>
                  <a:srgbClr val="000099"/>
                </a:solidFill>
              </a:rPr>
              <a:t>Develop assumptions that could provide a realistic and balanced budget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400" dirty="0" smtClean="0">
                <a:solidFill>
                  <a:srgbClr val="000099"/>
                </a:solidFill>
              </a:rPr>
              <a:t>Share the assumptions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400" dirty="0" smtClean="0">
                <a:solidFill>
                  <a:srgbClr val="000099"/>
                </a:solidFill>
              </a:rPr>
              <a:t>Inform the university</a:t>
            </a:r>
          </a:p>
          <a:p>
            <a:pPr algn="l"/>
            <a:endParaRPr lang="en-US" dirty="0" smtClean="0"/>
          </a:p>
          <a:p>
            <a:pPr algn="l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0" y="5891194"/>
            <a:ext cx="1389099" cy="460629"/>
          </a:xfrm>
          <a:prstGeom prst="rect">
            <a:avLst/>
          </a:prstGeom>
        </p:spPr>
      </p:pic>
      <p:sp>
        <p:nvSpPr>
          <p:cNvPr id="5" name="Title 3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004080"/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 smtClean="0">
                <a:solidFill>
                  <a:srgbClr val="FFFF00"/>
                </a:solidFill>
              </a:rPr>
              <a:t>Process</a:t>
            </a:r>
            <a:endParaRPr lang="en-US" sz="5400" b="1" dirty="0">
              <a:solidFill>
                <a:srgbClr val="FFFF00"/>
              </a:solidFill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2BAFA-9F58-4523-8EC4-FA56E8C5E43C}" type="datetime1">
              <a:rPr lang="en-US" smtClean="0"/>
              <a:t>6/3/2016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67665-8EC0-40F8-940F-44E39E83EA7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033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99"/>
                </a:solidFill>
              </a:rPr>
              <a:t>Budget stress:</a:t>
            </a:r>
          </a:p>
          <a:p>
            <a:pPr lvl="1"/>
            <a:r>
              <a:rPr lang="en-US" dirty="0" smtClean="0">
                <a:solidFill>
                  <a:srgbClr val="000099"/>
                </a:solidFill>
              </a:rPr>
              <a:t>Enrollment targets</a:t>
            </a:r>
          </a:p>
          <a:p>
            <a:pPr lvl="1"/>
            <a:r>
              <a:rPr lang="en-US" dirty="0" smtClean="0">
                <a:solidFill>
                  <a:srgbClr val="000099"/>
                </a:solidFill>
              </a:rPr>
              <a:t>Revenue projections</a:t>
            </a:r>
          </a:p>
          <a:p>
            <a:pPr lvl="1"/>
            <a:r>
              <a:rPr lang="en-US" dirty="0" smtClean="0">
                <a:solidFill>
                  <a:srgbClr val="000099"/>
                </a:solidFill>
              </a:rPr>
              <a:t>18-hour plateau</a:t>
            </a:r>
          </a:p>
          <a:p>
            <a:pPr lvl="1"/>
            <a:r>
              <a:rPr lang="en-US" dirty="0" smtClean="0">
                <a:solidFill>
                  <a:srgbClr val="000099"/>
                </a:solidFill>
              </a:rPr>
              <a:t>Investment returns</a:t>
            </a:r>
          </a:p>
          <a:p>
            <a:r>
              <a:rPr lang="en-US" dirty="0" smtClean="0">
                <a:solidFill>
                  <a:srgbClr val="000099"/>
                </a:solidFill>
              </a:rPr>
              <a:t>Budget gap </a:t>
            </a:r>
            <a:r>
              <a:rPr lang="en-US" i="1" dirty="0" smtClean="0">
                <a:solidFill>
                  <a:srgbClr val="C00000"/>
                </a:solidFill>
              </a:rPr>
              <a:t>$16.1M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sz="1800" dirty="0" smtClean="0">
                <a:solidFill>
                  <a:srgbClr val="000099"/>
                </a:solidFill>
              </a:rPr>
              <a:t>excluding ProMedica designated revenue</a:t>
            </a:r>
            <a:endParaRPr lang="en-US" sz="1800" dirty="0">
              <a:solidFill>
                <a:srgbClr val="000099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0" y="5857748"/>
            <a:ext cx="1389099" cy="536829"/>
          </a:xfrm>
          <a:prstGeom prst="rect">
            <a:avLst/>
          </a:prstGeom>
        </p:spPr>
      </p:pic>
      <p:sp>
        <p:nvSpPr>
          <p:cNvPr id="5" name="Title 3"/>
          <p:cNvSpPr txBox="1">
            <a:spLocks/>
          </p:cNvSpPr>
          <p:nvPr/>
        </p:nvSpPr>
        <p:spPr>
          <a:xfrm>
            <a:off x="-9144" y="0"/>
            <a:ext cx="9144000" cy="1143000"/>
          </a:xfrm>
          <a:prstGeom prst="rect">
            <a:avLst/>
          </a:prstGeom>
          <a:solidFill>
            <a:srgbClr val="004080"/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b="1" dirty="0" smtClean="0">
                <a:solidFill>
                  <a:srgbClr val="FFFF00"/>
                </a:solidFill>
              </a:rPr>
              <a:t>Where we missed in fiscal 2016</a:t>
            </a:r>
            <a:endParaRPr lang="en-US" sz="4400" b="1" dirty="0">
              <a:solidFill>
                <a:srgbClr val="FFFF00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3AC08-15FE-46A1-9F77-BDEC8DCF6A44}" type="datetime1">
              <a:rPr lang="en-US" smtClean="0"/>
              <a:t>6/3/2016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67665-8EC0-40F8-940F-44E39E83EA7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767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026" y="1486693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0099"/>
                </a:solidFill>
              </a:rPr>
              <a:t>Budget Relief:</a:t>
            </a:r>
          </a:p>
          <a:p>
            <a:pPr lvl="1"/>
            <a:r>
              <a:rPr lang="en-US" dirty="0" smtClean="0">
                <a:solidFill>
                  <a:srgbClr val="000099"/>
                </a:solidFill>
              </a:rPr>
              <a:t>8-month hold on filling vacant positions</a:t>
            </a:r>
          </a:p>
          <a:p>
            <a:pPr lvl="1"/>
            <a:r>
              <a:rPr lang="en-US" dirty="0" smtClean="0">
                <a:solidFill>
                  <a:srgbClr val="000099"/>
                </a:solidFill>
              </a:rPr>
              <a:t>Consolidation of administration positions</a:t>
            </a:r>
          </a:p>
          <a:p>
            <a:pPr lvl="1"/>
            <a:r>
              <a:rPr lang="en-US" dirty="0" smtClean="0">
                <a:solidFill>
                  <a:srgbClr val="000099"/>
                </a:solidFill>
              </a:rPr>
              <a:t>1.5% stabilization to operating budgets</a:t>
            </a:r>
          </a:p>
          <a:p>
            <a:pPr lvl="1"/>
            <a:r>
              <a:rPr lang="en-US" dirty="0" smtClean="0">
                <a:solidFill>
                  <a:srgbClr val="000099"/>
                </a:solidFill>
              </a:rPr>
              <a:t>Consolidation of colleges</a:t>
            </a:r>
          </a:p>
          <a:p>
            <a:pPr lvl="1"/>
            <a:r>
              <a:rPr lang="en-US" dirty="0" smtClean="0">
                <a:solidFill>
                  <a:srgbClr val="000099"/>
                </a:solidFill>
              </a:rPr>
              <a:t>Remove allowance for unmet new revenue 	</a:t>
            </a:r>
            <a:endParaRPr lang="en-US" dirty="0">
              <a:solidFill>
                <a:srgbClr val="000099"/>
              </a:solidFill>
            </a:endParaRPr>
          </a:p>
          <a:p>
            <a:pPr lvl="1"/>
            <a:r>
              <a:rPr lang="en-US" dirty="0">
                <a:solidFill>
                  <a:srgbClr val="000099"/>
                </a:solidFill>
              </a:rPr>
              <a:t>Utilities </a:t>
            </a:r>
            <a:r>
              <a:rPr lang="en-US" dirty="0" smtClean="0">
                <a:solidFill>
                  <a:srgbClr val="000099"/>
                </a:solidFill>
              </a:rPr>
              <a:t>savings</a:t>
            </a:r>
          </a:p>
          <a:p>
            <a:pPr lvl="1"/>
            <a:r>
              <a:rPr lang="en-US" dirty="0" smtClean="0">
                <a:solidFill>
                  <a:srgbClr val="000099"/>
                </a:solidFill>
              </a:rPr>
              <a:t>Academic </a:t>
            </a:r>
            <a:r>
              <a:rPr lang="en-US" dirty="0">
                <a:solidFill>
                  <a:srgbClr val="000099"/>
                </a:solidFill>
              </a:rPr>
              <a:t>affiliation agreement (designated)</a:t>
            </a:r>
          </a:p>
          <a:p>
            <a:pPr lvl="1"/>
            <a:r>
              <a:rPr lang="en-US" dirty="0" err="1" smtClean="0">
                <a:solidFill>
                  <a:srgbClr val="000099"/>
                </a:solidFill>
              </a:rPr>
              <a:t>Carryforward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>
                <a:solidFill>
                  <a:srgbClr val="000099"/>
                </a:solidFill>
              </a:rPr>
              <a:t>reallocation</a:t>
            </a:r>
          </a:p>
          <a:p>
            <a:endParaRPr lang="en-US" dirty="0" smtClean="0">
              <a:solidFill>
                <a:srgbClr val="000099"/>
              </a:solidFill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2263" y="5821029"/>
            <a:ext cx="1389099" cy="536829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54337-B097-420A-B0E1-E30F28A45731}" type="datetime1">
              <a:rPr lang="en-US" smtClean="0"/>
              <a:t>6/3/2016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67665-8EC0-40F8-940F-44E39E83EA73}" type="slidenum">
              <a:rPr lang="en-US" smtClean="0"/>
              <a:t>5</a:t>
            </a:fld>
            <a:endParaRPr lang="en-US" dirty="0"/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0" y="-19924"/>
            <a:ext cx="9144000" cy="1143000"/>
          </a:xfrm>
          <a:prstGeom prst="rect">
            <a:avLst/>
          </a:prstGeom>
          <a:solidFill>
            <a:srgbClr val="004080"/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b="1" dirty="0" smtClean="0">
                <a:solidFill>
                  <a:srgbClr val="FFFF00"/>
                </a:solidFill>
              </a:rPr>
              <a:t>Actions taken in fiscal 2016</a:t>
            </a:r>
            <a:endParaRPr lang="en-US" sz="4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548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1295400"/>
            <a:ext cx="8628099" cy="4830763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en-US" sz="5600" dirty="0">
                <a:solidFill>
                  <a:srgbClr val="000099"/>
                </a:solidFill>
              </a:rPr>
              <a:t>The combined University operating budget is balanced based on projected current revenue and expenses </a:t>
            </a:r>
          </a:p>
          <a:p>
            <a:pPr lvl="0"/>
            <a:r>
              <a:rPr lang="en-US" sz="5600" dirty="0">
                <a:solidFill>
                  <a:srgbClr val="000099"/>
                </a:solidFill>
              </a:rPr>
              <a:t>There is a 1.5% base operating (excluding compensation budgets) budget stabilization reduction in FY16</a:t>
            </a:r>
          </a:p>
          <a:p>
            <a:pPr lvl="0"/>
            <a:r>
              <a:rPr lang="en-US" sz="5600" dirty="0">
                <a:solidFill>
                  <a:srgbClr val="000099"/>
                </a:solidFill>
              </a:rPr>
              <a:t>There are budget reductions in FY16 equal to unrealized planned revenue in college budgets</a:t>
            </a:r>
          </a:p>
          <a:p>
            <a:pPr lvl="0"/>
            <a:r>
              <a:rPr lang="en-US" sz="5600" dirty="0">
                <a:solidFill>
                  <a:srgbClr val="000099"/>
                </a:solidFill>
              </a:rPr>
              <a:t>The affiliation agreement with ProMedica provides $40 million, $4.7 million of which is applied to help fund related operating budget costs in FY16</a:t>
            </a:r>
          </a:p>
          <a:p>
            <a:pPr lvl="0"/>
            <a:r>
              <a:rPr lang="en-US" sz="5600" dirty="0">
                <a:solidFill>
                  <a:srgbClr val="000099"/>
                </a:solidFill>
              </a:rPr>
              <a:t>New revenue, $2.7 million from ProMedica, to fund fee waivers FY17</a:t>
            </a:r>
          </a:p>
          <a:p>
            <a:pPr lvl="0"/>
            <a:r>
              <a:rPr lang="en-US" sz="5600" dirty="0">
                <a:solidFill>
                  <a:srgbClr val="000099"/>
                </a:solidFill>
              </a:rPr>
              <a:t>No Increase Tuition and General Fee-Undergraduate </a:t>
            </a:r>
          </a:p>
          <a:p>
            <a:pPr lvl="0"/>
            <a:r>
              <a:rPr lang="en-US" sz="5600" dirty="0">
                <a:solidFill>
                  <a:srgbClr val="000099"/>
                </a:solidFill>
              </a:rPr>
              <a:t>No Increase Tuition and General Fee-Graduate </a:t>
            </a:r>
          </a:p>
          <a:p>
            <a:pPr lvl="0"/>
            <a:r>
              <a:rPr lang="en-US" sz="5600" dirty="0">
                <a:solidFill>
                  <a:srgbClr val="000099"/>
                </a:solidFill>
              </a:rPr>
              <a:t>A reduction in estimated revenue for tuition and fees due to the full-year effect of the new 18-hour plateau</a:t>
            </a:r>
          </a:p>
          <a:p>
            <a:pPr lvl="0"/>
            <a:r>
              <a:rPr lang="en-US" sz="5600" dirty="0">
                <a:solidFill>
                  <a:srgbClr val="000099"/>
                </a:solidFill>
              </a:rPr>
              <a:t>State Support of Instruction to be the amount identified in the biennial budget</a:t>
            </a:r>
          </a:p>
          <a:p>
            <a:pPr lvl="0"/>
            <a:r>
              <a:rPr lang="en-US" sz="5600" dirty="0">
                <a:solidFill>
                  <a:srgbClr val="000099"/>
                </a:solidFill>
              </a:rPr>
              <a:t>No new revenue assumptions to offset the operating budget reductions in FY17</a:t>
            </a:r>
          </a:p>
          <a:p>
            <a:pPr lvl="0"/>
            <a:r>
              <a:rPr lang="en-US" sz="5600" dirty="0">
                <a:solidFill>
                  <a:srgbClr val="000099"/>
                </a:solidFill>
              </a:rPr>
              <a:t>No increase in Operating Expenses or Revenues for UTMC/Clinical operations</a:t>
            </a:r>
          </a:p>
          <a:p>
            <a:pPr lvl="0"/>
            <a:r>
              <a:rPr lang="en-US" sz="5600" dirty="0">
                <a:solidFill>
                  <a:srgbClr val="000099"/>
                </a:solidFill>
              </a:rPr>
              <a:t>A 2% rate increase for resident halls in FY17</a:t>
            </a:r>
          </a:p>
          <a:p>
            <a:pPr lvl="0"/>
            <a:r>
              <a:rPr lang="en-US" sz="5600" dirty="0">
                <a:solidFill>
                  <a:srgbClr val="000099"/>
                </a:solidFill>
              </a:rPr>
              <a:t>Undergraduate enrollment for FY17 is anticipated to be the same as it was in FY16</a:t>
            </a:r>
          </a:p>
          <a:p>
            <a:pPr lvl="0"/>
            <a:r>
              <a:rPr lang="en-US" sz="5600" dirty="0">
                <a:solidFill>
                  <a:srgbClr val="000099"/>
                </a:solidFill>
              </a:rPr>
              <a:t>Graduate enrollment targets expect enrollment to at least hold at FY16 levels but we built the budget with a slight decline to be conservative</a:t>
            </a:r>
          </a:p>
          <a:p>
            <a:pPr lvl="0"/>
            <a:r>
              <a:rPr lang="en-US" sz="5600" dirty="0">
                <a:solidFill>
                  <a:srgbClr val="000099"/>
                </a:solidFill>
              </a:rPr>
              <a:t>Reduced debt service due to refunding of existing debt</a:t>
            </a:r>
          </a:p>
          <a:p>
            <a:pPr lvl="0"/>
            <a:r>
              <a:rPr lang="en-US" sz="5600" dirty="0">
                <a:solidFill>
                  <a:srgbClr val="000099"/>
                </a:solidFill>
              </a:rPr>
              <a:t>There is a 3% base operating budget (total departmental budgets, including compensation) stabilization reduction for FY17</a:t>
            </a:r>
          </a:p>
          <a:p>
            <a:pPr lvl="0"/>
            <a:r>
              <a:rPr lang="en-US" sz="5600" dirty="0">
                <a:solidFill>
                  <a:srgbClr val="000099"/>
                </a:solidFill>
              </a:rPr>
              <a:t>Campus contingency will get some new resources from carryforward draw but still not be in recommended 5-10% of budget range</a:t>
            </a:r>
          </a:p>
          <a:p>
            <a:pPr lvl="0"/>
            <a:r>
              <a:rPr lang="en-US" sz="5600" dirty="0">
                <a:solidFill>
                  <a:srgbClr val="000099"/>
                </a:solidFill>
              </a:rPr>
              <a:t>Salary increases consistent with existing agreements</a:t>
            </a:r>
          </a:p>
          <a:p>
            <a:pPr lvl="0"/>
            <a:r>
              <a:rPr lang="en-US" sz="5600" dirty="0">
                <a:solidFill>
                  <a:srgbClr val="000099"/>
                </a:solidFill>
              </a:rPr>
              <a:t>There is an anticipated cost reduction in benefits based on health care cost containment and wellness initiatives </a:t>
            </a:r>
          </a:p>
          <a:p>
            <a:pPr lvl="0"/>
            <a:r>
              <a:rPr lang="en-US" sz="5600" dirty="0">
                <a:solidFill>
                  <a:srgbClr val="000099"/>
                </a:solidFill>
              </a:rPr>
              <a:t>Possible expense reductions related to scholarship privilege (this item is in process)</a:t>
            </a:r>
          </a:p>
          <a:p>
            <a:endParaRPr lang="en-US" dirty="0">
              <a:solidFill>
                <a:srgbClr val="000099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9999" y="6019800"/>
            <a:ext cx="1389099" cy="536829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E2781-B577-4082-B0A6-475027AECCF3}" type="datetime1">
              <a:rPr lang="en-US" smtClean="0"/>
              <a:t>6/3/2016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67665-8EC0-40F8-940F-44E39E83EA73}" type="slidenum">
              <a:rPr lang="en-US" smtClean="0"/>
              <a:t>6</a:t>
            </a:fld>
            <a:endParaRPr lang="en-US" dirty="0"/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4527" y="0"/>
            <a:ext cx="9144000" cy="1143000"/>
          </a:xfrm>
          <a:prstGeom prst="rect">
            <a:avLst/>
          </a:prstGeom>
          <a:solidFill>
            <a:srgbClr val="004080"/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b="1" dirty="0" smtClean="0">
                <a:solidFill>
                  <a:srgbClr val="FFFF00"/>
                </a:solidFill>
              </a:rPr>
              <a:t>Assumptions for </a:t>
            </a:r>
            <a:r>
              <a:rPr lang="en-US" sz="4400" b="1" dirty="0">
                <a:solidFill>
                  <a:srgbClr val="FFFF00"/>
                </a:solidFill>
              </a:rPr>
              <a:t>f</a:t>
            </a:r>
            <a:r>
              <a:rPr lang="en-US" sz="4400" b="1" dirty="0" smtClean="0">
                <a:solidFill>
                  <a:srgbClr val="FFFF00"/>
                </a:solidFill>
              </a:rPr>
              <a:t>iscal 2017</a:t>
            </a:r>
            <a:endParaRPr lang="en-US" sz="4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86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99"/>
                </a:solidFill>
              </a:rPr>
              <a:t>Shortfall from 2016: $16.1M</a:t>
            </a:r>
          </a:p>
          <a:p>
            <a:r>
              <a:rPr lang="en-US" dirty="0" smtClean="0">
                <a:solidFill>
                  <a:srgbClr val="000099"/>
                </a:solidFill>
              </a:rPr>
              <a:t>Add provision for inflationary adjustments</a:t>
            </a:r>
          </a:p>
          <a:p>
            <a:r>
              <a:rPr lang="en-US" dirty="0" smtClean="0">
                <a:solidFill>
                  <a:srgbClr val="000099"/>
                </a:solidFill>
              </a:rPr>
              <a:t>Less 2017 Mitigations:</a:t>
            </a:r>
          </a:p>
          <a:p>
            <a:pPr lvl="1"/>
            <a:r>
              <a:rPr lang="en-US" dirty="0" smtClean="0">
                <a:solidFill>
                  <a:srgbClr val="000099"/>
                </a:solidFill>
              </a:rPr>
              <a:t>3% budget stabilization</a:t>
            </a:r>
          </a:p>
          <a:p>
            <a:pPr lvl="1"/>
            <a:r>
              <a:rPr lang="en-US" dirty="0" smtClean="0">
                <a:solidFill>
                  <a:srgbClr val="000099"/>
                </a:solidFill>
              </a:rPr>
              <a:t>Residence Hall fee increase</a:t>
            </a:r>
          </a:p>
          <a:p>
            <a:pPr lvl="1"/>
            <a:r>
              <a:rPr lang="en-US" dirty="0" smtClean="0">
                <a:solidFill>
                  <a:srgbClr val="000099"/>
                </a:solidFill>
              </a:rPr>
              <a:t>Investment earnings</a:t>
            </a:r>
          </a:p>
          <a:p>
            <a:pPr lvl="1"/>
            <a:r>
              <a:rPr lang="en-US" dirty="0" smtClean="0">
                <a:solidFill>
                  <a:srgbClr val="000099"/>
                </a:solidFill>
              </a:rPr>
              <a:t>ProMedica fee-waiver support</a:t>
            </a:r>
          </a:p>
          <a:p>
            <a:pPr lvl="1"/>
            <a:r>
              <a:rPr lang="en-US" dirty="0" smtClean="0">
                <a:solidFill>
                  <a:srgbClr val="000099"/>
                </a:solidFill>
              </a:rPr>
              <a:t>Refund existing bonds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8861" y="5972842"/>
            <a:ext cx="1389099" cy="536829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CCDF5-6A5E-47F0-97C0-F88BCF8020A1}" type="datetime1">
              <a:rPr lang="en-US" smtClean="0"/>
              <a:t>6/3/2016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67665-8EC0-40F8-940F-44E39E83EA73}" type="slidenum">
              <a:rPr lang="en-US" smtClean="0"/>
              <a:t>7</a:t>
            </a:fld>
            <a:endParaRPr lang="en-US" dirty="0"/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4527" y="0"/>
            <a:ext cx="9144000" cy="1143000"/>
          </a:xfrm>
          <a:prstGeom prst="rect">
            <a:avLst/>
          </a:prstGeom>
          <a:solidFill>
            <a:srgbClr val="004080"/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b="1" dirty="0" smtClean="0">
                <a:solidFill>
                  <a:srgbClr val="FFFF00"/>
                </a:solidFill>
              </a:rPr>
              <a:t>…and how about 2017?</a:t>
            </a:r>
            <a:endParaRPr lang="en-US" sz="4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299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727" y="1483869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000099"/>
                </a:solidFill>
              </a:rPr>
              <a:t>Prepare fiscal 2017 budget based on assumptions for Board action</a:t>
            </a:r>
          </a:p>
          <a:p>
            <a:r>
              <a:rPr lang="en-US" dirty="0" smtClean="0">
                <a:solidFill>
                  <a:srgbClr val="000099"/>
                </a:solidFill>
              </a:rPr>
              <a:t>Continue to gather ideas for expense reductions and revenue growth</a:t>
            </a:r>
          </a:p>
          <a:p>
            <a:r>
              <a:rPr lang="en-US" dirty="0" smtClean="0">
                <a:solidFill>
                  <a:srgbClr val="000099"/>
                </a:solidFill>
              </a:rPr>
              <a:t>Continue to gather ideas for budget/performance incentives</a:t>
            </a:r>
          </a:p>
          <a:p>
            <a:r>
              <a:rPr lang="en-US" dirty="0" smtClean="0">
                <a:solidFill>
                  <a:srgbClr val="000099"/>
                </a:solidFill>
              </a:rPr>
              <a:t>Share and evaluate ideas</a:t>
            </a:r>
          </a:p>
          <a:p>
            <a:r>
              <a:rPr lang="en-US" dirty="0" smtClean="0">
                <a:solidFill>
                  <a:srgbClr val="000099"/>
                </a:solidFill>
              </a:rPr>
              <a:t>Determine which ideas might work beginning in </a:t>
            </a:r>
            <a:r>
              <a:rPr lang="en-US" dirty="0">
                <a:solidFill>
                  <a:srgbClr val="000099"/>
                </a:solidFill>
              </a:rPr>
              <a:t>f</a:t>
            </a:r>
            <a:r>
              <a:rPr lang="en-US" dirty="0" smtClean="0">
                <a:solidFill>
                  <a:srgbClr val="000099"/>
                </a:solidFill>
              </a:rPr>
              <a:t>iscal 2017</a:t>
            </a:r>
          </a:p>
          <a:p>
            <a:r>
              <a:rPr lang="en-US" dirty="0" smtClean="0">
                <a:solidFill>
                  <a:srgbClr val="000099"/>
                </a:solidFill>
              </a:rPr>
              <a:t>Implement and monitor the performance of the ideas as well as the entire budget</a:t>
            </a:r>
          </a:p>
          <a:p>
            <a:r>
              <a:rPr lang="en-US" dirty="0" smtClean="0">
                <a:solidFill>
                  <a:srgbClr val="000099"/>
                </a:solidFill>
              </a:rPr>
              <a:t>Consider mid-year allocations </a:t>
            </a:r>
            <a:r>
              <a:rPr lang="en-US" i="1" dirty="0" smtClean="0">
                <a:solidFill>
                  <a:srgbClr val="000099"/>
                </a:solidFill>
              </a:rPr>
              <a:t>IF </a:t>
            </a:r>
            <a:r>
              <a:rPr lang="en-US" dirty="0" smtClean="0">
                <a:solidFill>
                  <a:srgbClr val="000099"/>
                </a:solidFill>
              </a:rPr>
              <a:t>resources are available</a:t>
            </a:r>
          </a:p>
          <a:p>
            <a:endParaRPr lang="en-US" dirty="0" smtClean="0">
              <a:solidFill>
                <a:srgbClr val="0000FF"/>
              </a:solidFill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754" y="5972842"/>
            <a:ext cx="1389099" cy="536829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41630-2F6B-4601-A3BC-99A581D5DB4F}" type="datetime1">
              <a:rPr lang="en-US" smtClean="0"/>
              <a:t>6/3/2016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67665-8EC0-40F8-940F-44E39E83EA73}" type="slidenum">
              <a:rPr lang="en-US" smtClean="0"/>
              <a:t>8</a:t>
            </a:fld>
            <a:endParaRPr lang="en-US" dirty="0"/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0" y="-8697"/>
            <a:ext cx="9144000" cy="1143000"/>
          </a:xfrm>
          <a:prstGeom prst="rect">
            <a:avLst/>
          </a:prstGeom>
          <a:solidFill>
            <a:srgbClr val="004080"/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b="1" dirty="0" smtClean="0">
                <a:solidFill>
                  <a:srgbClr val="FFFF00"/>
                </a:solidFill>
              </a:rPr>
              <a:t>Next Steps</a:t>
            </a:r>
            <a:endParaRPr lang="en-US" sz="4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973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000099"/>
                </a:solidFill>
              </a:rPr>
              <a:t>Thank you!</a:t>
            </a:r>
            <a:endParaRPr lang="en-US" i="1" dirty="0">
              <a:solidFill>
                <a:srgbClr val="000099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99"/>
                </a:solidFill>
              </a:rPr>
              <a:t>March 2016</a:t>
            </a:r>
            <a:endParaRPr lang="en-US" dirty="0">
              <a:solidFill>
                <a:srgbClr val="000099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0" y="5935112"/>
            <a:ext cx="1389099" cy="536829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380F3-F3FB-4D07-B878-5440C555B457}" type="datetime1">
              <a:rPr lang="en-US" smtClean="0"/>
              <a:t>6/3/2016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67665-8EC0-40F8-940F-44E39E83EA73}" type="slidenum">
              <a:rPr lang="en-US" smtClean="0"/>
              <a:t>9</a:t>
            </a:fld>
            <a:endParaRPr lang="en-US" dirty="0"/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004080"/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b="1" dirty="0" smtClean="0">
                <a:solidFill>
                  <a:srgbClr val="FFFF00"/>
                </a:solidFill>
              </a:rPr>
              <a:t>OPERATING BUDGET UPDATE</a:t>
            </a:r>
            <a:endParaRPr lang="en-US" sz="4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59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550</Words>
  <Application>Microsoft Office PowerPoint</Application>
  <PresentationFormat>On-screen Show (4:3)</PresentationFormat>
  <Paragraphs>99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you!</vt:lpstr>
    </vt:vector>
  </TitlesOfParts>
  <Company>The University of Toledo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Kelley, Lawrence</dc:creator>
  <cp:lastModifiedBy>Windows User</cp:lastModifiedBy>
  <cp:revision>45</cp:revision>
  <cp:lastPrinted>2016-03-10T18:12:49Z</cp:lastPrinted>
  <dcterms:created xsi:type="dcterms:W3CDTF">2016-03-10T17:05:37Z</dcterms:created>
  <dcterms:modified xsi:type="dcterms:W3CDTF">2016-06-03T15:14:27Z</dcterms:modified>
</cp:coreProperties>
</file>