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84" r:id="rId3"/>
    <p:sldId id="285" r:id="rId4"/>
    <p:sldId id="258" r:id="rId5"/>
    <p:sldId id="259" r:id="rId6"/>
    <p:sldId id="279" r:id="rId7"/>
    <p:sldId id="260" r:id="rId8"/>
    <p:sldId id="273" r:id="rId9"/>
    <p:sldId id="261" r:id="rId10"/>
    <p:sldId id="262" r:id="rId11"/>
    <p:sldId id="263" r:id="rId12"/>
    <p:sldId id="265" r:id="rId13"/>
    <p:sldId id="274" r:id="rId14"/>
    <p:sldId id="286" r:id="rId15"/>
    <p:sldId id="291" r:id="rId16"/>
    <p:sldId id="288" r:id="rId17"/>
    <p:sldId id="289" r:id="rId18"/>
    <p:sldId id="287" r:id="rId19"/>
    <p:sldId id="290" r:id="rId20"/>
    <p:sldId id="282" r:id="rId21"/>
    <p:sldId id="280" r:id="rId22"/>
    <p:sldId id="281" r:id="rId23"/>
    <p:sldId id="283" r:id="rId24"/>
    <p:sldId id="271" r:id="rId25"/>
    <p:sldId id="266" r:id="rId26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79C87-4A38-4C72-9D9F-523A41883725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F001D-4044-42A1-BF67-36B03F13F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87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32A8D-1CB5-4BD2-B398-6A1A69A6860B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080A4-0688-4746-8181-F7AB9B923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7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080A4-0688-4746-8181-F7AB9B9239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30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080A4-0688-4746-8181-F7AB9B9239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04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080A4-0688-4746-8181-F7AB9B9239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2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080A4-0688-4746-8181-F7AB9B9239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03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080A4-0688-4746-8181-F7AB9B9239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54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080A4-0688-4746-8181-F7AB9B9239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37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080A4-0688-4746-8181-F7AB9B9239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86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080A4-0688-4746-8181-F7AB9B9239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79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080A4-0688-4746-8181-F7AB9B9239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75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080A4-0688-4746-8181-F7AB9B92391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73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080A4-0688-4746-8181-F7AB9B92391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28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080A4-0688-4746-8181-F7AB9B9239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90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080A4-0688-4746-8181-F7AB9B9239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8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080A4-0688-4746-8181-F7AB9B9239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67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080A4-0688-4746-8181-F7AB9B9239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3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080A4-0688-4746-8181-F7AB9B9239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3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080A4-0688-4746-8181-F7AB9B9239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38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080A4-0688-4746-8181-F7AB9B9239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08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080A4-0688-4746-8181-F7AB9B9239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6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F2F7-0FD9-42C8-93EA-A26557C7367B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D80E-E13A-4FC9-87EE-E8A219CE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F2F7-0FD9-42C8-93EA-A26557C7367B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D80E-E13A-4FC9-87EE-E8A219CE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4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F2F7-0FD9-42C8-93EA-A26557C7367B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D80E-E13A-4FC9-87EE-E8A219CE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06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ultiple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34403" y="6274858"/>
            <a:ext cx="336551" cy="583142"/>
          </a:xfrm>
          <a:prstGeom prst="rect">
            <a:avLst/>
          </a:prstGeom>
        </p:spPr>
        <p:txBody>
          <a:bodyPr/>
          <a:lstStyle/>
          <a:p>
            <a:fld id="{9C15BBE9-EF51-406C-8B81-DCEC1643AEA3}" type="slidenum">
              <a:rPr lang="en-US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456591" y="0"/>
            <a:ext cx="2687410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6996543" y="909643"/>
            <a:ext cx="161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Image </a:t>
            </a:r>
            <a:r>
              <a:rPr lang="en-US" sz="1000" dirty="0"/>
              <a:t>Size</a:t>
            </a:r>
          </a:p>
          <a:p>
            <a:pPr algn="ctr"/>
            <a:r>
              <a:rPr lang="en-US" sz="1000" dirty="0"/>
              <a:t>284 W x 180 H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6456591" y="2276928"/>
            <a:ext cx="2687410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 userDrawn="1"/>
        </p:nvSpPr>
        <p:spPr>
          <a:xfrm>
            <a:off x="6996543" y="3186571"/>
            <a:ext cx="161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284 W x 180 H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6456591" y="4562929"/>
            <a:ext cx="2687410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 userDrawn="1"/>
        </p:nvSpPr>
        <p:spPr>
          <a:xfrm>
            <a:off x="6996543" y="5472572"/>
            <a:ext cx="161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284 W x 180 H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3769179" y="0"/>
            <a:ext cx="2687410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 userDrawn="1"/>
        </p:nvSpPr>
        <p:spPr>
          <a:xfrm>
            <a:off x="4309130" y="909643"/>
            <a:ext cx="161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Image </a:t>
            </a:r>
            <a:r>
              <a:rPr lang="en-US" sz="1000" dirty="0"/>
              <a:t>Size</a:t>
            </a:r>
          </a:p>
          <a:p>
            <a:pPr algn="ctr"/>
            <a:r>
              <a:rPr lang="en-US" sz="1000" dirty="0"/>
              <a:t>284 W x 180 H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3769179" y="2276928"/>
            <a:ext cx="2687410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 userDrawn="1"/>
        </p:nvSpPr>
        <p:spPr>
          <a:xfrm>
            <a:off x="4309130" y="3186571"/>
            <a:ext cx="161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284 W x 180 H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3769179" y="4562929"/>
            <a:ext cx="2687410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 userDrawn="1"/>
        </p:nvSpPr>
        <p:spPr>
          <a:xfrm>
            <a:off x="4309130" y="5472572"/>
            <a:ext cx="1616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284 W x 180 H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628256" y="1652614"/>
            <a:ext cx="2944675" cy="37131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Bold Title here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628480" y="2111844"/>
            <a:ext cx="2936594" cy="3485228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2" y="806679"/>
            <a:ext cx="469447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33281" y="344858"/>
            <a:ext cx="2943803" cy="1015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marL="0" indent="0">
              <a:lnSpc>
                <a:spcPts val="6000"/>
              </a:lnSpc>
              <a:buNone/>
              <a:defRPr sz="5200" b="1" baseline="0">
                <a:solidFill>
                  <a:srgbClr val="07224A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73036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C5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29584" y="3276604"/>
            <a:ext cx="7109845" cy="7059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000"/>
              </a:lnSpc>
              <a:buNone/>
              <a:defRPr sz="5200" b="1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Break Slide.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755194" y="4181930"/>
            <a:ext cx="3878036" cy="193221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rgbClr val="07224A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</p:txBody>
      </p:sp>
    </p:spTree>
    <p:extLst>
      <p:ext uri="{BB962C8B-B14F-4D97-AF65-F5344CB8AC3E}">
        <p14:creationId xmlns:p14="http://schemas.microsoft.com/office/powerpoint/2010/main" val="803859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722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29582" y="3276604"/>
            <a:ext cx="7788257" cy="7059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000"/>
              </a:lnSpc>
              <a:buNone/>
              <a:defRPr sz="5200" b="1" baseline="0">
                <a:solidFill>
                  <a:srgbClr val="F6C51E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Break Slide.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761998" y="4181930"/>
            <a:ext cx="3878036" cy="193221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</p:spTree>
    <p:extLst>
      <p:ext uri="{BB962C8B-B14F-4D97-AF65-F5344CB8AC3E}">
        <p14:creationId xmlns:p14="http://schemas.microsoft.com/office/powerpoint/2010/main" val="321731604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F2F7-0FD9-42C8-93EA-A26557C7367B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D80E-E13A-4FC9-87EE-E8A219CE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6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F2F7-0FD9-42C8-93EA-A26557C7367B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D80E-E13A-4FC9-87EE-E8A219CE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5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F2F7-0FD9-42C8-93EA-A26557C7367B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D80E-E13A-4FC9-87EE-E8A219CE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F2F7-0FD9-42C8-93EA-A26557C7367B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D80E-E13A-4FC9-87EE-E8A219CE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5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F2F7-0FD9-42C8-93EA-A26557C7367B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D80E-E13A-4FC9-87EE-E8A219CE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7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F2F7-0FD9-42C8-93EA-A26557C7367B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D80E-E13A-4FC9-87EE-E8A219CE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F2F7-0FD9-42C8-93EA-A26557C7367B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D80E-E13A-4FC9-87EE-E8A219CE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6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5F2F7-0FD9-42C8-93EA-A26557C7367B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D80E-E13A-4FC9-87EE-E8A219CE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4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5F2F7-0FD9-42C8-93EA-A26557C7367B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1D80E-E13A-4FC9-87EE-E8A219CEF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1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914401"/>
            <a:ext cx="5562600" cy="26669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" y="5410200"/>
            <a:ext cx="8991588" cy="1600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Faculty Athletics Representative Report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April 23, 2019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3" y="1066800"/>
            <a:ext cx="5334000" cy="354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29582" y="304800"/>
            <a:ext cx="7788257" cy="7059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Fall Semester 2018 - 6 UT Student-Athletes Named Mid-American Conference (MAC) Distinguished Scholar Athletes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61998" y="2057400"/>
            <a:ext cx="7696202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Women's Soccer</a:t>
            </a:r>
          </a:p>
          <a:p>
            <a:r>
              <a:rPr lang="en-US" sz="2800" dirty="0"/>
              <a:t>Natalie Knauf, Toledo, Senior, 3.94 GPA, Information Systems (Dewitt, Mich.)</a:t>
            </a:r>
          </a:p>
          <a:p>
            <a:r>
              <a:rPr lang="en-US" sz="2800" dirty="0"/>
              <a:t>Hannah Scafaria, Toledo, Senior, 3.51 GPA, Marketing (Kalamazoo, Mich.) </a:t>
            </a:r>
          </a:p>
        </p:txBody>
      </p:sp>
    </p:spTree>
    <p:extLst>
      <p:ext uri="{BB962C8B-B14F-4D97-AF65-F5344CB8AC3E}">
        <p14:creationId xmlns:p14="http://schemas.microsoft.com/office/powerpoint/2010/main" val="10504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29582" y="304800"/>
            <a:ext cx="7788257" cy="7059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Fall Semester 2018 - 6 UT Student-Athletes Named Mid-American Conference (MAC) Distinguished Scholar Athletes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61998" y="2286000"/>
            <a:ext cx="7696202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Men's Cross Country</a:t>
            </a:r>
          </a:p>
          <a:p>
            <a:r>
              <a:rPr lang="en-US" sz="2800" dirty="0"/>
              <a:t>Matthew Gibbons, Toledo, Senior, 4.00 GPA, Mechanical Engineering (Oregon, Ohio)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19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29582" y="304800"/>
            <a:ext cx="7788257" cy="7059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Fall Semester 2018 - 6 UT Student-Athletes Named Mid-American Conference (MAC) Distinguished Scholar Athletes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38200" y="2209800"/>
            <a:ext cx="8001000" cy="175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Women's Cross Country</a:t>
            </a:r>
          </a:p>
          <a:p>
            <a:r>
              <a:rPr lang="en-US" sz="2800" dirty="0"/>
              <a:t>Athena Welsh, Toledo, Junior, 3.6180 GPA, Marketing (Louisville, Ohio)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18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29582" y="818051"/>
            <a:ext cx="7788257" cy="705949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MAC WEST  CHAMPIONS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61998" y="3733800"/>
            <a:ext cx="7467602" cy="214267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Softball – Spring, 2018</a:t>
            </a:r>
          </a:p>
          <a:p>
            <a:r>
              <a:rPr lang="en-US" sz="3200" b="1" dirty="0" smtClean="0"/>
              <a:t>Men’s Basketball – Spring, 2019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435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OUTSTANDING ACCOMPLISHMENTS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Women’s Cross Country</a:t>
            </a:r>
          </a:p>
          <a:p>
            <a:pPr lvl="1"/>
            <a:r>
              <a:rPr lang="en-US" dirty="0" smtClean="0"/>
              <a:t>Second-place 2018 MAC </a:t>
            </a:r>
            <a:r>
              <a:rPr lang="en-US" dirty="0"/>
              <a:t>Championship Meet </a:t>
            </a:r>
            <a:endParaRPr lang="en-US" dirty="0" smtClean="0"/>
          </a:p>
          <a:p>
            <a:r>
              <a:rPr lang="en-US" dirty="0" smtClean="0"/>
              <a:t>Women’s Golf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unner-up 2018 MAC </a:t>
            </a:r>
            <a:r>
              <a:rPr lang="en-US" dirty="0"/>
              <a:t>Championship </a:t>
            </a:r>
            <a:r>
              <a:rPr lang="en-US" dirty="0" smtClean="0"/>
              <a:t>Meet</a:t>
            </a:r>
          </a:p>
          <a:p>
            <a:endParaRPr lang="en-US" dirty="0" smtClean="0"/>
          </a:p>
          <a:p>
            <a:r>
              <a:rPr lang="en-US" dirty="0"/>
              <a:t>Janelle </a:t>
            </a:r>
            <a:r>
              <a:rPr lang="en-US" dirty="0" err="1"/>
              <a:t>Noe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Second-team </a:t>
            </a:r>
            <a:r>
              <a:rPr lang="en-US" b="1" dirty="0"/>
              <a:t>All-America </a:t>
            </a:r>
            <a:endParaRPr lang="en-US" b="1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mashed </a:t>
            </a:r>
            <a:r>
              <a:rPr lang="en-US" dirty="0"/>
              <a:t>her own MAC record by running 4:10.83 in the 1500 meters at the 2018 NCAA </a:t>
            </a:r>
            <a:r>
              <a:rPr lang="en-US" dirty="0" smtClean="0"/>
              <a:t>Outdoor </a:t>
            </a:r>
            <a:r>
              <a:rPr lang="en-US" dirty="0"/>
              <a:t>Championship </a:t>
            </a:r>
            <a:r>
              <a:rPr lang="en-US" dirty="0" smtClean="0"/>
              <a:t>Meet</a:t>
            </a:r>
          </a:p>
          <a:p>
            <a:r>
              <a:rPr lang="en-US" dirty="0" smtClean="0"/>
              <a:t>Athena Welsh</a:t>
            </a:r>
          </a:p>
          <a:p>
            <a:pPr lvl="1"/>
            <a:r>
              <a:rPr lang="en-US" dirty="0" smtClean="0"/>
              <a:t>2018 Cross Country NCAA </a:t>
            </a:r>
            <a:r>
              <a:rPr lang="en-US" dirty="0"/>
              <a:t>Championship appearance </a:t>
            </a:r>
            <a:endParaRPr lang="en-US" dirty="0" smtClean="0"/>
          </a:p>
          <a:p>
            <a:pPr lvl="1"/>
            <a:r>
              <a:rPr lang="en-US" dirty="0" smtClean="0"/>
              <a:t>Second </a:t>
            </a:r>
            <a:r>
              <a:rPr lang="en-US" dirty="0"/>
              <a:t>at the </a:t>
            </a:r>
            <a:r>
              <a:rPr lang="en-US" dirty="0" smtClean="0"/>
              <a:t>2018 MAC Championship Meet</a:t>
            </a:r>
          </a:p>
          <a:p>
            <a:pPr lvl="1"/>
            <a:r>
              <a:rPr lang="en-US" dirty="0"/>
              <a:t>2018 Cross Country </a:t>
            </a:r>
            <a:r>
              <a:rPr lang="en-US" dirty="0" smtClean="0"/>
              <a:t>All-MAC First Team</a:t>
            </a:r>
          </a:p>
          <a:p>
            <a:r>
              <a:rPr lang="en-US" dirty="0" smtClean="0"/>
              <a:t>Claire </a:t>
            </a:r>
            <a:r>
              <a:rPr lang="en-US" dirty="0" err="1"/>
              <a:t>Steigerwald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2018 Cross Country MAC </a:t>
            </a:r>
            <a:r>
              <a:rPr lang="en-US" dirty="0" smtClean="0"/>
              <a:t>Freshman of the Year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9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7200" y="1219200"/>
            <a:ext cx="27432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Shanice Williams (60-meter dash), Athena Welsh (5,000-meter run) and </a:t>
            </a:r>
            <a:r>
              <a:rPr lang="en-US" dirty="0" err="1"/>
              <a:t>Atalia</a:t>
            </a:r>
            <a:r>
              <a:rPr lang="en-US" dirty="0"/>
              <a:t> Lima (Pentathlon) </a:t>
            </a:r>
          </a:p>
          <a:p>
            <a:r>
              <a:rPr lang="en-US" dirty="0"/>
              <a:t>Each finished in first place at the MAC Indoor Championships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24229"/>
            <a:ext cx="5723809" cy="322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472962"/>
            <a:ext cx="5723809" cy="3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81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OUTSTANDING ACCOMPLISHMENTS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MEN’S BASKETBALL</a:t>
            </a:r>
          </a:p>
          <a:p>
            <a:pPr lvl="1"/>
            <a:r>
              <a:rPr lang="en-US" dirty="0" smtClean="0"/>
              <a:t>25-8 </a:t>
            </a:r>
            <a:r>
              <a:rPr lang="en-US" dirty="0"/>
              <a:t>record, the second-most wins in school history, and won their second-consecutive MAC West Division title.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id </a:t>
            </a:r>
            <a:r>
              <a:rPr lang="en-US" dirty="0"/>
              <a:t>to the National Invitation </a:t>
            </a:r>
            <a:r>
              <a:rPr lang="en-US" dirty="0" smtClean="0"/>
              <a:t>Tournament (NIT)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ourth </a:t>
            </a:r>
            <a:r>
              <a:rPr lang="en-US" dirty="0"/>
              <a:t>post-season berth under head coach Tod </a:t>
            </a:r>
            <a:r>
              <a:rPr lang="en-US" dirty="0" err="1" smtClean="0"/>
              <a:t>Kowalczyk</a:t>
            </a:r>
            <a:endParaRPr lang="en-US" dirty="0"/>
          </a:p>
          <a:p>
            <a:pPr lvl="1"/>
            <a:r>
              <a:rPr lang="en-US" dirty="0" err="1" smtClean="0"/>
              <a:t>Jaelan</a:t>
            </a:r>
            <a:r>
              <a:rPr lang="en-US" dirty="0" smtClean="0"/>
              <a:t> </a:t>
            </a:r>
            <a:r>
              <a:rPr lang="en-US" dirty="0"/>
              <a:t>Sanford earned first-team All-MAC </a:t>
            </a:r>
            <a:r>
              <a:rPr lang="en-US" dirty="0" smtClean="0"/>
              <a:t>honors</a:t>
            </a:r>
          </a:p>
          <a:p>
            <a:pPr lvl="1"/>
            <a:r>
              <a:rPr lang="en-US" dirty="0" smtClean="0"/>
              <a:t>Nate </a:t>
            </a:r>
            <a:r>
              <a:rPr lang="en-US" dirty="0" err="1"/>
              <a:t>Navigato</a:t>
            </a:r>
            <a:r>
              <a:rPr lang="en-US" dirty="0"/>
              <a:t> set school and conference records with 309 career </a:t>
            </a:r>
            <a:r>
              <a:rPr lang="en-US" dirty="0" smtClean="0"/>
              <a:t>three-pointers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OUTSTANDING ACCOMPLISHMENTS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WOMEN’S BASKETBALL</a:t>
            </a:r>
          </a:p>
          <a:p>
            <a:pPr lvl="1"/>
            <a:r>
              <a:rPr lang="en-US" dirty="0" smtClean="0"/>
              <a:t>21-12 record</a:t>
            </a:r>
          </a:p>
          <a:p>
            <a:pPr lvl="1"/>
            <a:r>
              <a:rPr lang="en-US" dirty="0" smtClean="0"/>
              <a:t>Advanced </a:t>
            </a:r>
            <a:r>
              <a:rPr lang="en-US" dirty="0"/>
              <a:t>to the second round of the </a:t>
            </a:r>
            <a:r>
              <a:rPr lang="en-US" dirty="0" smtClean="0"/>
              <a:t>WNIT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ourth </a:t>
            </a:r>
            <a:r>
              <a:rPr lang="en-US" dirty="0"/>
              <a:t>post-season appearance in the past five </a:t>
            </a:r>
            <a:r>
              <a:rPr lang="en-US" dirty="0" smtClean="0"/>
              <a:t>years</a:t>
            </a:r>
            <a:endParaRPr lang="en-US" dirty="0"/>
          </a:p>
          <a:p>
            <a:pPr lvl="1"/>
            <a:r>
              <a:rPr lang="en-US" dirty="0" smtClean="0"/>
              <a:t>Coach </a:t>
            </a:r>
            <a:r>
              <a:rPr lang="en-US" dirty="0"/>
              <a:t>Tricia Cullop earned her 241st victory as head coach for the Rockets, surpassing Mark </a:t>
            </a:r>
            <a:r>
              <a:rPr lang="en-US" dirty="0" err="1"/>
              <a:t>Ehlen</a:t>
            </a:r>
            <a:r>
              <a:rPr lang="en-US" dirty="0"/>
              <a:t> as Toledo’s all-time leader in coaching victories. </a:t>
            </a:r>
            <a:endParaRPr lang="en-US" dirty="0" smtClean="0"/>
          </a:p>
          <a:p>
            <a:pPr lvl="1"/>
            <a:r>
              <a:rPr lang="en-US" dirty="0" err="1" smtClean="0"/>
              <a:t>Kaayla</a:t>
            </a:r>
            <a:r>
              <a:rPr lang="en-US" dirty="0" smtClean="0"/>
              <a:t> </a:t>
            </a:r>
            <a:r>
              <a:rPr lang="en-US" dirty="0" err="1"/>
              <a:t>McIntrye</a:t>
            </a:r>
            <a:r>
              <a:rPr lang="en-US" dirty="0"/>
              <a:t> earned second-team All-MAC </a:t>
            </a:r>
            <a:r>
              <a:rPr lang="en-US" dirty="0" smtClean="0"/>
              <a:t>honors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93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OUTSTANDING ACCOMPLISHMENTS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Out </a:t>
            </a:r>
            <a:r>
              <a:rPr lang="en-US" dirty="0"/>
              <a:t>of the 62 NCAA Division I “Group of 5” schools, only three had teams make a bowl game in football and earn NCAA or NIT/WNIT berths in basketball  -- Houston, Buffalo and </a:t>
            </a:r>
            <a:r>
              <a:rPr lang="en-US" b="1" dirty="0" smtClean="0"/>
              <a:t>Toledo</a:t>
            </a:r>
            <a:endParaRPr lang="en-US" dirty="0"/>
          </a:p>
          <a:p>
            <a:r>
              <a:rPr lang="en-US" dirty="0" smtClean="0"/>
              <a:t>Vice </a:t>
            </a:r>
            <a:r>
              <a:rPr lang="en-US" dirty="0"/>
              <a:t>President and Director of Athletics Mike O’Brien played an important role on the NCAA Men’s Basketball Committee throughout the NCAA Men’s Basketball Tournament in March and </a:t>
            </a:r>
            <a:r>
              <a:rPr lang="en-US" dirty="0" smtClean="0"/>
              <a:t>April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00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61998" y="762000"/>
            <a:ext cx="2819402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As </a:t>
            </a:r>
            <a:r>
              <a:rPr lang="en-US" dirty="0"/>
              <a:t>part of his NCAA Men’s Basketball Committee member duties, </a:t>
            </a:r>
            <a:r>
              <a:rPr lang="en-US" smtClean="0"/>
              <a:t>Vice President </a:t>
            </a:r>
            <a:r>
              <a:rPr lang="en-US" dirty="0" smtClean="0"/>
              <a:t>&amp; Athletic Director Mike </a:t>
            </a:r>
            <a:r>
              <a:rPr lang="en-US" dirty="0"/>
              <a:t>O’Brien presented the South Regional championship trophy to Virginia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70560"/>
            <a:ext cx="490512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4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818896"/>
            <a:ext cx="9367640" cy="527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26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07" y="381000"/>
            <a:ext cx="919810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407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40" y="590296"/>
            <a:ext cx="9367640" cy="527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892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239" y="609600"/>
            <a:ext cx="946863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235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MAC Team Reached Quarterfinals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07" y="1752600"/>
            <a:ext cx="919810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378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77871" y="457200"/>
            <a:ext cx="7788257" cy="705949"/>
          </a:xfrm>
        </p:spPr>
        <p:txBody>
          <a:bodyPr>
            <a:noAutofit/>
          </a:bodyPr>
          <a:lstStyle/>
          <a:p>
            <a:r>
              <a:rPr lang="en-US" sz="8000" dirty="0" smtClean="0"/>
              <a:t>Reminder</a:t>
            </a:r>
            <a:endParaRPr lang="en-US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6" name="Picture 6" descr="https://pbs.twimg.com/media/Cxdqzz_WQAAoJf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70" y="1371600"/>
            <a:ext cx="4234430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6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29584" y="1122851"/>
            <a:ext cx="7109845" cy="705949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tx2">
                    <a:lumMod val="50000"/>
                  </a:schemeClr>
                </a:solidFill>
              </a:rPr>
              <a:t>Thank you &amp;</a:t>
            </a:r>
            <a:endParaRPr lang="en-US" sz="8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755194" y="3810000"/>
            <a:ext cx="5569406" cy="22188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Go Rockets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http://utrockets.com</a:t>
            </a:r>
            <a:r>
              <a:rPr lang="en-US" sz="3600" dirty="0" smtClean="0"/>
              <a:t>/ </a:t>
            </a:r>
            <a:endParaRPr lang="en-US" sz="3600" dirty="0"/>
          </a:p>
        </p:txBody>
      </p:sp>
      <p:sp>
        <p:nvSpPr>
          <p:cNvPr id="2" name="AutoShape 2" descr="Image result for toledo rock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0"/>
            <a:ext cx="4997524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5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572" y="895097"/>
            <a:ext cx="9638172" cy="542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4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Fall 2018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400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785937"/>
            <a:ext cx="3008313" cy="46910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Second-highest </a:t>
            </a:r>
            <a:r>
              <a:rPr lang="en-US" sz="2400" dirty="0"/>
              <a:t>fall term GPA in school </a:t>
            </a:r>
            <a:r>
              <a:rPr lang="en-US" sz="2400" dirty="0" smtClean="0"/>
              <a:t>history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8th </a:t>
            </a:r>
            <a:r>
              <a:rPr lang="en-US" sz="2400" dirty="0"/>
              <a:t>consecutive semester in which UT </a:t>
            </a:r>
            <a:r>
              <a:rPr lang="en-US" sz="2400" dirty="0" smtClean="0"/>
              <a:t>student athletes </a:t>
            </a:r>
            <a:r>
              <a:rPr lang="en-US" sz="2400" dirty="0"/>
              <a:t>have earned a semester GPA above </a:t>
            </a:r>
            <a:r>
              <a:rPr lang="en-US" sz="2400" dirty="0" smtClean="0"/>
              <a:t>3.2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20th </a:t>
            </a:r>
            <a:r>
              <a:rPr lang="en-US" sz="2400" dirty="0"/>
              <a:t>straight semester of at least a 3.1 </a:t>
            </a:r>
            <a:r>
              <a:rPr lang="en-US" sz="2400" dirty="0" smtClean="0"/>
              <a:t>GPA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57150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7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9584" y="533400"/>
            <a:ext cx="7109845" cy="705949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</a:rPr>
              <a:t>Fall Semester 2018</a:t>
            </a:r>
            <a:endParaRPr lang="en-US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55194" y="1649186"/>
            <a:ext cx="7703006" cy="4294414"/>
          </a:xfrm>
        </p:spPr>
        <p:txBody>
          <a:bodyPr>
            <a:normAutofit/>
          </a:bodyPr>
          <a:lstStyle/>
          <a:p>
            <a:r>
              <a:rPr lang="en-US" sz="3200" dirty="0"/>
              <a:t>Thirteen UT varsity sports </a:t>
            </a:r>
            <a:r>
              <a:rPr lang="en-US" sz="3200" dirty="0" smtClean="0"/>
              <a:t>had </a:t>
            </a:r>
            <a:r>
              <a:rPr lang="en-US" sz="3200" dirty="0"/>
              <a:t>a team GPA of 3.0 or </a:t>
            </a:r>
            <a:r>
              <a:rPr lang="en-US" sz="3200" dirty="0" smtClean="0"/>
              <a:t>higher</a:t>
            </a:r>
          </a:p>
          <a:p>
            <a:pPr lvl="1"/>
            <a:r>
              <a:rPr lang="en-US" sz="4000" dirty="0" smtClean="0"/>
              <a:t>Eight </a:t>
            </a:r>
            <a:r>
              <a:rPr lang="en-US" sz="4000" dirty="0"/>
              <a:t>had a team GPA of </a:t>
            </a:r>
            <a:r>
              <a:rPr lang="en-US" sz="4000" dirty="0" smtClean="0"/>
              <a:t>3.5 </a:t>
            </a:r>
            <a:r>
              <a:rPr lang="en-US" sz="4000" dirty="0"/>
              <a:t>or </a:t>
            </a:r>
            <a:r>
              <a:rPr lang="en-US" sz="4000" dirty="0" smtClean="0"/>
              <a:t>higher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807450" y="6275388"/>
            <a:ext cx="336550" cy="582612"/>
          </a:xfrm>
        </p:spPr>
        <p:txBody>
          <a:bodyPr/>
          <a:lstStyle/>
          <a:p>
            <a:fld id="{9C15BBE9-EF51-406C-8B81-DCEC1643AEA3}" type="slidenum">
              <a:rPr lang="en-US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5</a:t>
            </a:fld>
            <a:endParaRPr lang="en-US" dirty="0"/>
          </a:p>
        </p:txBody>
      </p:sp>
      <p:sp>
        <p:nvSpPr>
          <p:cNvPr id="3" name="AutoShape 2" descr="Image result for toledo rock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9584" y="533400"/>
            <a:ext cx="7109845" cy="705949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2">
                    <a:lumMod val="50000"/>
                  </a:schemeClr>
                </a:solidFill>
              </a:rPr>
              <a:t>Fall Semester 2018</a:t>
            </a:r>
            <a:endParaRPr lang="en-US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755194" y="1649186"/>
            <a:ext cx="7703006" cy="4294414"/>
          </a:xfrm>
        </p:spPr>
        <p:txBody>
          <a:bodyPr>
            <a:normAutofit/>
          </a:bodyPr>
          <a:lstStyle/>
          <a:p>
            <a:r>
              <a:rPr lang="en-US" sz="3200" dirty="0"/>
              <a:t>46 UT student-athletes earned President's List honors (4.0 GPA</a:t>
            </a:r>
            <a:r>
              <a:rPr lang="en-US" sz="3200" dirty="0" smtClean="0"/>
              <a:t>)</a:t>
            </a:r>
          </a:p>
          <a:p>
            <a:pPr lvl="1"/>
            <a:r>
              <a:rPr lang="en-US" sz="3600" dirty="0"/>
              <a:t>S</a:t>
            </a:r>
            <a:r>
              <a:rPr lang="en-US" sz="3600" dirty="0" smtClean="0"/>
              <a:t>econd </a:t>
            </a:r>
            <a:r>
              <a:rPr lang="en-US" sz="3600" dirty="0"/>
              <a:t>only in school history to the 49 Rockets who had perfect GPAs in the spring of 2016. </a:t>
            </a:r>
            <a:endParaRPr lang="en-US" sz="3600" dirty="0" smtClean="0"/>
          </a:p>
          <a:p>
            <a:r>
              <a:rPr lang="en-US" sz="3200" dirty="0" smtClean="0"/>
              <a:t>44% </a:t>
            </a:r>
            <a:r>
              <a:rPr lang="en-US" sz="3200" dirty="0"/>
              <a:t>(165 of 375) UT student-athletes earned </a:t>
            </a:r>
            <a:r>
              <a:rPr lang="en-US" sz="3200" dirty="0" smtClean="0"/>
              <a:t>Dean's </a:t>
            </a:r>
            <a:r>
              <a:rPr lang="en-US" sz="3200" dirty="0"/>
              <a:t>List </a:t>
            </a:r>
            <a:r>
              <a:rPr lang="en-US" sz="3200" dirty="0" smtClean="0"/>
              <a:t>honors (3.50 GPA)</a:t>
            </a:r>
            <a:endParaRPr lang="en-US" sz="32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807450" y="6275388"/>
            <a:ext cx="336550" cy="582612"/>
          </a:xfrm>
        </p:spPr>
        <p:txBody>
          <a:bodyPr/>
          <a:lstStyle/>
          <a:p>
            <a:fld id="{9C15BBE9-EF51-406C-8B81-DCEC1643AEA3}" type="slidenum">
              <a:rPr lang="en-US" b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6</a:t>
            </a:fld>
            <a:endParaRPr lang="en-US" dirty="0"/>
          </a:p>
        </p:txBody>
      </p:sp>
      <p:sp>
        <p:nvSpPr>
          <p:cNvPr id="3" name="AutoShape 2" descr="Image result for toledo rock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29582" y="228600"/>
            <a:ext cx="7788257" cy="7059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kern="0" dirty="0"/>
              <a:t>Toledo </a:t>
            </a:r>
            <a:r>
              <a:rPr lang="en-US" sz="3200" kern="0" dirty="0" smtClean="0"/>
              <a:t>2018 </a:t>
            </a:r>
            <a:r>
              <a:rPr lang="en-US" sz="3200" kern="0" dirty="0"/>
              <a:t>Fall Semester Team GPAs</a:t>
            </a:r>
          </a:p>
          <a:p>
            <a:pPr>
              <a:lnSpc>
                <a:spcPct val="100000"/>
              </a:lnSpc>
            </a:pPr>
            <a:r>
              <a:rPr lang="en-US" sz="2400" kern="0" dirty="0"/>
              <a:t>Overall Department GPA: </a:t>
            </a:r>
            <a:r>
              <a:rPr lang="en-US" sz="2400" kern="0" dirty="0" smtClean="0"/>
              <a:t>3.247</a:t>
            </a:r>
            <a:endParaRPr lang="en-US" sz="2400" kern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761998" y="1420586"/>
            <a:ext cx="7772402" cy="19322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826782"/>
              </p:ext>
            </p:extLst>
          </p:nvPr>
        </p:nvGraphicFramePr>
        <p:xfrm>
          <a:off x="228600" y="1447800"/>
          <a:ext cx="8686800" cy="4724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4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Women's Volleyball 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</a:rPr>
                        <a:t>          3.751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Women's Swimming &amp; Diving 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</a:rPr>
                        <a:t>         3.638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Women's Soccer 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</a:rPr>
                        <a:t>                3.631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Women's Tennis 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</a:rPr>
                        <a:t>                                 3.608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Women's Cross Country 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</a:rPr>
                        <a:t>   3.532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Men's Golf 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</a:rPr>
                        <a:t>                                           3.528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Softball 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</a:rPr>
                        <a:t>                                3.524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Women's Golf 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</a:rPr>
                        <a:t>                                     3.517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Men's Tennis 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</a:rPr>
                        <a:t>                       3.443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Women's Indoor/Outdoor Track 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</a:rPr>
                        <a:t>     3.366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Women's Basketball 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</a:rPr>
                        <a:t>         3.230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Baseball 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</a:rPr>
                        <a:t>                                                3.082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Men's Basketball 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</a:rPr>
                        <a:t>               3.081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</a:rPr>
                        <a:t>Football                                                 2.892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8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33363"/>
            <a:ext cx="954405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96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29582" y="304800"/>
            <a:ext cx="7788257" cy="7059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Fall Semester 2018 - 6 </a:t>
            </a:r>
            <a:r>
              <a:rPr lang="en-US" sz="3200" dirty="0"/>
              <a:t>UT Student-Athletes Named </a:t>
            </a:r>
            <a:r>
              <a:rPr lang="en-US" sz="3200" dirty="0" smtClean="0"/>
              <a:t>Mid-American Conference (MAC) </a:t>
            </a:r>
            <a:r>
              <a:rPr lang="en-US" sz="3200" dirty="0"/>
              <a:t>Distinguished Scholar Athletes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61998" y="1828800"/>
            <a:ext cx="7696202" cy="182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Football</a:t>
            </a:r>
          </a:p>
          <a:p>
            <a:r>
              <a:rPr lang="en-US" sz="2800" dirty="0"/>
              <a:t>Bailey Flint, Toledo, Sophomore, 3.769 GPA, Media Communication (Melbourne, Australia)</a:t>
            </a:r>
          </a:p>
          <a:p>
            <a:r>
              <a:rPr lang="en-US" sz="2800" dirty="0"/>
              <a:t>Cody Thompson, Toledo, Senior, 3.66 GPA; 3.74 Grad GPA, Marketing; Grad. Recreation &amp; Leisure (Huron, </a:t>
            </a:r>
            <a:r>
              <a:rPr lang="en-US" sz="2800" dirty="0" smtClean="0"/>
              <a:t>Ohio)</a:t>
            </a:r>
            <a:endParaRPr lang="en-US" sz="2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8781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707</Words>
  <Application>Microsoft Office PowerPoint</Application>
  <PresentationFormat>On-screen Show (4:3)</PresentationFormat>
  <Paragraphs>109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Open Sans</vt:lpstr>
      <vt:lpstr>Times New Roman</vt:lpstr>
      <vt:lpstr>Office Theme</vt:lpstr>
      <vt:lpstr> </vt:lpstr>
      <vt:lpstr>PowerPoint Presentation</vt:lpstr>
      <vt:lpstr>PowerPoint Presentation</vt:lpstr>
      <vt:lpstr>Fall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OUTSTANDING ACCOMPLISHMENTS</vt:lpstr>
      <vt:lpstr>PowerPoint Presentation</vt:lpstr>
      <vt:lpstr>MORE OUTSTANDING ACCOMPLISHMENTS</vt:lpstr>
      <vt:lpstr>MORE OUTSTANDING ACCOMPLISHMENTS</vt:lpstr>
      <vt:lpstr>MORE OUTSTANDING ACCOMPLISHMENTS</vt:lpstr>
      <vt:lpstr>PowerPoint Presentation</vt:lpstr>
      <vt:lpstr>PowerPoint Presentation</vt:lpstr>
      <vt:lpstr>PowerPoint Presentation</vt:lpstr>
      <vt:lpstr>PowerPoint Presentation</vt:lpstr>
      <vt:lpstr>MAC Team Reached Quarterfinals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Athletics Representative Report</dc:title>
  <dc:creator>Powers, Mary F</dc:creator>
  <cp:lastModifiedBy>Powers, Mary F</cp:lastModifiedBy>
  <cp:revision>58</cp:revision>
  <dcterms:created xsi:type="dcterms:W3CDTF">2017-02-24T20:32:02Z</dcterms:created>
  <dcterms:modified xsi:type="dcterms:W3CDTF">2019-04-08T20:13:11Z</dcterms:modified>
</cp:coreProperties>
</file>