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 id="2147483682" r:id="rId2"/>
    <p:sldMasterId id="2147483727" r:id="rId3"/>
  </p:sldMasterIdLst>
  <p:notesMasterIdLst>
    <p:notesMasterId r:id="rId22"/>
  </p:notesMasterIdLst>
  <p:handoutMasterIdLst>
    <p:handoutMasterId r:id="rId23"/>
  </p:handoutMasterIdLst>
  <p:sldIdLst>
    <p:sldId id="257" r:id="rId4"/>
    <p:sldId id="258" r:id="rId5"/>
    <p:sldId id="309" r:id="rId6"/>
    <p:sldId id="310" r:id="rId7"/>
    <p:sldId id="400" r:id="rId8"/>
    <p:sldId id="267" r:id="rId9"/>
    <p:sldId id="268" r:id="rId10"/>
    <p:sldId id="293" r:id="rId11"/>
    <p:sldId id="265" r:id="rId12"/>
    <p:sldId id="269" r:id="rId13"/>
    <p:sldId id="297" r:id="rId14"/>
    <p:sldId id="397" r:id="rId15"/>
    <p:sldId id="395" r:id="rId16"/>
    <p:sldId id="396" r:id="rId17"/>
    <p:sldId id="394" r:id="rId18"/>
    <p:sldId id="390" r:id="rId19"/>
    <p:sldId id="389" r:id="rId20"/>
    <p:sldId id="40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58C22D-A833-C444-9FD5-FA5FD6CF3F34}">
          <p14:sldIdLst>
            <p14:sldId id="257"/>
            <p14:sldId id="258"/>
            <p14:sldId id="309"/>
            <p14:sldId id="310"/>
            <p14:sldId id="400"/>
            <p14:sldId id="267"/>
            <p14:sldId id="268"/>
            <p14:sldId id="293"/>
            <p14:sldId id="265"/>
            <p14:sldId id="269"/>
            <p14:sldId id="297"/>
            <p14:sldId id="397"/>
            <p14:sldId id="395"/>
            <p14:sldId id="396"/>
            <p14:sldId id="394"/>
            <p14:sldId id="390"/>
            <p14:sldId id="389"/>
            <p14:sldId id="4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A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4A4E8-D75B-47DB-8DB7-EEE5A7AB56FF}" v="105" dt="2018-10-22T19:52:26.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144"/>
      </p:cViewPr>
      <p:guideLst>
        <p:guide orient="horz" pos="2160"/>
        <p:guide pos="288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5.xml" Id="rId8" /><Relationship Type="http://schemas.openxmlformats.org/officeDocument/2006/relationships/slide" Target="slides/slide10.xml" Id="rId13" /><Relationship Type="http://schemas.openxmlformats.org/officeDocument/2006/relationships/slide" Target="slides/slide15.xml" Id="rId18" /><Relationship Type="http://schemas.openxmlformats.org/officeDocument/2006/relationships/theme" Target="theme/theme1.xml" Id="rId26" /><Relationship Type="http://schemas.openxmlformats.org/officeDocument/2006/relationships/slideMaster" Target="slideMasters/slideMaster3.xml" Id="rId3" /><Relationship Type="http://schemas.openxmlformats.org/officeDocument/2006/relationships/slide" Target="slides/slide18.xml" Id="rId21" /><Relationship Type="http://schemas.openxmlformats.org/officeDocument/2006/relationships/slide" Target="slides/slide4.xml" Id="rId7" /><Relationship Type="http://schemas.openxmlformats.org/officeDocument/2006/relationships/slide" Target="slides/slide9.xml" Id="rId12" /><Relationship Type="http://schemas.openxmlformats.org/officeDocument/2006/relationships/slide" Target="slides/slide14.xml" Id="rId17" /><Relationship Type="http://schemas.openxmlformats.org/officeDocument/2006/relationships/viewProps" Target="viewProps.xml" Id="rId25" /><Relationship Type="http://schemas.openxmlformats.org/officeDocument/2006/relationships/slideMaster" Target="slideMasters/slideMaster2.xml" Id="rId2" /><Relationship Type="http://schemas.openxmlformats.org/officeDocument/2006/relationships/slide" Target="slides/slide13.xml" Id="rId16" /><Relationship Type="http://schemas.openxmlformats.org/officeDocument/2006/relationships/slide" Target="slides/slide17.xml" Id="rId20" /><Relationship Type="http://schemas.microsoft.com/office/2015/10/relationships/revisionInfo" Target="revisionInfo.xml" Id="rId29" /><Relationship Type="http://schemas.openxmlformats.org/officeDocument/2006/relationships/slideMaster" Target="slideMasters/slideMaster1.xml" Id="rId1" /><Relationship Type="http://schemas.openxmlformats.org/officeDocument/2006/relationships/slide" Target="slides/slide3.xml" Id="rId6" /><Relationship Type="http://schemas.openxmlformats.org/officeDocument/2006/relationships/slide" Target="slides/slide8.xml" Id="rId11" /><Relationship Type="http://schemas.openxmlformats.org/officeDocument/2006/relationships/presProps" Target="presProps.xml" Id="rId24" /><Relationship Type="http://schemas.openxmlformats.org/officeDocument/2006/relationships/slide" Target="slides/slide2.xml" Id="rId5" /><Relationship Type="http://schemas.openxmlformats.org/officeDocument/2006/relationships/slide" Target="slides/slide12.xml" Id="rId15" /><Relationship Type="http://schemas.openxmlformats.org/officeDocument/2006/relationships/handoutMaster" Target="handoutMasters/handoutMaster1.xml" Id="rId23" /><Relationship Type="http://schemas.openxmlformats.org/officeDocument/2006/relationships/slide" Target="slides/slide7.xml" Id="rId10" /><Relationship Type="http://schemas.openxmlformats.org/officeDocument/2006/relationships/slide" Target="slides/slide16.xml" Id="rId19"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1.xml" Id="rId14" /><Relationship Type="http://schemas.openxmlformats.org/officeDocument/2006/relationships/notesMaster" Target="notesMasters/notesMaster1.xml" Id="rId22" /><Relationship Type="http://schemas.openxmlformats.org/officeDocument/2006/relationships/tableStyles" Target="tableStyles.xml" Id="rId27"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a:t>Chart Title</a:t>
            </a:r>
          </a:p>
        </c:rich>
      </c:tx>
      <c:overlay val="0"/>
    </c:title>
    <c:autoTitleDeleted val="0"/>
    <c:plotArea>
      <c:layout>
        <c:manualLayout>
          <c:layoutTarget val="inner"/>
          <c:xMode val="edge"/>
          <c:yMode val="edge"/>
          <c:x val="0.24889487848970299"/>
          <c:y val="0.13609441774271"/>
          <c:w val="0.71953158720788002"/>
          <c:h val="0.70642020442327702"/>
        </c:manualLayout>
      </c:layout>
      <c:barChart>
        <c:barDir val="bar"/>
        <c:grouping val="clustered"/>
        <c:varyColors val="0"/>
        <c:ser>
          <c:idx val="0"/>
          <c:order val="0"/>
          <c:tx>
            <c:strRef>
              <c:f>Sheet1!$B$1</c:f>
              <c:strCache>
                <c:ptCount val="1"/>
                <c:pt idx="0">
                  <c:v>Series 1</c:v>
                </c:pt>
              </c:strCache>
            </c:strRef>
          </c:tx>
          <c:spPr>
            <a:solidFill>
              <a:srgbClr val="EFC42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9A5-4139-AE16-9B34AFE545E5}"/>
            </c:ext>
          </c:extLst>
        </c:ser>
        <c:ser>
          <c:idx val="1"/>
          <c:order val="1"/>
          <c:tx>
            <c:strRef>
              <c:f>Sheet1!$C$1</c:f>
              <c:strCache>
                <c:ptCount val="1"/>
                <c:pt idx="0">
                  <c:v>Series 2</c:v>
                </c:pt>
              </c:strCache>
            </c:strRef>
          </c:tx>
          <c:spPr>
            <a:solidFill>
              <a:srgbClr val="07224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9A5-4139-AE16-9B34AFE545E5}"/>
            </c:ext>
          </c:extLst>
        </c:ser>
        <c:dLbls>
          <c:showLegendKey val="0"/>
          <c:showVal val="1"/>
          <c:showCatName val="0"/>
          <c:showSerName val="0"/>
          <c:showPercent val="0"/>
          <c:showBubbleSize val="0"/>
        </c:dLbls>
        <c:gapWidth val="150"/>
        <c:overlap val="-25"/>
        <c:axId val="-293393696"/>
        <c:axId val="-268140800"/>
      </c:barChart>
      <c:catAx>
        <c:axId val="-293393696"/>
        <c:scaling>
          <c:orientation val="minMax"/>
        </c:scaling>
        <c:delete val="0"/>
        <c:axPos val="l"/>
        <c:numFmt formatCode="General" sourceLinked="0"/>
        <c:majorTickMark val="none"/>
        <c:minorTickMark val="none"/>
        <c:tickLblPos val="nextTo"/>
        <c:crossAx val="-268140800"/>
        <c:crosses val="autoZero"/>
        <c:auto val="1"/>
        <c:lblAlgn val="ctr"/>
        <c:lblOffset val="100"/>
        <c:noMultiLvlLbl val="0"/>
      </c:catAx>
      <c:valAx>
        <c:axId val="-268140800"/>
        <c:scaling>
          <c:orientation val="minMax"/>
        </c:scaling>
        <c:delete val="1"/>
        <c:axPos val="b"/>
        <c:numFmt formatCode="General" sourceLinked="1"/>
        <c:majorTickMark val="none"/>
        <c:minorTickMark val="none"/>
        <c:tickLblPos val="nextTo"/>
        <c:crossAx val="-293393696"/>
        <c:crosses val="autoZero"/>
        <c:crossBetween val="between"/>
      </c:valAx>
    </c:plotArea>
    <c:legend>
      <c:legendPos val="t"/>
      <c:layout>
        <c:manualLayout>
          <c:xMode val="edge"/>
          <c:yMode val="edge"/>
          <c:x val="0.31321156390733901"/>
          <c:y val="0.84617366563406304"/>
          <c:w val="0.44643868318281898"/>
          <c:h val="8.674922899218999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43688080898099002"/>
          <c:y val="5.9311440873382002E-3"/>
        </c:manualLayout>
      </c:layout>
      <c:overlay val="0"/>
    </c:title>
    <c:autoTitleDeleted val="0"/>
    <c:plotArea>
      <c:layout/>
      <c:pieChart>
        <c:varyColors val="1"/>
        <c:ser>
          <c:idx val="0"/>
          <c:order val="0"/>
          <c:tx>
            <c:strRef>
              <c:f>Sheet1!$B$1</c:f>
              <c:strCache>
                <c:ptCount val="1"/>
                <c:pt idx="0">
                  <c:v>Sales</c:v>
                </c:pt>
              </c:strCache>
            </c:strRef>
          </c:tx>
          <c:dPt>
            <c:idx val="0"/>
            <c:bubble3D val="0"/>
            <c:spPr>
              <a:solidFill>
                <a:srgbClr val="EFC42C"/>
              </a:solidFill>
            </c:spPr>
            <c:extLst>
              <c:ext xmlns:c16="http://schemas.microsoft.com/office/drawing/2014/chart" uri="{C3380CC4-5D6E-409C-BE32-E72D297353CC}">
                <c16:uniqueId val="{00000001-879A-478E-8E5F-76963EC61428}"/>
              </c:ext>
            </c:extLst>
          </c:dPt>
          <c:dPt>
            <c:idx val="1"/>
            <c:bubble3D val="0"/>
            <c:spPr>
              <a:solidFill>
                <a:srgbClr val="07224A"/>
              </a:solidFill>
            </c:spPr>
            <c:extLst>
              <c:ext xmlns:c16="http://schemas.microsoft.com/office/drawing/2014/chart" uri="{C3380CC4-5D6E-409C-BE32-E72D297353CC}">
                <c16:uniqueId val="{00000003-879A-478E-8E5F-76963EC61428}"/>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879A-478E-8E5F-76963EC61428}"/>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rgbClr val="EFC42C"/>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02-4763-8C53-4E9111CADED1}"/>
            </c:ext>
          </c:extLst>
        </c:ser>
        <c:ser>
          <c:idx val="1"/>
          <c:order val="1"/>
          <c:tx>
            <c:strRef>
              <c:f>Sheet1!$C$1</c:f>
              <c:strCache>
                <c:ptCount val="1"/>
                <c:pt idx="0">
                  <c:v>Series 2</c:v>
                </c:pt>
              </c:strCache>
            </c:strRef>
          </c:tx>
          <c:spPr>
            <a:solidFill>
              <a:srgbClr val="082650"/>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02-4763-8C53-4E9111CADED1}"/>
            </c:ext>
          </c:extLst>
        </c:ser>
        <c:dLbls>
          <c:showLegendKey val="0"/>
          <c:showVal val="0"/>
          <c:showCatName val="0"/>
          <c:showSerName val="0"/>
          <c:showPercent val="0"/>
          <c:showBubbleSize val="0"/>
        </c:dLbls>
        <c:gapWidth val="150"/>
        <c:shape val="box"/>
        <c:axId val="-286827344"/>
        <c:axId val="-286466112"/>
        <c:axId val="0"/>
      </c:bar3DChart>
      <c:catAx>
        <c:axId val="-286827344"/>
        <c:scaling>
          <c:orientation val="minMax"/>
        </c:scaling>
        <c:delete val="0"/>
        <c:axPos val="b"/>
        <c:numFmt formatCode="General" sourceLinked="0"/>
        <c:majorTickMark val="out"/>
        <c:minorTickMark val="none"/>
        <c:tickLblPos val="nextTo"/>
        <c:crossAx val="-286466112"/>
        <c:crosses val="autoZero"/>
        <c:auto val="1"/>
        <c:lblAlgn val="ctr"/>
        <c:lblOffset val="100"/>
        <c:noMultiLvlLbl val="0"/>
      </c:catAx>
      <c:valAx>
        <c:axId val="-286466112"/>
        <c:scaling>
          <c:orientation val="minMax"/>
        </c:scaling>
        <c:delete val="0"/>
        <c:axPos val="l"/>
        <c:majorGridlines/>
        <c:numFmt formatCode="General" sourceLinked="1"/>
        <c:majorTickMark val="out"/>
        <c:minorTickMark val="none"/>
        <c:tickLblPos val="nextTo"/>
        <c:crossAx val="-2868273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How Do They Fare at UT?: First-Year Retention Rates 2008-17</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URM</c:v>
                </c:pt>
              </c:strCache>
            </c:strRef>
          </c:tx>
          <c:spPr>
            <a:ln w="28575" cap="rnd">
              <a:solidFill>
                <a:srgbClr val="0070C0"/>
              </a:solidFill>
              <a:round/>
            </a:ln>
            <a:effectLst/>
          </c:spPr>
          <c:marker>
            <c:symbol val="circle"/>
            <c:size val="5"/>
            <c:spPr>
              <a:solidFill>
                <a:schemeClr val="accent5">
                  <a:lumMod val="40000"/>
                  <a:lumOff val="60000"/>
                </a:schemeClr>
              </a:solidFill>
              <a:ln w="9525">
                <a:solidFill>
                  <a:srgbClr val="0070C0"/>
                </a:solidFill>
              </a:ln>
              <a:effectLst/>
            </c:spPr>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0.00%</c:formatCode>
                <c:ptCount val="10"/>
                <c:pt idx="0">
                  <c:v>0.56469999999999998</c:v>
                </c:pt>
                <c:pt idx="1">
                  <c:v>0.46839999999999998</c:v>
                </c:pt>
                <c:pt idx="2">
                  <c:v>0.47839999999999999</c:v>
                </c:pt>
                <c:pt idx="3">
                  <c:v>0.40749999999999997</c:v>
                </c:pt>
                <c:pt idx="4">
                  <c:v>0.4516</c:v>
                </c:pt>
                <c:pt idx="5">
                  <c:v>0.51380000000000003</c:v>
                </c:pt>
                <c:pt idx="6">
                  <c:v>0.50339999999999996</c:v>
                </c:pt>
                <c:pt idx="7">
                  <c:v>0.60750000000000004</c:v>
                </c:pt>
                <c:pt idx="8">
                  <c:v>0.58150000000000002</c:v>
                </c:pt>
                <c:pt idx="9">
                  <c:v>0.64300000000000002</c:v>
                </c:pt>
              </c:numCache>
            </c:numRef>
          </c:val>
          <c:smooth val="0"/>
          <c:extLst>
            <c:ext xmlns:c16="http://schemas.microsoft.com/office/drawing/2014/chart" uri="{C3380CC4-5D6E-409C-BE32-E72D297353CC}">
              <c16:uniqueId val="{00000000-1F66-4A76-A633-7D5B4EE32C5F}"/>
            </c:ext>
          </c:extLst>
        </c:ser>
        <c:ser>
          <c:idx val="1"/>
          <c:order val="1"/>
          <c:tx>
            <c:strRef>
              <c:f>Sheet1!$C$1</c:f>
              <c:strCache>
                <c:ptCount val="1"/>
                <c:pt idx="0">
                  <c:v>White</c:v>
                </c:pt>
              </c:strCache>
            </c:strRef>
          </c:tx>
          <c:spPr>
            <a:ln w="28575" cap="rnd">
              <a:solidFill>
                <a:schemeClr val="accent5">
                  <a:lumMod val="60000"/>
                  <a:lumOff val="40000"/>
                </a:schemeClr>
              </a:solidFill>
              <a:round/>
            </a:ln>
            <a:effectLst/>
          </c:spPr>
          <c:marker>
            <c:symbol val="circle"/>
            <c:size val="5"/>
            <c:spPr>
              <a:solidFill>
                <a:schemeClr val="accent5">
                  <a:lumMod val="40000"/>
                  <a:lumOff val="60000"/>
                </a:schemeClr>
              </a:solidFill>
              <a:ln w="9525">
                <a:solidFill>
                  <a:schemeClr val="accent5">
                    <a:lumMod val="60000"/>
                    <a:lumOff val="40000"/>
                  </a:schemeClr>
                </a:solidFill>
              </a:ln>
              <a:effectLst/>
            </c:spPr>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0.00%</c:formatCode>
                <c:ptCount val="10"/>
                <c:pt idx="0">
                  <c:v>0.71889999999999998</c:v>
                </c:pt>
                <c:pt idx="1">
                  <c:v>0.72389999999999999</c:v>
                </c:pt>
                <c:pt idx="2">
                  <c:v>0.72360000000000002</c:v>
                </c:pt>
                <c:pt idx="3">
                  <c:v>0.71650000000000003</c:v>
                </c:pt>
                <c:pt idx="4">
                  <c:v>0.76219999999999999</c:v>
                </c:pt>
                <c:pt idx="5">
                  <c:v>0.76349999999999996</c:v>
                </c:pt>
                <c:pt idx="6">
                  <c:v>0.78380000000000005</c:v>
                </c:pt>
                <c:pt idx="7">
                  <c:v>0.77990000000000004</c:v>
                </c:pt>
                <c:pt idx="8">
                  <c:v>0.77890000000000004</c:v>
                </c:pt>
                <c:pt idx="9">
                  <c:v>0.78600000000000003</c:v>
                </c:pt>
              </c:numCache>
            </c:numRef>
          </c:val>
          <c:smooth val="0"/>
          <c:extLst>
            <c:ext xmlns:c16="http://schemas.microsoft.com/office/drawing/2014/chart" uri="{C3380CC4-5D6E-409C-BE32-E72D297353CC}">
              <c16:uniqueId val="{00000001-1F66-4A76-A633-7D5B4EE32C5F}"/>
            </c:ext>
          </c:extLst>
        </c:ser>
        <c:ser>
          <c:idx val="2"/>
          <c:order val="2"/>
          <c:tx>
            <c:strRef>
              <c:f>Sheet1!$D$1</c:f>
              <c:strCache>
                <c:ptCount val="1"/>
                <c:pt idx="0">
                  <c:v>Overall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0.00%</c:formatCode>
                <c:ptCount val="10"/>
                <c:pt idx="0">
                  <c:v>0.68879999999999997</c:v>
                </c:pt>
                <c:pt idx="1">
                  <c:v>0.64500000000000002</c:v>
                </c:pt>
                <c:pt idx="2">
                  <c:v>0.65400000000000003</c:v>
                </c:pt>
                <c:pt idx="3">
                  <c:v>0.62390000000000001</c:v>
                </c:pt>
                <c:pt idx="4">
                  <c:v>0.68030000000000002</c:v>
                </c:pt>
                <c:pt idx="5">
                  <c:v>0.69969999999999999</c:v>
                </c:pt>
                <c:pt idx="6">
                  <c:v>0.71850000000000003</c:v>
                </c:pt>
                <c:pt idx="7">
                  <c:v>0.74070000000000003</c:v>
                </c:pt>
                <c:pt idx="8">
                  <c:v>0.74460000000000004</c:v>
                </c:pt>
                <c:pt idx="9">
                  <c:v>0.75700000000000001</c:v>
                </c:pt>
              </c:numCache>
            </c:numRef>
          </c:val>
          <c:smooth val="0"/>
          <c:extLst>
            <c:ext xmlns:c16="http://schemas.microsoft.com/office/drawing/2014/chart" uri="{C3380CC4-5D6E-409C-BE32-E72D297353CC}">
              <c16:uniqueId val="{00000002-1F66-4A76-A633-7D5B4EE32C5F}"/>
            </c:ext>
          </c:extLst>
        </c:ser>
        <c:ser>
          <c:idx val="3"/>
          <c:order val="3"/>
          <c:tx>
            <c:strRef>
              <c:f>Sheet1!$E$1</c:f>
              <c:strCache>
                <c:ptCount val="1"/>
                <c:pt idx="0">
                  <c:v>Pell</c:v>
                </c:pt>
              </c:strCache>
            </c:strRef>
          </c:tx>
          <c:spPr>
            <a:ln w="28575" cap="rnd">
              <a:solidFill>
                <a:srgbClr val="FF0000"/>
              </a:solidFill>
              <a:round/>
            </a:ln>
            <a:effectLst/>
          </c:spPr>
          <c:marker>
            <c:symbol val="circle"/>
            <c:size val="5"/>
            <c:spPr>
              <a:solidFill>
                <a:schemeClr val="accent4"/>
              </a:solidFill>
              <a:ln w="9525">
                <a:solidFill>
                  <a:srgbClr val="FF0000"/>
                </a:solidFill>
              </a:ln>
              <a:effectLst/>
            </c:spPr>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Sheet1!$E$2:$E$11</c:f>
              <c:numCache>
                <c:formatCode>0.00%</c:formatCode>
                <c:ptCount val="10"/>
                <c:pt idx="0">
                  <c:v>0.59640000000000004</c:v>
                </c:pt>
                <c:pt idx="1">
                  <c:v>0.55989999999999995</c:v>
                </c:pt>
                <c:pt idx="2">
                  <c:v>0.57620000000000005</c:v>
                </c:pt>
                <c:pt idx="3">
                  <c:v>0.50890000000000002</c:v>
                </c:pt>
                <c:pt idx="4">
                  <c:v>0.56220000000000003</c:v>
                </c:pt>
                <c:pt idx="5">
                  <c:v>0.57520000000000004</c:v>
                </c:pt>
                <c:pt idx="6">
                  <c:v>0.59199999999999997</c:v>
                </c:pt>
                <c:pt idx="7">
                  <c:v>0.65820000000000001</c:v>
                </c:pt>
                <c:pt idx="8">
                  <c:v>0.64970000000000006</c:v>
                </c:pt>
                <c:pt idx="9">
                  <c:v>0.66830000000000001</c:v>
                </c:pt>
              </c:numCache>
            </c:numRef>
          </c:val>
          <c:smooth val="0"/>
          <c:extLst>
            <c:ext xmlns:c16="http://schemas.microsoft.com/office/drawing/2014/chart" uri="{C3380CC4-5D6E-409C-BE32-E72D297353CC}">
              <c16:uniqueId val="{00000002-B830-4EE0-8EE5-D1DFC67C8008}"/>
            </c:ext>
          </c:extLst>
        </c:ser>
        <c:ser>
          <c:idx val="4"/>
          <c:order val="4"/>
          <c:tx>
            <c:strRef>
              <c:f>Sheet1!$F$1</c:f>
              <c:strCache>
                <c:ptCount val="1"/>
                <c:pt idx="0">
                  <c:v>Non-Pell</c:v>
                </c:pt>
              </c:strCache>
            </c:strRef>
          </c:tx>
          <c:spPr>
            <a:ln w="28575" cap="rnd">
              <a:solidFill>
                <a:srgbClr val="FFC000"/>
              </a:solidFill>
              <a:round/>
            </a:ln>
            <a:effectLst/>
          </c:spPr>
          <c:marker>
            <c:symbol val="circle"/>
            <c:size val="5"/>
            <c:spPr>
              <a:solidFill>
                <a:srgbClr val="FF0000"/>
              </a:solidFill>
              <a:ln w="9525">
                <a:solidFill>
                  <a:srgbClr val="FFC000"/>
                </a:solidFill>
              </a:ln>
              <a:effectLst/>
            </c:spPr>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Sheet1!$F$2:$F$11</c:f>
              <c:numCache>
                <c:formatCode>0.00%</c:formatCode>
                <c:ptCount val="10"/>
                <c:pt idx="0">
                  <c:v>0.72870000000000001</c:v>
                </c:pt>
                <c:pt idx="1">
                  <c:v>0.71930000000000005</c:v>
                </c:pt>
                <c:pt idx="2">
                  <c:v>0.73740000000000006</c:v>
                </c:pt>
                <c:pt idx="3">
                  <c:v>0.73770000000000002</c:v>
                </c:pt>
                <c:pt idx="4">
                  <c:v>0.77939999999999998</c:v>
                </c:pt>
                <c:pt idx="5">
                  <c:v>0.78669999999999995</c:v>
                </c:pt>
                <c:pt idx="6">
                  <c:v>0.79769999999999996</c:v>
                </c:pt>
                <c:pt idx="7">
                  <c:v>0.78590000000000004</c:v>
                </c:pt>
                <c:pt idx="8">
                  <c:v>0.7974</c:v>
                </c:pt>
                <c:pt idx="9">
                  <c:v>0.80920000000000003</c:v>
                </c:pt>
              </c:numCache>
            </c:numRef>
          </c:val>
          <c:smooth val="0"/>
          <c:extLst>
            <c:ext xmlns:c16="http://schemas.microsoft.com/office/drawing/2014/chart" uri="{C3380CC4-5D6E-409C-BE32-E72D297353CC}">
              <c16:uniqueId val="{00000003-B830-4EE0-8EE5-D1DFC67C8008}"/>
            </c:ext>
          </c:extLst>
        </c:ser>
        <c:dLbls>
          <c:showLegendKey val="0"/>
          <c:showVal val="0"/>
          <c:showCatName val="0"/>
          <c:showSerName val="0"/>
          <c:showPercent val="0"/>
          <c:showBubbleSize val="0"/>
        </c:dLbls>
        <c:marker val="1"/>
        <c:smooth val="0"/>
        <c:axId val="1720178384"/>
        <c:axId val="1720181712"/>
      </c:lineChart>
      <c:catAx>
        <c:axId val="172017838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Cohort Year</a:t>
                </a:r>
              </a:p>
            </c:rich>
          </c:tx>
          <c:layout>
            <c:manualLayout>
              <c:xMode val="edge"/>
              <c:yMode val="edge"/>
              <c:x val="0.45639903340018267"/>
              <c:y val="0.5972655467822759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20181712"/>
        <c:crosses val="autoZero"/>
        <c:auto val="1"/>
        <c:lblAlgn val="ctr"/>
        <c:lblOffset val="100"/>
        <c:noMultiLvlLbl val="0"/>
      </c:catAx>
      <c:valAx>
        <c:axId val="1720181712"/>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201783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How Do They Fare at UT?: Six-Year Graduation Rates by Cohort</a:t>
            </a:r>
          </a:p>
        </c:rich>
      </c:tx>
      <c:layout>
        <c:manualLayout>
          <c:xMode val="edge"/>
          <c:yMode val="edge"/>
          <c:x val="0.24749613178422147"/>
          <c:y val="1.0270656878865447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436136731272038"/>
          <c:y val="9.6955162679117829E-2"/>
          <c:w val="0.8672721975223574"/>
          <c:h val="0.46401650839370612"/>
        </c:manualLayout>
      </c:layout>
      <c:lineChart>
        <c:grouping val="standard"/>
        <c:varyColors val="0"/>
        <c:ser>
          <c:idx val="0"/>
          <c:order val="0"/>
          <c:tx>
            <c:strRef>
              <c:f>Sheet1!$B$1</c:f>
              <c:strCache>
                <c:ptCount val="1"/>
                <c:pt idx="0">
                  <c:v>URM</c:v>
                </c:pt>
              </c:strCache>
            </c:strRef>
          </c:tx>
          <c:spPr>
            <a:ln w="28575" cap="rnd">
              <a:solidFill>
                <a:srgbClr val="0070C0"/>
              </a:solidFill>
              <a:round/>
            </a:ln>
            <a:effectLst/>
          </c:spPr>
          <c:marker>
            <c:symbol val="circle"/>
            <c:size val="5"/>
            <c:spPr>
              <a:solidFill>
                <a:schemeClr val="accent5">
                  <a:lumMod val="40000"/>
                  <a:lumOff val="60000"/>
                </a:schemeClr>
              </a:solidFill>
              <a:ln w="9525">
                <a:solidFill>
                  <a:srgbClr val="0070C0"/>
                </a:solidFill>
              </a:ln>
              <a:effectLst/>
            </c:spPr>
          </c:marker>
          <c:cat>
            <c:strRef>
              <c:f>Sheet1!$A$2:$A$6</c:f>
              <c:strCache>
                <c:ptCount val="5"/>
                <c:pt idx="0">
                  <c:v>2008 (2014)</c:v>
                </c:pt>
                <c:pt idx="1">
                  <c:v>2009 (2015)</c:v>
                </c:pt>
                <c:pt idx="2">
                  <c:v>2010 (2016)</c:v>
                </c:pt>
                <c:pt idx="3">
                  <c:v>2011 (2017)</c:v>
                </c:pt>
                <c:pt idx="4">
                  <c:v>2012 (2018)</c:v>
                </c:pt>
              </c:strCache>
            </c:strRef>
          </c:cat>
          <c:val>
            <c:numRef>
              <c:f>Sheet1!$B$2:$B$6</c:f>
              <c:numCache>
                <c:formatCode>0.00%</c:formatCode>
                <c:ptCount val="5"/>
                <c:pt idx="0">
                  <c:v>0.23499999999999999</c:v>
                </c:pt>
                <c:pt idx="1">
                  <c:v>0.2021</c:v>
                </c:pt>
                <c:pt idx="2">
                  <c:v>0.22770000000000001</c:v>
                </c:pt>
                <c:pt idx="3">
                  <c:v>0.17829999999999999</c:v>
                </c:pt>
                <c:pt idx="4">
                  <c:v>0.2419</c:v>
                </c:pt>
              </c:numCache>
            </c:numRef>
          </c:val>
          <c:smooth val="0"/>
          <c:extLst>
            <c:ext xmlns:c16="http://schemas.microsoft.com/office/drawing/2014/chart" uri="{C3380CC4-5D6E-409C-BE32-E72D297353CC}">
              <c16:uniqueId val="{00000000-1F66-4A76-A633-7D5B4EE32C5F}"/>
            </c:ext>
          </c:extLst>
        </c:ser>
        <c:ser>
          <c:idx val="1"/>
          <c:order val="1"/>
          <c:tx>
            <c:strRef>
              <c:f>Sheet1!$C$1</c:f>
              <c:strCache>
                <c:ptCount val="1"/>
                <c:pt idx="0">
                  <c:v>White</c:v>
                </c:pt>
              </c:strCache>
            </c:strRef>
          </c:tx>
          <c:spPr>
            <a:ln w="28575" cap="rnd">
              <a:solidFill>
                <a:schemeClr val="accent5">
                  <a:lumMod val="60000"/>
                  <a:lumOff val="40000"/>
                </a:schemeClr>
              </a:solidFill>
              <a:round/>
            </a:ln>
            <a:effectLst/>
          </c:spPr>
          <c:marker>
            <c:symbol val="circle"/>
            <c:size val="5"/>
            <c:spPr>
              <a:solidFill>
                <a:schemeClr val="accent5">
                  <a:lumMod val="40000"/>
                  <a:lumOff val="60000"/>
                </a:schemeClr>
              </a:solidFill>
              <a:ln w="9525">
                <a:solidFill>
                  <a:schemeClr val="accent5">
                    <a:lumMod val="60000"/>
                    <a:lumOff val="40000"/>
                  </a:schemeClr>
                </a:solidFill>
              </a:ln>
              <a:effectLst/>
            </c:spPr>
          </c:marker>
          <c:cat>
            <c:strRef>
              <c:f>Sheet1!$A$2:$A$6</c:f>
              <c:strCache>
                <c:ptCount val="5"/>
                <c:pt idx="0">
                  <c:v>2008 (2014)</c:v>
                </c:pt>
                <c:pt idx="1">
                  <c:v>2009 (2015)</c:v>
                </c:pt>
                <c:pt idx="2">
                  <c:v>2010 (2016)</c:v>
                </c:pt>
                <c:pt idx="3">
                  <c:v>2011 (2017)</c:v>
                </c:pt>
                <c:pt idx="4">
                  <c:v>2012 (2018)</c:v>
                </c:pt>
              </c:strCache>
            </c:strRef>
          </c:cat>
          <c:val>
            <c:numRef>
              <c:f>Sheet1!$C$2:$C$6</c:f>
              <c:numCache>
                <c:formatCode>0.00%</c:formatCode>
                <c:ptCount val="5"/>
                <c:pt idx="0">
                  <c:v>0.50549999999999995</c:v>
                </c:pt>
                <c:pt idx="1">
                  <c:v>0.51459999999999995</c:v>
                </c:pt>
                <c:pt idx="2">
                  <c:v>0.51649999999999996</c:v>
                </c:pt>
                <c:pt idx="3">
                  <c:v>0.53120000000000001</c:v>
                </c:pt>
                <c:pt idx="4">
                  <c:v>0.5645</c:v>
                </c:pt>
              </c:numCache>
            </c:numRef>
          </c:val>
          <c:smooth val="0"/>
          <c:extLst>
            <c:ext xmlns:c16="http://schemas.microsoft.com/office/drawing/2014/chart" uri="{C3380CC4-5D6E-409C-BE32-E72D297353CC}">
              <c16:uniqueId val="{00000001-1F66-4A76-A633-7D5B4EE32C5F}"/>
            </c:ext>
          </c:extLst>
        </c:ser>
        <c:ser>
          <c:idx val="2"/>
          <c:order val="2"/>
          <c:tx>
            <c:strRef>
              <c:f>Sheet1!$D$1</c:f>
              <c:strCache>
                <c:ptCount val="1"/>
                <c:pt idx="0">
                  <c:v>Overall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Sheet1!$A$2:$A$6</c:f>
              <c:strCache>
                <c:ptCount val="5"/>
                <c:pt idx="0">
                  <c:v>2008 (2014)</c:v>
                </c:pt>
                <c:pt idx="1">
                  <c:v>2009 (2015)</c:v>
                </c:pt>
                <c:pt idx="2">
                  <c:v>2010 (2016)</c:v>
                </c:pt>
                <c:pt idx="3">
                  <c:v>2011 (2017)</c:v>
                </c:pt>
                <c:pt idx="4">
                  <c:v>2012 (2018)</c:v>
                </c:pt>
              </c:strCache>
            </c:strRef>
          </c:cat>
          <c:val>
            <c:numRef>
              <c:f>Sheet1!$D$2:$D$6</c:f>
              <c:numCache>
                <c:formatCode>0.00%</c:formatCode>
                <c:ptCount val="5"/>
                <c:pt idx="0">
                  <c:v>0.44900000000000001</c:v>
                </c:pt>
                <c:pt idx="1">
                  <c:v>0.4148</c:v>
                </c:pt>
                <c:pt idx="2">
                  <c:v>0.43269999999999997</c:v>
                </c:pt>
                <c:pt idx="3">
                  <c:v>0.41860000000000003</c:v>
                </c:pt>
                <c:pt idx="4">
                  <c:v>0.47410000000000002</c:v>
                </c:pt>
              </c:numCache>
            </c:numRef>
          </c:val>
          <c:smooth val="0"/>
          <c:extLst>
            <c:ext xmlns:c16="http://schemas.microsoft.com/office/drawing/2014/chart" uri="{C3380CC4-5D6E-409C-BE32-E72D297353CC}">
              <c16:uniqueId val="{00000002-1F66-4A76-A633-7D5B4EE32C5F}"/>
            </c:ext>
          </c:extLst>
        </c:ser>
        <c:ser>
          <c:idx val="3"/>
          <c:order val="3"/>
          <c:tx>
            <c:strRef>
              <c:f>Sheet1!$E$1</c:f>
              <c:strCache>
                <c:ptCount val="1"/>
                <c:pt idx="0">
                  <c:v>Pell</c:v>
                </c:pt>
              </c:strCache>
            </c:strRef>
          </c:tx>
          <c:spPr>
            <a:ln w="28575" cap="rnd">
              <a:solidFill>
                <a:srgbClr val="FF0000"/>
              </a:solidFill>
              <a:round/>
            </a:ln>
            <a:effectLst/>
          </c:spPr>
          <c:marker>
            <c:symbol val="circle"/>
            <c:size val="5"/>
            <c:spPr>
              <a:solidFill>
                <a:schemeClr val="accent4"/>
              </a:solidFill>
              <a:ln w="9525">
                <a:solidFill>
                  <a:srgbClr val="FF0000"/>
                </a:solidFill>
              </a:ln>
              <a:effectLst/>
            </c:spPr>
          </c:marker>
          <c:cat>
            <c:strRef>
              <c:f>Sheet1!$A$2:$A$6</c:f>
              <c:strCache>
                <c:ptCount val="5"/>
                <c:pt idx="0">
                  <c:v>2008 (2014)</c:v>
                </c:pt>
                <c:pt idx="1">
                  <c:v>2009 (2015)</c:v>
                </c:pt>
                <c:pt idx="2">
                  <c:v>2010 (2016)</c:v>
                </c:pt>
                <c:pt idx="3">
                  <c:v>2011 (2017)</c:v>
                </c:pt>
                <c:pt idx="4">
                  <c:v>2012 (2018)</c:v>
                </c:pt>
              </c:strCache>
            </c:strRef>
          </c:cat>
          <c:val>
            <c:numRef>
              <c:f>Sheet1!$E$2:$E$6</c:f>
              <c:numCache>
                <c:formatCode>0.00%</c:formatCode>
                <c:ptCount val="5"/>
                <c:pt idx="0">
                  <c:v>0.30769999999999997</c:v>
                </c:pt>
                <c:pt idx="1">
                  <c:v>0.29220000000000002</c:v>
                </c:pt>
                <c:pt idx="2">
                  <c:v>0.33789999999999998</c:v>
                </c:pt>
                <c:pt idx="3">
                  <c:v>0.28039999999999998</c:v>
                </c:pt>
                <c:pt idx="4">
                  <c:v>0.34260000000000002</c:v>
                </c:pt>
              </c:numCache>
            </c:numRef>
          </c:val>
          <c:smooth val="0"/>
          <c:extLst>
            <c:ext xmlns:c16="http://schemas.microsoft.com/office/drawing/2014/chart" uri="{C3380CC4-5D6E-409C-BE32-E72D297353CC}">
              <c16:uniqueId val="{00000002-B830-4EE0-8EE5-D1DFC67C8008}"/>
            </c:ext>
          </c:extLst>
        </c:ser>
        <c:ser>
          <c:idx val="4"/>
          <c:order val="4"/>
          <c:tx>
            <c:strRef>
              <c:f>Sheet1!$F$1</c:f>
              <c:strCache>
                <c:ptCount val="1"/>
                <c:pt idx="0">
                  <c:v>Non-Pell</c:v>
                </c:pt>
              </c:strCache>
            </c:strRef>
          </c:tx>
          <c:spPr>
            <a:ln w="28575" cap="rnd">
              <a:solidFill>
                <a:srgbClr val="FFC000"/>
              </a:solidFill>
              <a:round/>
            </a:ln>
            <a:effectLst/>
          </c:spPr>
          <c:marker>
            <c:symbol val="circle"/>
            <c:size val="5"/>
            <c:spPr>
              <a:solidFill>
                <a:srgbClr val="FF0000"/>
              </a:solidFill>
              <a:ln w="9525">
                <a:solidFill>
                  <a:srgbClr val="FFC000"/>
                </a:solidFill>
              </a:ln>
              <a:effectLst/>
            </c:spPr>
          </c:marker>
          <c:cat>
            <c:strRef>
              <c:f>Sheet1!$A$2:$A$6</c:f>
              <c:strCache>
                <c:ptCount val="5"/>
                <c:pt idx="0">
                  <c:v>2008 (2014)</c:v>
                </c:pt>
                <c:pt idx="1">
                  <c:v>2009 (2015)</c:v>
                </c:pt>
                <c:pt idx="2">
                  <c:v>2010 (2016)</c:v>
                </c:pt>
                <c:pt idx="3">
                  <c:v>2011 (2017)</c:v>
                </c:pt>
                <c:pt idx="4">
                  <c:v>2012 (2018)</c:v>
                </c:pt>
              </c:strCache>
            </c:strRef>
          </c:cat>
          <c:val>
            <c:numRef>
              <c:f>Sheet1!$F$2:$F$6</c:f>
              <c:numCache>
                <c:formatCode>0.00%</c:formatCode>
                <c:ptCount val="5"/>
                <c:pt idx="0">
                  <c:v>0.50990000000000002</c:v>
                </c:pt>
                <c:pt idx="1">
                  <c:v>0.52200000000000002</c:v>
                </c:pt>
                <c:pt idx="2">
                  <c:v>0.53420000000000001</c:v>
                </c:pt>
                <c:pt idx="3">
                  <c:v>0.55549999999999999</c:v>
                </c:pt>
                <c:pt idx="4">
                  <c:v>0.58489999999999998</c:v>
                </c:pt>
              </c:numCache>
            </c:numRef>
          </c:val>
          <c:smooth val="0"/>
          <c:extLst>
            <c:ext xmlns:c16="http://schemas.microsoft.com/office/drawing/2014/chart" uri="{C3380CC4-5D6E-409C-BE32-E72D297353CC}">
              <c16:uniqueId val="{00000003-B830-4EE0-8EE5-D1DFC67C8008}"/>
            </c:ext>
          </c:extLst>
        </c:ser>
        <c:dLbls>
          <c:showLegendKey val="0"/>
          <c:showVal val="0"/>
          <c:showCatName val="0"/>
          <c:showSerName val="0"/>
          <c:showPercent val="0"/>
          <c:showBubbleSize val="0"/>
        </c:dLbls>
        <c:marker val="1"/>
        <c:smooth val="0"/>
        <c:axId val="1720178384"/>
        <c:axId val="1720181712"/>
      </c:lineChart>
      <c:catAx>
        <c:axId val="172017838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Cohort Year</a:t>
                </a:r>
              </a:p>
            </c:rich>
          </c:tx>
          <c:layout>
            <c:manualLayout>
              <c:xMode val="edge"/>
              <c:yMode val="edge"/>
              <c:x val="0.49550703437547505"/>
              <c:y val="0.5160272959452006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20181712"/>
        <c:crosses val="autoZero"/>
        <c:auto val="1"/>
        <c:lblAlgn val="ctr"/>
        <c:lblOffset val="100"/>
        <c:noMultiLvlLbl val="0"/>
      </c:catAx>
      <c:valAx>
        <c:axId val="1720181712"/>
        <c:scaling>
          <c:orientation val="minMax"/>
          <c:max val="0.60000000000000009"/>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201783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F04A01-734B-1041-B3BB-FD997F3B3B78}" type="datetimeFigureOut">
              <a:rPr lang="en-US" smtClean="0"/>
              <a:t>10/22/2018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5989DE-902D-0340-89F6-18E4440D2450}" type="slidenum">
              <a:rPr lang="en-US" smtClean="0"/>
              <a:t>‹#›</a:t>
            </a:fld>
            <a:endParaRPr lang="en-US"/>
          </a:p>
        </p:txBody>
      </p:sp>
    </p:spTree>
    <p:extLst>
      <p:ext uri="{BB962C8B-B14F-4D97-AF65-F5344CB8AC3E}">
        <p14:creationId xmlns:p14="http://schemas.microsoft.com/office/powerpoint/2010/main" val="1184634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03F95-D2DD-EB44-A410-7A0F218C4928}" type="datetimeFigureOut">
              <a:rPr lang="en-US" smtClean="0"/>
              <a:t>10/22/2018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FB4B0-2972-7040-B51D-86956137AE8A}" type="slidenum">
              <a:rPr lang="en-US" smtClean="0"/>
              <a:t>‹#›</a:t>
            </a:fld>
            <a:endParaRPr lang="en-US"/>
          </a:p>
        </p:txBody>
      </p:sp>
    </p:spTree>
    <p:extLst>
      <p:ext uri="{BB962C8B-B14F-4D97-AF65-F5344CB8AC3E}">
        <p14:creationId xmlns:p14="http://schemas.microsoft.com/office/powerpoint/2010/main" val="12837298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the picture look like nationally?</a:t>
            </a:r>
          </a:p>
        </p:txBody>
      </p:sp>
      <p:sp>
        <p:nvSpPr>
          <p:cNvPr id="4" name="Slide Number Placeholder 3"/>
          <p:cNvSpPr>
            <a:spLocks noGrp="1"/>
          </p:cNvSpPr>
          <p:nvPr>
            <p:ph type="sldNum" sz="quarter" idx="10"/>
          </p:nvPr>
        </p:nvSpPr>
        <p:spPr/>
        <p:txBody>
          <a:bodyPr/>
          <a:lstStyle/>
          <a:p>
            <a:fld id="{0784517D-302A-4013-8D38-610E5898E136}" type="slidenum">
              <a:rPr lang="en-US" smtClean="0"/>
              <a:t>8</a:t>
            </a:fld>
            <a:endParaRPr lang="en-US"/>
          </a:p>
        </p:txBody>
      </p:sp>
    </p:spTree>
    <p:extLst>
      <p:ext uri="{BB962C8B-B14F-4D97-AF65-F5344CB8AC3E}">
        <p14:creationId xmlns:p14="http://schemas.microsoft.com/office/powerpoint/2010/main" val="418684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By Race/Ethnicity</a:t>
            </a:r>
          </a:p>
        </p:txBody>
      </p:sp>
      <p:sp>
        <p:nvSpPr>
          <p:cNvPr id="4" name="Slide Number Placeholder 3"/>
          <p:cNvSpPr>
            <a:spLocks noGrp="1"/>
          </p:cNvSpPr>
          <p:nvPr>
            <p:ph type="sldNum" sz="quarter" idx="10"/>
          </p:nvPr>
        </p:nvSpPr>
        <p:spPr/>
        <p:txBody>
          <a:bodyPr/>
          <a:lstStyle/>
          <a:p>
            <a:fld id="{D8AE271D-49FE-4F5B-A980-D4341901DEB1}" type="slidenum">
              <a:rPr lang="en-US" smtClean="0"/>
              <a:pPr/>
              <a:t>11</a:t>
            </a:fld>
            <a:endParaRPr lang="en-US"/>
          </a:p>
        </p:txBody>
      </p:sp>
    </p:spTree>
    <p:extLst>
      <p:ext uri="{BB962C8B-B14F-4D97-AF65-F5344CB8AC3E}">
        <p14:creationId xmlns:p14="http://schemas.microsoft.com/office/powerpoint/2010/main" val="28508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84517D-302A-4013-8D38-610E5898E136}" type="slidenum">
              <a:rPr lang="en-US" smtClean="0"/>
              <a:t>15</a:t>
            </a:fld>
            <a:endParaRPr lang="en-US"/>
          </a:p>
        </p:txBody>
      </p:sp>
    </p:spTree>
    <p:extLst>
      <p:ext uri="{BB962C8B-B14F-4D97-AF65-F5344CB8AC3E}">
        <p14:creationId xmlns:p14="http://schemas.microsoft.com/office/powerpoint/2010/main" val="333131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0784517D-302A-4013-8D38-610E5898E136}" type="slidenum">
              <a:rPr lang="en-US" smtClean="0"/>
              <a:t>17</a:t>
            </a:fld>
            <a:endParaRPr lang="en-US"/>
          </a:p>
        </p:txBody>
      </p:sp>
    </p:spTree>
    <p:extLst>
      <p:ext uri="{BB962C8B-B14F-4D97-AF65-F5344CB8AC3E}">
        <p14:creationId xmlns:p14="http://schemas.microsoft.com/office/powerpoint/2010/main" val="148197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FB4B0-2972-7040-B51D-86956137AE8A}" type="slidenum">
              <a:rPr lang="en-US" smtClean="0"/>
              <a:t>18</a:t>
            </a:fld>
            <a:endParaRPr lang="en-US"/>
          </a:p>
        </p:txBody>
      </p:sp>
    </p:spTree>
    <p:extLst>
      <p:ext uri="{BB962C8B-B14F-4D97-AF65-F5344CB8AC3E}">
        <p14:creationId xmlns:p14="http://schemas.microsoft.com/office/powerpoint/2010/main" val="1767217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 Horizont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073" y="2420715"/>
            <a:ext cx="6669698" cy="1744546"/>
          </a:xfrm>
          <a:prstGeom prst="rect">
            <a:avLst/>
          </a:prstGeom>
        </p:spPr>
      </p:pic>
    </p:spTree>
    <p:extLst>
      <p:ext uri="{BB962C8B-B14F-4D97-AF65-F5344CB8AC3E}">
        <p14:creationId xmlns:p14="http://schemas.microsoft.com/office/powerpoint/2010/main" val="140007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 Image Lef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3906007" y="1062165"/>
            <a:ext cx="5023382" cy="4784039"/>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a:p>
            <a:r>
              <a:rPr lang="en-US"/>
              <a:t>List item</a:t>
            </a:r>
          </a:p>
          <a:p>
            <a:r>
              <a:rPr lang="en-US"/>
              <a:t>List item</a:t>
            </a:r>
          </a:p>
          <a:p>
            <a:r>
              <a:rPr lang="en-US"/>
              <a:t>List item</a:t>
            </a:r>
          </a:p>
        </p:txBody>
      </p:sp>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693" y="1062165"/>
            <a:ext cx="3187700" cy="4775200"/>
          </a:xfrm>
          <a:prstGeom prst="rect">
            <a:avLst/>
          </a:prstGeom>
        </p:spPr>
      </p:pic>
    </p:spTree>
    <p:extLst>
      <p:ext uri="{BB962C8B-B14F-4D97-AF65-F5344CB8AC3E}">
        <p14:creationId xmlns:p14="http://schemas.microsoft.com/office/powerpoint/2010/main" val="130609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Image Lef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53" hasCustomPrompt="1"/>
          </p:nvPr>
        </p:nvSpPr>
        <p:spPr>
          <a:xfrm>
            <a:off x="3339701" y="1062165"/>
            <a:ext cx="5589688" cy="2818613"/>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a:p>
            <a:r>
              <a:rPr lang="en-US"/>
              <a:t>List item</a:t>
            </a:r>
          </a:p>
          <a:p>
            <a:r>
              <a:rPr lang="en-US"/>
              <a:t>List item</a:t>
            </a:r>
          </a:p>
        </p:txBody>
      </p:sp>
      <p:sp>
        <p:nvSpPr>
          <p:cNvPr id="8" name="Text Placeholder 6"/>
          <p:cNvSpPr>
            <a:spLocks noGrp="1"/>
          </p:cNvSpPr>
          <p:nvPr>
            <p:ph type="body" sz="quarter" idx="54" hasCustomPrompt="1"/>
          </p:nvPr>
        </p:nvSpPr>
        <p:spPr>
          <a:xfrm>
            <a:off x="459497" y="4151108"/>
            <a:ext cx="8469892" cy="155638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Additional section if needed</a:t>
            </a:r>
          </a:p>
          <a:p>
            <a:r>
              <a:rPr lang="en-US"/>
              <a:t>List item</a:t>
            </a:r>
          </a:p>
        </p:txBody>
      </p:sp>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497" y="1062165"/>
            <a:ext cx="2628900" cy="2819400"/>
          </a:xfrm>
          <a:prstGeom prst="rect">
            <a:avLst/>
          </a:prstGeom>
        </p:spPr>
      </p:pic>
    </p:spTree>
    <p:extLst>
      <p:ext uri="{BB962C8B-B14F-4D97-AF65-F5344CB8AC3E}">
        <p14:creationId xmlns:p14="http://schemas.microsoft.com/office/powerpoint/2010/main" val="1856665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Image Right">
    <p:spTree>
      <p:nvGrpSpPr>
        <p:cNvPr id="1" name=""/>
        <p:cNvGrpSpPr/>
        <p:nvPr/>
      </p:nvGrpSpPr>
      <p:grpSpPr>
        <a:xfrm>
          <a:off x="0" y="0"/>
          <a:ext cx="0" cy="0"/>
          <a:chOff x="0" y="0"/>
          <a:chExt cx="0" cy="0"/>
        </a:xfrm>
      </p:grpSpPr>
      <p:sp>
        <p:nvSpPr>
          <p:cNvPr id="6"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7" name="Straight Connector 6"/>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6"/>
          <p:cNvSpPr>
            <a:spLocks noGrp="1"/>
          </p:cNvSpPr>
          <p:nvPr>
            <p:ph type="body" sz="quarter" idx="53" hasCustomPrompt="1"/>
          </p:nvPr>
        </p:nvSpPr>
        <p:spPr>
          <a:xfrm>
            <a:off x="456550" y="1062165"/>
            <a:ext cx="5611358" cy="2912692"/>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a:p>
            <a:r>
              <a:rPr lang="en-US"/>
              <a:t>List item</a:t>
            </a:r>
          </a:p>
          <a:p>
            <a:r>
              <a:rPr lang="en-US"/>
              <a:t>List item</a:t>
            </a:r>
          </a:p>
          <a:p>
            <a:r>
              <a:rPr lang="en-US"/>
              <a:t>List item</a:t>
            </a:r>
          </a:p>
        </p:txBody>
      </p:sp>
      <p:sp>
        <p:nvSpPr>
          <p:cNvPr id="12" name="Text Placeholder 6"/>
          <p:cNvSpPr>
            <a:spLocks noGrp="1"/>
          </p:cNvSpPr>
          <p:nvPr>
            <p:ph type="body" sz="quarter" idx="54" hasCustomPrompt="1"/>
          </p:nvPr>
        </p:nvSpPr>
        <p:spPr>
          <a:xfrm>
            <a:off x="459497" y="4151108"/>
            <a:ext cx="8469892" cy="155638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Additional section if needed</a:t>
            </a:r>
          </a:p>
          <a:p>
            <a:r>
              <a:rPr lang="en-US"/>
              <a:t>List item</a:t>
            </a:r>
          </a:p>
        </p:txBody>
      </p:sp>
      <p:sp>
        <p:nvSpPr>
          <p:cNvPr id="13"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00489" y="1074865"/>
            <a:ext cx="2628900" cy="2819400"/>
          </a:xfrm>
          <a:prstGeom prst="rect">
            <a:avLst/>
          </a:prstGeom>
        </p:spPr>
      </p:pic>
    </p:spTree>
    <p:extLst>
      <p:ext uri="{BB962C8B-B14F-4D97-AF65-F5344CB8AC3E}">
        <p14:creationId xmlns:p14="http://schemas.microsoft.com/office/powerpoint/2010/main" val="1080794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amp; Two Column">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10"/>
          <p:cNvSpPr>
            <a:spLocks noGrp="1"/>
          </p:cNvSpPr>
          <p:nvPr>
            <p:ph type="body" sz="quarter" idx="23" hasCustomPrompt="1"/>
          </p:nvPr>
        </p:nvSpPr>
        <p:spPr>
          <a:xfrm>
            <a:off x="456548" y="4047548"/>
            <a:ext cx="4106141" cy="146882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a:t>Bullet point optional.</a:t>
            </a:r>
          </a:p>
          <a:p>
            <a:pPr lvl="0"/>
            <a:r>
              <a:rPr lang="en-US"/>
              <a:t>Another bullet point</a:t>
            </a:r>
          </a:p>
          <a:p>
            <a:pPr lvl="0"/>
            <a:r>
              <a:rPr lang="en-US"/>
              <a:t>Etc.</a:t>
            </a:r>
          </a:p>
        </p:txBody>
      </p:sp>
      <p:sp>
        <p:nvSpPr>
          <p:cNvPr id="7" name="Text Placeholder 10"/>
          <p:cNvSpPr>
            <a:spLocks noGrp="1"/>
          </p:cNvSpPr>
          <p:nvPr>
            <p:ph type="body" sz="quarter" idx="25" hasCustomPrompt="1"/>
          </p:nvPr>
        </p:nvSpPr>
        <p:spPr>
          <a:xfrm>
            <a:off x="456548" y="3540069"/>
            <a:ext cx="410614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a:t>Lorem </a:t>
            </a:r>
            <a:r>
              <a:rPr lang="en-US" err="1"/>
              <a:t>ipsum</a:t>
            </a:r>
            <a:r>
              <a:rPr lang="en-US"/>
              <a:t> dolor</a:t>
            </a:r>
          </a:p>
        </p:txBody>
      </p:sp>
      <p:sp>
        <p:nvSpPr>
          <p:cNvPr id="11" name="Text Placeholder 6"/>
          <p:cNvSpPr>
            <a:spLocks noGrp="1"/>
          </p:cNvSpPr>
          <p:nvPr>
            <p:ph type="body" sz="quarter" idx="53" hasCustomPrompt="1"/>
          </p:nvPr>
        </p:nvSpPr>
        <p:spPr>
          <a:xfrm>
            <a:off x="456549" y="1062165"/>
            <a:ext cx="8472839" cy="2230616"/>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a:p>
            <a:r>
              <a:rPr lang="en-US"/>
              <a:t>List item</a:t>
            </a:r>
          </a:p>
        </p:txBody>
      </p:sp>
      <p:sp>
        <p:nvSpPr>
          <p:cNvPr id="12" name="Text Placeholder 10"/>
          <p:cNvSpPr>
            <a:spLocks noGrp="1"/>
          </p:cNvSpPr>
          <p:nvPr>
            <p:ph type="body" sz="quarter" idx="54" hasCustomPrompt="1"/>
          </p:nvPr>
        </p:nvSpPr>
        <p:spPr>
          <a:xfrm>
            <a:off x="4823248" y="4047548"/>
            <a:ext cx="4106141" cy="146882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a:t>Bullet point optional.</a:t>
            </a:r>
          </a:p>
          <a:p>
            <a:pPr lvl="0"/>
            <a:r>
              <a:rPr lang="en-US"/>
              <a:t>Another bullet point</a:t>
            </a:r>
          </a:p>
          <a:p>
            <a:pPr lvl="0"/>
            <a:r>
              <a:rPr lang="en-US"/>
              <a:t>Etc.</a:t>
            </a:r>
          </a:p>
        </p:txBody>
      </p:sp>
      <p:sp>
        <p:nvSpPr>
          <p:cNvPr id="13" name="Text Placeholder 10"/>
          <p:cNvSpPr>
            <a:spLocks noGrp="1"/>
          </p:cNvSpPr>
          <p:nvPr>
            <p:ph type="body" sz="quarter" idx="55" hasCustomPrompt="1"/>
          </p:nvPr>
        </p:nvSpPr>
        <p:spPr>
          <a:xfrm>
            <a:off x="4823248" y="3540069"/>
            <a:ext cx="410614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a:t>Lorem </a:t>
            </a:r>
            <a:r>
              <a:rPr lang="en-US" err="1"/>
              <a:t>ipsum</a:t>
            </a:r>
            <a:r>
              <a:rPr lang="en-US"/>
              <a:t> dolor</a:t>
            </a:r>
          </a:p>
        </p:txBody>
      </p:sp>
      <p:sp>
        <p:nvSpPr>
          <p:cNvPr id="14"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2187786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amp; Full">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3" hasCustomPrompt="1"/>
          </p:nvPr>
        </p:nvSpPr>
        <p:spPr>
          <a:xfrm>
            <a:off x="456548" y="1569644"/>
            <a:ext cx="4106141"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a:t>Bullet point optional.</a:t>
            </a:r>
          </a:p>
          <a:p>
            <a:pPr lvl="0"/>
            <a:r>
              <a:rPr lang="en-US"/>
              <a:t>Another bullet point</a:t>
            </a:r>
          </a:p>
          <a:p>
            <a:pPr lvl="0"/>
            <a:r>
              <a:rPr lang="en-US"/>
              <a:t>Etc.</a:t>
            </a:r>
          </a:p>
        </p:txBody>
      </p:sp>
      <p:sp>
        <p:nvSpPr>
          <p:cNvPr id="13" name="Text Placeholder 10"/>
          <p:cNvSpPr>
            <a:spLocks noGrp="1"/>
          </p:cNvSpPr>
          <p:nvPr>
            <p:ph type="body" sz="quarter" idx="25" hasCustomPrompt="1"/>
          </p:nvPr>
        </p:nvSpPr>
        <p:spPr>
          <a:xfrm>
            <a:off x="456548" y="1062165"/>
            <a:ext cx="410614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a:t>Lorem </a:t>
            </a:r>
            <a:r>
              <a:rPr lang="en-US" err="1"/>
              <a:t>ipsum</a:t>
            </a:r>
            <a:r>
              <a:rPr lang="en-US"/>
              <a:t> dolor</a:t>
            </a:r>
          </a:p>
        </p:txBody>
      </p:sp>
      <p:sp>
        <p:nvSpPr>
          <p:cNvPr id="14" name="Text Placeholder 10"/>
          <p:cNvSpPr>
            <a:spLocks noGrp="1"/>
          </p:cNvSpPr>
          <p:nvPr>
            <p:ph type="body" sz="quarter" idx="54" hasCustomPrompt="1"/>
          </p:nvPr>
        </p:nvSpPr>
        <p:spPr>
          <a:xfrm>
            <a:off x="4823248" y="1569644"/>
            <a:ext cx="4106141"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a:t>Bullet point optional.</a:t>
            </a:r>
          </a:p>
          <a:p>
            <a:pPr lvl="0"/>
            <a:r>
              <a:rPr lang="en-US"/>
              <a:t>Another bullet point</a:t>
            </a:r>
          </a:p>
          <a:p>
            <a:pPr lvl="0"/>
            <a:r>
              <a:rPr lang="en-US"/>
              <a:t>Etc.</a:t>
            </a:r>
          </a:p>
        </p:txBody>
      </p:sp>
      <p:sp>
        <p:nvSpPr>
          <p:cNvPr id="15" name="Text Placeholder 10"/>
          <p:cNvSpPr>
            <a:spLocks noGrp="1"/>
          </p:cNvSpPr>
          <p:nvPr>
            <p:ph type="body" sz="quarter" idx="55" hasCustomPrompt="1"/>
          </p:nvPr>
        </p:nvSpPr>
        <p:spPr>
          <a:xfrm>
            <a:off x="4823248" y="1062165"/>
            <a:ext cx="410614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a:t>Lorem </a:t>
            </a:r>
            <a:r>
              <a:rPr lang="en-US" err="1"/>
              <a:t>ipsum</a:t>
            </a:r>
            <a:r>
              <a:rPr lang="en-US"/>
              <a:t> dolor</a:t>
            </a:r>
          </a:p>
        </p:txBody>
      </p:sp>
      <p:sp>
        <p:nvSpPr>
          <p:cNvPr id="20" name="Text Placeholder 6"/>
          <p:cNvSpPr>
            <a:spLocks noGrp="1"/>
          </p:cNvSpPr>
          <p:nvPr>
            <p:ph type="body" sz="quarter" idx="53" hasCustomPrompt="1"/>
          </p:nvPr>
        </p:nvSpPr>
        <p:spPr>
          <a:xfrm>
            <a:off x="456549" y="3723976"/>
            <a:ext cx="8472839" cy="2101109"/>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a:p>
            <a:r>
              <a:rPr lang="en-US"/>
              <a:t>List item</a:t>
            </a:r>
          </a:p>
        </p:txBody>
      </p:sp>
      <p:sp>
        <p:nvSpPr>
          <p:cNvPr id="21"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3435466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Rows with Images">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483017" y="1075075"/>
            <a:ext cx="1977571" cy="228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9" hasCustomPrompt="1"/>
          </p:nvPr>
        </p:nvSpPr>
        <p:spPr>
          <a:xfrm>
            <a:off x="2663260" y="1091457"/>
            <a:ext cx="6251625" cy="37789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a:t>Bold Title Here</a:t>
            </a:r>
          </a:p>
        </p:txBody>
      </p:sp>
      <p:sp>
        <p:nvSpPr>
          <p:cNvPr id="9" name="Text Placeholder 10"/>
          <p:cNvSpPr>
            <a:spLocks noGrp="1"/>
          </p:cNvSpPr>
          <p:nvPr>
            <p:ph type="body" sz="quarter" idx="33" hasCustomPrompt="1"/>
          </p:nvPr>
        </p:nvSpPr>
        <p:spPr>
          <a:xfrm>
            <a:off x="2663559" y="1624160"/>
            <a:ext cx="6234469" cy="173691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a:t>List item</a:t>
            </a:r>
          </a:p>
          <a:p>
            <a:pPr lvl="0"/>
            <a:r>
              <a:rPr lang="en-US"/>
              <a:t>List item</a:t>
            </a:r>
          </a:p>
          <a:p>
            <a:pPr lvl="0"/>
            <a:r>
              <a:rPr lang="en-US"/>
              <a:t>List item</a:t>
            </a:r>
          </a:p>
        </p:txBody>
      </p:sp>
      <p:sp>
        <p:nvSpPr>
          <p:cNvPr id="10" name="TextBox 9"/>
          <p:cNvSpPr txBox="1"/>
          <p:nvPr userDrawn="1"/>
        </p:nvSpPr>
        <p:spPr>
          <a:xfrm>
            <a:off x="878321" y="1962880"/>
            <a:ext cx="1189733" cy="400110"/>
          </a:xfrm>
          <a:prstGeom prst="rect">
            <a:avLst/>
          </a:prstGeom>
          <a:noFill/>
        </p:spPr>
        <p:txBody>
          <a:bodyPr wrap="square" rtlCol="0">
            <a:spAutoFit/>
          </a:bodyPr>
          <a:lstStyle/>
          <a:p>
            <a:pPr algn="ctr"/>
            <a:r>
              <a:rPr lang="en-US" sz="1000"/>
              <a:t>Image Size</a:t>
            </a:r>
          </a:p>
          <a:p>
            <a:pPr algn="ctr"/>
            <a:r>
              <a:rPr lang="en-US" sz="1000"/>
              <a:t>155 W x 180 H</a:t>
            </a:r>
          </a:p>
        </p:txBody>
      </p:sp>
      <p:sp>
        <p:nvSpPr>
          <p:cNvPr id="11" name="Rectangle 10"/>
          <p:cNvSpPr/>
          <p:nvPr userDrawn="1"/>
        </p:nvSpPr>
        <p:spPr>
          <a:xfrm>
            <a:off x="483017" y="3677939"/>
            <a:ext cx="1977571" cy="228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34" hasCustomPrompt="1"/>
          </p:nvPr>
        </p:nvSpPr>
        <p:spPr>
          <a:xfrm>
            <a:off x="2663260" y="3694321"/>
            <a:ext cx="6251625" cy="37789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a:t>Bold Title Here</a:t>
            </a:r>
          </a:p>
        </p:txBody>
      </p:sp>
      <p:sp>
        <p:nvSpPr>
          <p:cNvPr id="13" name="Text Placeholder 10"/>
          <p:cNvSpPr>
            <a:spLocks noGrp="1"/>
          </p:cNvSpPr>
          <p:nvPr>
            <p:ph type="body" sz="quarter" idx="35" hasCustomPrompt="1"/>
          </p:nvPr>
        </p:nvSpPr>
        <p:spPr>
          <a:xfrm>
            <a:off x="2663559" y="4227024"/>
            <a:ext cx="6234469" cy="173691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a:t>List item</a:t>
            </a:r>
          </a:p>
          <a:p>
            <a:pPr lvl="0"/>
            <a:r>
              <a:rPr lang="en-US"/>
              <a:t>List item</a:t>
            </a:r>
          </a:p>
          <a:p>
            <a:pPr lvl="0"/>
            <a:r>
              <a:rPr lang="en-US"/>
              <a:t>List item</a:t>
            </a:r>
          </a:p>
        </p:txBody>
      </p:sp>
      <p:sp>
        <p:nvSpPr>
          <p:cNvPr id="14" name="TextBox 13"/>
          <p:cNvSpPr txBox="1"/>
          <p:nvPr userDrawn="1"/>
        </p:nvSpPr>
        <p:spPr>
          <a:xfrm>
            <a:off x="878321" y="4651984"/>
            <a:ext cx="1189733" cy="400110"/>
          </a:xfrm>
          <a:prstGeom prst="rect">
            <a:avLst/>
          </a:prstGeom>
          <a:noFill/>
        </p:spPr>
        <p:txBody>
          <a:bodyPr wrap="square" rtlCol="0">
            <a:spAutoFit/>
          </a:bodyPr>
          <a:lstStyle/>
          <a:p>
            <a:pPr algn="ctr"/>
            <a:r>
              <a:rPr lang="en-US" sz="1000"/>
              <a:t>Image Size</a:t>
            </a:r>
          </a:p>
          <a:p>
            <a:pPr algn="ctr"/>
            <a:r>
              <a:rPr lang="en-US" sz="1000"/>
              <a:t>155 W x 180 H</a:t>
            </a:r>
          </a:p>
        </p:txBody>
      </p:sp>
      <p:sp>
        <p:nvSpPr>
          <p:cNvPr id="15"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1954637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to Lef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10"/>
          <p:cNvSpPr>
            <a:spLocks noGrp="1"/>
          </p:cNvSpPr>
          <p:nvPr>
            <p:ph type="body" sz="quarter" idx="34" hasCustomPrompt="1"/>
          </p:nvPr>
        </p:nvSpPr>
        <p:spPr>
          <a:xfrm>
            <a:off x="5584567" y="978249"/>
            <a:ext cx="3344822" cy="32294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a:t>Chart to the Left</a:t>
            </a:r>
          </a:p>
        </p:txBody>
      </p:sp>
      <p:sp>
        <p:nvSpPr>
          <p:cNvPr id="7" name="Text Placeholder 10"/>
          <p:cNvSpPr>
            <a:spLocks noGrp="1"/>
          </p:cNvSpPr>
          <p:nvPr>
            <p:ph type="body" sz="quarter" idx="35" hasCustomPrompt="1"/>
          </p:nvPr>
        </p:nvSpPr>
        <p:spPr>
          <a:xfrm>
            <a:off x="5581848" y="1468968"/>
            <a:ext cx="3335643" cy="145533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a:t>List item</a:t>
            </a:r>
          </a:p>
          <a:p>
            <a:pPr lvl="0"/>
            <a:r>
              <a:rPr lang="en-US"/>
              <a:t>List item</a:t>
            </a:r>
          </a:p>
          <a:p>
            <a:pPr lvl="0"/>
            <a:r>
              <a:rPr lang="en-US"/>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54022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graphicFrame>
        <p:nvGraphicFramePr>
          <p:cNvPr id="4" name="Chart 3"/>
          <p:cNvGraphicFramePr/>
          <p:nvPr userDrawn="1">
            <p:extLst>
              <p:ext uri="{D42A27DB-BD31-4B8C-83A1-F6EECF244321}">
                <p14:modId xmlns:p14="http://schemas.microsoft.com/office/powerpoint/2010/main" val="1279378056"/>
              </p:ext>
            </p:extLst>
          </p:nvPr>
        </p:nvGraphicFramePr>
        <p:xfrm>
          <a:off x="172473" y="978249"/>
          <a:ext cx="5229063" cy="43546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10"/>
          <p:cNvSpPr>
            <a:spLocks noGrp="1"/>
          </p:cNvSpPr>
          <p:nvPr>
            <p:ph type="body" sz="quarter" idx="34" hasCustomPrompt="1"/>
          </p:nvPr>
        </p:nvSpPr>
        <p:spPr>
          <a:xfrm>
            <a:off x="5584567" y="1581925"/>
            <a:ext cx="3344822" cy="32294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a:t>Example Chart</a:t>
            </a:r>
          </a:p>
        </p:txBody>
      </p:sp>
      <p:sp>
        <p:nvSpPr>
          <p:cNvPr id="6" name="Text Placeholder 10"/>
          <p:cNvSpPr>
            <a:spLocks noGrp="1"/>
          </p:cNvSpPr>
          <p:nvPr>
            <p:ph type="body" sz="quarter" idx="35" hasCustomPrompt="1"/>
          </p:nvPr>
        </p:nvSpPr>
        <p:spPr>
          <a:xfrm>
            <a:off x="5581848" y="2072644"/>
            <a:ext cx="3335643" cy="234125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r>
              <a:rPr lang="en-US"/>
              <a:t>Recommended Colors for Charts</a:t>
            </a:r>
          </a:p>
          <a:p>
            <a:r>
              <a:rPr lang="en-US"/>
              <a:t>Yellow – CMYK=1,16,99,0</a:t>
            </a:r>
          </a:p>
          <a:p>
            <a:r>
              <a:rPr lang="en-US"/>
              <a:t>Blue – CMYK=100,70,0,40</a:t>
            </a:r>
          </a:p>
        </p:txBody>
      </p:sp>
      <p:sp>
        <p:nvSpPr>
          <p:cNvPr id="9"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Example Slide for Reference</a:t>
            </a:r>
          </a:p>
        </p:txBody>
      </p:sp>
      <p:cxnSp>
        <p:nvCxnSpPr>
          <p:cNvPr id="10" name="Straight Connector 9"/>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3579781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to Righ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34" hasCustomPrompt="1"/>
          </p:nvPr>
        </p:nvSpPr>
        <p:spPr>
          <a:xfrm>
            <a:off x="441737" y="1550566"/>
            <a:ext cx="3344822" cy="32294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a:t>Chart to the Right</a:t>
            </a:r>
          </a:p>
        </p:txBody>
      </p:sp>
      <p:sp>
        <p:nvSpPr>
          <p:cNvPr id="9" name="Text Placeholder 10"/>
          <p:cNvSpPr>
            <a:spLocks noGrp="1"/>
          </p:cNvSpPr>
          <p:nvPr>
            <p:ph type="body" sz="quarter" idx="35" hasCustomPrompt="1"/>
          </p:nvPr>
        </p:nvSpPr>
        <p:spPr>
          <a:xfrm>
            <a:off x="439018" y="2041285"/>
            <a:ext cx="3335643" cy="145533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a:t>List item</a:t>
            </a:r>
          </a:p>
          <a:p>
            <a:pPr lvl="0"/>
            <a:r>
              <a:rPr lang="en-US"/>
              <a:t>List item</a:t>
            </a:r>
          </a:p>
          <a:p>
            <a:pPr lvl="0"/>
            <a:r>
              <a:rPr lang="en-US"/>
              <a:t>List item</a:t>
            </a:r>
          </a:p>
        </p:txBody>
      </p:sp>
      <p:sp>
        <p:nvSpPr>
          <p:cNvPr id="10"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2368061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Example Slide for Reference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10"/>
          <p:cNvSpPr>
            <a:spLocks noGrp="1"/>
          </p:cNvSpPr>
          <p:nvPr>
            <p:ph type="body" sz="quarter" idx="34" hasCustomPrompt="1"/>
          </p:nvPr>
        </p:nvSpPr>
        <p:spPr>
          <a:xfrm>
            <a:off x="441737" y="1550566"/>
            <a:ext cx="3344822" cy="32294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a:t>Example Pie Chart</a:t>
            </a:r>
          </a:p>
        </p:txBody>
      </p:sp>
      <p:sp>
        <p:nvSpPr>
          <p:cNvPr id="7" name="Text Placeholder 10"/>
          <p:cNvSpPr>
            <a:spLocks noGrp="1"/>
          </p:cNvSpPr>
          <p:nvPr>
            <p:ph type="body" sz="quarter" idx="35" hasCustomPrompt="1"/>
          </p:nvPr>
        </p:nvSpPr>
        <p:spPr>
          <a:xfrm>
            <a:off x="439018" y="2041284"/>
            <a:ext cx="3335643" cy="2364769"/>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r>
              <a:rPr lang="en-US"/>
              <a:t>Recommended Colors for Charts</a:t>
            </a:r>
          </a:p>
          <a:p>
            <a:r>
              <a:rPr lang="en-US"/>
              <a:t>Yellow – CMYK=1,16,99,0</a:t>
            </a:r>
          </a:p>
          <a:p>
            <a:r>
              <a:rPr lang="en-US"/>
              <a:t>Blue – CMYK=100,70,0,40</a:t>
            </a:r>
          </a:p>
        </p:txBody>
      </p:sp>
      <p:graphicFrame>
        <p:nvGraphicFramePr>
          <p:cNvPr id="8" name="Chart 7"/>
          <p:cNvGraphicFramePr/>
          <p:nvPr userDrawn="1">
            <p:extLst>
              <p:ext uri="{D42A27DB-BD31-4B8C-83A1-F6EECF244321}">
                <p14:modId xmlns:p14="http://schemas.microsoft.com/office/powerpoint/2010/main" val="3097914800"/>
              </p:ext>
            </p:extLst>
          </p:nvPr>
        </p:nvGraphicFramePr>
        <p:xfrm>
          <a:off x="4002414" y="1467223"/>
          <a:ext cx="4926975" cy="3530729"/>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108006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 Vertic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725741" y="1934628"/>
            <a:ext cx="3587920" cy="2847074"/>
          </a:xfrm>
          <a:prstGeom prst="rect">
            <a:avLst/>
          </a:prstGeom>
        </p:spPr>
      </p:pic>
    </p:spTree>
    <p:extLst>
      <p:ext uri="{BB962C8B-B14F-4D97-AF65-F5344CB8AC3E}">
        <p14:creationId xmlns:p14="http://schemas.microsoft.com/office/powerpoint/2010/main" val="193142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378912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Full page">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Example Slide for Reference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p:nvPr userDrawn="1">
            <p:extLst>
              <p:ext uri="{D42A27DB-BD31-4B8C-83A1-F6EECF244321}">
                <p14:modId xmlns:p14="http://schemas.microsoft.com/office/powerpoint/2010/main" val="4201799380"/>
              </p:ext>
            </p:extLst>
          </p:nvPr>
        </p:nvGraphicFramePr>
        <p:xfrm>
          <a:off x="211672" y="1160313"/>
          <a:ext cx="8717718" cy="4507974"/>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3427675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s Righ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23" hasCustomPrompt="1"/>
          </p:nvPr>
        </p:nvSpPr>
        <p:spPr>
          <a:xfrm>
            <a:off x="456549" y="1569644"/>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a:t>Bullet point optional.</a:t>
            </a:r>
          </a:p>
          <a:p>
            <a:pPr lvl="0"/>
            <a:r>
              <a:rPr lang="en-US"/>
              <a:t>Another bullet point</a:t>
            </a:r>
          </a:p>
          <a:p>
            <a:pPr lvl="0"/>
            <a:r>
              <a:rPr lang="en-US"/>
              <a:t>Etc.</a:t>
            </a:r>
          </a:p>
        </p:txBody>
      </p:sp>
      <p:sp>
        <p:nvSpPr>
          <p:cNvPr id="9" name="Text Placeholder 10"/>
          <p:cNvSpPr>
            <a:spLocks noGrp="1"/>
          </p:cNvSpPr>
          <p:nvPr>
            <p:ph type="body" sz="quarter" idx="25" hasCustomPrompt="1"/>
          </p:nvPr>
        </p:nvSpPr>
        <p:spPr>
          <a:xfrm>
            <a:off x="456549" y="1062165"/>
            <a:ext cx="3776876"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a:t>Lorem </a:t>
            </a:r>
            <a:r>
              <a:rPr lang="en-US" err="1"/>
              <a:t>ipsum</a:t>
            </a:r>
            <a:r>
              <a:rPr lang="en-US"/>
              <a:t> dolor</a:t>
            </a:r>
          </a:p>
        </p:txBody>
      </p:sp>
      <p:sp>
        <p:nvSpPr>
          <p:cNvPr id="12" name="Rectangle 11"/>
          <p:cNvSpPr/>
          <p:nvPr userDrawn="1"/>
        </p:nvSpPr>
        <p:spPr>
          <a:xfrm>
            <a:off x="4402439" y="258719"/>
            <a:ext cx="4526946" cy="28880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5363430" y="1292645"/>
            <a:ext cx="2649741" cy="553998"/>
          </a:xfrm>
          <a:prstGeom prst="rect">
            <a:avLst/>
          </a:prstGeom>
          <a:noFill/>
        </p:spPr>
        <p:txBody>
          <a:bodyPr wrap="square" rtlCol="0">
            <a:spAutoFit/>
          </a:bodyPr>
          <a:lstStyle/>
          <a:p>
            <a:pPr algn="ctr"/>
            <a:r>
              <a:rPr lang="en-US" sz="1000"/>
              <a:t>Image Size</a:t>
            </a:r>
          </a:p>
          <a:p>
            <a:pPr algn="ctr"/>
            <a:r>
              <a:rPr lang="en-US" sz="1000"/>
              <a:t>852 W </a:t>
            </a:r>
            <a:r>
              <a:rPr lang="en-US" sz="1000" baseline="0"/>
              <a:t>x 54</a:t>
            </a:r>
            <a:r>
              <a:rPr lang="en-US" sz="1000"/>
              <a:t>0 H</a:t>
            </a:r>
          </a:p>
          <a:p>
            <a:pPr algn="ctr"/>
            <a:r>
              <a:rPr lang="en-US" sz="1000"/>
              <a:t>Scale</a:t>
            </a:r>
            <a:r>
              <a:rPr lang="en-US" sz="1000" baseline="0"/>
              <a:t> to fit.</a:t>
            </a:r>
            <a:endParaRPr lang="en-US" sz="1000"/>
          </a:p>
        </p:txBody>
      </p:sp>
      <p:sp>
        <p:nvSpPr>
          <p:cNvPr id="14" name="Rectangle 13"/>
          <p:cNvSpPr/>
          <p:nvPr userDrawn="1"/>
        </p:nvSpPr>
        <p:spPr>
          <a:xfrm>
            <a:off x="4402957" y="3146797"/>
            <a:ext cx="4526428" cy="288774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5433643" y="4076824"/>
            <a:ext cx="2788171" cy="553998"/>
          </a:xfrm>
          <a:prstGeom prst="rect">
            <a:avLst/>
          </a:prstGeom>
          <a:noFill/>
        </p:spPr>
        <p:txBody>
          <a:bodyPr wrap="square" rtlCol="0">
            <a:spAutoFit/>
          </a:bodyPr>
          <a:lstStyle/>
          <a:p>
            <a:pPr algn="ctr"/>
            <a:r>
              <a:rPr lang="en-US" sz="1000"/>
              <a:t>Image Size</a:t>
            </a:r>
          </a:p>
          <a:p>
            <a:pPr algn="ctr"/>
            <a:r>
              <a:rPr lang="en-US" sz="1000"/>
              <a:t>852 W </a:t>
            </a:r>
            <a:r>
              <a:rPr lang="en-US" sz="1000" baseline="0"/>
              <a:t>x 54</a:t>
            </a:r>
            <a:r>
              <a:rPr lang="en-US" sz="1000"/>
              <a:t>0 H</a:t>
            </a:r>
          </a:p>
          <a:p>
            <a:pPr algn="ctr"/>
            <a:r>
              <a:rPr lang="en-US" sz="1000"/>
              <a:t>Scale</a:t>
            </a:r>
            <a:r>
              <a:rPr lang="en-US" sz="1000" baseline="0"/>
              <a:t> to fit.</a:t>
            </a:r>
            <a:endParaRPr lang="en-US" sz="1000"/>
          </a:p>
        </p:txBody>
      </p:sp>
      <p:sp>
        <p:nvSpPr>
          <p:cNvPr id="16"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2654616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23" hasCustomPrompt="1"/>
          </p:nvPr>
        </p:nvSpPr>
        <p:spPr>
          <a:xfrm>
            <a:off x="456549" y="1569644"/>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a:t>Bullet point optional.</a:t>
            </a:r>
          </a:p>
          <a:p>
            <a:pPr lvl="0"/>
            <a:r>
              <a:rPr lang="en-US"/>
              <a:t>Another bullet point</a:t>
            </a:r>
          </a:p>
          <a:p>
            <a:pPr lvl="0"/>
            <a:r>
              <a:rPr lang="en-US"/>
              <a:t>Etc.</a:t>
            </a:r>
          </a:p>
        </p:txBody>
      </p:sp>
      <p:sp>
        <p:nvSpPr>
          <p:cNvPr id="9" name="Text Placeholder 10"/>
          <p:cNvSpPr>
            <a:spLocks noGrp="1"/>
          </p:cNvSpPr>
          <p:nvPr>
            <p:ph type="body" sz="quarter" idx="25" hasCustomPrompt="1"/>
          </p:nvPr>
        </p:nvSpPr>
        <p:spPr>
          <a:xfrm>
            <a:off x="456549" y="1062165"/>
            <a:ext cx="3776876"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a:t>Lorem </a:t>
            </a:r>
            <a:r>
              <a:rPr lang="en-US" err="1"/>
              <a:t>ipsum</a:t>
            </a:r>
            <a:r>
              <a:rPr lang="en-US"/>
              <a:t> dolor</a:t>
            </a:r>
          </a:p>
        </p:txBody>
      </p:sp>
      <p:sp>
        <p:nvSpPr>
          <p:cNvPr id="10"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5489" y="252275"/>
            <a:ext cx="4533900" cy="28829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8189" y="3135175"/>
            <a:ext cx="4521200" cy="2870200"/>
          </a:xfrm>
          <a:prstGeom prst="rect">
            <a:avLst/>
          </a:prstGeom>
        </p:spPr>
      </p:pic>
    </p:spTree>
    <p:extLst>
      <p:ext uri="{BB962C8B-B14F-4D97-AF65-F5344CB8AC3E}">
        <p14:creationId xmlns:p14="http://schemas.microsoft.com/office/powerpoint/2010/main" val="2726350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ellow Half &amp; Quarter Photo">
    <p:spTree>
      <p:nvGrpSpPr>
        <p:cNvPr id="1" name=""/>
        <p:cNvGrpSpPr/>
        <p:nvPr/>
      </p:nvGrpSpPr>
      <p:grpSpPr>
        <a:xfrm>
          <a:off x="0" y="0"/>
          <a:ext cx="0" cy="0"/>
          <a:chOff x="0" y="0"/>
          <a:chExt cx="0" cy="0"/>
        </a:xfrm>
      </p:grpSpPr>
      <p:sp>
        <p:nvSpPr>
          <p:cNvPr id="10" name="Rectangle 9"/>
          <p:cNvSpPr/>
          <p:nvPr userDrawn="1"/>
        </p:nvSpPr>
        <p:spPr>
          <a:xfrm>
            <a:off x="-1" y="-1"/>
            <a:ext cx="6232071" cy="3653420"/>
          </a:xfrm>
          <a:prstGeom prst="rect">
            <a:avLst/>
          </a:prstGeom>
          <a:solidFill>
            <a:srgbClr val="F6C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p:cNvSpPr>
            <a:spLocks noGrp="1"/>
          </p:cNvSpPr>
          <p:nvPr>
            <p:ph type="body" sz="quarter" idx="18" hasCustomPrompt="1"/>
          </p:nvPr>
        </p:nvSpPr>
        <p:spPr>
          <a:xfrm>
            <a:off x="436693" y="27883"/>
            <a:ext cx="3961364" cy="888554"/>
          </a:xfrm>
          <a:prstGeom prst="rect">
            <a:avLst/>
          </a:prstGeom>
          <a:noFill/>
          <a:ln>
            <a:no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sp>
        <p:nvSpPr>
          <p:cNvPr id="8" name="Text Placeholder 10"/>
          <p:cNvSpPr>
            <a:spLocks noGrp="1"/>
          </p:cNvSpPr>
          <p:nvPr>
            <p:ph type="body" sz="quarter" idx="23" hasCustomPrompt="1"/>
          </p:nvPr>
        </p:nvSpPr>
        <p:spPr>
          <a:xfrm>
            <a:off x="456549" y="1107086"/>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a:t>Bullet point optional.</a:t>
            </a:r>
          </a:p>
          <a:p>
            <a:pPr lvl="0"/>
            <a:r>
              <a:rPr lang="en-US"/>
              <a:t>Another bullet point</a:t>
            </a:r>
          </a:p>
          <a:p>
            <a:pPr lvl="0"/>
            <a:r>
              <a:rPr lang="en-US"/>
              <a:t>Etc.</a:t>
            </a:r>
          </a:p>
        </p:txBody>
      </p:sp>
      <p:sp>
        <p:nvSpPr>
          <p:cNvPr id="12" name="Rectangle 11"/>
          <p:cNvSpPr/>
          <p:nvPr userDrawn="1"/>
        </p:nvSpPr>
        <p:spPr>
          <a:xfrm>
            <a:off x="4521200" y="0"/>
            <a:ext cx="4622800" cy="68579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22823" y="2930071"/>
            <a:ext cx="2195286" cy="400110"/>
          </a:xfrm>
          <a:prstGeom prst="rect">
            <a:avLst/>
          </a:prstGeom>
          <a:noFill/>
        </p:spPr>
        <p:txBody>
          <a:bodyPr wrap="square" rtlCol="0">
            <a:spAutoFit/>
          </a:bodyPr>
          <a:lstStyle/>
          <a:p>
            <a:pPr algn="ctr"/>
            <a:r>
              <a:rPr lang="en-US" sz="1000"/>
              <a:t>Image Size</a:t>
            </a:r>
          </a:p>
          <a:p>
            <a:pPr algn="ctr"/>
            <a:r>
              <a:rPr lang="en-US" sz="1000"/>
              <a:t>364 W x 540 H</a:t>
            </a:r>
          </a:p>
        </p:txBody>
      </p:sp>
      <p:sp>
        <p:nvSpPr>
          <p:cNvPr id="15" name="Rectangle 14"/>
          <p:cNvSpPr/>
          <p:nvPr userDrawn="1"/>
        </p:nvSpPr>
        <p:spPr>
          <a:xfrm>
            <a:off x="0" y="3525740"/>
            <a:ext cx="4521200" cy="33322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1236228" y="4948380"/>
            <a:ext cx="2195286" cy="400110"/>
          </a:xfrm>
          <a:prstGeom prst="rect">
            <a:avLst/>
          </a:prstGeom>
          <a:noFill/>
        </p:spPr>
        <p:txBody>
          <a:bodyPr wrap="square" rtlCol="0">
            <a:spAutoFit/>
          </a:bodyPr>
          <a:lstStyle/>
          <a:p>
            <a:pPr algn="ctr"/>
            <a:r>
              <a:rPr lang="en-US" sz="1000"/>
              <a:t>Image Size</a:t>
            </a:r>
          </a:p>
          <a:p>
            <a:pPr algn="ctr"/>
            <a:r>
              <a:rPr lang="en-US" sz="1000"/>
              <a:t>364 W x 270 H</a:t>
            </a:r>
          </a:p>
        </p:txBody>
      </p:sp>
    </p:spTree>
    <p:extLst>
      <p:ext uri="{BB962C8B-B14F-4D97-AF65-F5344CB8AC3E}">
        <p14:creationId xmlns:p14="http://schemas.microsoft.com/office/powerpoint/2010/main" val="1123266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Rectangle 9"/>
          <p:cNvSpPr/>
          <p:nvPr userDrawn="1"/>
        </p:nvSpPr>
        <p:spPr>
          <a:xfrm>
            <a:off x="-1" y="-1"/>
            <a:ext cx="6232071" cy="3653420"/>
          </a:xfrm>
          <a:prstGeom prst="rect">
            <a:avLst/>
          </a:prstGeom>
          <a:solidFill>
            <a:srgbClr val="F6C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p:cNvSpPr>
            <a:spLocks noGrp="1"/>
          </p:cNvSpPr>
          <p:nvPr>
            <p:ph type="body" sz="quarter" idx="18" hasCustomPrompt="1"/>
          </p:nvPr>
        </p:nvSpPr>
        <p:spPr>
          <a:xfrm>
            <a:off x="436693" y="27883"/>
            <a:ext cx="3961364" cy="888554"/>
          </a:xfrm>
          <a:prstGeom prst="rect">
            <a:avLst/>
          </a:prstGeom>
          <a:noFill/>
          <a:ln>
            <a:no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sp>
        <p:nvSpPr>
          <p:cNvPr id="8" name="Text Placeholder 10"/>
          <p:cNvSpPr>
            <a:spLocks noGrp="1"/>
          </p:cNvSpPr>
          <p:nvPr>
            <p:ph type="body" sz="quarter" idx="23" hasCustomPrompt="1"/>
          </p:nvPr>
        </p:nvSpPr>
        <p:spPr>
          <a:xfrm>
            <a:off x="456549" y="1107086"/>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a:t>Bullet point optional.</a:t>
            </a:r>
          </a:p>
          <a:p>
            <a:pPr lvl="0"/>
            <a:r>
              <a:rPr lang="en-US"/>
              <a:t>Another bullet point</a:t>
            </a:r>
          </a:p>
          <a:p>
            <a:pPr lvl="0"/>
            <a:r>
              <a:rPr lang="en-US"/>
              <a:t>Etc.</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5057" y="0"/>
            <a:ext cx="46228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7" y="3606800"/>
            <a:ext cx="4521200" cy="3251200"/>
          </a:xfrm>
          <a:prstGeom prst="rect">
            <a:avLst/>
          </a:prstGeom>
        </p:spPr>
      </p:pic>
    </p:spTree>
    <p:extLst>
      <p:ext uri="{BB962C8B-B14F-4D97-AF65-F5344CB8AC3E}">
        <p14:creationId xmlns:p14="http://schemas.microsoft.com/office/powerpoint/2010/main" val="3085864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Half &amp; Quarter Photo">
    <p:spTree>
      <p:nvGrpSpPr>
        <p:cNvPr id="1" name=""/>
        <p:cNvGrpSpPr/>
        <p:nvPr/>
      </p:nvGrpSpPr>
      <p:grpSpPr>
        <a:xfrm>
          <a:off x="0" y="0"/>
          <a:ext cx="0" cy="0"/>
          <a:chOff x="0" y="0"/>
          <a:chExt cx="0" cy="0"/>
        </a:xfrm>
      </p:grpSpPr>
      <p:sp>
        <p:nvSpPr>
          <p:cNvPr id="9" name="Rectangle 8"/>
          <p:cNvSpPr/>
          <p:nvPr userDrawn="1"/>
        </p:nvSpPr>
        <p:spPr>
          <a:xfrm>
            <a:off x="-1" y="-1"/>
            <a:ext cx="6304643" cy="3546929"/>
          </a:xfrm>
          <a:prstGeom prst="rect">
            <a:avLst/>
          </a:prstGeom>
          <a:solidFill>
            <a:srgbClr val="08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p:cNvSpPr>
            <a:spLocks noGrp="1"/>
          </p:cNvSpPr>
          <p:nvPr>
            <p:ph type="body" sz="quarter" idx="18" hasCustomPrompt="1"/>
          </p:nvPr>
        </p:nvSpPr>
        <p:spPr>
          <a:xfrm>
            <a:off x="436693" y="27883"/>
            <a:ext cx="3961364" cy="888554"/>
          </a:xfrm>
          <a:prstGeom prst="rect">
            <a:avLst/>
          </a:prstGeom>
          <a:noFill/>
          <a:ln>
            <a:noFill/>
          </a:ln>
        </p:spPr>
        <p:txBody>
          <a:bodyPr/>
          <a:lstStyle>
            <a:lvl1pPr marL="0" indent="0">
              <a:lnSpc>
                <a:spcPts val="6000"/>
              </a:lnSpc>
              <a:buNone/>
              <a:defRPr sz="4800" b="1" baseline="0">
                <a:solidFill>
                  <a:schemeClr val="bg1"/>
                </a:solidFill>
                <a:latin typeface="Calibri"/>
                <a:cs typeface="Calibri"/>
              </a:defRPr>
            </a:lvl1pPr>
          </a:lstStyle>
          <a:p>
            <a:pPr lvl="0"/>
            <a:r>
              <a:rPr lang="en-US"/>
              <a:t>Slide Title</a:t>
            </a:r>
          </a:p>
        </p:txBody>
      </p:sp>
      <p:sp>
        <p:nvSpPr>
          <p:cNvPr id="8" name="Text Placeholder 10"/>
          <p:cNvSpPr>
            <a:spLocks noGrp="1"/>
          </p:cNvSpPr>
          <p:nvPr>
            <p:ph type="body" sz="quarter" idx="23" hasCustomPrompt="1"/>
          </p:nvPr>
        </p:nvSpPr>
        <p:spPr>
          <a:xfrm>
            <a:off x="456549" y="1107086"/>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bg1"/>
                </a:solidFill>
                <a:latin typeface="Arial"/>
                <a:cs typeface="Arial"/>
              </a:defRPr>
            </a:lvl1pPr>
          </a:lstStyle>
          <a:p>
            <a:pPr lvl="0"/>
            <a:r>
              <a:rPr lang="en-US"/>
              <a:t>Bullet point optional.</a:t>
            </a:r>
          </a:p>
          <a:p>
            <a:pPr lvl="0"/>
            <a:r>
              <a:rPr lang="en-US"/>
              <a:t>Another bullet point</a:t>
            </a:r>
          </a:p>
          <a:p>
            <a:pPr lvl="0"/>
            <a:r>
              <a:rPr lang="en-US"/>
              <a:t>Etc.</a:t>
            </a:r>
          </a:p>
        </p:txBody>
      </p:sp>
      <p:sp>
        <p:nvSpPr>
          <p:cNvPr id="12" name="Rectangle 11"/>
          <p:cNvSpPr/>
          <p:nvPr userDrawn="1"/>
        </p:nvSpPr>
        <p:spPr>
          <a:xfrm>
            <a:off x="4521200" y="0"/>
            <a:ext cx="4622800" cy="68579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22823" y="2930071"/>
            <a:ext cx="2195286" cy="400110"/>
          </a:xfrm>
          <a:prstGeom prst="rect">
            <a:avLst/>
          </a:prstGeom>
          <a:noFill/>
        </p:spPr>
        <p:txBody>
          <a:bodyPr wrap="square" rtlCol="0">
            <a:spAutoFit/>
          </a:bodyPr>
          <a:lstStyle/>
          <a:p>
            <a:pPr algn="ctr"/>
            <a:r>
              <a:rPr lang="en-US" sz="1000"/>
              <a:t>Image Size</a:t>
            </a:r>
          </a:p>
          <a:p>
            <a:pPr algn="ctr"/>
            <a:r>
              <a:rPr lang="en-US" sz="1000"/>
              <a:t>364 W x 540 H</a:t>
            </a:r>
          </a:p>
        </p:txBody>
      </p:sp>
      <p:sp>
        <p:nvSpPr>
          <p:cNvPr id="15" name="Rectangle 14"/>
          <p:cNvSpPr/>
          <p:nvPr userDrawn="1"/>
        </p:nvSpPr>
        <p:spPr>
          <a:xfrm>
            <a:off x="0" y="3525740"/>
            <a:ext cx="4521200" cy="33322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1236228" y="4948380"/>
            <a:ext cx="2195286" cy="400110"/>
          </a:xfrm>
          <a:prstGeom prst="rect">
            <a:avLst/>
          </a:prstGeom>
          <a:noFill/>
        </p:spPr>
        <p:txBody>
          <a:bodyPr wrap="square" rtlCol="0">
            <a:spAutoFit/>
          </a:bodyPr>
          <a:lstStyle/>
          <a:p>
            <a:pPr algn="ctr"/>
            <a:r>
              <a:rPr lang="en-US" sz="1000"/>
              <a:t>Image Size</a:t>
            </a:r>
          </a:p>
          <a:p>
            <a:pPr algn="ctr"/>
            <a:r>
              <a:rPr lang="en-US" sz="1000"/>
              <a:t>364 W x 270 H</a:t>
            </a:r>
          </a:p>
        </p:txBody>
      </p:sp>
    </p:spTree>
    <p:extLst>
      <p:ext uri="{BB962C8B-B14F-4D97-AF65-F5344CB8AC3E}">
        <p14:creationId xmlns:p14="http://schemas.microsoft.com/office/powerpoint/2010/main" val="3380326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Rectangle 8"/>
          <p:cNvSpPr/>
          <p:nvPr userDrawn="1"/>
        </p:nvSpPr>
        <p:spPr>
          <a:xfrm>
            <a:off x="-1" y="-1"/>
            <a:ext cx="6304643" cy="3546929"/>
          </a:xfrm>
          <a:prstGeom prst="rect">
            <a:avLst/>
          </a:prstGeom>
          <a:solidFill>
            <a:srgbClr val="08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p:cNvSpPr>
            <a:spLocks noGrp="1"/>
          </p:cNvSpPr>
          <p:nvPr>
            <p:ph type="body" sz="quarter" idx="18" hasCustomPrompt="1"/>
          </p:nvPr>
        </p:nvSpPr>
        <p:spPr>
          <a:xfrm>
            <a:off x="436693" y="27883"/>
            <a:ext cx="3961364" cy="888554"/>
          </a:xfrm>
          <a:prstGeom prst="rect">
            <a:avLst/>
          </a:prstGeom>
          <a:noFill/>
          <a:ln>
            <a:noFill/>
          </a:ln>
        </p:spPr>
        <p:txBody>
          <a:bodyPr/>
          <a:lstStyle>
            <a:lvl1pPr marL="0" indent="0">
              <a:lnSpc>
                <a:spcPts val="6000"/>
              </a:lnSpc>
              <a:buNone/>
              <a:defRPr sz="4800" b="1" baseline="0">
                <a:solidFill>
                  <a:schemeClr val="bg1"/>
                </a:solidFill>
                <a:latin typeface="Calibri"/>
                <a:cs typeface="Calibri"/>
              </a:defRPr>
            </a:lvl1pPr>
          </a:lstStyle>
          <a:p>
            <a:pPr lvl="0"/>
            <a:r>
              <a:rPr lang="en-US"/>
              <a:t>Slide Title</a:t>
            </a:r>
          </a:p>
        </p:txBody>
      </p:sp>
      <p:sp>
        <p:nvSpPr>
          <p:cNvPr id="8" name="Text Placeholder 10"/>
          <p:cNvSpPr>
            <a:spLocks noGrp="1"/>
          </p:cNvSpPr>
          <p:nvPr>
            <p:ph type="body" sz="quarter" idx="23" hasCustomPrompt="1"/>
          </p:nvPr>
        </p:nvSpPr>
        <p:spPr>
          <a:xfrm>
            <a:off x="456549" y="1107086"/>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bg1"/>
                </a:solidFill>
                <a:latin typeface="Arial"/>
                <a:cs typeface="Arial"/>
              </a:defRPr>
            </a:lvl1pPr>
          </a:lstStyle>
          <a:p>
            <a:pPr lvl="0"/>
            <a:r>
              <a:rPr lang="en-US"/>
              <a:t>Bullet point optional.</a:t>
            </a:r>
          </a:p>
          <a:p>
            <a:pPr lvl="0"/>
            <a:r>
              <a:rPr lang="en-US"/>
              <a:t>Another bullet point</a:t>
            </a:r>
          </a:p>
          <a:p>
            <a:pPr lvl="0"/>
            <a:r>
              <a:rPr lang="en-US"/>
              <a:t>Etc.</a:t>
            </a:r>
          </a:p>
        </p:txBody>
      </p:sp>
      <p:sp>
        <p:nvSpPr>
          <p:cNvPr id="12" name="Rectangle 11"/>
          <p:cNvSpPr/>
          <p:nvPr userDrawn="1"/>
        </p:nvSpPr>
        <p:spPr>
          <a:xfrm>
            <a:off x="4521200" y="0"/>
            <a:ext cx="4622800" cy="68579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22823" y="2930071"/>
            <a:ext cx="2195286" cy="400110"/>
          </a:xfrm>
          <a:prstGeom prst="rect">
            <a:avLst/>
          </a:prstGeom>
          <a:noFill/>
        </p:spPr>
        <p:txBody>
          <a:bodyPr wrap="square" rtlCol="0">
            <a:spAutoFit/>
          </a:bodyPr>
          <a:lstStyle/>
          <a:p>
            <a:pPr algn="ctr"/>
            <a:r>
              <a:rPr lang="en-US" sz="1000"/>
              <a:t>Image Size</a:t>
            </a:r>
          </a:p>
          <a:p>
            <a:pPr algn="ctr"/>
            <a:r>
              <a:rPr lang="en-US" sz="1000"/>
              <a:t>364 W x 540 H</a:t>
            </a:r>
          </a:p>
        </p:txBody>
      </p:sp>
      <p:sp>
        <p:nvSpPr>
          <p:cNvPr id="15" name="Rectangle 14"/>
          <p:cNvSpPr/>
          <p:nvPr userDrawn="1"/>
        </p:nvSpPr>
        <p:spPr>
          <a:xfrm>
            <a:off x="0" y="3525740"/>
            <a:ext cx="4521200" cy="33322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1236228" y="4948380"/>
            <a:ext cx="2195286" cy="400110"/>
          </a:xfrm>
          <a:prstGeom prst="rect">
            <a:avLst/>
          </a:prstGeom>
          <a:noFill/>
        </p:spPr>
        <p:txBody>
          <a:bodyPr wrap="square" rtlCol="0">
            <a:spAutoFit/>
          </a:bodyPr>
          <a:lstStyle/>
          <a:p>
            <a:pPr algn="ctr"/>
            <a:r>
              <a:rPr lang="en-US" sz="1000"/>
              <a:t>Image Size</a:t>
            </a:r>
          </a:p>
          <a:p>
            <a:pPr algn="ctr"/>
            <a:r>
              <a:rPr lang="en-US" sz="1000"/>
              <a:t>364 W x 270 H</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1200" y="0"/>
            <a:ext cx="46228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05200"/>
            <a:ext cx="4521200" cy="3352800"/>
          </a:xfrm>
          <a:prstGeom prst="rect">
            <a:avLst/>
          </a:prstGeom>
        </p:spPr>
      </p:pic>
    </p:spTree>
    <p:extLst>
      <p:ext uri="{BB962C8B-B14F-4D97-AF65-F5344CB8AC3E}">
        <p14:creationId xmlns:p14="http://schemas.microsoft.com/office/powerpoint/2010/main" val="3907477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Yellow Title Info">
    <p:spTree>
      <p:nvGrpSpPr>
        <p:cNvPr id="1" name=""/>
        <p:cNvGrpSpPr/>
        <p:nvPr/>
      </p:nvGrpSpPr>
      <p:grpSpPr>
        <a:xfrm>
          <a:off x="0" y="0"/>
          <a:ext cx="0" cy="0"/>
          <a:chOff x="0" y="0"/>
          <a:chExt cx="0" cy="0"/>
        </a:xfrm>
      </p:grpSpPr>
      <p:sp>
        <p:nvSpPr>
          <p:cNvPr id="4" name="Rectangle 3"/>
          <p:cNvSpPr/>
          <p:nvPr userDrawn="1"/>
        </p:nvSpPr>
        <p:spPr>
          <a:xfrm>
            <a:off x="0" y="716642"/>
            <a:ext cx="3760024" cy="3583215"/>
          </a:xfrm>
          <a:prstGeom prst="rect">
            <a:avLst/>
          </a:prstGeom>
          <a:solidFill>
            <a:srgbClr val="F6C5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329266" y="1085522"/>
            <a:ext cx="3085812" cy="1359294"/>
          </a:xfrm>
          <a:prstGeom prst="rect">
            <a:avLst/>
          </a:prstGeom>
        </p:spPr>
        <p:txBody>
          <a:bodyPr/>
          <a:lstStyle>
            <a:lvl1pPr marL="0" indent="0">
              <a:lnSpc>
                <a:spcPts val="6000"/>
              </a:lnSpc>
              <a:buNone/>
              <a:defRPr sz="4800" b="1" i="0" baseline="0">
                <a:solidFill>
                  <a:srgbClr val="07224A"/>
                </a:solidFill>
                <a:latin typeface="Calibri"/>
                <a:cs typeface="Calibri"/>
              </a:defRPr>
            </a:lvl1pPr>
          </a:lstStyle>
          <a:p>
            <a:pPr lvl="0"/>
            <a:r>
              <a:rPr lang="en-US"/>
              <a:t>Slide Title.</a:t>
            </a:r>
          </a:p>
        </p:txBody>
      </p:sp>
      <p:sp>
        <p:nvSpPr>
          <p:cNvPr id="7" name="Text Placeholder 6"/>
          <p:cNvSpPr>
            <a:spLocks noGrp="1"/>
          </p:cNvSpPr>
          <p:nvPr>
            <p:ph type="body" sz="quarter" idx="53" hasCustomPrompt="1"/>
          </p:nvPr>
        </p:nvSpPr>
        <p:spPr>
          <a:xfrm>
            <a:off x="4084470" y="716643"/>
            <a:ext cx="4829240"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a:p>
            <a:r>
              <a:rPr lang="en-US"/>
              <a:t>List item</a:t>
            </a:r>
          </a:p>
          <a:p>
            <a:r>
              <a:rPr lang="en-US"/>
              <a:t>List item</a:t>
            </a:r>
          </a:p>
          <a:p>
            <a:r>
              <a:rPr lang="en-US"/>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548685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Title Info">
    <p:spTree>
      <p:nvGrpSpPr>
        <p:cNvPr id="1" name=""/>
        <p:cNvGrpSpPr/>
        <p:nvPr/>
      </p:nvGrpSpPr>
      <p:grpSpPr>
        <a:xfrm>
          <a:off x="0" y="0"/>
          <a:ext cx="0" cy="0"/>
          <a:chOff x="0" y="0"/>
          <a:chExt cx="0" cy="0"/>
        </a:xfrm>
      </p:grpSpPr>
      <p:sp>
        <p:nvSpPr>
          <p:cNvPr id="6" name="Rectangle 5"/>
          <p:cNvSpPr/>
          <p:nvPr userDrawn="1"/>
        </p:nvSpPr>
        <p:spPr>
          <a:xfrm>
            <a:off x="0" y="716643"/>
            <a:ext cx="3760024" cy="3583214"/>
          </a:xfrm>
          <a:prstGeom prst="rect">
            <a:avLst/>
          </a:prstGeom>
          <a:solidFill>
            <a:srgbClr val="0826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329266" y="1085522"/>
            <a:ext cx="3085812" cy="1359294"/>
          </a:xfrm>
          <a:prstGeom prst="rect">
            <a:avLst/>
          </a:prstGeom>
        </p:spPr>
        <p:txBody>
          <a:bodyPr/>
          <a:lstStyle>
            <a:lvl1pPr marL="0" indent="0">
              <a:lnSpc>
                <a:spcPts val="6000"/>
              </a:lnSpc>
              <a:buNone/>
              <a:defRPr sz="4800" b="1" i="0" baseline="0">
                <a:solidFill>
                  <a:schemeClr val="bg1"/>
                </a:solidFill>
                <a:latin typeface="Calibri"/>
                <a:cs typeface="Calibri"/>
              </a:defRPr>
            </a:lvl1pPr>
          </a:lstStyle>
          <a:p>
            <a:pPr lvl="0"/>
            <a:r>
              <a:rPr lang="en-US"/>
              <a:t>Slide Title.</a:t>
            </a:r>
          </a:p>
        </p:txBody>
      </p:sp>
      <p:sp>
        <p:nvSpPr>
          <p:cNvPr id="7" name="Text Placeholder 6"/>
          <p:cNvSpPr>
            <a:spLocks noGrp="1"/>
          </p:cNvSpPr>
          <p:nvPr>
            <p:ph type="body" sz="quarter" idx="53" hasCustomPrompt="1"/>
          </p:nvPr>
        </p:nvSpPr>
        <p:spPr>
          <a:xfrm>
            <a:off x="4084470" y="716643"/>
            <a:ext cx="4829240"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a:p>
            <a:r>
              <a:rPr lang="en-US"/>
              <a:t>List item</a:t>
            </a:r>
          </a:p>
          <a:p>
            <a:r>
              <a:rPr lang="en-US"/>
              <a:t>List item</a:t>
            </a:r>
          </a:p>
          <a:p>
            <a:r>
              <a:rPr lang="en-US"/>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100278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mple Guideline for Text Styles">
    <p:spTree>
      <p:nvGrpSpPr>
        <p:cNvPr id="1" name=""/>
        <p:cNvGrpSpPr/>
        <p:nvPr/>
      </p:nvGrpSpPr>
      <p:grpSpPr>
        <a:xfrm>
          <a:off x="0" y="0"/>
          <a:ext cx="0" cy="0"/>
          <a:chOff x="0" y="0"/>
          <a:chExt cx="0" cy="0"/>
        </a:xfrm>
      </p:grpSpPr>
      <p:sp>
        <p:nvSpPr>
          <p:cNvPr id="4" name="Text Placeholder 9"/>
          <p:cNvSpPr>
            <a:spLocks noGrp="1"/>
          </p:cNvSpPr>
          <p:nvPr>
            <p:ph type="body" sz="quarter" idx="12" hasCustomPrompt="1"/>
          </p:nvPr>
        </p:nvSpPr>
        <p:spPr>
          <a:xfrm>
            <a:off x="381547" y="298108"/>
            <a:ext cx="8516484" cy="880535"/>
          </a:xfrm>
          <a:prstGeom prst="rect">
            <a:avLst/>
          </a:prstGeom>
        </p:spPr>
        <p:txBody>
          <a:bodyPr/>
          <a:lstStyle>
            <a:lvl1pPr marL="0" indent="0" algn="l">
              <a:lnSpc>
                <a:spcPts val="6000"/>
              </a:lnSpc>
              <a:buNone/>
              <a:defRPr sz="4800" b="1" baseline="0">
                <a:solidFill>
                  <a:srgbClr val="07224A"/>
                </a:solidFill>
                <a:latin typeface="Calibri"/>
                <a:cs typeface="Calibri"/>
              </a:defRPr>
            </a:lvl1pPr>
          </a:lstStyle>
          <a:p>
            <a:pPr lvl="0"/>
            <a:r>
              <a:rPr lang="en-US"/>
              <a:t>Headline 48pt</a:t>
            </a:r>
          </a:p>
        </p:txBody>
      </p:sp>
      <p:sp>
        <p:nvSpPr>
          <p:cNvPr id="5" name="Text Placeholder 6"/>
          <p:cNvSpPr>
            <a:spLocks noGrp="1"/>
          </p:cNvSpPr>
          <p:nvPr>
            <p:ph type="body" sz="quarter" idx="51" hasCustomPrompt="1"/>
          </p:nvPr>
        </p:nvSpPr>
        <p:spPr>
          <a:xfrm>
            <a:off x="408759" y="1306651"/>
            <a:ext cx="7955638" cy="743001"/>
          </a:xfrm>
          <a:prstGeom prst="rect">
            <a:avLst/>
          </a:prstGeom>
        </p:spPr>
        <p:txBody>
          <a:bodyPr anchor="t"/>
          <a:lstStyle>
            <a:lvl1pPr marL="0" indent="0" algn="l">
              <a:lnSpc>
                <a:spcPct val="100000"/>
              </a:lnSpc>
              <a:spcBef>
                <a:spcPts val="0"/>
              </a:spcBef>
              <a:buNone/>
              <a:defRPr sz="2800" b="1" i="0" cap="none" baseline="0">
                <a:solidFill>
                  <a:schemeClr val="tx1">
                    <a:lumMod val="50000"/>
                    <a:lumOff val="50000"/>
                  </a:schemeClr>
                </a:solidFill>
                <a:latin typeface="Arial"/>
                <a:ea typeface="Lato Heavy" panose="020F0502020204030203" pitchFamily="34" charset="0"/>
                <a:cs typeface="Arial"/>
              </a:defRPr>
            </a:lvl1pPr>
          </a:lstStyle>
          <a:p>
            <a:pPr lvl="0"/>
            <a:r>
              <a:rPr lang="en-US"/>
              <a:t>Subtitle One 28pt</a:t>
            </a:r>
          </a:p>
        </p:txBody>
      </p:sp>
      <p:sp>
        <p:nvSpPr>
          <p:cNvPr id="6" name="Text Placeholder 6"/>
          <p:cNvSpPr>
            <a:spLocks noGrp="1"/>
          </p:cNvSpPr>
          <p:nvPr>
            <p:ph type="body" sz="quarter" idx="53" hasCustomPrompt="1"/>
          </p:nvPr>
        </p:nvSpPr>
        <p:spPr>
          <a:xfrm>
            <a:off x="428783" y="3029368"/>
            <a:ext cx="8469248" cy="152400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2000" baseline="0">
                <a:latin typeface="Arial"/>
                <a:cs typeface="Arial"/>
              </a:defRPr>
            </a:lvl2pPr>
            <a:lvl3pPr marL="1143000" indent="-228600">
              <a:lnSpc>
                <a:spcPct val="100000"/>
              </a:lnSpc>
              <a:spcBef>
                <a:spcPts val="1000"/>
              </a:spcBef>
              <a:buFont typeface="Courier New"/>
              <a:buChar char="o"/>
              <a:defRPr sz="2000" baseline="0">
                <a:latin typeface="Arial"/>
                <a:cs typeface="Arial"/>
              </a:defRPr>
            </a:lvl3pPr>
          </a:lstStyle>
          <a:p>
            <a:r>
              <a:rPr lang="en-US"/>
              <a:t>Bullet list 18pt</a:t>
            </a:r>
          </a:p>
          <a:p>
            <a:pPr lvl="1"/>
            <a:r>
              <a:rPr lang="en-US"/>
              <a:t>Additional bullet</a:t>
            </a:r>
          </a:p>
          <a:p>
            <a:pPr lvl="2"/>
            <a:r>
              <a:rPr lang="en-US"/>
              <a:t>Even more bullet lists</a:t>
            </a:r>
          </a:p>
        </p:txBody>
      </p:sp>
      <p:sp>
        <p:nvSpPr>
          <p:cNvPr id="7" name="Text Placeholder 6"/>
          <p:cNvSpPr>
            <a:spLocks noGrp="1"/>
          </p:cNvSpPr>
          <p:nvPr>
            <p:ph type="body" sz="quarter" idx="54" hasCustomPrompt="1"/>
          </p:nvPr>
        </p:nvSpPr>
        <p:spPr>
          <a:xfrm>
            <a:off x="411091" y="2404347"/>
            <a:ext cx="3061883" cy="371021"/>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cap="none" baseline="0">
                <a:latin typeface="Arial"/>
                <a:cs typeface="Arial"/>
              </a:defRPr>
            </a:lvl1pPr>
          </a:lstStyle>
          <a:p>
            <a:r>
              <a:rPr lang="en-US"/>
              <a:t>Bold Item header 18pt</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1058737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Yellow Feature Slide">
    <p:spTree>
      <p:nvGrpSpPr>
        <p:cNvPr id="1" name=""/>
        <p:cNvGrpSpPr/>
        <p:nvPr/>
      </p:nvGrpSpPr>
      <p:grpSpPr>
        <a:xfrm>
          <a:off x="0" y="0"/>
          <a:ext cx="0" cy="0"/>
          <a:chOff x="0" y="0"/>
          <a:chExt cx="0" cy="0"/>
        </a:xfrm>
      </p:grpSpPr>
      <p:sp>
        <p:nvSpPr>
          <p:cNvPr id="4" name="Rectangle 3"/>
          <p:cNvSpPr/>
          <p:nvPr userDrawn="1"/>
        </p:nvSpPr>
        <p:spPr>
          <a:xfrm>
            <a:off x="0" y="0"/>
            <a:ext cx="3760024" cy="6858000"/>
          </a:xfrm>
          <a:prstGeom prst="rect">
            <a:avLst/>
          </a:prstGeom>
          <a:solidFill>
            <a:srgbClr val="F6C5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329266" y="1085522"/>
            <a:ext cx="3085812" cy="1359294"/>
          </a:xfrm>
          <a:prstGeom prst="rect">
            <a:avLst/>
          </a:prstGeom>
        </p:spPr>
        <p:txBody>
          <a:bodyPr/>
          <a:lstStyle>
            <a:lvl1pPr marL="0" indent="0">
              <a:lnSpc>
                <a:spcPts val="6000"/>
              </a:lnSpc>
              <a:buNone/>
              <a:defRPr sz="4800" b="1" i="0" baseline="0">
                <a:solidFill>
                  <a:srgbClr val="07224A"/>
                </a:solidFill>
                <a:latin typeface="Calibri"/>
                <a:cs typeface="Calibri"/>
              </a:defRPr>
            </a:lvl1pPr>
          </a:lstStyle>
          <a:p>
            <a:pPr lvl="0"/>
            <a:r>
              <a:rPr lang="en-US"/>
              <a:t>Slide Title.</a:t>
            </a:r>
          </a:p>
        </p:txBody>
      </p:sp>
      <p:sp>
        <p:nvSpPr>
          <p:cNvPr id="7" name="Text Placeholder 6"/>
          <p:cNvSpPr>
            <a:spLocks noGrp="1"/>
          </p:cNvSpPr>
          <p:nvPr>
            <p:ph type="body" sz="quarter" idx="53" hasCustomPrompt="1"/>
          </p:nvPr>
        </p:nvSpPr>
        <p:spPr>
          <a:xfrm>
            <a:off x="4084470" y="716643"/>
            <a:ext cx="4829240"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a:p>
            <a:r>
              <a:rPr lang="en-US"/>
              <a:t>List item</a:t>
            </a:r>
          </a:p>
          <a:p>
            <a:r>
              <a:rPr lang="en-US"/>
              <a:t>List item</a:t>
            </a:r>
          </a:p>
          <a:p>
            <a:r>
              <a:rPr lang="en-US"/>
              <a:t>List item</a:t>
            </a:r>
          </a:p>
        </p:txBody>
      </p:sp>
      <p:sp>
        <p:nvSpPr>
          <p:cNvPr id="6"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1088448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Feature Slide">
    <p:spTree>
      <p:nvGrpSpPr>
        <p:cNvPr id="1" name=""/>
        <p:cNvGrpSpPr/>
        <p:nvPr/>
      </p:nvGrpSpPr>
      <p:grpSpPr>
        <a:xfrm>
          <a:off x="0" y="0"/>
          <a:ext cx="0" cy="0"/>
          <a:chOff x="0" y="0"/>
          <a:chExt cx="0" cy="0"/>
        </a:xfrm>
      </p:grpSpPr>
      <p:sp>
        <p:nvSpPr>
          <p:cNvPr id="6" name="Rectangle 5"/>
          <p:cNvSpPr/>
          <p:nvPr userDrawn="1"/>
        </p:nvSpPr>
        <p:spPr>
          <a:xfrm>
            <a:off x="0" y="0"/>
            <a:ext cx="3760024" cy="6858000"/>
          </a:xfrm>
          <a:prstGeom prst="rect">
            <a:avLst/>
          </a:prstGeom>
          <a:solidFill>
            <a:srgbClr val="0826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329266" y="1085522"/>
            <a:ext cx="3085812" cy="1359294"/>
          </a:xfrm>
          <a:prstGeom prst="rect">
            <a:avLst/>
          </a:prstGeom>
        </p:spPr>
        <p:txBody>
          <a:bodyPr/>
          <a:lstStyle>
            <a:lvl1pPr marL="0" indent="0">
              <a:lnSpc>
                <a:spcPts val="6000"/>
              </a:lnSpc>
              <a:buNone/>
              <a:defRPr sz="4800" b="1" i="0" baseline="0">
                <a:solidFill>
                  <a:schemeClr val="bg1"/>
                </a:solidFill>
                <a:latin typeface="Calibri"/>
                <a:cs typeface="Calibri"/>
              </a:defRPr>
            </a:lvl1pPr>
          </a:lstStyle>
          <a:p>
            <a:pPr lvl="0"/>
            <a:r>
              <a:rPr lang="en-US"/>
              <a:t>Slide Title.</a:t>
            </a:r>
          </a:p>
        </p:txBody>
      </p:sp>
      <p:sp>
        <p:nvSpPr>
          <p:cNvPr id="7" name="Text Placeholder 6"/>
          <p:cNvSpPr>
            <a:spLocks noGrp="1"/>
          </p:cNvSpPr>
          <p:nvPr>
            <p:ph type="body" sz="quarter" idx="53" hasCustomPrompt="1"/>
          </p:nvPr>
        </p:nvSpPr>
        <p:spPr>
          <a:xfrm>
            <a:off x="4084470" y="716643"/>
            <a:ext cx="4829240"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a:p>
            <a:r>
              <a:rPr lang="en-US"/>
              <a:t>List item</a:t>
            </a:r>
          </a:p>
          <a:p>
            <a:r>
              <a:rPr lang="en-US"/>
              <a:t>List item</a:t>
            </a:r>
          </a:p>
          <a:p>
            <a:r>
              <a:rPr lang="en-US"/>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1798601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Yellow Break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02414" y="6376985"/>
            <a:ext cx="4454224" cy="365125"/>
          </a:xfrm>
          <a:prstGeom prst="rect">
            <a:avLst/>
          </a:prstGeom>
        </p:spPr>
        <p:txBody>
          <a:bodyPr/>
          <a:lstStyle/>
          <a:p>
            <a:endParaRPr lang="en-US"/>
          </a:p>
        </p:txBody>
      </p:sp>
      <p:sp>
        <p:nvSpPr>
          <p:cNvPr id="4" name="Rectangle 3"/>
          <p:cNvSpPr/>
          <p:nvPr userDrawn="1"/>
        </p:nvSpPr>
        <p:spPr>
          <a:xfrm>
            <a:off x="0" y="0"/>
            <a:ext cx="9144000" cy="6858000"/>
          </a:xfrm>
          <a:prstGeom prst="rect">
            <a:avLst/>
          </a:prstGeom>
          <a:solidFill>
            <a:srgbClr val="F6C5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979959" y="3123910"/>
            <a:ext cx="7259540" cy="999906"/>
          </a:xfrm>
          <a:prstGeom prst="rect">
            <a:avLst/>
          </a:prstGeom>
        </p:spPr>
        <p:txBody>
          <a:bodyPr/>
          <a:lstStyle>
            <a:lvl1pPr marL="0" indent="0">
              <a:lnSpc>
                <a:spcPts val="6000"/>
              </a:lnSpc>
              <a:buNone/>
              <a:defRPr sz="4800" b="1" i="0" baseline="0">
                <a:solidFill>
                  <a:srgbClr val="07224A"/>
                </a:solidFill>
                <a:latin typeface="Calibri"/>
                <a:cs typeface="Calibri"/>
              </a:defRPr>
            </a:lvl1pPr>
          </a:lstStyle>
          <a:p>
            <a:pPr lvl="0"/>
            <a:r>
              <a:rPr lang="en-US"/>
              <a:t>Slide Title.</a:t>
            </a:r>
          </a:p>
        </p:txBody>
      </p:sp>
      <p:sp>
        <p:nvSpPr>
          <p:cNvPr id="7" name="Text Placeholder 6"/>
          <p:cNvSpPr>
            <a:spLocks noGrp="1"/>
          </p:cNvSpPr>
          <p:nvPr>
            <p:ph type="body" sz="quarter" idx="53" hasCustomPrompt="1"/>
          </p:nvPr>
        </p:nvSpPr>
        <p:spPr>
          <a:xfrm>
            <a:off x="979958" y="4327656"/>
            <a:ext cx="5385857" cy="145823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p:txBody>
      </p:sp>
    </p:spTree>
    <p:extLst>
      <p:ext uri="{BB962C8B-B14F-4D97-AF65-F5344CB8AC3E}">
        <p14:creationId xmlns:p14="http://schemas.microsoft.com/office/powerpoint/2010/main" val="2386759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Break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826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979959" y="3123910"/>
            <a:ext cx="7259540" cy="999906"/>
          </a:xfrm>
          <a:prstGeom prst="rect">
            <a:avLst/>
          </a:prstGeom>
        </p:spPr>
        <p:txBody>
          <a:bodyPr/>
          <a:lstStyle>
            <a:lvl1pPr marL="0" indent="0">
              <a:lnSpc>
                <a:spcPts val="6000"/>
              </a:lnSpc>
              <a:buNone/>
              <a:defRPr sz="4800" b="1" i="0" baseline="0">
                <a:solidFill>
                  <a:srgbClr val="FFFFFF"/>
                </a:solidFill>
                <a:latin typeface="Calibri"/>
                <a:cs typeface="Calibri"/>
              </a:defRPr>
            </a:lvl1pPr>
          </a:lstStyle>
          <a:p>
            <a:pPr lvl="0"/>
            <a:r>
              <a:rPr lang="en-US"/>
              <a:t>Slide Title.</a:t>
            </a:r>
          </a:p>
        </p:txBody>
      </p:sp>
      <p:sp>
        <p:nvSpPr>
          <p:cNvPr id="7" name="Text Placeholder 6"/>
          <p:cNvSpPr>
            <a:spLocks noGrp="1"/>
          </p:cNvSpPr>
          <p:nvPr>
            <p:ph type="body" sz="quarter" idx="53" hasCustomPrompt="1"/>
          </p:nvPr>
        </p:nvSpPr>
        <p:spPr>
          <a:xfrm>
            <a:off x="979958" y="4327656"/>
            <a:ext cx="5385857" cy="145823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solidFill>
                  <a:srgbClr val="FFFFFF"/>
                </a:solidFill>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p:txBody>
      </p:sp>
    </p:spTree>
    <p:extLst>
      <p:ext uri="{BB962C8B-B14F-4D97-AF65-F5344CB8AC3E}">
        <p14:creationId xmlns:p14="http://schemas.microsoft.com/office/powerpoint/2010/main" val="558795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smtClean="0"/>
              <a:pPr/>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05083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425" b="1" i="0" spc="225"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fld id="{09B482E8-6E0E-1B4F-B1FD-C69DB9E858D9}" type="datetimeFigureOut">
              <a:rPr lang="en-US" smtClean="0"/>
              <a:pPr/>
              <a:t>10/22/2018</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5676" y="6375679"/>
            <a:ext cx="925830" cy="345796"/>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734149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T Crest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412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UT Crest w/Page Number">
    <p:spTree>
      <p:nvGrpSpPr>
        <p:cNvPr id="1" name=""/>
        <p:cNvGrpSpPr/>
        <p:nvPr/>
      </p:nvGrpSpPr>
      <p:grpSpPr>
        <a:xfrm>
          <a:off x="0" y="0"/>
          <a:ext cx="0" cy="0"/>
          <a:chOff x="0" y="0"/>
          <a:chExt cx="0" cy="0"/>
        </a:xfrm>
      </p:grpSpPr>
      <p:sp>
        <p:nvSpPr>
          <p:cNvPr id="2" name="Slide Number Placeholder 5"/>
          <p:cNvSpPr txBox="1">
            <a:spLocks/>
          </p:cNvSpPr>
          <p:nvPr userDrawn="1"/>
        </p:nvSpPr>
        <p:spPr>
          <a:xfrm>
            <a:off x="8498670" y="6274858"/>
            <a:ext cx="448735" cy="583142"/>
          </a:xfrm>
          <a:prstGeom prst="rect">
            <a:avLst/>
          </a:prstGeom>
          <a:solidFill>
            <a:srgbClr val="F6C51E"/>
          </a:solidFill>
        </p:spPr>
        <p:txBody>
          <a:bodyPr vert="horz" lIns="91440" tIns="0" rIns="91440" bIns="0" rtlCol="0" anchor="ctr"/>
          <a:lstStyle>
            <a:defPPr>
              <a:defRPr lang="en-US"/>
            </a:defPPr>
            <a:lvl1pPr marL="0" algn="ctr" defTabSz="457200" rtl="0" eaLnBrk="1" latinLnBrk="0" hangingPunct="1">
              <a:defRPr sz="1200" b="1" i="0" kern="1200">
                <a:solidFill>
                  <a:schemeClr val="accent2"/>
                </a:solidFill>
                <a:latin typeface="Arial"/>
                <a:ea typeface="Open Sans Extrabold" panose="020B0906030804020204" pitchFamily="34" charset="0"/>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9C15BBE9-EF51-406C-8B81-DCEC1643AEA3}" type="slidenum">
              <a:rPr lang="en-US" kern="0" smtClean="0">
                <a:solidFill>
                  <a:schemeClr val="tx2"/>
                </a:solidFill>
                <a:ea typeface="Open Sans" panose="020B0606030504020204" pitchFamily="34" charset="0"/>
              </a:rPr>
              <a:pPr defTabSz="914400">
                <a:defRPr/>
              </a:pPr>
              <a:t>‹#›</a:t>
            </a:fld>
            <a:endParaRPr lang="en-US" kern="0">
              <a:solidFill>
                <a:schemeClr val="tx2"/>
              </a:solidFill>
            </a:endParaRPr>
          </a:p>
        </p:txBody>
      </p:sp>
    </p:spTree>
    <p:extLst>
      <p:ext uri="{BB962C8B-B14F-4D97-AF65-F5344CB8AC3E}">
        <p14:creationId xmlns:p14="http://schemas.microsoft.com/office/powerpoint/2010/main" val="152055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 Plain">
    <p:spTree>
      <p:nvGrpSpPr>
        <p:cNvPr id="1" name=""/>
        <p:cNvGrpSpPr/>
        <p:nvPr/>
      </p:nvGrpSpPr>
      <p:grpSpPr>
        <a:xfrm>
          <a:off x="0" y="0"/>
          <a:ext cx="0" cy="0"/>
          <a:chOff x="0" y="0"/>
          <a:chExt cx="0" cy="0"/>
        </a:xfrm>
      </p:grpSpPr>
      <p:sp>
        <p:nvSpPr>
          <p:cNvPr id="4" name="Text Placeholder 9"/>
          <p:cNvSpPr>
            <a:spLocks noGrp="1"/>
          </p:cNvSpPr>
          <p:nvPr>
            <p:ph type="body" sz="quarter" idx="12" hasCustomPrompt="1"/>
          </p:nvPr>
        </p:nvSpPr>
        <p:spPr>
          <a:xfrm>
            <a:off x="807363" y="1504581"/>
            <a:ext cx="8098507" cy="880535"/>
          </a:xfrm>
          <a:prstGeom prst="rect">
            <a:avLst/>
          </a:prstGeom>
          <a:noFill/>
        </p:spPr>
        <p:txBody>
          <a:bodyPr/>
          <a:lstStyle>
            <a:lvl1pPr marL="0" indent="0" algn="l">
              <a:lnSpc>
                <a:spcPts val="6000"/>
              </a:lnSpc>
              <a:buNone/>
              <a:defRPr sz="4800" b="1" baseline="0">
                <a:solidFill>
                  <a:srgbClr val="07224A"/>
                </a:solidFill>
                <a:latin typeface="Calibri"/>
                <a:cs typeface="Calibri"/>
              </a:defRPr>
            </a:lvl1pPr>
          </a:lstStyle>
          <a:p>
            <a:pPr lvl="0"/>
            <a:r>
              <a:rPr lang="en-US"/>
              <a:t>Presentation Title</a:t>
            </a:r>
          </a:p>
        </p:txBody>
      </p:sp>
      <p:sp>
        <p:nvSpPr>
          <p:cNvPr id="5" name="Text Placeholder 6"/>
          <p:cNvSpPr>
            <a:spLocks noGrp="1"/>
          </p:cNvSpPr>
          <p:nvPr>
            <p:ph type="body" sz="quarter" idx="51" hasCustomPrompt="1"/>
          </p:nvPr>
        </p:nvSpPr>
        <p:spPr>
          <a:xfrm>
            <a:off x="818895" y="2586213"/>
            <a:ext cx="7592786" cy="479930"/>
          </a:xfrm>
          <a:prstGeom prst="rect">
            <a:avLst/>
          </a:prstGeom>
        </p:spPr>
        <p:txBody>
          <a:bodyPr anchor="t"/>
          <a:lstStyle>
            <a:lvl1pPr marL="0" indent="0" algn="l">
              <a:lnSpc>
                <a:spcPct val="100000"/>
              </a:lnSpc>
              <a:spcBef>
                <a:spcPts val="0"/>
              </a:spcBef>
              <a:buNone/>
              <a:defRPr sz="2800" b="1" i="0" cap="none" baseline="0">
                <a:solidFill>
                  <a:schemeClr val="tx1">
                    <a:lumMod val="50000"/>
                    <a:lumOff val="50000"/>
                  </a:schemeClr>
                </a:solidFill>
                <a:latin typeface="Arial"/>
                <a:ea typeface="Lato Heavy" panose="020F0502020204030203" pitchFamily="34" charset="0"/>
                <a:cs typeface="Arial"/>
              </a:defRPr>
            </a:lvl1pPr>
          </a:lstStyle>
          <a:p>
            <a:pPr lvl="0"/>
            <a:r>
              <a:rPr lang="en-US"/>
              <a:t>Subtitle for Presentation</a:t>
            </a:r>
          </a:p>
        </p:txBody>
      </p:sp>
      <p:cxnSp>
        <p:nvCxnSpPr>
          <p:cNvPr id="6" name="Straight Connector 5"/>
          <p:cNvCxnSpPr/>
          <p:nvPr userDrawn="1"/>
        </p:nvCxnSpPr>
        <p:spPr>
          <a:xfrm>
            <a:off x="0" y="1921696"/>
            <a:ext cx="625929"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53" hasCustomPrompt="1"/>
          </p:nvPr>
        </p:nvSpPr>
        <p:spPr>
          <a:xfrm>
            <a:off x="820777" y="3238500"/>
            <a:ext cx="7585523"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1" i="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a:t>Presenter Name</a:t>
            </a:r>
          </a:p>
        </p:txBody>
      </p:sp>
      <p:sp>
        <p:nvSpPr>
          <p:cNvPr id="8" name="Text Placeholder 6"/>
          <p:cNvSpPr>
            <a:spLocks noGrp="1"/>
          </p:cNvSpPr>
          <p:nvPr>
            <p:ph type="body" sz="quarter" idx="54" hasCustomPrompt="1"/>
          </p:nvPr>
        </p:nvSpPr>
        <p:spPr>
          <a:xfrm>
            <a:off x="820777" y="3737429"/>
            <a:ext cx="7585523"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a:t>Date</a:t>
            </a:r>
          </a:p>
        </p:txBody>
      </p:sp>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277848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 U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535682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Presentation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1" hasCustomPrompt="1"/>
          </p:nvPr>
        </p:nvSpPr>
        <p:spPr>
          <a:xfrm>
            <a:off x="450415" y="1034017"/>
            <a:ext cx="5342295" cy="479930"/>
          </a:xfrm>
          <a:prstGeom prst="rect">
            <a:avLst/>
          </a:prstGeom>
        </p:spPr>
        <p:txBody>
          <a:bodyPr anchor="t"/>
          <a:lstStyle>
            <a:lvl1pPr marL="0" indent="0" algn="l">
              <a:lnSpc>
                <a:spcPct val="100000"/>
              </a:lnSpc>
              <a:spcBef>
                <a:spcPts val="0"/>
              </a:spcBef>
              <a:buNone/>
              <a:defRPr sz="2800" b="1" i="0" cap="none" baseline="0">
                <a:solidFill>
                  <a:schemeClr val="tx1">
                    <a:lumMod val="50000"/>
                    <a:lumOff val="50000"/>
                  </a:schemeClr>
                </a:solidFill>
                <a:latin typeface="Arial"/>
                <a:ea typeface="Lato Heavy" panose="020F0502020204030203" pitchFamily="34" charset="0"/>
                <a:cs typeface="Arial"/>
              </a:defRPr>
            </a:lvl1pPr>
          </a:lstStyle>
          <a:p>
            <a:pPr lvl="0"/>
            <a:r>
              <a:rPr lang="en-US"/>
              <a:t>Subtitle for Presentation</a:t>
            </a:r>
          </a:p>
        </p:txBody>
      </p:sp>
      <p:sp>
        <p:nvSpPr>
          <p:cNvPr id="7" name="Text Placeholder 6"/>
          <p:cNvSpPr>
            <a:spLocks noGrp="1"/>
          </p:cNvSpPr>
          <p:nvPr>
            <p:ph type="body" sz="quarter" idx="53" hasCustomPrompt="1"/>
          </p:nvPr>
        </p:nvSpPr>
        <p:spPr>
          <a:xfrm>
            <a:off x="452297" y="1686304"/>
            <a:ext cx="5340302"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1" i="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a:t>Presenter Name</a:t>
            </a:r>
          </a:p>
        </p:txBody>
      </p:sp>
      <p:sp>
        <p:nvSpPr>
          <p:cNvPr id="8" name="Text Placeholder 6"/>
          <p:cNvSpPr>
            <a:spLocks noGrp="1"/>
          </p:cNvSpPr>
          <p:nvPr>
            <p:ph type="body" sz="quarter" idx="54" hasCustomPrompt="1"/>
          </p:nvPr>
        </p:nvSpPr>
        <p:spPr>
          <a:xfrm>
            <a:off x="452297" y="2185233"/>
            <a:ext cx="5340302"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a:t>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7100" y="0"/>
            <a:ext cx="3136900" cy="6858000"/>
          </a:xfrm>
          <a:prstGeom prst="rect">
            <a:avLst/>
          </a:prstGeom>
        </p:spPr>
      </p:pic>
    </p:spTree>
    <p:extLst>
      <p:ext uri="{BB962C8B-B14F-4D97-AF65-F5344CB8AC3E}">
        <p14:creationId xmlns:p14="http://schemas.microsoft.com/office/powerpoint/2010/main" val="244087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 UTMC">
    <p:spTree>
      <p:nvGrpSpPr>
        <p:cNvPr id="1" name=""/>
        <p:cNvGrpSpPr/>
        <p:nvPr/>
      </p:nvGrpSpPr>
      <p:grpSpPr>
        <a:xfrm>
          <a:off x="0" y="0"/>
          <a:ext cx="0" cy="0"/>
          <a:chOff x="0" y="0"/>
          <a:chExt cx="0" cy="0"/>
        </a:xfrm>
      </p:grpSpPr>
      <p:sp>
        <p:nvSpPr>
          <p:cNvPr id="5" name="Text Placeholder 9"/>
          <p:cNvSpPr>
            <a:spLocks noGrp="1"/>
          </p:cNvSpPr>
          <p:nvPr>
            <p:ph type="body" sz="quarter" idx="18" hasCustomPrompt="1"/>
          </p:nvPr>
        </p:nvSpPr>
        <p:spPr>
          <a:xfrm>
            <a:off x="436693" y="27883"/>
            <a:ext cx="535682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Presentation Title</a:t>
            </a:r>
          </a:p>
        </p:txBody>
      </p:sp>
      <p:cxnSp>
        <p:nvCxnSpPr>
          <p:cNvPr id="6" name="Straight Connector 5"/>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51" hasCustomPrompt="1"/>
          </p:nvPr>
        </p:nvSpPr>
        <p:spPr>
          <a:xfrm>
            <a:off x="450415" y="1034017"/>
            <a:ext cx="5342295" cy="479930"/>
          </a:xfrm>
          <a:prstGeom prst="rect">
            <a:avLst/>
          </a:prstGeom>
        </p:spPr>
        <p:txBody>
          <a:bodyPr anchor="t"/>
          <a:lstStyle>
            <a:lvl1pPr marL="0" indent="0" algn="l">
              <a:lnSpc>
                <a:spcPct val="100000"/>
              </a:lnSpc>
              <a:spcBef>
                <a:spcPts val="0"/>
              </a:spcBef>
              <a:buNone/>
              <a:defRPr sz="2800" b="1" i="0" cap="none" baseline="0">
                <a:solidFill>
                  <a:schemeClr val="tx1">
                    <a:lumMod val="50000"/>
                    <a:lumOff val="50000"/>
                  </a:schemeClr>
                </a:solidFill>
                <a:latin typeface="Arial"/>
                <a:ea typeface="Lato Heavy" panose="020F0502020204030203" pitchFamily="34" charset="0"/>
                <a:cs typeface="Arial"/>
              </a:defRPr>
            </a:lvl1pPr>
          </a:lstStyle>
          <a:p>
            <a:pPr lvl="0"/>
            <a:r>
              <a:rPr lang="en-US"/>
              <a:t>Subtitle for Presentation</a:t>
            </a:r>
          </a:p>
        </p:txBody>
      </p:sp>
      <p:sp>
        <p:nvSpPr>
          <p:cNvPr id="8" name="Text Placeholder 6"/>
          <p:cNvSpPr>
            <a:spLocks noGrp="1"/>
          </p:cNvSpPr>
          <p:nvPr>
            <p:ph type="body" sz="quarter" idx="53" hasCustomPrompt="1"/>
          </p:nvPr>
        </p:nvSpPr>
        <p:spPr>
          <a:xfrm>
            <a:off x="452297" y="1686304"/>
            <a:ext cx="5340302"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1" i="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a:t>Presenter Name</a:t>
            </a:r>
          </a:p>
        </p:txBody>
      </p:sp>
      <p:sp>
        <p:nvSpPr>
          <p:cNvPr id="9" name="Text Placeholder 6"/>
          <p:cNvSpPr>
            <a:spLocks noGrp="1"/>
          </p:cNvSpPr>
          <p:nvPr>
            <p:ph type="body" sz="quarter" idx="54" hasCustomPrompt="1"/>
          </p:nvPr>
        </p:nvSpPr>
        <p:spPr>
          <a:xfrm>
            <a:off x="452297" y="2185233"/>
            <a:ext cx="5340302"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a:t>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7100" y="0"/>
            <a:ext cx="3136900" cy="6858000"/>
          </a:xfrm>
          <a:prstGeom prst="rect">
            <a:avLst/>
          </a:prstGeom>
        </p:spPr>
      </p:pic>
    </p:spTree>
    <p:extLst>
      <p:ext uri="{BB962C8B-B14F-4D97-AF65-F5344CB8AC3E}">
        <p14:creationId xmlns:p14="http://schemas.microsoft.com/office/powerpoint/2010/main" val="416069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456551" y="1062165"/>
            <a:ext cx="8472838"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a:p>
            <a:r>
              <a:rPr lang="en-US"/>
              <a:t>List item</a:t>
            </a:r>
          </a:p>
          <a:p>
            <a:r>
              <a:rPr lang="en-US"/>
              <a:t>List item</a:t>
            </a:r>
          </a:p>
          <a:p>
            <a:r>
              <a:rPr lang="en-US"/>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428501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Lis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456550" y="1062165"/>
            <a:ext cx="4106139"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a:p>
            <a:r>
              <a:rPr lang="en-US"/>
              <a:t>List item</a:t>
            </a:r>
          </a:p>
          <a:p>
            <a:r>
              <a:rPr lang="en-US"/>
              <a:t>List item</a:t>
            </a:r>
          </a:p>
          <a:p>
            <a:r>
              <a:rPr lang="en-US"/>
              <a:t>List item</a:t>
            </a:r>
          </a:p>
        </p:txBody>
      </p:sp>
      <p:sp>
        <p:nvSpPr>
          <p:cNvPr id="7" name="Text Placeholder 6"/>
          <p:cNvSpPr>
            <a:spLocks noGrp="1"/>
          </p:cNvSpPr>
          <p:nvPr>
            <p:ph type="body" sz="quarter" idx="54" hasCustomPrompt="1"/>
          </p:nvPr>
        </p:nvSpPr>
        <p:spPr>
          <a:xfrm>
            <a:off x="4813560" y="1062165"/>
            <a:ext cx="4115829"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a:p>
            <a:r>
              <a:rPr lang="en-US"/>
              <a:t>List item</a:t>
            </a:r>
          </a:p>
          <a:p>
            <a:r>
              <a:rPr lang="en-US"/>
              <a:t>List item</a:t>
            </a:r>
          </a:p>
          <a:p>
            <a:r>
              <a:rPr lang="en-US"/>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spTree>
    <p:extLst>
      <p:ext uri="{BB962C8B-B14F-4D97-AF65-F5344CB8AC3E}">
        <p14:creationId xmlns:p14="http://schemas.microsoft.com/office/powerpoint/2010/main" val="278926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 Image Righ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456550" y="1062165"/>
            <a:ext cx="5023382" cy="4784039"/>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a:t>List item</a:t>
            </a:r>
          </a:p>
          <a:p>
            <a:r>
              <a:rPr lang="en-US"/>
              <a:t>List item</a:t>
            </a:r>
          </a:p>
          <a:p>
            <a:r>
              <a:rPr lang="en-US"/>
              <a:t>List item</a:t>
            </a:r>
          </a:p>
          <a:p>
            <a:r>
              <a:rPr lang="en-US"/>
              <a:t>List item</a:t>
            </a:r>
          </a:p>
          <a:p>
            <a:r>
              <a:rPr lang="en-US"/>
              <a:t>List item</a:t>
            </a:r>
          </a:p>
          <a:p>
            <a:r>
              <a:rPr lang="en-US"/>
              <a:t>List item</a:t>
            </a:r>
          </a:p>
        </p:txBody>
      </p:sp>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1689" y="1071004"/>
            <a:ext cx="3187700" cy="4775200"/>
          </a:xfrm>
          <a:prstGeom prst="rect">
            <a:avLst/>
          </a:prstGeom>
        </p:spPr>
      </p:pic>
    </p:spTree>
    <p:extLst>
      <p:ext uri="{BB962C8B-B14F-4D97-AF65-F5344CB8AC3E}">
        <p14:creationId xmlns:p14="http://schemas.microsoft.com/office/powerpoint/2010/main" val="934499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34"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image" Target="../media/image4.png"/><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solidFill>
            <a:srgbClr val="07224A">
              <a:alpha val="5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929240"/>
      </p:ext>
    </p:extLst>
  </p:cSld>
  <p:clrMap bg1="lt1" tx1="dk1" bg2="lt2" tx2="dk2" accent1="accent1" accent2="accent2" accent3="accent3" accent4="accent4" accent5="accent5" accent6="accent6" hlink="hlink" folHlink="folHlink"/>
  <p:sldLayoutIdLst>
    <p:sldLayoutId id="2147483662" r:id="rId1"/>
    <p:sldLayoutId id="2147483663"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5"/>
          <a:stretch>
            <a:fillRect/>
          </a:stretch>
        </p:blipFill>
        <p:spPr>
          <a:xfrm>
            <a:off x="154729" y="6283903"/>
            <a:ext cx="417286" cy="476898"/>
          </a:xfrm>
          <a:prstGeom prst="rect">
            <a:avLst/>
          </a:prstGeom>
        </p:spPr>
      </p:pic>
      <p:sp>
        <p:nvSpPr>
          <p:cNvPr id="10" name="Slide Number Placeholder 5"/>
          <p:cNvSpPr txBox="1">
            <a:spLocks/>
          </p:cNvSpPr>
          <p:nvPr userDrawn="1"/>
        </p:nvSpPr>
        <p:spPr>
          <a:xfrm>
            <a:off x="8498670" y="6274858"/>
            <a:ext cx="448735" cy="583142"/>
          </a:xfrm>
          <a:prstGeom prst="rect">
            <a:avLst/>
          </a:prstGeom>
          <a:solidFill>
            <a:srgbClr val="F6C51E"/>
          </a:solidFill>
        </p:spPr>
        <p:txBody>
          <a:bodyPr vert="horz" lIns="91440" tIns="0" rIns="91440" bIns="0" rtlCol="0" anchor="ctr"/>
          <a:lstStyle>
            <a:defPPr>
              <a:defRPr lang="en-US"/>
            </a:defPPr>
            <a:lvl1pPr marL="0" algn="ctr" defTabSz="457200" rtl="0" eaLnBrk="1" latinLnBrk="0" hangingPunct="1">
              <a:defRPr sz="1200" b="1" i="0" kern="1200">
                <a:solidFill>
                  <a:schemeClr val="accent2"/>
                </a:solidFill>
                <a:latin typeface="Arial"/>
                <a:ea typeface="Open Sans Extrabold" panose="020B0906030804020204" pitchFamily="34" charset="0"/>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9C15BBE9-EF51-406C-8B81-DCEC1643AEA3}" type="slidenum">
              <a:rPr lang="en-US" kern="0" smtClean="0">
                <a:solidFill>
                  <a:schemeClr val="tx2"/>
                </a:solidFill>
                <a:ea typeface="Open Sans" panose="020B0606030504020204" pitchFamily="34" charset="0"/>
              </a:rPr>
              <a:pPr defTabSz="914400">
                <a:defRPr/>
              </a:pPr>
              <a:t>‹#›</a:t>
            </a:fld>
            <a:endParaRPr lang="en-US" kern="0">
              <a:solidFill>
                <a:schemeClr val="tx2"/>
              </a:solidFill>
            </a:endParaRPr>
          </a:p>
        </p:txBody>
      </p:sp>
      <p:sp>
        <p:nvSpPr>
          <p:cNvPr id="13"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1C2A55"/>
                </a:solidFill>
                <a:latin typeface="Calibri"/>
                <a:cs typeface="Calibri"/>
              </a:defRPr>
            </a:lvl1pPr>
          </a:lstStyle>
          <a:p>
            <a:r>
              <a:rPr lang="en-US"/>
              <a:t>The University of Toledo</a:t>
            </a:r>
          </a:p>
        </p:txBody>
      </p:sp>
    </p:spTree>
    <p:extLst>
      <p:ext uri="{BB962C8B-B14F-4D97-AF65-F5344CB8AC3E}">
        <p14:creationId xmlns:p14="http://schemas.microsoft.com/office/powerpoint/2010/main" val="392940163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30" r:id="rId32"/>
    <p:sldLayoutId id="2147483731" r:id="rId3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stretch>
            <a:fillRect/>
          </a:stretch>
        </p:blipFill>
        <p:spPr>
          <a:xfrm>
            <a:off x="154729" y="6283903"/>
            <a:ext cx="417286" cy="476898"/>
          </a:xfrm>
          <a:prstGeom prst="rect">
            <a:avLst/>
          </a:prstGeom>
        </p:spPr>
      </p:pic>
    </p:spTree>
    <p:extLst>
      <p:ext uri="{BB962C8B-B14F-4D97-AF65-F5344CB8AC3E}">
        <p14:creationId xmlns:p14="http://schemas.microsoft.com/office/powerpoint/2010/main" val="1231979227"/>
      </p:ext>
    </p:extLst>
  </p:cSld>
  <p:clrMap bg1="lt1" tx1="dk1" bg2="lt2" tx2="dk2" accent1="accent1" accent2="accent2" accent3="accent3" accent4="accent4" accent5="accent5" accent6="accent6" hlink="hlink" folHlink="folHlink"/>
  <p:sldLayoutIdLst>
    <p:sldLayoutId id="2147483728" r:id="rId1"/>
    <p:sldLayoutId id="2147483729"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hyperlink" Target="mailto:dosmail@uwgb.edu" TargetMode="Externa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7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a:t>Underrepresented Minorities</a:t>
            </a:r>
          </a:p>
        </p:txBody>
      </p:sp>
      <p:sp>
        <p:nvSpPr>
          <p:cNvPr id="3" name="Text Placeholder 2"/>
          <p:cNvSpPr>
            <a:spLocks noGrp="1"/>
          </p:cNvSpPr>
          <p:nvPr>
            <p:ph type="body" sz="quarter" idx="53"/>
          </p:nvPr>
        </p:nvSpPr>
        <p:spPr/>
        <p:txBody>
          <a:bodyPr/>
          <a:lstStyle/>
          <a:p>
            <a:r>
              <a:rPr lang="en-US"/>
              <a:t>Defined by the Office of Diversity and Inclusion as students who identify as African American, Hispanic/Latinx, Native American, or Pacific Islander.</a:t>
            </a:r>
          </a:p>
          <a:p>
            <a:r>
              <a:rPr lang="en-US"/>
              <a:t>These are communities that share experiences of historical and institutionalized racism in American culture that have material consequences in terms of overall income, access to employment and educational opportunities, and social rewards.</a:t>
            </a:r>
          </a:p>
        </p:txBody>
      </p:sp>
      <p:sp>
        <p:nvSpPr>
          <p:cNvPr id="4" name="Text Placeholder 3"/>
          <p:cNvSpPr>
            <a:spLocks noGrp="1"/>
          </p:cNvSpPr>
          <p:nvPr>
            <p:ph type="body" sz="quarter" idx="54"/>
          </p:nvPr>
        </p:nvSpPr>
        <p:spPr/>
        <p:txBody>
          <a:bodyPr/>
          <a:lstStyle/>
          <a:p>
            <a:pPr marL="0" indent="0">
              <a:buNone/>
            </a:pPr>
            <a:endParaRPr lang="en-US"/>
          </a:p>
          <a:p>
            <a:pPr marL="0" indent="0">
              <a:buNone/>
            </a:pPr>
            <a:r>
              <a:rPr lang="en-US"/>
              <a:t>At the University of Toledo, 9.8 percent of our students identify as African American, and 4.8 percent identify as Hispanic/Latinx.</a:t>
            </a:r>
          </a:p>
        </p:txBody>
      </p:sp>
      <p:sp>
        <p:nvSpPr>
          <p:cNvPr id="5" name="Footer Placeholder 4"/>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389198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0FE43A7-3884-4FF4-B85E-E53D3293B181}"/>
              </a:ext>
            </a:extLst>
          </p:cNvPr>
          <p:cNvSpPr>
            <a:spLocks noGrp="1"/>
          </p:cNvSpPr>
          <p:nvPr>
            <p:ph type="pic" idx="1"/>
          </p:nvPr>
        </p:nvSpPr>
        <p:spPr/>
      </p:sp>
      <p:sp>
        <p:nvSpPr>
          <p:cNvPr id="10" name="Title 9">
            <a:extLst>
              <a:ext uri="{FF2B5EF4-FFF2-40B4-BE49-F238E27FC236}">
                <a16:creationId xmlns:a16="http://schemas.microsoft.com/office/drawing/2014/main" id="{5BE8B57B-B625-45A0-BB67-BC56DB744CDC}"/>
              </a:ext>
            </a:extLst>
          </p:cNvPr>
          <p:cNvSpPr>
            <a:spLocks noGrp="1"/>
          </p:cNvSpPr>
          <p:nvPr>
            <p:ph type="title"/>
          </p:nvPr>
        </p:nvSpPr>
        <p:spPr>
          <a:xfrm>
            <a:off x="5947727" y="457200"/>
            <a:ext cx="2624774" cy="1196670"/>
          </a:xfrm>
        </p:spPr>
        <p:txBody>
          <a:bodyPr>
            <a:noAutofit/>
          </a:bodyPr>
          <a:lstStyle/>
          <a:p>
            <a:r>
              <a:rPr lang="en-US" sz="2400"/>
              <a:t>Degree attainment by Race/Ethnicity</a:t>
            </a:r>
          </a:p>
        </p:txBody>
      </p:sp>
      <p:sp>
        <p:nvSpPr>
          <p:cNvPr id="12" name="Text Placeholder 11">
            <a:extLst>
              <a:ext uri="{FF2B5EF4-FFF2-40B4-BE49-F238E27FC236}">
                <a16:creationId xmlns:a16="http://schemas.microsoft.com/office/drawing/2014/main" id="{AB6DCB72-62F3-410C-A378-388AB51D1ED3}"/>
              </a:ext>
            </a:extLst>
          </p:cNvPr>
          <p:cNvSpPr>
            <a:spLocks noGrp="1"/>
          </p:cNvSpPr>
          <p:nvPr>
            <p:ph type="body" sz="half" idx="2"/>
          </p:nvPr>
        </p:nvSpPr>
        <p:spPr/>
        <p:txBody>
          <a:bodyPr/>
          <a:lstStyle/>
          <a:p>
            <a:r>
              <a:rPr lang="en-US" sz="2400">
                <a:solidFill>
                  <a:schemeClr val="accent1"/>
                </a:solidFill>
              </a:rPr>
              <a:t>Our data reflect long-term, national trends</a:t>
            </a:r>
            <a:endParaRPr lang="en-US" sz="2400">
              <a:solidFill>
                <a:schemeClr val="bg1"/>
              </a:solidFill>
            </a:endParaRPr>
          </a:p>
          <a:p>
            <a:endParaRPr lang="en-US" sz="2400"/>
          </a:p>
        </p:txBody>
      </p:sp>
      <p:pic>
        <p:nvPicPr>
          <p:cNvPr id="4" name="Picture 2"/>
          <p:cNvPicPr>
            <a:picLocks noChangeAspect="1" noChangeArrowheads="1"/>
          </p:cNvPicPr>
          <p:nvPr/>
        </p:nvPicPr>
        <p:blipFill>
          <a:blip r:embed="rId3" cstate="print"/>
          <a:srcRect/>
          <a:stretch>
            <a:fillRect/>
          </a:stretch>
        </p:blipFill>
        <p:spPr bwMode="auto">
          <a:xfrm>
            <a:off x="508334" y="1424238"/>
            <a:ext cx="4924538" cy="4188494"/>
          </a:xfrm>
          <a:prstGeom prst="rect">
            <a:avLst/>
          </a:prstGeom>
          <a:noFill/>
          <a:ln w="9525">
            <a:noFill/>
            <a:miter lim="800000"/>
            <a:headEnd/>
            <a:tailEnd/>
          </a:ln>
        </p:spPr>
      </p:pic>
      <p:sp>
        <p:nvSpPr>
          <p:cNvPr id="5" name="AutoShape 3" descr="data:image/png;base64,iVBORw0KGgoAAAANSUhEUgAAAqoAAAGOCAYAAAEoVxFBAAAAAXNSR0IArs4c6QAAAARnQU1BAACxjwv8YQUAAAAJcEhZcwAADsMAAA7DAcdvqGQAAF95SURBVHhe7b39kxXXee/rf8n31q2c3KRcuan8lh9u5f4UZG4OiVGiGFLHpOQ6wXWNy7LGjsOhuBmlfCbCwbEHBAhDkODozZQoZCHFWPLBssRIYCQkgq4QaBCvGqSR+vLt2c/W2mtW9+699+rdb59P1TPTu9+eXms9/fTT662/cP78+eSNN95AIssX9AfiM/WMvXPnTrJx48ber89Zs2bNwH9j8+bNvaUVbPuxY8fS/8I/Jutc02TqGavEnjhxIs0wN9PcTNi6dWv6++zZs2lBaNl+r127Nl1n67XOLah169al67RN6/V/27Ztva3TA1dQEmRsSRTKWN26MBpYbEmQsSVBxpbE0IxVvKgQB0aj9RZ7fee9yQff/GJUWfz27yS3n5lNPn7zl8nid7/U0zRIYzL20xtX0kTdefWZ3prVaPs0eO+995Innngi2b17dyohap2xyqhrD/9Z71dcLl++3M+YvXv39tbGo1DG6rUwRNZtMA6fXr2Y3H52LlncEs/qjh492s+8Xbt29dZOh4ksNus2mAZupmlZ7Nu3L/1fB6K5AiXw5Zdf7v2KT5WFOA6l+Njl5eW+NUnkw1555ZXe1iS5ePFi+gCw7VnkbasLX97xWm9pkNo9vPbv399bqi/3/vj15PgbV3u/wgzNWL0gXLp0qfcrCTZDNF2++pPTyWsLb6TWJ3nm5Our9tE6bfPX+2LUzmKnSdZtHIOJM/bXF270lprF46cu95bKIYrFfm3vmd5S/SnTSl2GZqz8q+tj85jWRYeQbsmDR873l00OvPz+3f+vJrfuLPf2Lp9SfOw3Dp7rLYX58PYnvaXJuHh1KVm383TvV70o7eElSxnGV3eNp7vIuaumtIwdhWEZJQtvQma61CJjDTfztFz2k7tMCj28Zmdne7+gKLWy2DZBxpYEGVsSQzOWVtrxwGJLgowtiUZk7LVr13pLSbKwsNBbqjdYbEkUytgqu3E2teDHtlhFCvPz86vGCAjrh6Bu6z7apnYtHRtC290oxL0+6wKv/z5ar0ZM0+0SWmfItWh7lvHoOrOO13WqW3+I2ruCVlms1ZeqNJaWloIlppKUhWiQRRYhK9D+io11rP8gshZa3QU2Ksa3WBEarKHr1PlC16NtQunxW4F37NiR/tc+/vXqGoXOa+cwZmZm0nNl5cFAxmoZmUyMVRabdlO8K/pvTd8Kd3yrNUtev359b83nmP/MqhWzph7/jc7CKlmOb7GyCm3XtpDv1jpJ6Hq0bm5uLrW8kH82/PFn999/f/pf6Tx06FC67GI+P6QTH1sSqzLWuv1IzJfJwly/ptLXb1mR75e0rywjZOXCrCAP+a49e/aky+716S6RJfu+Wddjd0nIr+uaiuj1rdnuGv0PnVdkbcNiS6L2GdtUyNiSIGNLgowtiTRjkbjyhV7mQkSmnqmhmNZQPGxvPRY7+vuHjvff0UM1bdOkEktVxkgUTOu/MtAqMCxT3YzSC4a94lrVnQJ4rdOrq/a1dULL9qrrv0BMA27/EiBTSyA3U3Ub6f1c/6E4WGoJkKklQKaWwFCfavEiFKfVlqpZLdRsFFs0E0c6rP/B3+tpGqQxmWoJykIZOC00gFotJllzGtQ6U/MycVLcuQv85u1JGepT1UZl7UguMWfJELI0m+AmBu7we2Xg22+/3dtSPmNbqkz/woULvV/TwR6a586d62eYRBlYJ6Lc/pqYQYkrC00EoYxsCqX4VNeKJLr9XGt68803Uz+mbSqQEDrmxRdf7P2qJxpbG6J2DypldN0ZNrpxaKbKj926dStdDjUdNF2UQfufez35xqOn0+X/uu905n6h9a4YtbPUafLPx8Oux2WYVYaYKFPHUVgHyr7uKJbapMw9e+l2b6k8cjNVHcU2bdpU6I3j4+XPekvVoIJdme1icAYMzYpx+t2b6fK0iO5Ti1y8Zq6IwTQzahQqe1CNmyE7n3+30AOmSirLVEMZ9P71j3u/wqgAvv/k9N7dJ6XyTHUx69WUc3W9tYswNFP1oPJHcEA+tbLUtkCmlgCZWgK5mUpr6nhgqSVAppZA4zI1a+h4ncBSS2Dog6qpXSndmvhpM5alqsu3Mtrva29YYYSwkckhtF7d1EPb7Zx5x2bNgFFkNorQ9doxoWMtD/xxrqK1t39tLXXDhg3pyGS/NGw0seoE/JHFVuLuLBQ+spzQLBSyUo2CzhrJLLSPPzjCrs+9HstU7S8OHz68qg5Ds1DYgy/rrtO1hiw5Lw8GMlUXgowvxkCmWs86E1mE+lHlDZvxZ3uwoTkqPd9SzRpU6qHZJ2Q58lOhGS9cv+bPeOFen12PJdLG/8vismafEKHZJ3S9Op/OH/Kdhp8H+NQSGMhUt6uOSlWWJvFnfDCLk1VmlaAsNdRbUMhSfeuXDonYsmVL+t9F+u1afNw7wq7HMtW2vfPOO6t8n9C16A7J2mZ6fVwf7OcBlloCrc3UKiFTS4BMLQEytQSY8gMaA8YKjaH1xmo1qqpxUM2BlvVfb/xa9uuo3JoGbdNvveFbnZbqpuw9S9vc90N7N9P7pi1rH72f6b+uxX1H0z5WG6Lt0mfvje42oe2G7W+6/XfUtoJnhcaAsUJjmNhY9ViT+JXzALHBs0JjwFihMWCs0BgwVmgMExmr1f2pPlD1gm5dIFTDjfm/6S3Vn8Xv/kFy9e//sPdrOHjWErnyzS8my5ff6v0qzqc3rqTdMjWLo99VU3Lz0b9LPnn39d7e3QFjjcCtx2f6hiRDayJ6Oh44cCBd1uRtEs3QKdHkbAcPHhzoOTpMdIyOjTmtYCXG6rp/TVopkRe58cjf9iewnJbYPLR507Re3/mXydKvHusfc+f0s70t9UOGotkBZSyu8TRtWsUQExmr2rKtUUD4MavOjYwmr732WvLTn/50wNBMnn766eTXv/518Lg2ik/lYYDueBWE/rcJMzANktDjECan1jHr8ePH+4Vu47lGxWIvO09sNOpH58Ugy4cXrB7qZmcGLdEj9/btlUkvbfZnWw+TobnfJCffupb8/MyHvbXDmchYVbeq/peam03/9UYJzURTnceeQFBTZOqc23/2Tm/NZOBZO8yHtz8ZyUCf/M2VdH9X/BmEy6QSY51GwiCM5vNuat5X7lmbnHlN4fFTl1uRx7ULA5Spe0+unr+iS+jxfM/DkxmXZgtvmxOY2FitUUAvWPb1m1hYgN52NL280ikPOCk6z7+fu9771S4a9YKlgjDj1SdAFNzrTVOfBLFtw+To6cX0+Kqw65D3hNFolLHGxgynDBTKlHn+LtJpY/XRF2FkXEU/n/ONg+f6BnnrzspcmlAeExmrJlV1Y1Z/wtM2YMb4tb1nemugKvCs0BgwVmgMGCs0BowVGsNExsroVpgmeFZoDBgrNAaMdUxs0l/VNWuSYA27saE39rEtHx0j2b59e28NjMLExmqNAkx5CWUzdc86NzeX/tcLmcY0hT4tGMI8md0co2DH6Bw2/XkRTKdQ65w+k+WTlX+uzlHwdYaOz9JpadN1jjLEyMpE+NPWD8PVOQquTqHzDIMwYEKqyL+ulllhY535H4NzNskjKvZy7/68z0TqA33+Xatjdcww7+p7CX0I9oEHHhjqBSw2tGvUb/vYq9blIZ1u7Jml088/6bCPMEqnjiuiU8doP9vHPi4byp9Qmbnn/sUvfpF+sGOYt7LPe9rHPUx/kTJxOXLkSHLq1KnCOoWVqfKoqE4864RUkX9dLbOxjdViFU3YJcadhKLpYKzTA886IRjr9MBYJwRjnR5jG6sCc4UCql9VpbiW9fKhlxB7wXBRNY6264VDIYP6EUj0QhL6vr+LAm/p27BhQ3qM9OllIFSt46J93XMrbNE6BfP25b4spFP7mk5JSKeff9pPLxH2wlNUp/JHabTGBe2rawjlT6jMpEPXZrrtZSUvPJNOoWsctUwM6bR97aVpmE4dYzpFUZ14VmgMGCs0BowVGgPGCo0BY4XGkBorgtRdvtAzWIBag6FCI8BQoRG03lDVGmKtZMOwljdDx6rlxz/WWmbUwqRWrCy0Tedwu+vZsSGyWrTU1U7n6TKdMFS3SdQMy/6raTjLCLTemgBlwLaf1tmy/ktk5EJNm25fUNtPWK8021/7uU21MlSJncO2uYbq9p215l/diG2nE49+6zOg9mf937dvX9+wVNBqn7dlFb6NG7P/MlTtY8Zi/4UMS8ajdTrnQw89NGCowgxK59F/21/7meFJl86lddrf3WbnE+Z1tb8MWr/d62krxKjQCDBUaAQYKjQCDBUawdiGqhcTeyHR2+ns7Gy6DFAGYxuqjNPeYgHKhkc/NAIMFRoBhgqNAEOFRoChQiPAUKERYKjQCCYyVOu7SYU/lM3YhqoubOoHSYV/vbi+8y97S/Xng29+sbc0HB79Deb2s3NpYZssbvl8uW5yfee9qeiaJR+/+ct0fVEw1JL49MaVkQrC5crd45b+5+G0YN3Cllz9/h8lH72wq7dnd8BQI3Pjkb8dMKxx0HF3Xn2m96v5vPfee8krr7ySHD16NP0oiStFwVAjYEZ589G/661pHq7RyLA0cNGMK2RgJrt27Vq1TuPCTp48mZ4nFhjqGNx+bmffOD959/Xe2mYg4/MNywyxzlRiqCpgoYBaYgG2BdxmBGWLBfdLv3osvY4QN+b/Jv2/OPOl9Jir2/44/V1Hbt++nRpcyBiPHz8+MIK1aYxtqOo4raopiTvktwgq8LpiN46M+NoP/nTFqL/ze72t1aNqwZAhSl544YX0fxuZyKO6EzO4EzeI0ERXyHB56aWXVhmg5MCBA2keh45pq7hU8uhXxuvjYG1HsZ9x+fLlTE+4d+/edJvNA/Doo4+m/+FzKn2ZOnPmTL+w9JbZFpQWS9fzzz8f9e23q1RqqD7yslbA5l2awvnz5/vXDvGplaG6KP61gtcb6zhYRbO+6anzLC4u9rbEQefDOKdDbQ3V5+WXXw5WLpsoHpRRnjt3Lvio1T7CjNZk1JtAVTx2LEzGl3e81lsaTmMMtUxkfH7ri4xe2MfEbL3qKmF8dj7/bmqg33/ybQw1FvLMMs68OU1hOGcv3U6NchTD9BnbUO1lR7GkeR1oLjKi0+/e7P2Kgxnnx8uf9daMz9iGqioY10DVOmXzjIpQBS5SP3lt4Y2+Qen37mML/d8mDz+zsOq4LPnKj06nxxz4efFjssSFR3+HkUEpVizCh7c/SR48cn7AgPX73p8sJH++c8W4/+nZ/+jtHR8MtYNcvLqUGlYM7v3x66mUTSWGGiuTYHSU93tPjtaJqA5U5lG3/+wdDHaKvPDbDxud35U/+pV5inWgPJTHv75wo/ermdQmRlVmKmCHeOgR35anVq1epo6eXmxNxk7Cl3e8mr7wTILycdJz1ImxDdWGNZRR4b9u5+mpvEnWjQMvv58amOTAS5eT+RffS7666/N6zpB84+C59DhV1uuJdM/DK+vbxkQe1ebwF36FfwyU4XoJaDtmdJMiY22jkYpaPfpDxKrzk+epE+Ypm/6SMy1qb6iGDO3LP3wt+ev5N5L3r3+ceg898vzWkmFSJcffuJpew9f3/7a3BorSGEMVMVpBrHvZrTvTG0FQh5uk6TTKUGNiXc/KaqW5p2ecqsmAyemsobrIoFTTMAnqkGGe8/yVj3prIRYYqoPCChlaEdzOwOq1DuWCoQawFh2/I7EZclFjhnhMZKg2REMV/qNO69ME9MJlhtmF+tw6M7Gh2rQ+ZVT4Axg8+qERYKjQCDBUaAQYKjQCDBUaAYYKjQBDhUYwkaG6dah8CxXKZGxD1VAUzSnPt1BhGvDoh0aAoUIjwFChEWCo0Agw1DHZtm1bv5tj6NON27dvT/8vLbVnEogqwVDHxKrmhAxVIuPVXAfq7miGqr66NkGHjsFwxwNDhUYwkaHOzMyk/6nwh7IZ21A1h799Xbrp+PPFT4Ou6IzF1B/9as2ylxA3zhuGG+vpeP9r1lm4Y7my4sOsAjSdo44H83WGji+qs2hMOzc311tawfLYJUunlYmekKOUiatz1DxydRZhqoYq72sTq43ijbWfXlCUsFGOE7a/Pje0du3a4LGhAtR+rs6tW7cWHhMWS2fouBB6upkeu06dwydL5zhlEtKpl8ki+DqLHMfL1F2yPE2ZdEVnLIKG2uQEjQOGWn8KGepX/jX8LX3VHaq+cMOGDf16wzwsrrz//vvTR4ceGcNiTZ1348aN6bLiIP3WI1XHD4vf9PhzY6fNmzcnDzzwwKoKej+90qF97doUR42i06WoTnHw4MH0v+kqkj9uXgqlV9cYehSHdFp6FG/qM/RFdVpZCMuXoo9/11Z+8YtfFNJZyFA1XWIIM1RdpDI3D213C9kyRetC8ZSLDEUJ0UuGYhudSxmiDMpD53VfDsz4dB6XUAG6hipG0Wl5oeWiOnWMe1OZ8RXJH8tLYfmssvELP89QpWPLli2FdcqwLc4UWTqHUdQOePTfpYr0dkVnLIKGeubMmTRRCFKluEzsUc3lN5lR0huLruiMRaahfvDNL2aKUDyxZ8+evqGqCTWvDs4CcKGXI+2rOOzQoUNpEJ6FexPoeItj1q1bl9bj5aH41I2jFD/pOofFi65OXaN0iaI63XwoqlP5Y8fpmiVF8sewfSyGXr9+ff8l1Ajp1H5C11m0TAyL/+26Qzp9XJ067qGHHiqkkxj1LlWktys6Y4Gh3gVDrT8Y6l0w1PqTaaiKGXbv3h0UQzGq6tMUa1jcqRgkC4tptM/169fTeski9W4W3/mxYx5unaRQbGtxmK7bZVgBWseJojr9l8unnnpqJJ12rSZF0LuCMN06zo/5fJ3KV7fuUr8lRXW6x4qQTh+d363bLqpzbI9qAbTQsjIqz1C1TaLClFHLUFUZLtwL93H12MuU1ilD7CUnC90I2lctZ8IaC3wj9tNr1yodMk7plK5Rddp5RtGp/fTfJS9/VMg6v17ytJ+dRw0x9tJiZJWrdKrSXekz4xumU2jfYTpDaF/pdM8j8nTy6L9LFentis5YBA0VoG5gqNAIMFRoBBgqNAIMFRoBhgqNAEOFRoChQiPAUKERfKFrrVAAAGWCUwUAiAhOFQAgIjhVAICI4FQbjobNaCiMoSEfQkM+tPzDH/6wP3REaPiJfmsYi4aQaNmGwoSG3GgIkfaxoS+Gxmm5v20/nV86dU0aBqTzysb0X+KPk9I67af1Oqd+23ntePvtnlu412Rpcc+h7VqWhM6v82lsm9ZpSI5+2/7a1/LDrsN++8cZWq/fyk/b187nn1/YmEM7h5bt2qC54FQbjjkToZtZDkcOVePn5HB1k9p6/7ewfUP4jtQlz6m6jsbOn6XHdV7mbAzX+YTO7V6f9rXxpi6uXn+bnS90DbZOeWbbdB1yzqHjhK2XTo1jtXGiofP7D0PDv0ZoHjjVFqKbWjenxHVCAFA+OFUAgIjgVAEAIoJTBQCISCVOVZX0alTYtGlT2miiRggtqy5Qv0VW4wkAQJ2pNFLVNM1ypML+y6lKbt26ldnIomtGEASpSvLg9R8AICI4VQCAiOBUAQAiglMFAIgIThUAICI4VQCAiOBUAQAiUolTVT9Udf7XrD50/geANlGJU3U7/I/T+R8AoK7w+g9QQz5+85fJh//v/5l88M0vprL4nd9Nru+893P5yYbk9rNzmfLxmRPpObIki8Xv/kGq7+rf/2FvTfmEdPrX66btxiN/O5AXlkfjSmxwqgCRWb78VvLRyf3JzYPfSj78xz8J3si+yDmkztBzeIsP/n6y+O3/1PtVPovf/VJ6Pfo/LarQWSY4VWgUH72wa8AZ1UH6DvFudPjZJ3d6Vwp1Rm02u3fvTg4cONBbEw+cKtSOpVeeSq5+/48GHJd+az20D9fBLS4uJu+9917yyiuvpHL06NFUtH0SsfPYeR999NF0fRkN4jhVqIRP3nklufaDPx1wnBK9NsN0UK+bV199dcBp7dq1q78cQ8yZSU6dOtV3ahI5T0mZDq4KcKolUpdK/6r49OrFtFHBdZqS28/M9vaAGFhk5zrHLNE+ms/45s2bvaMhNp1xqv6NPYksfvt3Blof5STc1klrsVx88PdW9q+i0v+ubrfV1K41FB1OIovu7y2fL6uR5rOPrveuCoYximM8ePBg8uKLLyYXLlzoHQ11olKnOjMzs6rPqvVT1eAAaAbTbqGuCtmnnJ6P6gHPnDmTOrpDhw4FHaEvOo+9AkO7qMypagSVkAO1EVVidna271Rjdv4vs7UPmolFh8ePH0+eeOKJVY4vS/TFChwiZNGZ139zqroh/JtEEcbt27d7e0LdUcTol+Ewscjw/PnzaWQJUBY0VPWQU5Vz9W/Gp59+Orl8+XJvL5g2eq12y0MPR9UlqsV43759vb0A6gNOtSDqeuLe3BI1GJw7d663Rz3Qw0GvsqpSaRJ6lba3CRM5VICmgVONgF4p5WBdhyDZu3dv+t/qcdWNRc7D6vKsPk+vpkVafScV6VB3mjt3qhv1ozw4fPjwwHWdPHmytxVgOnx4+5PkGwfPJRevxm8Qx6mWiEVe+l83Ll68mDp017m5omtWZ+1xG2OWl5eT559/fuCc0qf1AFVw685y8v0n306+vOO1AYkNThWGooYdRdVFuwspEm1a9QO0i+NvXB1wnF/d9UYpUWkInCpMDI1G7aHM1+IyUPT5rcfeHHCge0+uTHRfFZU4VdXrrVmzJlm3bt1A53/1T127dm3aVxUApouckeucQqLXZ0WBHy9/1jtqehw9vThwLV/be6aWzr+ySFVOddu2bf1lq3c8ceJE+l/rAKBc/vn4xb6TGtVBnX73ZuqI5dxcZ+fLPz37H8kv3yo+ZNmiZfccB15+v7e1/vD6D9Ax3MYaObBpIkc8/+J7aR2n6zRNvr7/t8n71z/u7d1MOuNU/2r+9bTQ/nqehwh0DzfyUz0klEdnnOq9P15xqiZ67QFoMxYNrtt5urcGpkGnX//N0croqqh4B4iN2bT+QzVQp9rDbfl88jdXemsB6o2CAQUFsls1GEH14FQDqPLeHCyGCnVDdaJmn+qjCfUCp1qAB4+c7xvx2UtMEdg15MTW/nCl/PNEdqKWdXX/UV9OtXTHqlZyH/TSAfWlEqeqCT2sb2rTOv//+sKNvnFv/9k7vbXQFvTQdBs1tXz+yke9reOjbkJyso+fupw6XTlg92Edknu839AMKnGqcqByqm5H/6Z2/nf729FVpVn4I3Tk5GiwhEnh9T8iikLsBtVy2SjykSjykaw0tr3avwb4HI3qsXyRqAM6QBngVEvCbUwYRdSSa6+G5iytfk4yDKueePrVDwZeY+VUuoDqHv1hky/89sPeVoDywal2CDeSlsgBN5GVRptXk3se/jwtEjnTpg9xhOaDU+0wiqbdqK6O3XM0EYcfebry7+eKT9QBMA1wqjCAP7mvfpeNBlu4OiWqulBDEkDTwKnCUNxJgBU1jtrLQS3qO59/d8BpSjTJR1OrIACyqMypqk+qdaNS9ynNrap11pVK3+eHeuL21V2RlfrNBx5/y1u/0kBGPSd0iUqcqnX49zv/G+qrmtdPVdeM1EOeOfl5D4N/ez68D4K0TfLg9R8AICI4VQCAiOBUAQAiglMFAIgIThUAICI4VQCAiOBUAQAiUolTVSd/sWHDhnT52rVryaZNm/oTVQsbGAAA0CQqjVTn5+dXdf6XU5XcunUrOXv2bLrOR9eMIAhSleTB6z8AQERwqgAAEcGpAgBEBKcKABARnCrUBn26XD1BAJoMThWmysLCQrK0tNT7lST33Xdf/7+cqubV1T5yru625eXldJvYvn17+t944IEH0uki1WtE51avEsP0bd26tbcGoFxwqjB15OA0X64cp5yeluUULVK1/+42OVXrYqfud5s3b06XhTsXr/Zfu3Ztf/l73/te6lR9RwxQFpU4VevgT+d/AGgblUWq9oo2Tud/KIcqbAGd5VHVvd11Wv36r9c/OWY5bC0Ld1n/rZ4uBnpQuK+edm5bttfemGTp1Hq99rrpHUZRWximU7iv53nE0uluH0YsnevXr4+etzqfb7PC8lNVI0Xf4mLolD6tK1qeRRmWTuVt0fIsSp5OWxdDZ6udqjJKqE5OyBhtecuWLemNEbsBw//ulrtsqGBj4usUivaVPjftwxjFFvJ0ipmZmfT/MGLqLJJGEVOnnE6R8iyq03T45ab81Dbd+K5DyCOGTiP2fZKnU3XpwvaJxbB0xtJHQxX0qcIW0Fke3NvVMJJTPX/+fFpQCIIgXZY8RnKqo+wLzaOK8kVneXC/VsNYTtW+8+7KPQ+vXueLsMp+9Ru0SnDVSame6p133km3Sc+49Y4bN25Mz2l9HNetW9fb8vk2NTQI7aMK8UOHDqXbxtGp6xaqn9G5JeoiZuj8Oq/V48zOzqbXpPqbcSvFXZ3i/vvvT/8b4+rMswVXp18nJaxvaVk6rex8pC+mTleP9FvdqZibm0ttZhz7KaLTPa+hdUpTbJ1mqw899FD629WpdCv/Yt4nws1bs1EX6Yut09Jpx7s2O0ne5kGkCn2qKF90lgf3azXgVKEPzqY8uqITcKrggLMpj67ohMhOdfE7v5dc3/mXvV9hVP+nOhvVf6keTvWoqsdQXavVy6kORHUf+m91sKOg82tE1sGDBwfqxHQujSE/fPhwul5971Rvojq5cfS4qK/bkSNH0noZV6fqjpUWdTCWbk3+oX2UVne/cYits4gtSKfyzfr2CZ3X6jXL0qk6Lherb5W+2Dp17uvXr/fT5KJtv/jFL9Lzj2I/RXRam4I7T4HZq5XxNHRafu7YsWNkncOQTisb14bKvDez0mk2NU7e5hHVqS796rHk0xtXer/CKON0w+u/Ltwyec+ePenNIKeqimNzqqM25tg5hFuAhjLw1KlT/Uy0G1AZKZ3jYA1FVuHt4zo4KzA1puhaxqUMncPK120Qc28Iy2ddS1k6TZ/Oa1h5xdRp9uOmyUV63Bu/qP0U0anrFr5OpUUyLZ0hp1pUZx6mU7i2ZCiNse/NvHSaTcVOJ6//0KeK8kVneXC/VgNOFfrgbMqjKzohslO9efNmbykbvVZZnWlR9KoQel0IYedX3YhfJ6vQX+uEbVN9rl4P8l4Xh6FzWDWFW/enVwnp0euUXj+0rOtT3zjhXtuomE7p03n1ymJIr/J3VJ3Dytd0Kh/dahm3TPUKVZZOnddFv60MY+m0tGgf/Xft1NJm+arrku4i9pOnU+eSyGaVTrcs3XRbXsTWafbiIpsV2sfyeNL7JE+na8dl6Dx9+nT639IlbJvrK2LoHMup7t69eywRlpEyTGXs5cuX00RYAq1xSXU6+q2bZBSnajdTaMKUUF2RUKfucetQLPPtRpP455EenV9om25c7T9uwbk6hdUnCvc6RtWZZwu+zlBeaU5cQ4YaU6eVnZtO979sKYZOsx9Ln+r6faTH9Ioi9jPsPrNjdf2uU3VtVpjeWDp1PrMXF9U3mq5RdA4jT6fSqftWxNZpuP5A2PWIWDp5/Yc+VZQvOsuD+7UacKrQB2dTHl3RCSM6VQAAyAenCgAQEZwqAEBEcKoAABHBqQIARASnCgAQEZwqAEBEcKoAABFJnSqCIAgyueiL01/oOVcAAJgQOVacKgBAJHCqAAARwakCAEQEpwoAEBGcKgBARHCqAAARwam2APu2j0TfqrdvNMUg9MkLw9WrT5kM0xs6j9bZZ230+YpR0XF2De63h1xCerPQ5zTsExpKnz7zUxR9CsSuReJ+EsVwzw/tBKfaAlynoe8y2U2r9XI0cna2Xje+fuvmlhMzR6iPnWl/34m4zlIOTN9mMuR07Lftp/NLp12T/utDda7zc9F16ZtQtt4ctZ3XjtFv/9zCrknfdbLrdM/h63W3uefTNbpOUXnjOlVbr9/+cYbW22/7eJx9tC90fuWZew7b19IOzQSn2gLsRpVzkhPRzaybWjenOVPX+dh+9oE7c47m4FzkfP11hjkoietU9VvofHI+hq3XObXsOn85GVe/7StC5zZ8pxk6R9Y293zmBEORqm0zJxg6TrhO085h2Lnc89s55EyVfv0ORbfQLHCqDceN0IRucmE3rP7LYbrr3d/C9g1hzjiEOWPhOj43ehPutYQwh+M7df2WA8o7t12fnJUcuH8OYXr9be75Qk7P1ul4/Xedqn+ccNdrPzlI0x06v21zcbdDM8GpNhz/JrQb1SI43cxWZ6nf+u/e7MJ9RXXROhPhO1idO8+pyonpWHNk2t/XIVzHpGUdYw8KWx7mVIVdp38OV6+7LeQczXHqnLZO+2mdnT90nHDXK0+Vbsvbhx56aNX5bVmibbYMzQan2lLsBvWdEACUC04VACAiOFUAgIjgVAEAIoJTBQCICE4VACAiOFUAgIjgVAEAIlKZU9XoF3V+VifoDRs29Jc1XG9ubi7t1A4A0DQqc6o2ykajgWxEkP5r+KQuykapAAA0icpf/xWduk5VKFKdmZlJtm/fnv72uXDhQnrhCIIgVYh8UBbaXolTVURqY7NtfLQt239/YgwAgLpTmVMFAGgjOFUAgIjgVAEAIoJTBQCICE4VACAiOFUAgIjgVAEAIoJTBQCICE4VACAiOFUAgIjgVAEAIoJTBQCICE4VACAiOFUAgIhU5lQ1X+ry8nI60z8z/wNAW6jMqcpp2hyqzPwPAG2hMqfqOlJ3WQyb+R8AoK5U5lS3bt2aRqpLS0vM/A+Qwac3riTXfvCnyfLlt3prIAbK1yvf/GLywV2JnbeVOVUAyOazj64nd04/27/xJdd33jsgt5+dy5WP3/xlpsiphCjT2WQR0qn0u9frp83Nh6vb/rifR+NKTHCqABWQOorndiY3HvnbZHHmS8EbHRlPXIcrcZ3x0itPreT9iV39/e+8+kyvVOKAUwUoAYuudFO7N3yW6BX/1hP/Lb3p3Sjy4zMn0u1Lp4701pSLrtuuKbazyaIKnWWCU4VGsvjdP0hvwqt//4e9NeXT1/m9P0hfzW8/M5tce/jP+g4hTyxikgOBdoNThUahOrfrP9kQdFxVCk6zWdy+fTvZvXt3KrG7b+JUofYs/eqxZPHbvzPoyL71v6b/F7/7pd5e5SNd09YJxZGjfO+995IzZ84kr7zySnL06NFUzHnmSUxwqlA71PJ78+C3Bp3oXdG6zz6509sL2oIfNcoxXrx4MXWMJ0+eTB2j+rC7TnBU0fE6j86n8y4sLCS7du1Kt7399tu9K4kDThVqgeoo/a4xahVXlArTI+u1eHFxMXV2JnJMJsePH+9HhUUjw3HFdJhuXUvdRl/iVKEy1NDjOlGJ6ks/vXqxtweUjZzSqVOnkieeeCLoxCYV19m6zlBy/vz5VH+ZUWMV4FRhanzy7uvB1nL114Ty0Kv0yy+/nBw6dGiV03NF23/+85+3ysFVAU61ROoyOqVKPjq5f8CBSj78xz9JPnnnld4eMCma7U1R34svvji07lERqb02Qzl0xqnWYShc3UQdztP03X3ltjRbXihviqK8tfHpWr756N+t0nXr8Zne3jAK5iR/+tOfJufOnUvrL31H6Yu9ZuM4q6EzTnXxwd9fdaNPIq7DlbjOeBpD4bKQXtN5+9n/nnz0wq7+ddm12vZYYg8rV65+/4/SfIBi3Lx5M3Waap0+fPhw30Haq7gvOM76UplT1axUEj2J3blVNZ+qJqoWmrQ6Fq6zacNQuGli0WsRB61IFVYj5ycnKGe4d+/eoKN0RfWbzz//fLJv3770t+4TaAaVRqqXLl1Kp/4zg9F/m/lf86lCM5j2+PSqUHcj1UmGuvC4TtN3kCGxSFONSKoThfZQqVO9//770/+uUxWKXPPmU71w4UJ64QgyDXnppZeS5557Lugcs+Txxx9P7VjHhs6JNFvkg7LQ9kqcqn2TSrjfqNJTW5GAItU9e/ak22NQ5lhfaCaqx7SRO0UjTBM5TOo0IURlTnXaPProowM3hfrt8drVXPJexYX7On7w4MGBss8T7S/b0Phx32HKAWufN998s7cGYDWdcaq6QbJaUnXTqeUVmkOoHPNEDT9ElzANOuNUQyjKCfX70zqqCOqHXtfd7kYm1ugjZ6kIFqBKOu1UfTQqJfSqqBsWqkF17X59p0YO8SoOdQWnmoHqW1W35t7MEkVKeS1/MDnKe/XRdPNdbw/UgUMTwKkW5PLly8nTTz89cKNLFDXV7ZVTdYeK7pqG8tLNW+U3r/PQNHCqY6LWYX9kjH5rGrNp4c5xqSoKicaI2/WoKqPu+G8DehOgPhuaDE41Aoqm/ChL8uSTT/aXzVGYE7RPPkgUVfr1hmWInL7Glkt/lejB416XnL8eEADTZOtTbycz/+N871c8cKoloEaUUCt1UTEnq3pFc7zmjIu8DqtPrsaMG3LgeU5b1yodZUaIugZXp0bPUTcNVSGH+uUdr6Xy9f3x5hgRONUSkROs64S/cqBypHnOX45YznBc1JvCryKhPzBUyfE3rvadqcl986/3tsYBpwoD6EGgKoK8mZRU1eFWISh6ttFNWq8o1N1/EscMMCnnr3yUfHXXGwOOVM71K/+6kPz5zvhtIDhVKISizlHqfRUFA1TFrTvLyYNHzg840vkXp9OWgFOFsVGEKufpOlOAKtn5/LsDjvT7T76dfLz8WW/rdMCpwsQwuqldlNUqXhZHTy8OONKv7T2TXLy61Ns6fSpzqlu3bu0tDU79Z5NUqwM7AEwXt1X8q7tfT1+j68jZS7eTe3/8+oAzfeG3H/a2VktlTtU+p6LGDXeSan1ORRdVZvceAFiNXpNdJxWSbxw8lxx4+f3k9Ls3e0dNjw9vf5Lqd69n78lLva31oTKnarP6y5G6TlXY51S2b9+e/vZh5n8EiSs/eGqh76j+87+8lqz7l9P9bc+cfD15+JmF5L/sPj3g0Hz5zr+dTg78fGHgvDFk6+HPr03yvcfi6xhVajnzv17v7WN/+nSKu2z/sz6nAgBx0Ou9OatvPTZanbiOVX2m38rui86r6Fav7EV58jdXBs6hetL3r3/c21pvKnOqAFAtahk3pxXbYal6QK/mfv9QX/7p2f9IXjj34d3lV5N7Hl6Jkm3bup2nk1++db13xuaAUwXoGKqbNMclxzpN5LwfP3V5ILq9p/ffRNubDE4VoEPoVdycV11a9hXV2jX9+7nmRaY+nXGqK0/nlVeMKvuwAVSB6jPNcU1rZFFX6YxT1ThfMyoJQFf4+v7f9u1+2qOLukhnnKr7ivHlh1e6hih6BWgrv75wo2/zTa+nbBKdrFNVZbkZm57iAG3DWt016gimS6cbqvT0Nudax5EZAKPizheqZZg+nXaqhtsiqrkXAZqI+nXKhhWlQnXgVHu4I0t4ZYImodFKZruqR4Vqwal6uJX7Gu0BUFfcCVBoG6gPONUM5FDNYJs4VA7azT8fv9i3T/pd1wuc6hDcORvrOrckTIe/ml+xhb+er67O0h1iOuoEKDAdcKoFUOMVhtxt/NnlQ6K5PjWmXXWcNudozHlH3QlQ6GNdXypzqu60fk2Z+d9tEKAzdftRf2ZNOWdlbvIXP1pIy1/2ICc6bOq7IqJzyGnqnOoKJWesOlOLjr+8Y6VlX6/9UG8qc6obN27sz6HatJn/3WF/TZnjEYrj1ldK9DG5GFjkKsep8fdypMOmxnOF6qdmUPnrvyLTUWf+rwNu3Rb9ApuPvm/kOjBFqHV4xbY6fbr5NYfKnKp9o0o0eeZ/dwQLs/80CzlN961DwigkmJTKI9W24DYixGycGIemfWJ42ujh5zpS+iNDTHCqEVHDgg0V1P+yp1lTrwS3nk7yVz/5vAvY1/ef7e0JGtRhZSNRlQ39O6EMcKolICdnN68/MbY5QXXRMUcYqwU5JKob7Oocmkq3n6/Kd4AywamWyJ/9y+eR0ShiTlavpeZ4zRkXaTzRhNx/vnMhnXnLPe8oX7NsMu7sYxJVzXT1wQLTB6daIm7EWuW3d9z5DCRt7GOrqhB39Jte9bvyEIF6gVPtEIpy3X6R0/6SZkysU/y6uxG5pUfCvLhQNTjVjuJOGKMIrw59Moug6FPDQV1Hqt90jIe6gFPtOP6YdnWCrxOqC9WIJvcaJf/3D1fqq+kUD3UDpwopqpN0uxzFGpo5DuqA79aPmjDfAjQBnCoMoMjQfb3WiKOyW87V3cwdPGGiKgrmVoCmgVOFTPzX7pjf7/K7e0nUp7Zu1Q8Ao4JThaH4k408+ZsrvS3F0dcTQtPo0VoPbQOnCoXxu2TljZnXvm4PAxO95seMeAHqRqVOVXOnCk1IbbNUaZ2mAxSatBrqiVsHuvZfVv5/5UeDfUYlanBiaCh0icqc6sLCQirCnU/VZv7XfKpQf/whoRLVxdJvFLpKZU5VDjTkVIUi17z5VC9cuJBeOFIP+cqPVrpi6X9oO4K0TeSDstD2yl7/zam636haXl5OP6WiSHXPnj3pdgCAplCpUwUAaBs4VQCAiOBUAQAiglMFAIgIThUAICI4VQCAiOBUAQAiglMFAIgIThUAICI4VQCAiOBUAQAiglMFAIgIThUAICI4VQCAiFTmVI8cOZJcunQpnebPnfrPJqnWnKoAAE2jMqeqSajXrVuXLruTVOtzKrooOVsAgKZR+eu/IlN/5n/7nMr27dvT3z7M/I8gSJVSy5n/N27c2P/Yn6JWd9n+Z31OBQCgrlTmVAEA2ghOFQAgIjhVAICI4FQBACKCUwUAiAhOFQAgIjhVAICI4FQBACKCU4Vacf/99/eWAJoJThWmjo2aW1hYSP+7FHGqy8vL6eQ7xubNm9N1GvIMUDU4VZg6coKGZiqTg7T/Gr4sNNmOv23r1q3pNt+pavsDDzyQLmvOCOE6WHO6DHuGaYBThamjqR4NN1qVI7RIVf/9bTbBju9UhU3G4zpO0yNHGzoGoAxwqjB15OA0gY5N/ahlm1DHdarC3ebOWqZ1S0tLvV+fO1XNw6ttcqA2UY8cLU4VpgVOFQAgIpU5VWb+B4A2UmmkKqeqVzh3kmpm/geAJlOpU3Wdqft/2Mz/uuhp0xWdAJPAvbmyrRKnag0QcqSjzvxPwQHUE+7NlW2Na6gqmolyzGvXrk2XrRXYXXad+TCK6tT5VDdsrdDClq3V2yLyYUyiU1h/UK3LekCNyzCdylu3dT4GRdKp7THJ06nqK60rWp5FyLJZNz+tL28shum0Tx8VKc9J703TaXlbpDxj6dS6GDq1rbVOVahwdEMI/XeX1W1HDWQxjUWo+sI6n+uGs2UVmFAhFmESnUJVKG56Y5OlU1h9eWzydAptj80wne5yDHybFZaf+h0aiTYpeTqte1sRJrk3hekcpRxj6RS2bhh5OrWt1U5VN4Gbie6yjbSxGyaPojrt/O5N6N+Qe/bsSf8PYxKdokynmqdTuIYai2E6Y6dRDNMpNm3a1FuKg3SYXvtv+WnRlF1HLPJ0itj3icjTaVFkkXTG0imK5mueTm1rrVN1w3nXEG059muNIgidT68Yika1LGzZthft2TCJTg3p1LKf9hgM06nrtu2xGKbz8OHDlemMmbc6n8QtN6s2srTpumIyTKd65Gi5CJPcm65OObwqdBYlT6e2tTpSjUVXdAJMAvfmyjacagG6ohNgErg3V7aN5FR1AIIgSJflzJkzPY+4Gm0nUi1AV3QCTAL35so2nGoBuqITYBK4N1e2RXOqP37h/0vW//j13q8w1i9UrW5qhVPXCVvesmVL2jKu31rOIi9BOr+1rvudpN1t1p1KkxurNXVYf9U8nTqPWoJ1Dr/bifrb2XadXy3HSqv2s24jWRTRabhdfCbRmYedU/ll53VR15RTp06VotMtO0OT8uhaYup09eh8br4KDZ1Wq/Go9pOHqzOrm58mHYqt03T4OlWOQmmNeZ+46TQbVXkJ0yl9sXVaunRO954xxsnbPJ3aNrJT/dreM8mXd7y2Stb+cPU6V9btPN2/WMtQOT7rKiIDVmarH2fWuH8xLBPVRUI3lXWhsIJ0t1lGz87OpvN6qjuFXUeIPJ26ZhWEROe3eUKFjEXnVZccoX3UReXQoUNp2s2oQhTRKZQu1+FMojMP0+me10WdxMvS6Zadi/TF1OnrcZ2q3fhyqqPaTx4hu5QOQ9tUvjF1Kq/MVkM6lY/Kv5j3iZtOs1Ef6Yup002ne88Y4+Ztnk5tixapfrz8WfLkb670foWRM1UClKlKjDLYHKwMWIlR4Y7rVA0dbzeEZZjhPoG1TdcgvX6GuwzTqWOVJj0w7CYXZqiKvLVN0Y+MS8vS7RqyTxGdwh/xMonOYUinxM5r6PwqT3dbTJ2GaxeuM42t0/T4karQeUe1nyL4dukyjs3m4dqqr1PnFf62GPeJUFqsbNwysuWYOv17MnSecfI2T6e2UadagK7oBJgE7s2VbTjVAnRFJ8AkcG+ubMOpFqArOgEmgXtzZdtITlUHIAiCdFno/B+BrugEmATuzZVtU3Wq1gpn/9XK5rawFpm7kYIDqCfcmyvbojnVW0e+nyw++Pu9X2Gs681jjz3W71Klrj/qLyasr6N+y+HaepcimShHrS42rsPW+YTbhSJGZ1+hrhvvvPNOuqxzG9Lhd5i3/n9Kex5V6ByGdN66dSs5ePDgQH6pX6goS+f169fTc7mU0fnfkN1Ymnxid8Q3pFN9KXVepcOwLkjT0umWYez7RNg9ad2dRJn3pgilU+c1m4qpU9tGdqpXt/1x8sE3v7hKFres/L/irTdZ/PbvpMfLQORQ9V8JtEzWspyqEqftcqgS/2YalonKEB0v7NxC6/1zxujsK9wI271e63Ds9pOL0flflKFzGKbTvSGE5etDDz2U/o6tU+fT+VVWLkpj7HSa/ViazJaE/R7VfoZhOpWv7nn0W+hemZZONz9j3yfuvenab5n3ZlY6XZuKqVPbokWqn31yJ/nohV29X9noCej+952qUGJVuPrv3xyjOBvXqRp6KtmTSZmpqEaZqEzOIk+nayjWgdlF55XICSnN2l/L0h3a36hCZx6uTt+pWj7v2LGjFJ2mz2544d78MXWa/ViadC6XcTqLD8N02jX7167f09Lp5mfM+0SYTteWXGLfmyIrna5NxdSpbTRUFaArOgEmgXtzZRtOtQBd0QkwCdybK9twqgXoik6ASeDeXNmGUy1AV3QCTAL35so2nGoBuqITYBK4N1e2RXWqoRY9H3V7Uat+UdRSePny5f65h2Wizq/uENZ7wEW/1bpn29QCqC4UQuuzyNOpc1gvBV2rtS4Kde3RNrUymm5dn9IyrOW2iM7Tp0+n/9V66SK9YlSdebjptP+GlalaUPVfeVCGTreM1EKrdbZPLJ06h+xHrd86r+GmTf8lai0uYj95WDqsC49fltqmc1s6y9Bp9mLo/pDNunk86X2Sp1P3jbYp7WXpdO9Ff1tMndo2slO9ePFisnv37pHl3LlzA8Yu49TNooQIJUoJUV8x/bcbdRSnaucS6kqhYy0Ttaxz6Ny27amnnkqvSRNj55GnU/1CDaVJYlh3DhWa/ddNIXGdUogiOi1NLtKhNI2jMw83ncL/rbxXfgrdlDF1umVn6NzC8ltdoCbV6dqPndf0WH4qbUK/La+H2U8RTI/bDdBNt+VFbJ12Phflg+4buybdh5PeJ0ZIp2vHZem0e9FH22Lq1LaRneqrr74adJrD5OTJkwMZKaNVQiVarwRJzKgsUpBDLepU7fwqNLfvmdA2GYrf/04GFDIslzyddqPb9UtcpMc+DyM9QjeIdLsO2KeITjteaTL86xhFZx6uTjuni24Mc2ZmlLF0uhNuG1audu5Nmzal/yfR6dqP4TtoS5udv4j9DMPV5zpV12bd/I+p02zFzS/fqRbVmWezIk+nUDrL0ilcfyBsW0yd2jb1OlXLUKELN6PVOoXiZlQK1/V7FKcqdB4ZoBvua2ihbnr9lkO1bRpyKf3KSAv7Q+TpVAHoXIYVjK7Xom2h/9qmzuPCXlWzKKJTeuy8plOYQYyqMw/TqXPrv8rGdOq3u03rYup0y850WhWO6YyVTp1L9qP/ZhOyHzdtui6hm7SI/QzDHKacinTonL7NWl7E1inMXqRT55cela/lcVGdw+7NLJ06r/SoDMvS6d6L0ilsW0yd2kZDVQG6ohNgErg3V7bhVAvQFZ0Ak8C9ubINp1qArugEmATuzZVtjXOqAAB1BacKABARnCoAQERwqgAAEcGpAgBEBKcKABARnCoAQERwqgAAEcGpAgBEBKcKABARnCoAQERwqgAAEcGpAgBEBKcKABARnCoAQERwqgAAEcGpAgBEJHWq+gMAAAAAUCcIVAEAAACglhCoAgAAAEAtIVAFAAAAgFpCoAoAAAAAtYRAFQAAAABqCYEqAAAAANQSAlWAGjA/P5+sWbNmQNatW5csLi4mW7duTX+fOHGit3d9WF5e7l/ftm3bemvzuXPnTrJx48aBtNrxtk1pv3btWu+I+LjXvX///t7aJFlYWEjXbd68OVlaWuqtLQf3GlyZhu5JmEYZNTVvACA+BKoAFXPp0qVk/fr1jXoIW7Dy3HPPpQHF2rVrk7Nnz/a25mPHjnLMKBw7diwNatwANIQbDOklYNrlYPrdfLBrGCVviqZ3HMo8dx5NyBsAmA4EqgAVYw9TVyxYsppWq00N1bxKbH87l+1vQaF/Pv84q0n0ZVgtaagGMhRkuNg1+boUTPi1daGaNV2Tf73SJT/m7yvJq4n2z2/pyLpGu66s7XZ81nW7hPYxscAq7zrc2nZXlN5h15+nW2m4devW0HMXOVdRfWY7xiR5U/T6/W12rSHbKhoYA0B8CFQBKsQemqGHoW2zB3modsgNTP393e1uEOgHBllBqqsnCz+QLkKRNPsBTmhfN+i2/UVePpm423ydwt/fFUtraJ8i1234+9h1DNNh4u+Tl15XdFzo+vLyIS+/zH78QNy1jaL6jCJ5I/LKwN0+St6ILNsCgOlDoApQIVkPeeE/ZLMesH7AkLU99NAWWcdl1aZm7W8B8LAgzYKO0HY/eMk6VygvsvLJDWxChAImNzBypWheD8sDkRe82bph1yFC6R12XJ7uouf2z+XuZ5JnEyF9RpG8GVYGYpy8ybMtAJg+BKoADcUe1FkBJQAAQNMhUAVoCH5Nj1vbBAAA0EYIVAEAAACglhCoAgAAAEAtIVAFAAAAgFpCoAoAAAAAtYRAFQAAAABqCYEqAAAAANSSzgWq7hdHsr5WYvNS2reltc6dNHzPnj1MCwQAAABQMp0KVBWMusGpglYFoP56+63/2q6AdW5uLv0/MzMz8PlJAAAAACiHTgWqoU/95QWqLha0Wo0sXwMCAAAAKJdOBaou+vykfYdaNaUbNmxIv/Os70Bv2rSp37Sv4HZ2djbd5tao0vwPAAAAUC6dDVQBAAAAoN4QqAIAAABALSFQBQAAAIBaQqAKAAAAALWEQBUAAAAAagmBKgAAAADUEgJVAAAAAKglBKoAAAAAUEsIVAEAAACglhCoAgAAAEAtIVAFAAAAgFpCoAoAAAAAtYRAFQAAAABqCYEqAAAAANSSzgWq8/PzyZo1a1LZvHlzsrS0lK4/duxYf/22bdvSdZcuXUrWr1+frjtx4kS6TuzZsyc5e/Zs7xcAAAAAlEGnAlUFnjMzM2lwury8nGzfvj0NOBWk7t+/v7fXStCq3/qvAFXHzc3NDRwPAAAAAOXSyRpV1Zjqv9WoZgWqLha0Wo2s1boW5cKFC2lmIwiCIAiCdE0UB42Dju1MoKpg0w0wFXQqIFVN6YYNG5Jr164ld+7cSTZt2tRv2lfN6+zsbLrNrVGl+R8AAACaxKc3riQ35v8mufaDP02u7/zLZPnyW70t9aVTgSoAAEAM9MBf/O4fJFe++cXkg55c/fs/bMSDfxSaGNiMQ13T+dlH15OP3/xlptx+di5Tbjzyt3fTcm9frn5v0F5NPpz9k562ekKgCgAAcBcFJ3r4L/3qsfRBf/Pgt9IH/If/+CerHu5dkMW7EgpsPtgSWNdg6Uw6M9Kz+L3/o3cH1BMCVQAAaDyqEVOQeef0sys1Ss/MpkHmtYf/LPhwHkeubvvj9Jw3H/275MaBLckH3/ndge2LD/7eXd3/faDGa5i4NWCjyPWfbOjXlI0iV7//RwPXnCdZgU3bpGg6F7/9O8E8NZHNhcpKsvTKU8Hyl0yz9vbjMyfu2unv99Lzn5KlU0d6W+oLgSoAwJSgGTUbe2jffm5n+mC3QGxx5kurAoZxxA0yLHgwnZ99cqd3FeDTxMBmHLqSziZCoAoAMAVu3A28aEYdX1aC3nuTW4/PDNRQfXr1Yi+HAWAYt2/fTgeWP/HEE8nRo0fTgeJ1h0AVACAiqpm59cR/W9WvsfPNqN/639LBHQoyP3phVxpkfvLOK71cA4AYKPB87733+vLKK6/05dChQ8nu3btXyeHDh3tH1xMCVQCAEfnk3dfT/miq5QsGZY6oCVuBWTpQh2ZUgFpSRk2jGzCeP39+IGg8fvx4qsckFEBOS37605/2rrieEKgCAARQYKkAU83NbuAZEgWs6lupABagTdS5qdivPXTl3LlzA4GhKy+++OJAkKhALRTAVSWW1xLlvXvtSpebTs31PgoXL15MHn300VTPvn37kjfffLO3pb4QqAJAZ1H/xo9O7k+bpDXYJhSEmqgpX036qi0EaDM3b95MgyA1CftBVNekzKARikGgCgCtRhNma+CNphQaNoJc0w9psI6mOGIkODSdxcXFNIBSUPXyyy+nwVZZwacFcyGRbjfAc8UP9lzR9U+LJtY0dgUCVWgsTPUDhoJKBZcKMhVshoJQEwWrClo1qbuCWIC6o6BN30lXYHfy5Mk0+Dt48OCqYHEUUcCq85w6dSp59dVXUx2hZn0COKgaAtUWUtfAZhqfguvKVD+L3/ndNB/UFD2QV8/tXJWvbZq+R+kJjaj3Rc34shk16zN9EZTFKP0379y5kwaD1nfy+eefT4/Zu3fvqiByFHn66af7TdJnzpxJdei6ANoCgWrLUIDa5U/BtU3qns7Ql1r02cmB4PmuqLbTDZ7daYn0YuV/M33xO/978uHs/zWgKyT66pCNqAcoGws2Vbv5+OOPBwPHcWT//v1p0KrgVQGnRohLD30eAQhUW0eR6XIkfAquOZSRTtUy+mWngM8va98uitpXTJFO2SNzbsKkXL58OQ0AFxYW0oDQpgiatBndlT179qTN8zq/ms2lEwDGp7OBqt5Ut2/fnpw9eza5dOlSsmHDhrTZRm/MmzZtSterOeXEiRPp9rm5ufQ4rdPbb51hDkNoEgqSF787OMhJv++8+kxvD4CVZnYFmTYfpQ0OUrN7KGAcR6wJ3wJNq9nUKPgQ9N8EKJ/OBqrz8/NpECr84NN+K0Bdv359snbt2jSjZmdnazWHHABA3VBAKf/pBoAHDhxIgzgFfRq4oyBQflZBob/vuKJaUZ1PtaQ6vw0QokYToNl0MlDNCkwN/7fVqOr/zMxMcuvWrX5tbB2p8wTNANAcrKncnTxdPkWS11y+a9eu4Po80aAgnVej0KVH/UClm4FBAN2mc4Gq+iZt3rw5WVpa6q1ZQTWsa9asScUNUt2aV2H7bdu2rbemXihADT0EHnvssd4eANBWbLCPxPph2nRGkpBvmFT0/XCdW75H+l544YW0GdwNVuVT33777d5VAgAUp5M1qm1mlP5aerCoeWyakyoDdJWsJnELLNXf0WotbZBPzP6XrljtpY0yl9h1UIMJAHWCQLWFhDr4q6ZFTWmqXVENiP/g8kUPSDXB6VwAMD7qeqNA8JFHHhmrSVyiuTatVtS+8mNzZkqYxggA2gqBKqToYafAtEgNjgJdBbwaEasAGABWakwVPObdQ36wSpM4AEA+BKowFHUNUH+3rP6vrujBq+ZEPbCzpnQBaDJ6OdPgIjXPh+4BiWpAdR/oZY7aTgCA8SFQhYlQMKqHth7Kfv+7kNAvFpqEusu8+OKLuZ+5VHO87gFaFwAA4kOgCqVBv9jJyRqAw5RjcdE0TLLTvCmXZJ9qWaClAABgehCoQmVM2i9WQZxqaHW8arXKDN7UfGsDV0wUhNuIaRPVvtmgF5NJP884bACO0m+jtxXkE0hlYwObDh8+HMxLiWxNA5Z4GQAAqB4CVaglo/SLbZrY1ECuuMGuxL6qozzQDA5usKpmaAWnecFWltjXe6RDzdVt/WpPkYFNqqnWy4/yGQCg7Xx4+5Pkr+ZfT76849W78lpyz8OvJX89/0Zy8ergvPJ1g0AVGodqDId1JdB2PxhUUOIHhKqBdGtJ2xK0qNZZaVHAa7W8oXwaJjpOx1vgXLd+mLoeBjYBAGSjAPXJ31xJg9MsqTMEqtBYQvPFwnioZlUBn4J3BafjdFdQDa9qwHUOdYuIPWCOgU0AAPn88q3ryT89+x/Jup2ngwGpL/f++PXk389d7x1dTwhUAWAkVKOtlwQFpKqpLNLH2BcFmwoq1RdUtbV60XC367cGjbnrXJFOBjYBQFd5//rHyeOnLidf3//bYAAq0TbVpKpGtckQqAJAadggNPUXVVCq4DRUI5o1YIyBTQDQdYbVkmr9Px+/mPz6wo3eEe2CQBUAKkWBrAY28cUmAOgyqiU98PL7ydf2ngkGpJJvHDzXilrSUehcoKq+axs3bkzWrFmTrF27Njl79my6Xn3rtE6ybdu2dN2lS5eS9evXp+tOnDiRrhN79uzpHwcAANBGmjpKvAm88NsP01pSPxA1Ud9R1ZKefpfuTZ0KVBV4zszMJEtLgzeZglTV4Bj2W/8VoOq4ubm5zOMBAADaxl/8aCEYRLmiZucHj5xPgyrVBqr5mUD2c5QXe09eGlpLevT0YqdqSUehU4GqBl9YbamYn5/vB6ShQNXFglYd49a6AgAAtIWzl27nDtBZt3Mh+d4Tb6fBqWr9QvsMEx2n43c+/24a3KrWsOnB7cfLn6W1pNt/9k4wzRKlW2lWHkNxOlejumHDhnRghgZ5bN26tV9jauvVNWDTpk39pn3tNzs7m25za1Rp/gcAgDagWtCv7npjIKhSTalGlSsAG5fzVz5Kz61gVDWuCk6LTpvki65Px8+/+F56XQpu1aezCorUkn7rsTfTWtJbd5i7eVI6FagCAABAfnBaJapt1Ch3Bbfqw6ng1L3GUUSBpI5XUKkBSApus5rXtX7rU2+nzfAz/+N8GowqSD/+xtXk+0++HTy/hFrS8iFQBQAA6AAKuvzmev3W+iajAFTN7gpu1fSu2kw3jcVkZcBY3joFvcorakmnC4EqAABAS1ENqR+cqiZVgV1XUU2pglsFnQpu1/9reNDYX/5koXcEVAmBagsJNWEAAEA3UHDq9wVVcNrWCeFjoLz5Si9g/fOdC8nPz3Q3kK8bBKotQwFqqAnj6/sZ+AUA0EZUQ6h+mKv9/m/pOwmNh0C1ZagW1XdWJuq3g9MCAGg+6iepQTz4eWg7BKotxG/C2P7MhVXNQOqzVPXoTgAAKI6CU03z5PpyiYJTunhBWyFQ7RgKYkOTOWukZFVz0gEAQBiNOQhNj6R1fMkIugCBaoeRkws1HXV9RCgAQJWodjQUnKpCgeAUugaBKvTRVB3+BNASfQmEeeMAAMpDwWlo/k819eN/ocsQqEKQrDd6DdbS/HMAADAZGvQU6oqlEfyTfLoUoE0QqMJQ5DBD8/LZ5/ZwqAAAxdCLPsEpQHEIVGFk5GhD02CpBpaRpwDAR0cGqet39QGaAIEqTIT6TqkPq+uAJXLKTf9+NACMTtZHR/Q5Sn2u0kQvvCZtDGTl/9r4XX2AadOpQPXOnTvJxo0bkzVr1qSyefPmZGlpxUEeO3asv37btm3pukuXLiXr169P1504cSJdJ/bs2ZOcPcuXnkJotoDQgCwNCGC0KkD7UG2h7m+/a1AVokDwwSPn+6JZTcoMjv2a4wMvvU9wChCZzgWqCkItODUUpO7fv7/36/Pf+q8AVQHr3Nxc+n9mZmbV8RBG87JqOhXXaUvUP0sPNwBoDuo/qYBLAaB/T5vo3j56ejF54dyHE3833Q0q9QLsBpzyKxaMhkbKT09W1xxrnV7W8XEAcehUoOqioHXTpk1pzWhWoOpiQev8/PxArWtRLly4kGZ2l2Xn0YXkKz8arHX5z//yWvKDpxaS1xbCxyAIMn351asr9+t/2Z1dS7rlp6eTAz9fCB7fVHnm5Ot9UdoefuZz+c6/nU6+8eiK/Nd92fly77++Fjw3gnRdFAeNg47tZKCq2tH77rsvDVS1vGHDhuTatWsDAaxYXl5OZmdn021ujSrN/5OhaVlCNSGqITl/5aPeXgBQNrrf1ETuN1mbaL2a9vl+/GpUazppzTEA5NPZQBXqgwZkaWqW0APyyd9c6e0FAJPyy7euJ//07H+sutdMvrb3THov8jllAKgLBKpQO1RLoQem/xDVA7ZrA7KU3r+aV03XSl+4ex5+Lfnr+TeYBgxy0cuf+orm9d/UNu3DV48AoM4QqEKtUaAWqgFSIKuBHdOaq1EDSdzBHRLVTrkDPCRqIrVBHiahWRCKyj2BdSbSD6DaT9WChl7uTHQPaUASAEDTIFCFRqEaoM/70oVH3K5eVy9RTZYfzPoBryYCVzCsrg9/8aOVPnAD8vDgYA7lCU227Uf9RPOmgpIdqL8p/bwBoC0QqEIjCX0ZyxXVLvnBoD+nokTdDPya0qagWl4F7lk1aQqImb+xmahsVQOqr72FylaictcLDS8nANBmCFShsTDidjXq/pBV46Z1Ctbp31od/gTxKgutU8156PvvJvbSwbfgAaBrEKgCtBwFOFk10AqOCICmw98/oYny87ur6GVC/UmZLB4AYAUCVYCOoabi+Rffc/r6DgpzZo6P8lbdMfTlpKKfFNU38AEAIAyBKgCkMwioH28okFJfSDVNM43RChqopL6heVM/mWjGBwX+qrVWEz/dVQAARoNAFQBWoaBKg82yptZSjWGTBp6NigJK1Trn9Rs10T7aV8E+XSgAAOJCoAoAhVBgqgA1FKwpoFVgqwC3Cah2WKPqVdtZZJ5b1Z4qfXSJAACYLgSqADAWCvbUJSBreix1JajyowSj9BfVdu2n9DArAgBAfSBQBYBoqP+mailDwaAGb6mJPOa8n5P0FwUAgPpDoAoApaE+mwoMs/p6atosCxyzPodLf1EAgO7SyUB1z549yeHDh5P9+/envy9dupRs2LAhuXbtWnLnzp1k06ZNydmzZ5Njx44lJ06cSLfPzc2l+2qdHQcAo6MaVX14YLA5vvjncOkvCgDQHToVqC4vLyezs7NpQLqwsNAPOP3g034rQF2/fn2ydu3aNKPsWACIR9bHCP7iXxfoLwoA0HE6E6gqSN26dWuyZs2aAdm2bVtmoGpYjar+z8zMJLdu3Uq2b9+e1roCwOQwvygAAIToVI2qi1ujKubn5/vBq79ezf+G7acAFwAAAADKo7OBKgAAAADUGwJVAAAAAKglBKoAAAAAUEsIVAEAAACglhCoAgAAAEAtIVAFAAAAgFpCoAoAAAAAtYRAFQAAAABqCYEqAAAAANQSAlUAAAAAqCUEqgAAAABQSwhUAQAAAKCWEKgCAAAAQC3pXKA6Pz+frFmzJpX9+/f31ibJsWPH+uu3bduWrrt06VKyfv36dN2JEyfSdWLPnj3J2bNne78AAAAAoAw6W6OqIHRmZiZZWlpKg1Q/aNVv/VeAqn3n5uYGjgEAAACAcul0oHrfffelNaNZgaqLBa1WI2u1rgAAAABQDp0KVBcWFvpN+Hfu3Ek2bdqUBqoKWjds2JBcu3ZtYL1YXl5OZmdn021ujSrN/wAAAADl0tkaVQAAAACoNwSqAAAAAFBLCFQBAAAAoJYQqAIAAABALSFQBQAAAIBaQqAKAAAAALWEQBUAAAAAagmBKgAAAADUEgJVAAAAAKglBKoA0Ans88eSzZs3p1+Yy0Nfqbv//vvTr9JNir5wt3379lVfs9P6rVu39r+YJ/QFvSLXBwDQBQhUAaDVuJ9IDqHA0AJYifuZZQWqhw4dWrVNZB1nQenc3Fy6ft++fWkwavv5QagbrPpB6rFjx/rHbdu2LV2n69q4cWN//dq1awc++ezq3r9/f7oeAKCpEKgCQKvJq6HUNgsADdW8KsDza1Td33nHhWpPQ+t8dLx7TjdINbHA099m6SuiBwCgSRCoAkCrsRpLNwhULatqHfX/vvvu6wd27u+8QDXvuHEDVQWfbg2ozhmqCfYDbwW4BKoA0FYIVAEAAACglnQuUHUHVLi1F6G+YKrRWL9+fbrO7Zu2Z88eaiwAAAAASqazNapqxtu0aVMacPpNbvZb/xWgKmC1ZsKZmZlgXzcAAAAAiEsnA1W/H1dWoOpiQavVyPoDKYYhXcrntsuZM2eC69smXUgnZdkuIZ3tEnxQe6Qr6Ry3JVrHdiZQtUEVfhDqDlpwa1qFjpmdne0PoLAa1VGb/7uSx6SzPVCW7YJ0tgt8UHsgnfnoOAZTTQEMsV10IZ2UZbsgne0CH9QeSGc+Oo5AdQrEzGPV7B45ciRdtqlqTp06NTBFTWgCcVt/8ODBtM+t8LtBTEqsdE6axi1btvS7Z8ROo6ginbas8rOa/VDatW8MqrLZUDpD62JRp3SGjo+V1jql00Xnyvsgw6jU5d4UWi/fc/jw4VUteZNSl3T607jFpE42q3TqQxvaHps635uh9eMybjp1HIHqFCgrj9VnVgZn/w0ZqBxj1noZoGY0cL9qE4My0jlOGnfv3j3w9R5/5oZJqSKdhus8hu07CVXZrBFykrEdp6hjOoV/3KTULZ3aX/flunXrogY5dbk3tWwVAjHvS6Mu6bQAzvzsqOM38qiTzWqbpTG23dbRB5XxAjJuOnUcgeoUiJ3HMjzX0GR4oTem0HrVNrrH+ueahJjpnCSN/k1p22NRRToN33nm7TsJVdmsEXKeoXWTUrd0xrwfXepYnkL71rFVR8RKo46LXaZ1TGedy1JMks7QferuOwl1uzfLqiUfN506jkB1CnQlj0lne6As2wXpbBf4oPZAOvPRcQSqUwBDbBddSCdl2S5IZ7vAB7UH0pmPjiNQnQIYYrvoQjopy3ZBOtsFPqg9kM58dFxpgWpXMr8IGGK76EI6Kct2QTrbBT6oPZDOfHQcgeoUwBDbRRfSSVm2C9LZLvBB7YF05qPjahuovn/94+Ti1cFRhaOi0WuaLsNGs7mjErOm1dAIOE3d5E+zoc+ojjud07h54V+jjdyza9S60DVlHac02Dqlz87jTrWhEYLjTjEySZnbNdtoxWFpFBrd6KZHlJ1GESud7rVK6pTOSe9fvzz96/XJyosmpTPrvvOx8nTLu47pzEuP0pCVPmOYDdTl3sxK5zCbteu3feqeTuFec9Y9FqJJPiirPENp8GnKvWmEylP4956Le4xkWnY7bjp13FQC1V9fuJF8be+Z5Ms7XhtZ1v7wteSeh8PbQiI9x9+4mupVYSlTzZn6gaptc9ercDRVw1NPPdWfwkGF8w//8A9jT70xbh7rGv1pInR9Nj9fFqHjZITulBRmlFqn9On/qJ+G9Rk3nboW3Sy6Dv0fNY1Wlm6ZiTLSKGKl08UvH6OqdE7iF/x0+mmz7VnY/qHj6pzO0H2Xh9l5XdOZlx7zk1mBqp8300ijiJXO0PXm2WzouSHqlM6QXy2Szqb5oFB5htKQZbui7vemCJWnsDK0ey+PadrtuOnUcVMJVB8/dTkYVA6X04F1w2Xn8++men2DzApUVShaFlZwt27dSvc9ffp0us1+j1NQMfLY5j/bsWNH/1qFGWUWdpzmT/UN0Y7zb8oiBh5inHTaDeGK+2UpEUqjrtHelKeZRhErnaY/lD6jqnSOa7OhdEqyrtfH3WZpMNxtdUynq9/Kyr1+l6ak0/DTo+vKClRDeSMpO40iVjrz7rEQep5s2rQpTUdd0yl9vl/NKxdDxzXJB7nY9eq56afBvX4XNy2WBqNO6cwqT1/yrmmadjtuOnVc6/uoKpOzqsZVyOZorWC0vzlgLdvn/WTc0w5U3Wt3Dc41SDNU91qzjnObPrTOT5Md51b1j8KkZe7eAMPSqPIb1rxTRhpF7HS6zkbUIZ0x7l83nf71CjedIpQXTUqnXUteOrWvbZeYT6pjOkPp0XXpIW/r7PrdNLrk2UBd7s1QOsUwm/XLsu7pFCG/OiydTfNBofLMSkNeedb53jRC5Wm4915eOm2fuqZTxzGYagp0JS9IZ3ugLNsF6WwX+KD2QDrz0XEEqlMAQ2wXXUgnZdkuSGe7wAe1B9KZj44jUJ0CGGK76EI6Kct2QTrbBT6oPZDOfHQcgeoUwBDbRRfSSVm2C9LZLvBB7YF05qPjCFSnAIbYLrqQTsqyXZDOdoEPag+kMx8dV9tA9dOrF5Ply2/1fo2HRrfZSDgb9We/bUSbplvImmbF0L6zs7NjjXQT4+aFO6JP4s5aoBF6NnLRR9frjsy1UX3+CMHQKD43z0ZlnHRmpdFGILppDmHlOq00ii6kc9o2KywN7nFNS2coDT6hMq9jOsdNo7td0vR70643i7b4ILveEH6aQuvqYLMilE5Nr+Sv8+22Sc9NMUl5uveoHVfXdOq4qQSqH585kVzd9sfJB9/84lC58v98MVnc8vlvd7mISM/Srx7raU76k9SqEBSUqhDducBUGPfdd1+6jzsdg5yPTRDsBqraX0ZvFJkEN0Ye2/Ubuo68eQztJhNKc2jeOxmk5YX+VzWhr+GnUfj57WLptLL0jy8jjaIL6Zy2zYbS37R05pVhCNu/CemcJI0q87p/jMOwdLr+X8t6OOf52mnem2Ka6cxLk1FGOsvwQSK0Tmi9ytBoynNTWJqKlGfTfK2Om0qgevu5ncGgcrj8L4F1w+XW4zM9zSuFoiDTCkyFp69MSSzwdB+eVhhugbsBrApt1DeKSfPYv4GEf915KE0yTN8Q7ZxmuGasSqOvrwiTpDOUxtA6Q9t0I/lSdhpFF9I5bZv17ytLd5PSGUpD1jW52ywNhrutbvfmKGkU8qN1nwjf8NNptf9W0+Zev9D+/n05DZsV006nn6ZppLMMHxRal0UTnpvCvaYi5al9muRrdRx9VKfAJHkh43CNyozPnKJV28uYQhP6utX2bpOADM0NwIXO4Vf1j8K46fTT6F6/JJRGF/fGKTuNogvpnLbNCh1n+9jxTUqnCKXBTWdWmTfl3hSjpnFaNitipVMB9rAJ4l2a6oOKptNPU2hdE+5Nf52bTtdu3WtuUjqLlqeOs33s+LqmU8cRqE6BruQF6WwPlGW7IJ3tAh/UHkhnPjqOQHUKYIjtogvppCzbBelsF/ig9kA689FxpQWqZ86cSRUgCIIgCIIg3RXFhOOgY6lRnQJdyQvS2R4oy3ZBOtsFPqg9kM58dByB6hTAENtFF9JJWbYL0tku8EHtgXTmo+NqGai+9NJLyb59+5JHH300OXr0aG/t6NjUKDZqzf8dC51XU1ldvny5P6WVy7h5YSP43GkjNPJOU0UIf1SeEdpH5/DX7dixIz1Wox21Xfo0AlCjBMdhnHSG0ijsGg8fPtwfZepiee7mtdLhT83xwAMPRE2jiJXOUBpC+HkxjXTGttkjR46ky+61Z2EjVA8dOtQfkVonmxVZ6Rx2b4bKzj+H0q6yruO96Y4yzkrjsH2URk1T9rOf/SxqGsW45WnYtd26dSstm4MHD2ZOqRYq79OnT6/Ks+eee6626TQ71LVn+VqzUzcvQnZcFx/kMko6db1VPFNipvP69euFnimGHXfq1KnaplPHTSVQ1QNn9+7dY8kjjzwSXJ8ne/fuTfXKYfoGqUy3h70yXWhaBhWE63iE5lHTendaBxcVqOZotQA1dqCqa7TpIiQ2LYSuU9NE2NQ2IUL7+Ovst86rMlJ+ycnmnTePcdIZSqN0WzlYefnoptG12nEqSytHQ8eqfGKmUcRKp+zFT4OPa5OWF9NIZ2ybNfxrd7HpUewYv4wleljWOZ3D7s1Q2VmZhs5TZTpDafRtVuKXZ6jcbB9tMx8ZO41i3PIU7rUZukYLdEL45R3KM62vazp1/cN8reHmRZ19kDFqOn27ndYzJWY6Q2nIwj2uzunUcbWsUVUAeO7cuTSzbt++3Vs7OjJO++qUUMG4NaoqHNXQmNFKn1+w7s0pXCMvO1D1det69aUM9ybTOv+mk0H5+8hoQ8cpT5Rm6dBxMlY3jaMwTjpDafRvmGHXonKwN+VQbVXMNIoy0mlpyHMAds36X3Y6Y9qsrsPsrQihvHDTXNd0Frk3s8rOcNPehHvT0pKFX26+f6zDvSlC1yb8PHDR9frlredBKM/qnk4x7HrcvHDLtW4+SEySTmH34TSeKWWl0/UlPv5xdS5PHUcf1SnQlbwgne2BsmwXpLNd4IPaA+nMR8cRqE4BDLFddCGdlGW7IJ3tAh/UHkhnPjqOQHUKYIjtogvppCzbBelsF/ig9kA689FxpQWq6hehcyMIgiAIgiDdlbzxF3no2NICVQAAAACAcSFQBQAAAIBaQqAKAAAAALWEQBUAAAAAagmBKgAAAADUEgJVAAAAAKglBKoAAAAAUEsIVAEAAACglhCoAgAAAEAtIVAFAAAAgFpCoAoAAAAAtYRAFQAAAABqCYEqAAAAANQSAlUAAAAAqCUEqgAAAABQSwhUAQAAAKCWpIHq2bNn0wUEQRAEQRAEqYucPXs2+f8BQzL1gzIzXTkAAAAASUVORK5CYII=">
            <a:extLst>
              <a:ext uri="{FF2B5EF4-FFF2-40B4-BE49-F238E27FC236}">
                <a16:creationId xmlns:a16="http://schemas.microsoft.com/office/drawing/2014/main" id="{2A90EBA5-963F-4F0C-82EC-85985FC8A2B0}"/>
              </a:ext>
            </a:extLst>
          </p:cNvPr>
          <p:cNvSpPr>
            <a:spLocks noChangeAspect="1" noChangeArrowheads="1"/>
          </p:cNvSpPr>
          <p:nvPr/>
        </p:nvSpPr>
        <p:spPr bwMode="auto">
          <a:xfrm>
            <a:off x="0" y="8572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2" descr="Shape">
            <a:extLst>
              <a:ext uri="{FF2B5EF4-FFF2-40B4-BE49-F238E27FC236}">
                <a16:creationId xmlns:a16="http://schemas.microsoft.com/office/drawing/2014/main" id="{48CEB2E1-B03C-458E-A06B-636957FD0EC2}"/>
              </a:ext>
            </a:extLst>
          </p:cNvPr>
          <p:cNvSpPr>
            <a:spLocks noChangeAspect="1" noChangeArrowheads="1"/>
          </p:cNvSpPr>
          <p:nvPr/>
        </p:nvSpPr>
        <p:spPr bwMode="auto">
          <a:xfrm>
            <a:off x="15479" y="78343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34118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a:t>Teaching Strategies</a:t>
            </a:r>
          </a:p>
          <a:p>
            <a:endParaRPr lang="en-US"/>
          </a:p>
        </p:txBody>
      </p:sp>
      <p:sp>
        <p:nvSpPr>
          <p:cNvPr id="3" name="Text Placeholder 2"/>
          <p:cNvSpPr>
            <a:spLocks noGrp="1"/>
          </p:cNvSpPr>
          <p:nvPr>
            <p:ph type="body" sz="quarter" idx="53"/>
          </p:nvPr>
        </p:nvSpPr>
        <p:spPr>
          <a:xfrm>
            <a:off x="456551" y="1062165"/>
            <a:ext cx="8472838" cy="4637595"/>
          </a:xfrm>
        </p:spPr>
        <p:txBody>
          <a:bodyPr/>
          <a:lstStyle/>
          <a:p>
            <a:r>
              <a:rPr lang="en-US" sz="2400"/>
              <a:t>Gateway activities</a:t>
            </a:r>
          </a:p>
          <a:p>
            <a:pPr lvl="1"/>
            <a:r>
              <a:rPr lang="en-US" sz="2400"/>
              <a:t>Open any new activity with an assessment of prior learning</a:t>
            </a:r>
          </a:p>
          <a:p>
            <a:pPr lvl="1"/>
            <a:r>
              <a:rPr lang="en-US" sz="2400"/>
              <a:t>Allow students to surface prior knowledge, outside experiences that influence approach to topic</a:t>
            </a:r>
          </a:p>
          <a:p>
            <a:pPr lvl="1"/>
            <a:r>
              <a:rPr lang="en-US" sz="2400"/>
              <a:t>Student discussion of the topic helps learners talk their way into the learning situation, brings their life to bear on the present</a:t>
            </a:r>
            <a:endParaRPr lang="en-US" sz="2400">
              <a:cs typeface="Calibri"/>
            </a:endParaRPr>
          </a:p>
          <a:p>
            <a:pPr lvl="1"/>
            <a:r>
              <a:rPr lang="en-US" sz="2400"/>
              <a:t>Assists with transfer of knowledge from one context to the next</a:t>
            </a:r>
            <a:endParaRPr lang="en-US" sz="2400">
              <a:cs typeface="Calibri"/>
            </a:endParaRPr>
          </a:p>
          <a:p>
            <a:pPr lvl="1"/>
            <a:r>
              <a:rPr lang="en-US" sz="2400"/>
              <a:t>Discloses misconceptions that interfere with new knowledge acquisition</a:t>
            </a:r>
          </a:p>
        </p:txBody>
      </p:sp>
      <p:sp>
        <p:nvSpPr>
          <p:cNvPr id="4" name="Footer Placeholder 3"/>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543200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a:t>Teaching Strategies</a:t>
            </a:r>
          </a:p>
        </p:txBody>
      </p:sp>
      <p:sp>
        <p:nvSpPr>
          <p:cNvPr id="3" name="Text Placeholder 2"/>
          <p:cNvSpPr>
            <a:spLocks noGrp="1"/>
          </p:cNvSpPr>
          <p:nvPr>
            <p:ph type="body" sz="quarter" idx="53"/>
          </p:nvPr>
        </p:nvSpPr>
        <p:spPr/>
        <p:txBody>
          <a:bodyPr/>
          <a:lstStyle/>
          <a:p>
            <a:pPr marL="0" indent="0">
              <a:buNone/>
            </a:pPr>
            <a:r>
              <a:rPr lang="en-US"/>
              <a:t>Transparent Assignments</a:t>
            </a:r>
          </a:p>
          <a:p>
            <a:r>
              <a:rPr lang="en-US"/>
              <a:t>Explicitly state learning goals for the assignment</a:t>
            </a:r>
          </a:p>
          <a:p>
            <a:r>
              <a:rPr lang="en-US"/>
              <a:t>Include both process and product guides</a:t>
            </a:r>
          </a:p>
          <a:p>
            <a:pPr lvl="1"/>
            <a:r>
              <a:rPr lang="en-US"/>
              <a:t>How do you want them to do it? What should it look like when they are done?</a:t>
            </a:r>
          </a:p>
          <a:p>
            <a:r>
              <a:rPr lang="en-US"/>
              <a:t>Stage long projects and use formative assessment along the way</a:t>
            </a:r>
          </a:p>
          <a:p>
            <a:r>
              <a:rPr lang="en-US"/>
              <a:t>Put your evaluation criteria in writing</a:t>
            </a:r>
          </a:p>
          <a:p>
            <a:pPr lvl="1"/>
            <a:r>
              <a:rPr lang="en-US"/>
              <a:t>Provide the rubric you will use, the peer review guide, or points description</a:t>
            </a:r>
          </a:p>
          <a:p>
            <a:endParaRPr lang="en-US"/>
          </a:p>
        </p:txBody>
      </p:sp>
      <p:sp>
        <p:nvSpPr>
          <p:cNvPr id="4" name="Footer Placeholder 3"/>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686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a:t>Teaching Strategies</a:t>
            </a:r>
          </a:p>
          <a:p>
            <a:r>
              <a:rPr lang="en-US" sz="2400" b="0"/>
              <a:t>Formative assessment</a:t>
            </a:r>
          </a:p>
          <a:p>
            <a:pPr marL="342900" indent="-342900">
              <a:lnSpc>
                <a:spcPct val="100000"/>
              </a:lnSpc>
              <a:buFont typeface="Arial" panose="020B0604020202020204" pitchFamily="34" charset="0"/>
              <a:buChar char="•"/>
            </a:pPr>
            <a:r>
              <a:rPr lang="en-US" sz="2400" b="0"/>
              <a:t>Teaching---Use peer review sessions and discussions to assess your teaching---what have students learned? What do you need to explain further?</a:t>
            </a:r>
          </a:p>
        </p:txBody>
      </p:sp>
      <p:sp>
        <p:nvSpPr>
          <p:cNvPr id="3" name="Footer Placeholder 2"/>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385355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7C92-A049-4514-9277-7A60FF0E25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8C1587-790F-423D-AB7F-D2DEF6F5B8ED}"/>
              </a:ext>
            </a:extLst>
          </p:cNvPr>
          <p:cNvSpPr>
            <a:spLocks noGrp="1"/>
          </p:cNvSpPr>
          <p:nvPr>
            <p:ph idx="1"/>
          </p:nvPr>
        </p:nvSpPr>
        <p:spPr>
          <a:xfrm>
            <a:off x="142504" y="1541360"/>
            <a:ext cx="3847605" cy="2925485"/>
          </a:xfrm>
        </p:spPr>
        <p:txBody>
          <a:bodyPr>
            <a:noAutofit/>
          </a:bodyPr>
          <a:lstStyle/>
          <a:p>
            <a:pPr marL="200025" indent="-257175">
              <a:buFont typeface="+mj-lt"/>
              <a:buAutoNum type="arabicPeriod"/>
            </a:pPr>
            <a:r>
              <a:rPr lang="en-US" sz="2000" i="1"/>
              <a:t>Feedback description.</a:t>
            </a:r>
            <a:r>
              <a:rPr lang="en-US" sz="2000"/>
              <a:t> Describes the nature of the feedback being offered.</a:t>
            </a:r>
          </a:p>
          <a:p>
            <a:pPr marL="200025" indent="-257175">
              <a:buFont typeface="+mj-lt"/>
              <a:buAutoNum type="arabicPeriod"/>
            </a:pPr>
            <a:r>
              <a:rPr lang="en-US" sz="2000" i="1"/>
              <a:t>Statement of high standards.</a:t>
            </a:r>
            <a:r>
              <a:rPr lang="en-US" sz="2000"/>
              <a:t> Emphasizes and explains the high standards used to evaluate the student work and generate the instructional feedback.</a:t>
            </a:r>
          </a:p>
          <a:p>
            <a:pPr marL="200025" indent="-257175">
              <a:buFont typeface="+mj-lt"/>
              <a:buAutoNum type="arabicPeriod"/>
            </a:pPr>
            <a:r>
              <a:rPr lang="en-US" sz="2000" i="1"/>
              <a:t>Assurance of student ability.</a:t>
            </a:r>
            <a:r>
              <a:rPr lang="en-US" sz="2000"/>
              <a:t> The teacher states explicitly that the student has the skills necessary to successfully meet those standards.</a:t>
            </a:r>
          </a:p>
          <a:p>
            <a:endParaRPr lang="en-US" sz="2000"/>
          </a:p>
          <a:p>
            <a:endParaRPr lang="en-US" sz="2000"/>
          </a:p>
        </p:txBody>
      </p:sp>
      <p:sp>
        <p:nvSpPr>
          <p:cNvPr id="4" name="TextBox 3">
            <a:extLst>
              <a:ext uri="{FF2B5EF4-FFF2-40B4-BE49-F238E27FC236}">
                <a16:creationId xmlns:a16="http://schemas.microsoft.com/office/drawing/2014/main" id="{CEB1D099-0CD1-4E64-803F-1956CC4F8E4A}"/>
              </a:ext>
            </a:extLst>
          </p:cNvPr>
          <p:cNvSpPr txBox="1"/>
          <p:nvPr/>
        </p:nvSpPr>
        <p:spPr>
          <a:xfrm>
            <a:off x="2905626" y="6232609"/>
            <a:ext cx="5921429" cy="300082"/>
          </a:xfrm>
          <a:prstGeom prst="rect">
            <a:avLst/>
          </a:prstGeom>
          <a:noFill/>
        </p:spPr>
        <p:txBody>
          <a:bodyPr wrap="none" rtlCol="0">
            <a:spAutoFit/>
          </a:bodyPr>
          <a:lstStyle/>
          <a:p>
            <a:r>
              <a:rPr lang="en-US" sz="1350"/>
              <a:t>Source: https://www.interventioncentral.org/student_motivation_wise_feedback</a:t>
            </a:r>
          </a:p>
        </p:txBody>
      </p:sp>
      <p:graphicFrame>
        <p:nvGraphicFramePr>
          <p:cNvPr id="5" name="Table 4">
            <a:extLst>
              <a:ext uri="{FF2B5EF4-FFF2-40B4-BE49-F238E27FC236}">
                <a16:creationId xmlns:a16="http://schemas.microsoft.com/office/drawing/2014/main" id="{D8AC45E8-6194-4133-ABD4-4419AFDDE449}"/>
              </a:ext>
            </a:extLst>
          </p:cNvPr>
          <p:cNvGraphicFramePr>
            <a:graphicFrameLocks noGrp="1"/>
          </p:cNvGraphicFramePr>
          <p:nvPr>
            <p:extLst>
              <p:ext uri="{D42A27DB-BD31-4B8C-83A1-F6EECF244321}">
                <p14:modId xmlns:p14="http://schemas.microsoft.com/office/powerpoint/2010/main" val="1014263195"/>
              </p:ext>
            </p:extLst>
          </p:nvPr>
        </p:nvGraphicFramePr>
        <p:xfrm>
          <a:off x="4349291" y="1307634"/>
          <a:ext cx="4153441" cy="4560125"/>
        </p:xfrm>
        <a:graphic>
          <a:graphicData uri="http://schemas.openxmlformats.org/drawingml/2006/table">
            <a:tbl>
              <a:tblPr/>
              <a:tblGrid>
                <a:gridCol w="1742721">
                  <a:extLst>
                    <a:ext uri="{9D8B030D-6E8A-4147-A177-3AD203B41FA5}">
                      <a16:colId xmlns:a16="http://schemas.microsoft.com/office/drawing/2014/main" val="1297790654"/>
                    </a:ext>
                  </a:extLst>
                </a:gridCol>
                <a:gridCol w="2410720">
                  <a:extLst>
                    <a:ext uri="{9D8B030D-6E8A-4147-A177-3AD203B41FA5}">
                      <a16:colId xmlns:a16="http://schemas.microsoft.com/office/drawing/2014/main" val="631135702"/>
                    </a:ext>
                  </a:extLst>
                </a:gridCol>
              </a:tblGrid>
              <a:tr h="1168296">
                <a:tc>
                  <a:txBody>
                    <a:bodyPr/>
                    <a:lstStyle/>
                    <a:p>
                      <a:r>
                        <a:rPr lang="en-US" sz="1400">
                          <a:solidFill>
                            <a:srgbClr val="333333"/>
                          </a:solidFill>
                          <a:effectLst/>
                          <a:latin typeface="Arial" panose="020B0604020202020204" pitchFamily="34" charset="0"/>
                        </a:rPr>
                        <a:t>Feedback description</a:t>
                      </a:r>
                    </a:p>
                  </a:txBody>
                  <a:tcPr marL="68580" marR="68580" marT="34290" marB="34290" anchor="ctr">
                    <a:lnL>
                      <a:noFill/>
                    </a:lnL>
                    <a:lnR>
                      <a:noFill/>
                    </a:lnR>
                    <a:lnT>
                      <a:noFill/>
                    </a:lnT>
                    <a:lnB>
                      <a:noFill/>
                    </a:lnB>
                  </a:tcPr>
                </a:tc>
                <a:tc>
                  <a:txBody>
                    <a:bodyPr/>
                    <a:lstStyle/>
                    <a:p>
                      <a:r>
                        <a:rPr lang="en-US" sz="1400" i="1">
                          <a:solidFill>
                            <a:srgbClr val="333333"/>
                          </a:solidFill>
                          <a:effectLst/>
                          <a:latin typeface="Arial" panose="020B0604020202020204" pitchFamily="34" charset="0"/>
                        </a:rPr>
                        <a:t>Your paper met the basic expectations of the assignment but needs work. Please look over my comments.</a:t>
                      </a:r>
                      <a:endParaRPr lang="en-US" sz="1400">
                        <a:solidFill>
                          <a:srgbClr val="333333"/>
                        </a:solidFill>
                        <a:effectLst/>
                        <a:latin typeface="Arial" panose="020B0604020202020204" pitchFamily="34" charset="0"/>
                      </a:endParaRPr>
                    </a:p>
                  </a:txBody>
                  <a:tcPr marL="68580" marR="68580" marT="34290" marB="34290" anchor="ctr">
                    <a:lnL>
                      <a:noFill/>
                    </a:lnL>
                    <a:lnR>
                      <a:noFill/>
                    </a:lnR>
                    <a:lnT>
                      <a:noFill/>
                    </a:lnT>
                    <a:lnB>
                      <a:noFill/>
                    </a:lnB>
                  </a:tcPr>
                </a:tc>
                <a:extLst>
                  <a:ext uri="{0D108BD9-81ED-4DB2-BD59-A6C34878D82A}">
                    <a16:rowId xmlns:a16="http://schemas.microsoft.com/office/drawing/2014/main" val="1900865338"/>
                  </a:ext>
                </a:extLst>
              </a:tr>
              <a:tr h="1871787">
                <a:tc>
                  <a:txBody>
                    <a:bodyPr/>
                    <a:lstStyle/>
                    <a:p>
                      <a:r>
                        <a:rPr lang="en-US" sz="1400">
                          <a:solidFill>
                            <a:srgbClr val="333333"/>
                          </a:solidFill>
                          <a:effectLst/>
                          <a:latin typeface="Arial" panose="020B0604020202020204" pitchFamily="34" charset="0"/>
                        </a:rPr>
                        <a:t>High standards</a:t>
                      </a:r>
                    </a:p>
                  </a:txBody>
                  <a:tcPr marL="68580" marR="68580" marT="34290" marB="34290" anchor="ctr">
                    <a:lnL>
                      <a:noFill/>
                    </a:lnL>
                    <a:lnR>
                      <a:noFill/>
                    </a:lnR>
                    <a:lnT>
                      <a:noFill/>
                    </a:lnT>
                    <a:lnB>
                      <a:noFill/>
                    </a:lnB>
                  </a:tcPr>
                </a:tc>
                <a:tc>
                  <a:txBody>
                    <a:bodyPr/>
                    <a:lstStyle/>
                    <a:p>
                      <a:r>
                        <a:rPr lang="en-US" sz="1400" i="1">
                          <a:solidFill>
                            <a:srgbClr val="333333"/>
                          </a:solidFill>
                          <a:effectLst/>
                          <a:latin typeface="Arial" panose="020B0604020202020204" pitchFamily="34" charset="0"/>
                        </a:rPr>
                        <a:t>You will see that I give detailed, critical feedback. This course sets the expectation that you will take your writing to a level suitable for college work.</a:t>
                      </a:r>
                      <a:endParaRPr lang="en-US" sz="1400">
                        <a:solidFill>
                          <a:srgbClr val="333333"/>
                        </a:solidFill>
                        <a:effectLst/>
                        <a:latin typeface="Arial" panose="020B0604020202020204" pitchFamily="34" charset="0"/>
                      </a:endParaRPr>
                    </a:p>
                  </a:txBody>
                  <a:tcPr marL="68580" marR="68580" marT="34290" marB="34290" anchor="ctr">
                    <a:lnL>
                      <a:noFill/>
                    </a:lnL>
                    <a:lnR>
                      <a:noFill/>
                    </a:lnR>
                    <a:lnT>
                      <a:noFill/>
                    </a:lnT>
                    <a:lnB>
                      <a:noFill/>
                    </a:lnB>
                  </a:tcPr>
                </a:tc>
                <a:extLst>
                  <a:ext uri="{0D108BD9-81ED-4DB2-BD59-A6C34878D82A}">
                    <a16:rowId xmlns:a16="http://schemas.microsoft.com/office/drawing/2014/main" val="4226726749"/>
                  </a:ext>
                </a:extLst>
              </a:tr>
              <a:tr h="1520042">
                <a:tc>
                  <a:txBody>
                    <a:bodyPr/>
                    <a:lstStyle/>
                    <a:p>
                      <a:r>
                        <a:rPr lang="en-US" sz="1400">
                          <a:solidFill>
                            <a:srgbClr val="333333"/>
                          </a:solidFill>
                          <a:effectLst/>
                          <a:latin typeface="Arial" panose="020B0604020202020204" pitchFamily="34" charset="0"/>
                        </a:rPr>
                        <a:t>Assurance of student ability</a:t>
                      </a:r>
                    </a:p>
                  </a:txBody>
                  <a:tcPr marL="68580" marR="68580" marT="34290" marB="34290" anchor="ctr">
                    <a:lnL>
                      <a:noFill/>
                    </a:lnL>
                    <a:lnR>
                      <a:noFill/>
                    </a:lnR>
                    <a:lnT>
                      <a:noFill/>
                    </a:lnT>
                    <a:lnB>
                      <a:noFill/>
                    </a:lnB>
                  </a:tcPr>
                </a:tc>
                <a:tc>
                  <a:txBody>
                    <a:bodyPr/>
                    <a:lstStyle/>
                    <a:p>
                      <a:r>
                        <a:rPr lang="en-US" sz="1400" i="1">
                          <a:solidFill>
                            <a:srgbClr val="333333"/>
                          </a:solidFill>
                          <a:effectLst/>
                          <a:latin typeface="Arial" panose="020B0604020202020204" pitchFamily="34" charset="0"/>
                        </a:rPr>
                        <a:t>Your past assignments have shown me that you have the skills and motivation to use my feedback to revise and improve your paper.</a:t>
                      </a:r>
                      <a:endParaRPr lang="en-US" sz="1400">
                        <a:solidFill>
                          <a:srgbClr val="333333"/>
                        </a:solidFill>
                        <a:effectLst/>
                        <a:latin typeface="Arial" panose="020B0604020202020204" pitchFamily="34" charset="0"/>
                      </a:endParaRPr>
                    </a:p>
                  </a:txBody>
                  <a:tcPr marL="68580" marR="68580" marT="34290" marB="34290" anchor="ctr">
                    <a:lnL>
                      <a:noFill/>
                    </a:lnL>
                    <a:lnR>
                      <a:noFill/>
                    </a:lnR>
                    <a:lnT>
                      <a:noFill/>
                    </a:lnT>
                    <a:lnB>
                      <a:noFill/>
                    </a:lnB>
                  </a:tcPr>
                </a:tc>
                <a:extLst>
                  <a:ext uri="{0D108BD9-81ED-4DB2-BD59-A6C34878D82A}">
                    <a16:rowId xmlns:a16="http://schemas.microsoft.com/office/drawing/2014/main" val="1884940873"/>
                  </a:ext>
                </a:extLst>
              </a:tr>
            </a:tbl>
          </a:graphicData>
        </a:graphic>
      </p:graphicFrame>
      <p:sp>
        <p:nvSpPr>
          <p:cNvPr id="6" name="TextBox 5">
            <a:extLst>
              <a:ext uri="{FF2B5EF4-FFF2-40B4-BE49-F238E27FC236}">
                <a16:creationId xmlns:a16="http://schemas.microsoft.com/office/drawing/2014/main" id="{AD3E7B30-7A8C-4910-8E15-9ADA51E7A730}"/>
              </a:ext>
            </a:extLst>
          </p:cNvPr>
          <p:cNvSpPr txBox="1"/>
          <p:nvPr/>
        </p:nvSpPr>
        <p:spPr>
          <a:xfrm>
            <a:off x="1452273" y="358010"/>
            <a:ext cx="6223178" cy="584775"/>
          </a:xfrm>
          <a:prstGeom prst="rect">
            <a:avLst/>
          </a:prstGeom>
          <a:noFill/>
        </p:spPr>
        <p:txBody>
          <a:bodyPr wrap="none" rtlCol="0">
            <a:spAutoFit/>
          </a:bodyPr>
          <a:lstStyle/>
          <a:p>
            <a:r>
              <a:rPr lang="en-US" sz="3200" b="1"/>
              <a:t>Teaching Strategies: WISE Feedback</a:t>
            </a:r>
          </a:p>
        </p:txBody>
      </p:sp>
    </p:spTree>
    <p:extLst>
      <p:ext uri="{BB962C8B-B14F-4D97-AF65-F5344CB8AC3E}">
        <p14:creationId xmlns:p14="http://schemas.microsoft.com/office/powerpoint/2010/main" val="924772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BEEE-8342-4779-94B8-B287E994E8E5}"/>
              </a:ext>
            </a:extLst>
          </p:cNvPr>
          <p:cNvSpPr>
            <a:spLocks noGrp="1"/>
          </p:cNvSpPr>
          <p:nvPr>
            <p:ph type="title"/>
          </p:nvPr>
        </p:nvSpPr>
        <p:spPr/>
        <p:txBody>
          <a:bodyPr anchor="t"/>
          <a:lstStyle/>
          <a:p>
            <a:pPr algn="l"/>
            <a:endParaRPr lang="en-US">
              <a:cs typeface="Calibri"/>
            </a:endParaRPr>
          </a:p>
        </p:txBody>
      </p:sp>
      <p:sp>
        <p:nvSpPr>
          <p:cNvPr id="3" name="Content Placeholder 2">
            <a:extLst>
              <a:ext uri="{FF2B5EF4-FFF2-40B4-BE49-F238E27FC236}">
                <a16:creationId xmlns:a16="http://schemas.microsoft.com/office/drawing/2014/main" id="{C860F703-4DC1-4FAF-8C32-9206F6465084}"/>
              </a:ext>
            </a:extLst>
          </p:cNvPr>
          <p:cNvSpPr>
            <a:spLocks noGrp="1"/>
          </p:cNvSpPr>
          <p:nvPr>
            <p:ph idx="1"/>
          </p:nvPr>
        </p:nvSpPr>
        <p:spPr>
          <a:xfrm>
            <a:off x="801598" y="825968"/>
            <a:ext cx="7633742" cy="5148112"/>
          </a:xfrm>
        </p:spPr>
        <p:txBody>
          <a:bodyPr anchor="t">
            <a:noAutofit/>
          </a:bodyPr>
          <a:lstStyle/>
          <a:p>
            <a:endParaRPr lang="en-US" sz="2400">
              <a:cs typeface="Calibri"/>
            </a:endParaRPr>
          </a:p>
          <a:p>
            <a:pPr marL="0" indent="0">
              <a:buNone/>
            </a:pPr>
            <a:endParaRPr lang="en-US" sz="2400"/>
          </a:p>
          <a:p>
            <a:pPr marL="0" indent="0">
              <a:buNone/>
            </a:pPr>
            <a:r>
              <a:rPr lang="en-US" sz="2400" i="1"/>
              <a:t>“Any student who has difficulty affording groceries or accessing sufficient food to eat every day, or who lacks a safe and stable place to live, and believes this may affect their performance in the course, is urged to contact the Office of the Dean of Students for support (419-530-8852 </a:t>
            </a:r>
            <a:r>
              <a:rPr lang="en-US" sz="2400"/>
              <a:t>or </a:t>
            </a:r>
            <a:r>
              <a:rPr lang="en-US" sz="2400" u="sng">
                <a:hlinkClick r:id="rId2"/>
              </a:rPr>
              <a:t>rocketresponse@utoledo.edu</a:t>
            </a:r>
            <a:r>
              <a:rPr lang="en-US" sz="2400"/>
              <a:t>)</a:t>
            </a:r>
            <a:r>
              <a:rPr lang="en-US" sz="2400" i="1"/>
              <a:t>. Furthermore, please contact me if you are comfortable in doing so. This will enable me to connect you with an array of resources available on campus. </a:t>
            </a:r>
            <a:endParaRPr lang="en-US" sz="2400" i="1">
              <a:cs typeface="Calibri"/>
            </a:endParaRPr>
          </a:p>
          <a:p>
            <a:r>
              <a:rPr lang="en-US" sz="2200"/>
              <a:t>Can include info about textbook lending programs, campus food bank or meal donation program, etc.</a:t>
            </a:r>
          </a:p>
          <a:p>
            <a:pPr marL="0" indent="0">
              <a:buNone/>
            </a:pPr>
            <a:endParaRPr lang="en-US" sz="1800"/>
          </a:p>
        </p:txBody>
      </p:sp>
      <p:sp>
        <p:nvSpPr>
          <p:cNvPr id="5" name="TextBox 4">
            <a:extLst>
              <a:ext uri="{FF2B5EF4-FFF2-40B4-BE49-F238E27FC236}">
                <a16:creationId xmlns:a16="http://schemas.microsoft.com/office/drawing/2014/main" id="{8F9C7F01-5A0D-43F7-BF53-02FFCB9C9739}"/>
              </a:ext>
            </a:extLst>
          </p:cNvPr>
          <p:cNvSpPr txBox="1"/>
          <p:nvPr/>
        </p:nvSpPr>
        <p:spPr>
          <a:xfrm>
            <a:off x="604876" y="476251"/>
            <a:ext cx="7637668" cy="584775"/>
          </a:xfrm>
          <a:prstGeom prst="rect">
            <a:avLst/>
          </a:prstGeom>
          <a:noFill/>
        </p:spPr>
        <p:txBody>
          <a:bodyPr wrap="none" rtlCol="0" anchor="t">
            <a:spAutoFit/>
          </a:bodyPr>
          <a:lstStyle/>
          <a:p>
            <a:r>
              <a:rPr lang="en-US" sz="3200" b="1"/>
              <a:t>Teaching Strategies: Basic Needs Statement </a:t>
            </a:r>
          </a:p>
        </p:txBody>
      </p:sp>
    </p:spTree>
    <p:extLst>
      <p:ext uri="{BB962C8B-B14F-4D97-AF65-F5344CB8AC3E}">
        <p14:creationId xmlns:p14="http://schemas.microsoft.com/office/powerpoint/2010/main" val="116451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D0EB-4969-4AC1-98CC-DBB29D54FADB}"/>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A2E0B510-5562-477D-8080-CE460AAAA05C}"/>
              </a:ext>
            </a:extLst>
          </p:cNvPr>
          <p:cNvSpPr>
            <a:spLocks noGrp="1"/>
          </p:cNvSpPr>
          <p:nvPr>
            <p:ph idx="1"/>
          </p:nvPr>
        </p:nvSpPr>
        <p:spPr>
          <a:xfrm>
            <a:off x="593887" y="2218638"/>
            <a:ext cx="7633742" cy="3256975"/>
          </a:xfrm>
        </p:spPr>
        <p:txBody>
          <a:bodyPr anchor="t">
            <a:normAutofit/>
          </a:bodyPr>
          <a:lstStyle/>
          <a:p>
            <a:r>
              <a:rPr lang="en-US" sz="2800"/>
              <a:t>Student </a:t>
            </a:r>
            <a:r>
              <a:rPr lang="en-US" sz="2800">
                <a:cs typeface="Calibri"/>
              </a:rPr>
              <a:t>Panels </a:t>
            </a:r>
          </a:p>
          <a:p>
            <a:r>
              <a:rPr lang="en-US" sz="2800"/>
              <a:t>Peer Mentors/TA's</a:t>
            </a:r>
            <a:endParaRPr lang="en-US" sz="2800">
              <a:cs typeface="Calibri"/>
            </a:endParaRPr>
          </a:p>
        </p:txBody>
      </p:sp>
      <p:sp>
        <p:nvSpPr>
          <p:cNvPr id="4" name="TextBox 3">
            <a:extLst>
              <a:ext uri="{FF2B5EF4-FFF2-40B4-BE49-F238E27FC236}">
                <a16:creationId xmlns:a16="http://schemas.microsoft.com/office/drawing/2014/main" id="{8F401E35-455A-401D-9231-D2CAD7968F99}"/>
              </a:ext>
            </a:extLst>
          </p:cNvPr>
          <p:cNvSpPr txBox="1"/>
          <p:nvPr/>
        </p:nvSpPr>
        <p:spPr>
          <a:xfrm>
            <a:off x="636711" y="631709"/>
            <a:ext cx="8197636" cy="1323439"/>
          </a:xfrm>
          <a:prstGeom prst="rect">
            <a:avLst/>
          </a:prstGeom>
          <a:noFill/>
        </p:spPr>
        <p:txBody>
          <a:bodyPr wrap="square" rtlCol="0" anchor="t">
            <a:spAutoFit/>
          </a:bodyPr>
          <a:lstStyle/>
          <a:p>
            <a:r>
              <a:rPr lang="en-US" sz="4000">
                <a:cs typeface="Calibri"/>
              </a:rPr>
              <a:t>Teaching Strategies: Fostering Belonging </a:t>
            </a:r>
          </a:p>
        </p:txBody>
      </p:sp>
    </p:spTree>
    <p:extLst>
      <p:ext uri="{BB962C8B-B14F-4D97-AF65-F5344CB8AC3E}">
        <p14:creationId xmlns:p14="http://schemas.microsoft.com/office/powerpoint/2010/main" val="377618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DC04E-4D49-4E78-94D9-FC76CF0A9B3A}"/>
              </a:ext>
            </a:extLst>
          </p:cNvPr>
          <p:cNvSpPr>
            <a:spLocks noGrp="1"/>
          </p:cNvSpPr>
          <p:nvPr>
            <p:ph type="body" sz="quarter" idx="18"/>
          </p:nvPr>
        </p:nvSpPr>
        <p:spPr/>
        <p:txBody>
          <a:bodyPr anchor="t"/>
          <a:lstStyle/>
          <a:p>
            <a:r>
              <a:rPr lang="en-US"/>
              <a:t>Resources</a:t>
            </a:r>
          </a:p>
        </p:txBody>
      </p:sp>
      <p:sp>
        <p:nvSpPr>
          <p:cNvPr id="3" name="Text Placeholder 2">
            <a:extLst>
              <a:ext uri="{FF2B5EF4-FFF2-40B4-BE49-F238E27FC236}">
                <a16:creationId xmlns:a16="http://schemas.microsoft.com/office/drawing/2014/main" id="{B700C887-7903-4A8A-AD3B-B3C05F17B33A}"/>
              </a:ext>
            </a:extLst>
          </p:cNvPr>
          <p:cNvSpPr>
            <a:spLocks noGrp="1"/>
          </p:cNvSpPr>
          <p:nvPr>
            <p:ph type="body" sz="quarter" idx="23"/>
          </p:nvPr>
        </p:nvSpPr>
        <p:spPr>
          <a:xfrm>
            <a:off x="456549" y="1569644"/>
            <a:ext cx="3776876" cy="4479464"/>
          </a:xfrm>
        </p:spPr>
        <p:txBody>
          <a:bodyPr/>
          <a:lstStyle/>
          <a:p>
            <a:r>
              <a:rPr lang="en-US" dirty="0" smtClean="0"/>
              <a:t>Equity</a:t>
            </a:r>
          </a:p>
          <a:p>
            <a:r>
              <a:rPr lang="en-US" dirty="0" smtClean="0"/>
              <a:t>Transparency </a:t>
            </a:r>
          </a:p>
          <a:p>
            <a:r>
              <a:rPr lang="en-US" dirty="0" smtClean="0"/>
              <a:t>High </a:t>
            </a:r>
            <a:r>
              <a:rPr lang="en-US" dirty="0"/>
              <a:t>Impact Practices </a:t>
            </a:r>
            <a:endParaRPr lang="en-US" dirty="0" smtClean="0"/>
          </a:p>
          <a:p>
            <a:r>
              <a:rPr lang="en-US" dirty="0" smtClean="0"/>
              <a:t>Teaching for Transfer</a:t>
            </a:r>
          </a:p>
          <a:p>
            <a:r>
              <a:rPr lang="en-US" dirty="0" smtClean="0"/>
              <a:t>Assessment Strategies</a:t>
            </a:r>
          </a:p>
          <a:p>
            <a:r>
              <a:rPr lang="en-US" dirty="0" smtClean="0"/>
              <a:t>Assignment Design</a:t>
            </a:r>
          </a:p>
          <a:p>
            <a:r>
              <a:rPr lang="en-US" dirty="0" smtClean="0"/>
              <a:t>Teaching First Year Students</a:t>
            </a:r>
            <a:endParaRPr lang="en-US" dirty="0"/>
          </a:p>
        </p:txBody>
      </p:sp>
      <p:sp>
        <p:nvSpPr>
          <p:cNvPr id="4" name="Text Placeholder 3">
            <a:extLst>
              <a:ext uri="{FF2B5EF4-FFF2-40B4-BE49-F238E27FC236}">
                <a16:creationId xmlns:a16="http://schemas.microsoft.com/office/drawing/2014/main" id="{715E4864-8070-4696-924E-C9BE9EEF39FA}"/>
              </a:ext>
            </a:extLst>
          </p:cNvPr>
          <p:cNvSpPr>
            <a:spLocks noGrp="1"/>
          </p:cNvSpPr>
          <p:nvPr>
            <p:ph type="body" sz="quarter" idx="25"/>
          </p:nvPr>
        </p:nvSpPr>
        <p:spPr/>
        <p:txBody>
          <a:bodyPr anchor="t"/>
          <a:lstStyle/>
          <a:p>
            <a:r>
              <a:rPr lang="en-US"/>
              <a:t>University Teaching Center</a:t>
            </a:r>
          </a:p>
        </p:txBody>
      </p:sp>
      <p:sp>
        <p:nvSpPr>
          <p:cNvPr id="5" name="Footer Placeholder 4">
            <a:extLst>
              <a:ext uri="{FF2B5EF4-FFF2-40B4-BE49-F238E27FC236}">
                <a16:creationId xmlns:a16="http://schemas.microsoft.com/office/drawing/2014/main" id="{7291467F-837C-4C43-BE82-32D499875C0B}"/>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265197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a:t>Faculty Role in Student Success</a:t>
            </a:r>
          </a:p>
        </p:txBody>
      </p:sp>
      <p:sp>
        <p:nvSpPr>
          <p:cNvPr id="3" name="Text Placeholder 2"/>
          <p:cNvSpPr>
            <a:spLocks noGrp="1"/>
          </p:cNvSpPr>
          <p:nvPr>
            <p:ph type="body" sz="quarter" idx="51"/>
          </p:nvPr>
        </p:nvSpPr>
        <p:spPr/>
        <p:txBody>
          <a:bodyPr/>
          <a:lstStyle/>
          <a:p>
            <a:r>
              <a:rPr lang="en-US"/>
              <a:t>Strategies that work</a:t>
            </a:r>
          </a:p>
        </p:txBody>
      </p:sp>
      <p:sp>
        <p:nvSpPr>
          <p:cNvPr id="4" name="Text Placeholder 3"/>
          <p:cNvSpPr>
            <a:spLocks noGrp="1"/>
          </p:cNvSpPr>
          <p:nvPr>
            <p:ph type="body" sz="quarter" idx="53"/>
          </p:nvPr>
        </p:nvSpPr>
        <p:spPr>
          <a:xfrm>
            <a:off x="820777" y="3238500"/>
            <a:ext cx="7585523" cy="979715"/>
          </a:xfrm>
        </p:spPr>
        <p:txBody>
          <a:bodyPr/>
          <a:lstStyle/>
          <a:p>
            <a:r>
              <a:rPr lang="en-US"/>
              <a:t>Denise Bartell</a:t>
            </a:r>
          </a:p>
          <a:p>
            <a:r>
              <a:rPr lang="en-US"/>
              <a:t>Barbara Schneider</a:t>
            </a:r>
          </a:p>
          <a:p>
            <a:endParaRPr lang="en-US"/>
          </a:p>
        </p:txBody>
      </p:sp>
      <p:sp>
        <p:nvSpPr>
          <p:cNvPr id="5" name="Text Placeholder 4"/>
          <p:cNvSpPr>
            <a:spLocks noGrp="1"/>
          </p:cNvSpPr>
          <p:nvPr>
            <p:ph type="body" sz="quarter" idx="54"/>
          </p:nvPr>
        </p:nvSpPr>
        <p:spPr/>
        <p:txBody>
          <a:bodyPr/>
          <a:lstStyle/>
          <a:p>
            <a:endParaRPr lang="en-US"/>
          </a:p>
          <a:p>
            <a:endParaRPr lang="en-US"/>
          </a:p>
          <a:p>
            <a:r>
              <a:rPr lang="en-US"/>
              <a:t>October, 2018</a:t>
            </a:r>
          </a:p>
        </p:txBody>
      </p:sp>
      <p:sp>
        <p:nvSpPr>
          <p:cNvPr id="6" name="Footer Placeholder 5"/>
          <p:cNvSpPr>
            <a:spLocks noGrp="1"/>
          </p:cNvSpPr>
          <p:nvPr>
            <p:ph type="ftr" sz="quarter" idx="3"/>
          </p:nvPr>
        </p:nvSpPr>
        <p:spPr/>
        <p:txBody>
          <a:bodyPr/>
          <a:lstStyle/>
          <a:p>
            <a:r>
              <a:rPr lang="en-US"/>
              <a:t>The University of Toledo</a:t>
            </a:r>
          </a:p>
        </p:txBody>
      </p:sp>
    </p:spTree>
    <p:extLst>
      <p:ext uri="{BB962C8B-B14F-4D97-AF65-F5344CB8AC3E}">
        <p14:creationId xmlns:p14="http://schemas.microsoft.com/office/powerpoint/2010/main" val="398306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1A5D94B-D02D-42BD-A611-3D655A641306}"/>
              </a:ext>
            </a:extLst>
          </p:cNvPr>
          <p:cNvGraphicFramePr>
            <a:graphicFrameLocks noChangeAspect="1"/>
          </p:cNvGraphicFramePr>
          <p:nvPr>
            <p:extLst/>
          </p:nvPr>
        </p:nvGraphicFramePr>
        <p:xfrm>
          <a:off x="604587" y="281354"/>
          <a:ext cx="8088150" cy="6342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437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1A5D94B-D02D-42BD-A611-3D655A641306}"/>
              </a:ext>
            </a:extLst>
          </p:cNvPr>
          <p:cNvGraphicFramePr>
            <a:graphicFrameLocks noChangeAspect="1"/>
          </p:cNvGraphicFramePr>
          <p:nvPr>
            <p:extLst/>
          </p:nvPr>
        </p:nvGraphicFramePr>
        <p:xfrm>
          <a:off x="156808" y="480646"/>
          <a:ext cx="8307987" cy="5783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1581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a:stretch>
            <a:fillRect/>
          </a:stretch>
        </p:blipFill>
        <p:spPr>
          <a:xfrm>
            <a:off x="773587" y="626200"/>
            <a:ext cx="7596826" cy="5605600"/>
          </a:xfrm>
          <a:prstGeom prst="rect">
            <a:avLst/>
          </a:prstGeom>
        </p:spPr>
      </p:pic>
    </p:spTree>
    <p:extLst>
      <p:ext uri="{BB962C8B-B14F-4D97-AF65-F5344CB8AC3E}">
        <p14:creationId xmlns:p14="http://schemas.microsoft.com/office/powerpoint/2010/main" val="411217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a:t>Closing the Equity Gaps</a:t>
            </a:r>
          </a:p>
          <a:p>
            <a:pPr>
              <a:lnSpc>
                <a:spcPct val="100000"/>
              </a:lnSpc>
            </a:pPr>
            <a:r>
              <a:rPr lang="en-US" sz="2800"/>
              <a:t>Students who are:</a:t>
            </a:r>
          </a:p>
          <a:p>
            <a:pPr marL="457200" indent="-457200">
              <a:lnSpc>
                <a:spcPct val="100000"/>
              </a:lnSpc>
              <a:buFont typeface="Arial" panose="020B0604020202020204" pitchFamily="34" charset="0"/>
              <a:buChar char="•"/>
            </a:pPr>
            <a:r>
              <a:rPr lang="en-US" sz="2800"/>
              <a:t>The first in the family to go to college</a:t>
            </a:r>
          </a:p>
          <a:p>
            <a:pPr marL="457200" indent="-457200">
              <a:lnSpc>
                <a:spcPct val="100000"/>
              </a:lnSpc>
              <a:buFont typeface="Arial" panose="020B0604020202020204" pitchFamily="34" charset="0"/>
              <a:buChar char="•"/>
            </a:pPr>
            <a:r>
              <a:rPr lang="en-US" sz="2800"/>
              <a:t>Eligible for Pell grants</a:t>
            </a:r>
          </a:p>
          <a:p>
            <a:pPr marL="457200" indent="-457200">
              <a:lnSpc>
                <a:spcPct val="100000"/>
              </a:lnSpc>
              <a:buFont typeface="Arial" panose="020B0604020202020204" pitchFamily="34" charset="0"/>
              <a:buChar char="•"/>
            </a:pPr>
            <a:r>
              <a:rPr lang="en-US" sz="2800"/>
              <a:t>Members of underrepresented minorities </a:t>
            </a:r>
          </a:p>
          <a:p>
            <a:pPr>
              <a:lnSpc>
                <a:spcPct val="100000"/>
              </a:lnSpc>
            </a:pPr>
            <a:endParaRPr lang="en-US" sz="2800"/>
          </a:p>
          <a:p>
            <a:pPr>
              <a:lnSpc>
                <a:spcPct val="100000"/>
              </a:lnSpc>
            </a:pPr>
            <a:r>
              <a:rPr lang="en-US" sz="2800"/>
              <a:t>Are also less likely to attend college, persist in courses, and graduate in six years.</a:t>
            </a:r>
          </a:p>
          <a:p>
            <a:pPr algn="ctr">
              <a:lnSpc>
                <a:spcPct val="100000"/>
              </a:lnSpc>
            </a:pPr>
            <a:r>
              <a:rPr lang="en-US" sz="2800"/>
              <a:t>How do we change that?</a:t>
            </a:r>
          </a:p>
        </p:txBody>
      </p:sp>
      <p:sp>
        <p:nvSpPr>
          <p:cNvPr id="3" name="Footer Placeholder 2"/>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2962138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a:t>Pell Eligible</a:t>
            </a:r>
          </a:p>
        </p:txBody>
      </p:sp>
      <p:sp>
        <p:nvSpPr>
          <p:cNvPr id="3" name="Text Placeholder 2"/>
          <p:cNvSpPr>
            <a:spLocks noGrp="1"/>
          </p:cNvSpPr>
          <p:nvPr>
            <p:ph type="body" sz="quarter" idx="53"/>
          </p:nvPr>
        </p:nvSpPr>
        <p:spPr>
          <a:xfrm>
            <a:off x="3906007" y="1062165"/>
            <a:ext cx="5023382" cy="5066073"/>
          </a:xfrm>
        </p:spPr>
        <p:txBody>
          <a:bodyPr/>
          <a:lstStyle/>
          <a:p>
            <a:r>
              <a:rPr lang="en-US"/>
              <a:t>To be eligible to receive any amount of a Pell grant, students must:</a:t>
            </a:r>
          </a:p>
          <a:p>
            <a:r>
              <a:rPr lang="en-US"/>
              <a:t>Have a high school diploma, a GED, or an approved home school education.</a:t>
            </a:r>
          </a:p>
          <a:p>
            <a:r>
              <a:rPr lang="en-US"/>
              <a:t>File a FAFSA—requires parents’ income tax statement</a:t>
            </a:r>
          </a:p>
          <a:p>
            <a:r>
              <a:rPr lang="en-US"/>
              <a:t>Register with the selective service if male and 18 or older.</a:t>
            </a:r>
          </a:p>
          <a:p>
            <a:r>
              <a:rPr lang="en-US"/>
              <a:t>Have a valid Social Security number.</a:t>
            </a:r>
          </a:p>
          <a:p>
            <a:r>
              <a:rPr lang="en-US"/>
              <a:t>Demonstrate financial need—most Pell grants are awarded to students whose families make less than $30,000 annually; some to students with family incomes up to $50,000. Varies.</a:t>
            </a:r>
          </a:p>
        </p:txBody>
      </p:sp>
      <p:sp>
        <p:nvSpPr>
          <p:cNvPr id="4" name="Footer Placeholder 3"/>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271576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65E50D-9767-4200-ACFC-6F9FBB025E5D}"/>
              </a:ext>
            </a:extLst>
          </p:cNvPr>
          <p:cNvSpPr>
            <a:spLocks noGrp="1"/>
          </p:cNvSpPr>
          <p:nvPr>
            <p:ph type="pic" idx="1"/>
          </p:nvPr>
        </p:nvSpPr>
        <p:spPr/>
      </p:sp>
      <p:sp>
        <p:nvSpPr>
          <p:cNvPr id="2" name="Title 1">
            <a:extLst>
              <a:ext uri="{FF2B5EF4-FFF2-40B4-BE49-F238E27FC236}">
                <a16:creationId xmlns:a16="http://schemas.microsoft.com/office/drawing/2014/main" id="{BC1D0C02-E1C2-4FE9-84DA-2E828D593FF6}"/>
              </a:ext>
            </a:extLst>
          </p:cNvPr>
          <p:cNvSpPr>
            <a:spLocks noGrp="1"/>
          </p:cNvSpPr>
          <p:nvPr>
            <p:ph type="title"/>
          </p:nvPr>
        </p:nvSpPr>
        <p:spPr/>
        <p:txBody>
          <a:bodyPr anchor="b">
            <a:noAutofit/>
          </a:bodyPr>
          <a:lstStyle/>
          <a:p>
            <a:r>
              <a:rPr lang="en-US" sz="2400"/>
              <a:t>Degree attainment by Family Income</a:t>
            </a:r>
          </a:p>
        </p:txBody>
      </p:sp>
      <p:sp>
        <p:nvSpPr>
          <p:cNvPr id="3" name="Content Placeholder 2">
            <a:extLst>
              <a:ext uri="{FF2B5EF4-FFF2-40B4-BE49-F238E27FC236}">
                <a16:creationId xmlns:a16="http://schemas.microsoft.com/office/drawing/2014/main" id="{CCAD9D33-1644-4D78-A443-9F44C2BF3C1D}"/>
              </a:ext>
            </a:extLst>
          </p:cNvPr>
          <p:cNvSpPr>
            <a:spLocks noGrp="1"/>
          </p:cNvSpPr>
          <p:nvPr>
            <p:ph type="body" sz="half" idx="2"/>
          </p:nvPr>
        </p:nvSpPr>
        <p:spPr/>
        <p:txBody>
          <a:bodyPr>
            <a:normAutofit/>
          </a:bodyPr>
          <a:lstStyle/>
          <a:p>
            <a:r>
              <a:rPr lang="en-US" sz="2400">
                <a:solidFill>
                  <a:schemeClr val="accent1"/>
                </a:solidFill>
              </a:rPr>
              <a:t>Our data reflect long-term, national trends</a:t>
            </a:r>
            <a:endParaRPr lang="en-US" sz="2400">
              <a:solidFill>
                <a:schemeClr val="bg1"/>
              </a:solidFill>
            </a:endParaRPr>
          </a:p>
        </p:txBody>
      </p:sp>
      <p:pic>
        <p:nvPicPr>
          <p:cNvPr id="5" name="Picture 4">
            <a:extLst>
              <a:ext uri="{FF2B5EF4-FFF2-40B4-BE49-F238E27FC236}">
                <a16:creationId xmlns:a16="http://schemas.microsoft.com/office/drawing/2014/main" id="{AABBD7AE-3A36-46A4-A152-2AA081137952}"/>
              </a:ext>
            </a:extLst>
          </p:cNvPr>
          <p:cNvPicPr>
            <a:picLocks noChangeAspect="1"/>
          </p:cNvPicPr>
          <p:nvPr/>
        </p:nvPicPr>
        <p:blipFill rotWithShape="1">
          <a:blip r:embed="rId3"/>
          <a:srcRect t="2339" r="1650" b="18889"/>
          <a:stretch/>
        </p:blipFill>
        <p:spPr>
          <a:xfrm>
            <a:off x="571501" y="1398671"/>
            <a:ext cx="4833687" cy="4051634"/>
          </a:xfrm>
          <a:prstGeom prst="rect">
            <a:avLst/>
          </a:prstGeom>
        </p:spPr>
      </p:pic>
      <p:sp>
        <p:nvSpPr>
          <p:cNvPr id="6" name="TextBox 5">
            <a:extLst>
              <a:ext uri="{FF2B5EF4-FFF2-40B4-BE49-F238E27FC236}">
                <a16:creationId xmlns:a16="http://schemas.microsoft.com/office/drawing/2014/main" id="{14BDB9B9-0A55-42AC-891E-8A5CC6F96E94}"/>
              </a:ext>
            </a:extLst>
          </p:cNvPr>
          <p:cNvSpPr txBox="1"/>
          <p:nvPr/>
        </p:nvSpPr>
        <p:spPr>
          <a:xfrm>
            <a:off x="2382253" y="5587027"/>
            <a:ext cx="1456617" cy="300082"/>
          </a:xfrm>
          <a:prstGeom prst="rect">
            <a:avLst/>
          </a:prstGeom>
          <a:noFill/>
        </p:spPr>
        <p:txBody>
          <a:bodyPr wrap="none" rtlCol="0" anchor="t">
            <a:spAutoFit/>
          </a:bodyPr>
          <a:lstStyle/>
          <a:p>
            <a:r>
              <a:rPr lang="en-US" sz="1350">
                <a:cs typeface="Calibri"/>
              </a:rPr>
              <a:t>Pell Institute 2017</a:t>
            </a:r>
          </a:p>
        </p:txBody>
      </p:sp>
    </p:spTree>
    <p:extLst>
      <p:ext uri="{BB962C8B-B14F-4D97-AF65-F5344CB8AC3E}">
        <p14:creationId xmlns:p14="http://schemas.microsoft.com/office/powerpoint/2010/main" val="239292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436693" y="27884"/>
            <a:ext cx="8492696" cy="728254"/>
          </a:xfrm>
        </p:spPr>
        <p:txBody>
          <a:bodyPr/>
          <a:lstStyle/>
          <a:p>
            <a:r>
              <a:rPr lang="en-US"/>
              <a:t>Pell Coverage</a:t>
            </a:r>
          </a:p>
        </p:txBody>
      </p:sp>
      <p:sp>
        <p:nvSpPr>
          <p:cNvPr id="3" name="Footer Placeholder 2"/>
          <p:cNvSpPr>
            <a:spLocks noGrp="1"/>
          </p:cNvSpPr>
          <p:nvPr>
            <p:ph type="ftr" sz="quarter" idx="3"/>
          </p:nvPr>
        </p:nvSpPr>
        <p:spPr/>
        <p:txBody>
          <a:bodyPr/>
          <a:lstStyle/>
          <a:p>
            <a:r>
              <a:rPr lang="en-US"/>
              <a:t>Pell Institute</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60" t="-808" r="4149" b="36356"/>
          <a:stretch/>
        </p:blipFill>
        <p:spPr bwMode="auto">
          <a:xfrm>
            <a:off x="607767" y="574793"/>
            <a:ext cx="6257925" cy="5749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65693" y="993531"/>
            <a:ext cx="2278308" cy="3693319"/>
          </a:xfrm>
          <a:prstGeom prst="rect">
            <a:avLst/>
          </a:prstGeom>
          <a:noFill/>
        </p:spPr>
        <p:txBody>
          <a:bodyPr wrap="square" rtlCol="0">
            <a:spAutoFit/>
          </a:bodyPr>
          <a:lstStyle/>
          <a:p>
            <a:r>
              <a:rPr lang="en-US"/>
              <a:t>More than 36 percent</a:t>
            </a:r>
          </a:p>
          <a:p>
            <a:r>
              <a:rPr lang="en-US"/>
              <a:t> of UT’s undergraduates</a:t>
            </a:r>
          </a:p>
          <a:p>
            <a:r>
              <a:rPr lang="en-US"/>
              <a:t>receive Pell grants.</a:t>
            </a:r>
          </a:p>
          <a:p>
            <a:endParaRPr lang="en-US"/>
          </a:p>
          <a:p>
            <a:r>
              <a:rPr lang="en-US"/>
              <a:t>The Pell Institute </a:t>
            </a:r>
          </a:p>
          <a:p>
            <a:r>
              <a:rPr lang="en-US"/>
              <a:t>notes that not all</a:t>
            </a:r>
          </a:p>
          <a:p>
            <a:r>
              <a:rPr lang="en-US"/>
              <a:t>students who would</a:t>
            </a:r>
          </a:p>
          <a:p>
            <a:r>
              <a:rPr lang="en-US"/>
              <a:t>qualify financially</a:t>
            </a:r>
          </a:p>
          <a:p>
            <a:r>
              <a:rPr lang="en-US"/>
              <a:t>receive aid because</a:t>
            </a:r>
          </a:p>
          <a:p>
            <a:r>
              <a:rPr lang="en-US"/>
              <a:t>they do not fulfill</a:t>
            </a:r>
          </a:p>
          <a:p>
            <a:r>
              <a:rPr lang="en-US"/>
              <a:t>all criteria.</a:t>
            </a:r>
          </a:p>
          <a:p>
            <a:endParaRPr lang="en-US"/>
          </a:p>
        </p:txBody>
      </p:sp>
    </p:spTree>
    <p:extLst>
      <p:ext uri="{BB962C8B-B14F-4D97-AF65-F5344CB8AC3E}">
        <p14:creationId xmlns:p14="http://schemas.microsoft.com/office/powerpoint/2010/main" val="783873630"/>
      </p:ext>
    </p:extLst>
  </p:cSld>
  <p:clrMapOvr>
    <a:masterClrMapping/>
  </p:clrMapOvr>
</p:sld>
</file>

<file path=ppt/theme/theme1.xml><?xml version="1.0" encoding="utf-8"?>
<a:theme xmlns:a="http://schemas.openxmlformats.org/drawingml/2006/main" name="Cover Slides">
  <a:themeElements>
    <a:clrScheme name="Custom 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dard Layouts">
  <a:themeElements>
    <a:clrScheme name="Custom 11">
      <a:dk1>
        <a:srgbClr val="383838"/>
      </a:dk1>
      <a:lt1>
        <a:srgbClr val="FFFFFF"/>
      </a:lt1>
      <a:dk2>
        <a:srgbClr val="4F4F4F"/>
      </a:dk2>
      <a:lt2>
        <a:srgbClr val="D8D8D8"/>
      </a:lt2>
      <a:accent1>
        <a:srgbClr val="F6C51E"/>
      </a:accent1>
      <a:accent2>
        <a:srgbClr val="073876"/>
      </a:accent2>
      <a:accent3>
        <a:srgbClr val="1A6699"/>
      </a:accent3>
      <a:accent4>
        <a:srgbClr val="FFFFFF"/>
      </a:accent4>
      <a:accent5>
        <a:srgbClr val="EAEAEA"/>
      </a:accent5>
      <a:accent6>
        <a:srgbClr val="FFFFFF"/>
      </a:accent6>
      <a:hlink>
        <a:srgbClr val="003A71"/>
      </a:hlink>
      <a:folHlink>
        <a:srgbClr val="003A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Master">
  <a:themeElements>
    <a:clrScheme name="Custom 12">
      <a:dk1>
        <a:srgbClr val="383838"/>
      </a:dk1>
      <a:lt1>
        <a:srgbClr val="FFFFFF"/>
      </a:lt1>
      <a:dk2>
        <a:srgbClr val="4F4F4F"/>
      </a:dk2>
      <a:lt2>
        <a:srgbClr val="D8D8D8"/>
      </a:lt2>
      <a:accent1>
        <a:srgbClr val="F6C51E"/>
      </a:accent1>
      <a:accent2>
        <a:srgbClr val="073876"/>
      </a:accent2>
      <a:accent3>
        <a:srgbClr val="1A6699"/>
      </a:accent3>
      <a:accent4>
        <a:srgbClr val="FFFFFF"/>
      </a:accent4>
      <a:accent5>
        <a:srgbClr val="EAEAEA"/>
      </a:accent5>
      <a:accent6>
        <a:srgbClr val="FFFFFF"/>
      </a:accent6>
      <a:hlink>
        <a:srgbClr val="003A71"/>
      </a:hlink>
      <a:folHlink>
        <a:srgbClr val="003A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730</Words>
  <Application>Microsoft Office PowerPoint</Application>
  <PresentationFormat>On-screen Show (4:3)</PresentationFormat>
  <Paragraphs>103</Paragraphs>
  <Slides>18</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Courier New</vt:lpstr>
      <vt:lpstr>Lato Heavy</vt:lpstr>
      <vt:lpstr>Open Sans</vt:lpstr>
      <vt:lpstr>Open Sans Extrabold</vt:lpstr>
      <vt:lpstr>Wingdings</vt:lpstr>
      <vt:lpstr>Cover Slides</vt:lpstr>
      <vt:lpstr>Standard Layouts</vt:lpstr>
      <vt:lpstr>Plain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Degree attainment by Family Income</vt:lpstr>
      <vt:lpstr>PowerPoint Presentation</vt:lpstr>
      <vt:lpstr>PowerPoint Presentation</vt:lpstr>
      <vt:lpstr>Degree attainment by Race/Ethnicity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Toledo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System</dc:creator>
  <cp:lastModifiedBy>Schneider, Barbara</cp:lastModifiedBy>
  <cp:revision>2</cp:revision>
  <dcterms:created xsi:type="dcterms:W3CDTF">2017-03-21T13:49:42Z</dcterms:created>
  <dcterms:modified xsi:type="dcterms:W3CDTF">2018-10-22T21:02:18Z</dcterms:modified>
</cp:coreProperties>
</file>