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5" r:id="rId2"/>
    <p:sldId id="290" r:id="rId3"/>
    <p:sldId id="310" r:id="rId4"/>
    <p:sldId id="309" r:id="rId5"/>
    <p:sldId id="272" r:id="rId6"/>
    <p:sldId id="300" r:id="rId7"/>
    <p:sldId id="301" r:id="rId8"/>
    <p:sldId id="304" r:id="rId9"/>
    <p:sldId id="306" r:id="rId10"/>
    <p:sldId id="273" r:id="rId11"/>
    <p:sldId id="283" r:id="rId12"/>
    <p:sldId id="274" r:id="rId13"/>
    <p:sldId id="288" r:id="rId14"/>
    <p:sldId id="297" r:id="rId15"/>
    <p:sldId id="285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003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5707" autoAdjust="0"/>
  </p:normalViewPr>
  <p:slideViewPr>
    <p:cSldViewPr snapToGrid="0" snapToObjects="1">
      <p:cViewPr varScale="1">
        <p:scale>
          <a:sx n="81" d="100"/>
          <a:sy n="81" d="100"/>
        </p:scale>
        <p:origin x="1158" y="84"/>
      </p:cViewPr>
      <p:guideLst>
        <p:guide orient="horz" pos="9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30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Alumni</c:v>
                </c:pt>
                <c:pt idx="1">
                  <c:v>Hospital Employee</c:v>
                </c:pt>
                <c:pt idx="2">
                  <c:v>Faculty</c:v>
                </c:pt>
                <c:pt idx="3">
                  <c:v>Staff</c:v>
                </c:pt>
                <c:pt idx="4">
                  <c:v>Students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169</c:v>
                </c:pt>
                <c:pt idx="1">
                  <c:v>261</c:v>
                </c:pt>
                <c:pt idx="2">
                  <c:v>433</c:v>
                </c:pt>
                <c:pt idx="3">
                  <c:v>799</c:v>
                </c:pt>
                <c:pt idx="4" formatCode="#,##0">
                  <c:v>1780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9-465D-A629-DAF76B602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5716160"/>
        <c:axId val="1415692448"/>
      </c:barChart>
      <c:catAx>
        <c:axId val="141571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692448"/>
        <c:crosses val="autoZero"/>
        <c:auto val="1"/>
        <c:lblAlgn val="ctr"/>
        <c:lblOffset val="100"/>
        <c:noMultiLvlLbl val="0"/>
      </c:catAx>
      <c:valAx>
        <c:axId val="141569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571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063-46FC-BEF0-818628ADE7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9D-4707-8238-F556D2FADE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9D-4707-8238-F556D2FADE66}"/>
              </c:ext>
            </c:extLst>
          </c:dPt>
          <c:dLbls>
            <c:dLbl>
              <c:idx val="0"/>
              <c:layout>
                <c:manualLayout>
                  <c:x val="-0.24693782543393872"/>
                  <c:y val="-5.840937502988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63-46FC-BEF0-818628ADE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Main Campus</c:v>
                </c:pt>
                <c:pt idx="1">
                  <c:v>Health Science Campus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0.26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3-46FC-BEF0-818628AD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32900616952734"/>
          <c:y val="4.5251300230283911E-2"/>
          <c:w val="0.56236454858412899"/>
          <c:h val="0.90822551674591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0-4E9D-9F18-B762EC0412F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0-4E9D-9F18-B762EC0412F0}"/>
              </c:ext>
            </c:extLst>
          </c:dPt>
          <c:dPt>
            <c:idx val="3"/>
            <c:invertIfNegative val="0"/>
            <c:bubble3D val="0"/>
            <c:spPr>
              <a:solidFill>
                <a:srgbClr val="003E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90-4E9D-9F18-B762EC0412F0}"/>
              </c:ext>
            </c:extLst>
          </c:dPt>
          <c:dPt>
            <c:idx val="4"/>
            <c:invertIfNegative val="0"/>
            <c:bubble3D val="0"/>
            <c:spPr>
              <a:solidFill>
                <a:srgbClr val="003E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90-4E9D-9F18-B762EC0412F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Poorly</c:v>
                </c:pt>
                <c:pt idx="1">
                  <c:v>Poorly</c:v>
                </c:pt>
                <c:pt idx="2">
                  <c:v>Adequately</c:v>
                </c:pt>
                <c:pt idx="3">
                  <c:v>Well</c:v>
                </c:pt>
                <c:pt idx="4">
                  <c:v>Very Well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0.02</c:v>
                </c:pt>
                <c:pt idx="1">
                  <c:v>7.0000000000000007E-2</c:v>
                </c:pt>
                <c:pt idx="2">
                  <c:v>0.34</c:v>
                </c:pt>
                <c:pt idx="3">
                  <c:v>0.38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90-4E9D-9F18-B762EC041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660040544"/>
        <c:axId val="1660050112"/>
      </c:barChart>
      <c:catAx>
        <c:axId val="166004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60050112"/>
        <c:crosses val="autoZero"/>
        <c:auto val="1"/>
        <c:lblAlgn val="ctr"/>
        <c:lblOffset val="100"/>
        <c:noMultiLvlLbl val="0"/>
      </c:catAx>
      <c:valAx>
        <c:axId val="1660050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600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32900616952734"/>
          <c:y val="4.5251300230283911E-2"/>
          <c:w val="0.56236454858412899"/>
          <c:h val="0.90822551674591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0-4E9D-9F18-B762EC0412F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0-4E9D-9F18-B762EC0412F0}"/>
              </c:ext>
            </c:extLst>
          </c:dPt>
          <c:dPt>
            <c:idx val="3"/>
            <c:invertIfNegative val="0"/>
            <c:bubble3D val="0"/>
            <c:spPr>
              <a:solidFill>
                <a:srgbClr val="003E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90-4E9D-9F18-B762EC0412F0}"/>
              </c:ext>
            </c:extLst>
          </c:dPt>
          <c:dPt>
            <c:idx val="4"/>
            <c:invertIfNegative val="0"/>
            <c:bubble3D val="0"/>
            <c:spPr>
              <a:solidFill>
                <a:srgbClr val="003E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90-4E9D-9F18-B762EC0412F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Poorly</c:v>
                </c:pt>
                <c:pt idx="1">
                  <c:v>Poorly</c:v>
                </c:pt>
                <c:pt idx="2">
                  <c:v>Adequately</c:v>
                </c:pt>
                <c:pt idx="3">
                  <c:v>Well</c:v>
                </c:pt>
                <c:pt idx="4">
                  <c:v>Very Well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0.01</c:v>
                </c:pt>
                <c:pt idx="1">
                  <c:v>0.06</c:v>
                </c:pt>
                <c:pt idx="2">
                  <c:v>0.28000000000000003</c:v>
                </c:pt>
                <c:pt idx="3">
                  <c:v>0.4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90-4E9D-9F18-B762EC041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660040544"/>
        <c:axId val="1660050112"/>
      </c:barChart>
      <c:catAx>
        <c:axId val="166004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60050112"/>
        <c:crosses val="autoZero"/>
        <c:auto val="1"/>
        <c:lblAlgn val="ctr"/>
        <c:lblOffset val="100"/>
        <c:noMultiLvlLbl val="0"/>
      </c:catAx>
      <c:valAx>
        <c:axId val="1660050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600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44A6-7AE4-E248-882D-D7F8341DE212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6E73-EBBD-4641-87B2-84D38D2B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6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9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 committee representing and nominated by 17 different constituencies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  <a:latin typeface="72"/>
              </a:rPr>
              <a:t>How well does the current  </a:t>
            </a:r>
            <a:r>
              <a:rPr lang="en-US" sz="1200" b="1" u="sng" dirty="0">
                <a:solidFill>
                  <a:srgbClr val="222222"/>
                </a:solidFill>
                <a:latin typeface="72"/>
              </a:rPr>
              <a:t>MISSION</a:t>
            </a:r>
            <a:r>
              <a:rPr lang="en-US" sz="1200" dirty="0">
                <a:solidFill>
                  <a:srgbClr val="222222"/>
                </a:solidFill>
                <a:latin typeface="72"/>
              </a:rPr>
              <a:t>  statement describe </a:t>
            </a:r>
            <a:r>
              <a:rPr lang="en-US" sz="1200" dirty="0" err="1">
                <a:solidFill>
                  <a:srgbClr val="222222"/>
                </a:solidFill>
                <a:latin typeface="72"/>
              </a:rPr>
              <a:t>UToledo's</a:t>
            </a:r>
            <a:r>
              <a:rPr lang="en-US" sz="1200" dirty="0">
                <a:solidFill>
                  <a:srgbClr val="222222"/>
                </a:solidFill>
                <a:latin typeface="72"/>
              </a:rPr>
              <a:t> overall purpose as an institution?</a:t>
            </a:r>
            <a:endParaRPr lang="en-US" sz="1200" dirty="0">
              <a:solidFill>
                <a:srgbClr val="FFFFFF"/>
              </a:solidFill>
              <a:latin typeface="Times New Roman" panose="020206030504050203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94947">
                    <a:lumMod val="50000"/>
                  </a:srgbClr>
                </a:solidFill>
                <a:latin typeface="72"/>
              </a:rPr>
              <a:t>How well does the current  </a:t>
            </a:r>
            <a:r>
              <a:rPr lang="en-US" sz="1200" b="1" u="sng" dirty="0">
                <a:solidFill>
                  <a:srgbClr val="494947">
                    <a:lumMod val="50000"/>
                  </a:srgbClr>
                </a:solidFill>
                <a:latin typeface="72"/>
              </a:rPr>
              <a:t>VISION</a:t>
            </a:r>
            <a:r>
              <a:rPr lang="en-US" sz="1200" dirty="0">
                <a:solidFill>
                  <a:srgbClr val="494947">
                    <a:lumMod val="50000"/>
                  </a:srgbClr>
                </a:solidFill>
                <a:latin typeface="72"/>
              </a:rPr>
              <a:t>  statement describe what </a:t>
            </a:r>
            <a:r>
              <a:rPr lang="en-US" sz="1200" dirty="0" err="1">
                <a:solidFill>
                  <a:srgbClr val="494947">
                    <a:lumMod val="50000"/>
                  </a:srgbClr>
                </a:solidFill>
                <a:latin typeface="72"/>
              </a:rPr>
              <a:t>UToledo</a:t>
            </a:r>
            <a:r>
              <a:rPr lang="en-US" sz="1200" dirty="0">
                <a:solidFill>
                  <a:srgbClr val="494947">
                    <a:lumMod val="50000"/>
                  </a:srgbClr>
                </a:solidFill>
                <a:latin typeface="72"/>
              </a:rPr>
              <a:t> should aspire to be?</a:t>
            </a:r>
            <a:endParaRPr lang="en-US" sz="1200" dirty="0">
              <a:solidFill>
                <a:srgbClr val="494947">
                  <a:lumMod val="50000"/>
                </a:srgbClr>
              </a:solidFill>
              <a:latin typeface="Times New Roman" panose="0202060305040502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Spending more time on barriers because the suggestions were directly 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6E73-EBBD-4641-87B2-84D38D2B1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891E4-CDBF-8649-AC1C-879AAE2B72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C6189-EE84-BD49-8AD6-D5F033FDD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A6CC8A-F25B-4148-8749-DC7D87EE57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013873-4C5D-0342-A2B7-8C5A11BA49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6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D67B6-B17D-CD41-BF29-E3046A8D9E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8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AA69D-4A34-1D40-9DDD-05DE53AD1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15BD0-5811-3D45-AE68-5C0B77503C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2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E1A91-CCBE-5241-92DB-482F73071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44E-2F0A-3741-8D65-8B9777A9E2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60903-1FFE-1742-A40A-EDDFC9E99D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A6EED-CE35-1F40-942A-331F7CC2B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CDD5D-E473-C542-B1E0-C4096F1BFB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F937-BADE-ED4F-81F7-D44E359139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AD4C6-016E-3949-A076-99D78E31F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16A7-31D5-AA48-9870-374B26719B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785" y="4337919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8786" y="3773938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1B0F43-3504-384C-906B-7969783573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0EC52-FDA1-5546-A2D6-661E1E04A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7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44ED-C0CD-8347-AE83-4B5C4EEE43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5BF2C-678A-674C-B3C4-EE01C4C83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3EF671-4183-FC49-B8BC-05C150C4F8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2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224E-BE7F-3749-88D5-21896FEF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83DE3-4EFB-DD47-8698-1062CEB85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17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501E5E-E399-2C45-93F5-43AECD6416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9338D-E3ED-BE40-873C-E51689A9AA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19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CF88D-A6FF-5649-9D71-F89B3D76CB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0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3D07B-7E23-7C41-9927-1F80BB8C2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3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DBF8-E73C-B244-9BB6-5C07D12B3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F3102-BFB9-A046-8008-2257C95FFA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67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F16CB-D27F-2E4F-BEC0-128D6758C8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E634A-E015-1446-BB32-FB590586F6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3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F2A6-1046-6D48-94F5-A468A3E9FC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ED6DB-62D0-B040-BD83-756761099B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07E05-1F7D-254F-8070-46F0A354B6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06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1F04E-3DAC-0B42-8FEB-DEABDC1F92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0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08495-42AE-5B43-8CC3-2ABE0544B2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56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109E5-368A-064B-8064-376730D867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9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B25FD-A6E6-C24B-8C72-2835F81F6E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ABD31-350C-C648-B1F7-A4EF84C75D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1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EB246-6478-D048-92C3-3566A4F5E5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3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FB4C0-47A7-3D4D-A608-E2B66F152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2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9AE0-97C3-D94D-A8EB-6A6EC943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62553"/>
            <a:ext cx="7886700" cy="894848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F4DB35A-4663-E94E-BFE7-838D3A579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0741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EF247AE-67A6-A64F-8E82-30F3D7AE8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3588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1E7EB-C809-0C42-BB9A-38967094C5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171701"/>
            <a:ext cx="786765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8FA7D-51B6-A648-AA52-C31C448D6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806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87721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00401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7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645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9913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1786613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380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50648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38F5899-50CE-C44D-8DAE-8A9A94022101}"/>
              </a:ext>
            </a:extLst>
          </p:cNvPr>
          <p:cNvSpPr txBox="1">
            <a:spLocks/>
          </p:cNvSpPr>
          <p:nvPr userDrawn="1"/>
        </p:nvSpPr>
        <p:spPr>
          <a:xfrm>
            <a:off x="685800" y="2893390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05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8390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F7BA1-7CCE-874D-959A-7DA91B16E7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0672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677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2FF1C1-6676-DE4C-9720-A20E0A792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742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61" r:id="rId5"/>
    <p:sldLayoutId id="2147483670" r:id="rId6"/>
    <p:sldLayoutId id="2147483715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0" r:id="rId16"/>
    <p:sldLayoutId id="2147483679" r:id="rId17"/>
    <p:sldLayoutId id="2147483681" r:id="rId18"/>
    <p:sldLayoutId id="2147483682" r:id="rId19"/>
    <p:sldLayoutId id="2147483683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85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Alright v2 Normal Black" panose="020B0505030503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3AA7-A100-4E75-9CE3-1FFB98625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225" y="5089900"/>
            <a:ext cx="4992752" cy="54860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ource Sans Pro" panose="020B0503030403020204" pitchFamily="34" charset="77"/>
              </a:rPr>
              <a:t>January 18,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1E5AE-B95F-47CD-97C0-5245657D37DF}"/>
              </a:ext>
            </a:extLst>
          </p:cNvPr>
          <p:cNvSpPr txBox="1"/>
          <p:nvPr/>
        </p:nvSpPr>
        <p:spPr>
          <a:xfrm>
            <a:off x="275879" y="1731037"/>
            <a:ext cx="5700637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D200"/>
                </a:solidFill>
                <a:latin typeface="Source Sans Pro" panose="020B0503030403020204" pitchFamily="34" charset="77"/>
              </a:rPr>
              <a:t>UTOLEDO</a:t>
            </a:r>
          </a:p>
          <a:p>
            <a:r>
              <a:rPr lang="en-US" sz="4400" b="1" dirty="0">
                <a:solidFill>
                  <a:srgbClr val="FFD200"/>
                </a:solidFill>
                <a:latin typeface="Source Sans Pro" panose="020B0503030403020204" pitchFamily="34" charset="77"/>
              </a:rPr>
              <a:t>STRATEGIC PLANNING UPDATE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1AC9498-4711-48E9-90C9-63E909A401ED}"/>
              </a:ext>
            </a:extLst>
          </p:cNvPr>
          <p:cNvSpPr txBox="1">
            <a:spLocks/>
          </p:cNvSpPr>
          <p:nvPr/>
        </p:nvSpPr>
        <p:spPr>
          <a:xfrm>
            <a:off x="411935" y="4614258"/>
            <a:ext cx="4992752" cy="54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Roboto Slab Thin" pitchFamily="2" charset="0"/>
                <a:ea typeface="Roboto Slab Thin" pitchFamily="2" charset="0"/>
                <a:cs typeface="Alright v2 Normal" panose="020B05050305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Source Sans Pro" panose="020B0503030403020204" pitchFamily="34" charset="77"/>
              </a:rPr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40512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CF8684-E266-404F-92DF-FABD29382E23}"/>
              </a:ext>
            </a:extLst>
          </p:cNvPr>
          <p:cNvSpPr txBox="1"/>
          <p:nvPr/>
        </p:nvSpPr>
        <p:spPr>
          <a:xfrm>
            <a:off x="371698" y="336164"/>
            <a:ext cx="813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Stakeholder Survey Results: </a:t>
            </a:r>
            <a:r>
              <a:rPr lang="en-US" sz="4400" b="1" dirty="0">
                <a:solidFill>
                  <a:srgbClr val="00B050"/>
                </a:solidFill>
              </a:rPr>
              <a:t>Strengths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40AD13-0502-4D49-835F-B8FE85477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241" y="269030"/>
            <a:ext cx="769283" cy="769283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ACD8386-C2F7-724E-A026-38DAD7534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64863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303CE-2152-453B-A98C-AC898299B839}"/>
              </a:ext>
            </a:extLst>
          </p:cNvPr>
          <p:cNvSpPr txBox="1"/>
          <p:nvPr/>
        </p:nvSpPr>
        <p:spPr>
          <a:xfrm>
            <a:off x="398685" y="1319641"/>
            <a:ext cx="8457272" cy="531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Beautiful &amp; compact campus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Diversity &amp; inclusion of student body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Variety of academic programs</a:t>
            </a:r>
          </a:p>
          <a:p>
            <a:pPr marL="295275" indent="-284163"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</a:pPr>
            <a:r>
              <a:rPr lang="en-US" sz="2200" dirty="0"/>
              <a:t>Quality programs: Engineering, Law, Business, Nursing, Health, Sciences, Pharmacy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Medical school/hospital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Research opportunities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Faculty &amp; staff  (expert &amp; caring) 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Size and location  (urban setting; close to home)  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Affordability  </a:t>
            </a:r>
          </a:p>
          <a:p>
            <a:pPr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Athletics enhances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06368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BE869-FFD0-48A3-A37F-62710C7D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83693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F784A-45C8-41E2-8B5D-3738F340BC91}"/>
              </a:ext>
            </a:extLst>
          </p:cNvPr>
          <p:cNvSpPr txBox="1"/>
          <p:nvPr/>
        </p:nvSpPr>
        <p:spPr>
          <a:xfrm>
            <a:off x="363791" y="345415"/>
            <a:ext cx="813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Stakeholder Survey Results: </a:t>
            </a:r>
            <a:r>
              <a:rPr lang="en-US" sz="4400" b="1" dirty="0">
                <a:solidFill>
                  <a:srgbClr val="FF0000"/>
                </a:solidFill>
              </a:rPr>
              <a:t>Barriers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00FA3E-DB85-7845-997F-BC31E7D0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2" y="374307"/>
            <a:ext cx="1002182" cy="846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DE0372-4188-4FFD-B4AA-30170829A416}"/>
              </a:ext>
            </a:extLst>
          </p:cNvPr>
          <p:cNvSpPr txBox="1"/>
          <p:nvPr/>
        </p:nvSpPr>
        <p:spPr>
          <a:xfrm>
            <a:off x="349258" y="1321798"/>
            <a:ext cx="8292497" cy="468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Parking</a:t>
            </a:r>
            <a:endParaRPr lang="en-US" sz="2200" b="0" i="1" dirty="0">
              <a:solidFill>
                <a:schemeClr val="accent2"/>
              </a:solidFill>
              <a:effectLst/>
            </a:endParaRP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Campus dining  </a:t>
            </a:r>
            <a:r>
              <a:rPr lang="en-US" sz="1700" dirty="0"/>
              <a:t>(healthy options, hours, Rocket Dollars, Honors Academic Village)</a:t>
            </a: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Campus life / area around campus</a:t>
            </a:r>
            <a:endParaRPr lang="en-US" sz="2200" i="1" dirty="0">
              <a:solidFill>
                <a:schemeClr val="accent2"/>
              </a:solidFill>
            </a:endParaRP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Lack of good public transportation to downtown &amp; shopping</a:t>
            </a: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Facilities  </a:t>
            </a:r>
            <a:r>
              <a:rPr lang="en-US" sz="1700" dirty="0">
                <a:solidFill>
                  <a:srgbClr val="003C7E"/>
                </a:solidFill>
              </a:rPr>
              <a:t>(Engineering, Palmer, McComas Village, Academic House, Student Union)</a:t>
            </a: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Not student-centered</a:t>
            </a: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High acceptance rate</a:t>
            </a:r>
          </a:p>
          <a:p>
            <a:pPr marL="233363" indent="-233363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Too much emphasis on research rather than teaching</a:t>
            </a:r>
          </a:p>
        </p:txBody>
      </p:sp>
    </p:spTree>
    <p:extLst>
      <p:ext uri="{BB962C8B-B14F-4D97-AF65-F5344CB8AC3E}">
        <p14:creationId xmlns:p14="http://schemas.microsoft.com/office/powerpoint/2010/main" val="178609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CF8684-E266-404F-92DF-FABD29382E23}"/>
              </a:ext>
            </a:extLst>
          </p:cNvPr>
          <p:cNvSpPr txBox="1"/>
          <p:nvPr/>
        </p:nvSpPr>
        <p:spPr>
          <a:xfrm>
            <a:off x="364383" y="343479"/>
            <a:ext cx="813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Stakeholder Survey Results: </a:t>
            </a:r>
            <a:r>
              <a:rPr lang="en-US" sz="4400" b="1" dirty="0">
                <a:solidFill>
                  <a:srgbClr val="FF0000"/>
                </a:solidFill>
              </a:rPr>
              <a:t>Barriers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1C4396-1178-014F-A674-DAB51CFD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2" y="374307"/>
            <a:ext cx="1002182" cy="846104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51726E1-D099-EA42-9AC7-22686AEFC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64863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01D17-72DA-440E-8C21-2168E883CAE5}"/>
              </a:ext>
            </a:extLst>
          </p:cNvPr>
          <p:cNvSpPr txBox="1"/>
          <p:nvPr/>
        </p:nvSpPr>
        <p:spPr>
          <a:xfrm>
            <a:off x="425399" y="1332454"/>
            <a:ext cx="8457272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Heavy teaching loads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Lack of research and grant support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Not focusing on strengths / trying to do too much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Lack of funding / resources / employees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Low pay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High turnover in leadership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Lack of accountability / complacency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Mediocre athletics</a:t>
            </a:r>
            <a:endParaRPr lang="en-US" sz="2200" i="1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C7E"/>
                </a:solidFill>
              </a:rPr>
              <a:t>Commuter image</a:t>
            </a:r>
          </a:p>
          <a:p>
            <a:pPr marL="233363" indent="-2333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Lack of employee diversity</a:t>
            </a:r>
          </a:p>
        </p:txBody>
      </p:sp>
    </p:spTree>
    <p:extLst>
      <p:ext uri="{BB962C8B-B14F-4D97-AF65-F5344CB8AC3E}">
        <p14:creationId xmlns:p14="http://schemas.microsoft.com/office/powerpoint/2010/main" val="42207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BE869-FFD0-48A3-A37F-62710C7D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7FF55-F0A3-47BE-9B62-9FB75539B333}"/>
              </a:ext>
            </a:extLst>
          </p:cNvPr>
          <p:cNvSpPr txBox="1"/>
          <p:nvPr/>
        </p:nvSpPr>
        <p:spPr>
          <a:xfrm>
            <a:off x="468281" y="1077141"/>
            <a:ext cx="8405159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1. 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January – June 2022   (Phase 1)</a:t>
            </a:r>
          </a:p>
          <a:p>
            <a:pPr marL="635000" lvl="1" indent="-2921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Revise mission, vision &amp; values  (subcommittee and town halls)</a:t>
            </a:r>
          </a:p>
          <a:p>
            <a:pPr marL="635000" lvl="1" indent="-2921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Identify strategic planning themes/pillars for both short-term and long-term planning  (subcommittees and town halls)</a:t>
            </a:r>
          </a:p>
          <a:p>
            <a:pPr marL="635000" lvl="1" indent="-2921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Identify/prioritize short-term (1-2 year) goals for each theme/pillar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/>
                </a:solidFill>
              </a:rPr>
              <a:t>2.  </a:t>
            </a:r>
            <a:r>
              <a:rPr lang="en-US" sz="2800" dirty="0">
                <a:solidFill>
                  <a:schemeClr val="accent6"/>
                </a:solidFill>
              </a:rPr>
              <a:t>July – December 2022   (Phase 2)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Continuing from themes/pillars from Phase 1, expand into Phase 2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Identify/prioritize long-term goals for Phase 2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Delivered in time for budget planning for FY2024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/>
                </a:solidFill>
              </a:rPr>
              <a:t>3.  </a:t>
            </a:r>
            <a:r>
              <a:rPr lang="en-US" sz="2800" dirty="0">
                <a:solidFill>
                  <a:schemeClr val="accent6"/>
                </a:solidFill>
              </a:rPr>
              <a:t>January – June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Align with budget; </a:t>
            </a:r>
            <a:r>
              <a:rPr lang="en-US" sz="2000" dirty="0" err="1">
                <a:solidFill>
                  <a:schemeClr val="accent6"/>
                </a:solidFill>
              </a:rPr>
              <a:t>BoT</a:t>
            </a:r>
            <a:r>
              <a:rPr lang="en-US" sz="2000" dirty="0">
                <a:solidFill>
                  <a:schemeClr val="accent6"/>
                </a:solidFill>
              </a:rPr>
              <a:t>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Implement Phase 2 July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1A00E-083F-2E43-9F9D-A74CA6A491F1}"/>
              </a:ext>
            </a:extLst>
          </p:cNvPr>
          <p:cNvSpPr txBox="1"/>
          <p:nvPr/>
        </p:nvSpPr>
        <p:spPr>
          <a:xfrm>
            <a:off x="433533" y="391912"/>
            <a:ext cx="853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Planning Phases &amp; Deliverables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055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D2493-6ED0-EC4B-A52A-2A78DCE2B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10431" y="6490371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F2245A-D8C4-C640-80E3-B9571683CC23}"/>
              </a:ext>
            </a:extLst>
          </p:cNvPr>
          <p:cNvSpPr txBox="1">
            <a:spLocks/>
          </p:cNvSpPr>
          <p:nvPr/>
        </p:nvSpPr>
        <p:spPr>
          <a:xfrm>
            <a:off x="465206" y="387301"/>
            <a:ext cx="8521398" cy="6639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lright v2 Normal Black" panose="020B0505030503020204" pitchFamily="34" charset="77"/>
              </a:defRPr>
            </a:lvl1pPr>
          </a:lstStyle>
          <a:p>
            <a:r>
              <a:rPr lang="en-US" sz="4000" dirty="0">
                <a:solidFill>
                  <a:srgbClr val="003C7E"/>
                </a:solidFill>
              </a:rPr>
              <a:t>SPC Subcommittees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ABA93-C85A-244E-A221-20CCA63DEE75}"/>
              </a:ext>
            </a:extLst>
          </p:cNvPr>
          <p:cNvSpPr txBox="1"/>
          <p:nvPr/>
        </p:nvSpPr>
        <p:spPr>
          <a:xfrm>
            <a:off x="3641542" y="1598113"/>
            <a:ext cx="1806906" cy="921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Mission, Vision, 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Values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--------------------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Image / Brand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726D1118-BD5C-804A-B37A-E2367D461347}"/>
              </a:ext>
            </a:extLst>
          </p:cNvPr>
          <p:cNvSpPr/>
          <p:nvPr/>
        </p:nvSpPr>
        <p:spPr>
          <a:xfrm>
            <a:off x="2839466" y="2520032"/>
            <a:ext cx="3405024" cy="2768091"/>
          </a:xfrm>
          <a:prstGeom prst="triangle">
            <a:avLst/>
          </a:prstGeom>
          <a:ln w="38100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077B04C-B0BE-6D4D-A47A-2F2E2BD1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54" y="3822361"/>
            <a:ext cx="1080449" cy="903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F4207-7E7E-CC4E-A82A-A15608C4B5F7}"/>
              </a:ext>
            </a:extLst>
          </p:cNvPr>
          <p:cNvSpPr txBox="1"/>
          <p:nvPr/>
        </p:nvSpPr>
        <p:spPr>
          <a:xfrm>
            <a:off x="3424525" y="4831591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D200"/>
                </a:solidFill>
                <a:latin typeface="Source Sans Pro" panose="020B0503030403020204" pitchFamily="34" charset="77"/>
              </a:rPr>
              <a:t>Strategic Planning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30486-D9B6-E948-AF9C-D97673954BDF}"/>
              </a:ext>
            </a:extLst>
          </p:cNvPr>
          <p:cNvSpPr txBox="1"/>
          <p:nvPr/>
        </p:nvSpPr>
        <p:spPr>
          <a:xfrm>
            <a:off x="6282604" y="4916432"/>
            <a:ext cx="2755883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People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(Students, Faculty, Staff)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E2F8C-C9BC-8E4B-A20D-3D7A7EABE69F}"/>
              </a:ext>
            </a:extLst>
          </p:cNvPr>
          <p:cNvSpPr txBox="1"/>
          <p:nvPr/>
        </p:nvSpPr>
        <p:spPr>
          <a:xfrm>
            <a:off x="1168827" y="4913492"/>
            <a:ext cx="1715534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Performance &amp;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3C7E"/>
                </a:solidFill>
                <a:latin typeface="Source Sans Pro" panose="020B0503030403020204" pitchFamily="34" charset="77"/>
              </a:rPr>
              <a:t>Partnerships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B27B1-7BA5-8C40-A502-967B1F87D3BA}"/>
              </a:ext>
            </a:extLst>
          </p:cNvPr>
          <p:cNvSpPr/>
          <p:nvPr/>
        </p:nvSpPr>
        <p:spPr>
          <a:xfrm>
            <a:off x="6476301" y="5343787"/>
            <a:ext cx="2491530" cy="151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BE869-FFD0-48A3-A37F-62710C7D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F8684-E266-404F-92DF-FABD29382E23}"/>
              </a:ext>
            </a:extLst>
          </p:cNvPr>
          <p:cNvSpPr txBox="1"/>
          <p:nvPr/>
        </p:nvSpPr>
        <p:spPr>
          <a:xfrm>
            <a:off x="419484" y="483518"/>
            <a:ext cx="85228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Town Halls</a:t>
            </a:r>
          </a:p>
          <a:p>
            <a:endParaRPr lang="en-US" sz="3600" b="1" dirty="0"/>
          </a:p>
          <a:p>
            <a:pPr>
              <a:tabLst>
                <a:tab pos="1479550" algn="l"/>
                <a:tab pos="1824038" algn="l"/>
              </a:tabLst>
            </a:pPr>
            <a:r>
              <a:rPr lang="en-US" sz="2800" b="1" u="sng" dirty="0"/>
              <a:t>Round 1:</a:t>
            </a:r>
            <a:r>
              <a:rPr lang="en-US" sz="2800" b="1" dirty="0"/>
              <a:t>	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/>
              <a:t>Tue	Jan 25</a:t>
            </a:r>
            <a:r>
              <a:rPr lang="en-US" sz="2400" baseline="30000" dirty="0"/>
              <a:t>th</a:t>
            </a:r>
            <a:r>
              <a:rPr lang="en-US" sz="2400" dirty="0"/>
              <a:t> 	MC Students 	noon	</a:t>
            </a:r>
            <a:r>
              <a:rPr lang="en-US" sz="2400" dirty="0" err="1"/>
              <a:t>Stranahan</a:t>
            </a:r>
            <a:r>
              <a:rPr lang="en-US" sz="2400" dirty="0"/>
              <a:t> 131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Wed	Jan 26</a:t>
            </a:r>
            <a:r>
              <a:rPr lang="en-US" sz="2400" baseline="30000" dirty="0">
                <a:solidFill>
                  <a:srgbClr val="00B050"/>
                </a:solidFill>
              </a:rPr>
              <a:t>th</a:t>
            </a:r>
            <a:r>
              <a:rPr lang="en-US" sz="2400" dirty="0">
                <a:solidFill>
                  <a:srgbClr val="00B050"/>
                </a:solidFill>
              </a:rPr>
              <a:t>  	HSC Faculty 	noon   	Health Ed </a:t>
            </a:r>
            <a:r>
              <a:rPr lang="en-US" sz="2400" dirty="0" err="1">
                <a:solidFill>
                  <a:srgbClr val="00B050"/>
                </a:solidFill>
              </a:rPr>
              <a:t>Bldg</a:t>
            </a:r>
            <a:r>
              <a:rPr lang="en-US" sz="2400" dirty="0">
                <a:solidFill>
                  <a:srgbClr val="00B050"/>
                </a:solidFill>
              </a:rPr>
              <a:t> 105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>
                <a:solidFill>
                  <a:srgbClr val="00B050"/>
                </a:solidFill>
              </a:rPr>
              <a:t>Wed	Jan 26</a:t>
            </a:r>
            <a:r>
              <a:rPr lang="en-US" sz="2400" baseline="30000" dirty="0">
                <a:solidFill>
                  <a:srgbClr val="00B050"/>
                </a:solidFill>
              </a:rPr>
              <a:t>th</a:t>
            </a:r>
            <a:r>
              <a:rPr lang="en-US" sz="2400" dirty="0">
                <a:solidFill>
                  <a:srgbClr val="00B050"/>
                </a:solidFill>
              </a:rPr>
              <a:t>	MC Faculty 	4pm    	</a:t>
            </a:r>
            <a:r>
              <a:rPr lang="en-US" sz="2400" dirty="0" err="1">
                <a:solidFill>
                  <a:srgbClr val="00B050"/>
                </a:solidFill>
              </a:rPr>
              <a:t>Stranahan</a:t>
            </a:r>
            <a:r>
              <a:rPr lang="en-US" sz="2400" dirty="0">
                <a:solidFill>
                  <a:srgbClr val="00B050"/>
                </a:solidFill>
              </a:rPr>
              <a:t> 131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/>
              <a:t>Tue 	Feb 1</a:t>
            </a:r>
            <a:r>
              <a:rPr lang="en-US" sz="2400" baseline="30000" dirty="0"/>
              <a:t>st</a:t>
            </a:r>
            <a:r>
              <a:rPr lang="en-US" sz="2400" dirty="0"/>
              <a:t> 	HSC Staff 	9am	Health Ed </a:t>
            </a:r>
            <a:r>
              <a:rPr lang="en-US" sz="2400" dirty="0" err="1"/>
              <a:t>Bldg</a:t>
            </a:r>
            <a:r>
              <a:rPr lang="en-US" sz="2400" dirty="0"/>
              <a:t> 105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/>
              <a:t>Tue	Feb 1</a:t>
            </a:r>
            <a:r>
              <a:rPr lang="en-US" sz="2400" baseline="30000" dirty="0"/>
              <a:t>st</a:t>
            </a:r>
            <a:r>
              <a:rPr lang="en-US" sz="2400" dirty="0"/>
              <a:t>	HSC Students	noon	Health Ed </a:t>
            </a:r>
            <a:r>
              <a:rPr lang="en-US" sz="2400" dirty="0" err="1"/>
              <a:t>Bldg</a:t>
            </a:r>
            <a:r>
              <a:rPr lang="en-US" sz="2400" dirty="0"/>
              <a:t> 105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/>
              <a:t>Wed 	Feb 2</a:t>
            </a:r>
            <a:r>
              <a:rPr lang="en-US" sz="2400" baseline="30000" dirty="0"/>
              <a:t>nd</a:t>
            </a:r>
            <a:r>
              <a:rPr lang="en-US" sz="2400" dirty="0"/>
              <a:t>	MC Staff 	4pm	</a:t>
            </a:r>
            <a:r>
              <a:rPr lang="en-US" sz="2400" dirty="0" err="1"/>
              <a:t>Stranahan</a:t>
            </a:r>
            <a:r>
              <a:rPr lang="en-US" sz="2400" dirty="0"/>
              <a:t> 131</a:t>
            </a:r>
          </a:p>
          <a:p>
            <a:pPr>
              <a:tabLst>
                <a:tab pos="908050" algn="l"/>
                <a:tab pos="2279650" algn="l"/>
                <a:tab pos="4451350" algn="l"/>
                <a:tab pos="5597525" algn="l"/>
              </a:tabLst>
            </a:pPr>
            <a:r>
              <a:rPr lang="en-US" sz="2400" dirty="0"/>
              <a:t>Wed 	Feb 2</a:t>
            </a:r>
            <a:r>
              <a:rPr lang="en-US" sz="2400" baseline="30000" dirty="0"/>
              <a:t>nd</a:t>
            </a:r>
            <a:r>
              <a:rPr lang="en-US" sz="2400" dirty="0"/>
              <a:t>	Community	7pm	WebEx</a:t>
            </a:r>
          </a:p>
          <a:p>
            <a:pPr>
              <a:tabLst>
                <a:tab pos="908050" algn="l"/>
                <a:tab pos="2279650" algn="l"/>
                <a:tab pos="3533775" algn="l"/>
                <a:tab pos="4451350" algn="l"/>
                <a:tab pos="5597525" algn="l"/>
              </a:tabLst>
            </a:pPr>
            <a:r>
              <a:rPr lang="en-US" sz="2400" b="1" dirty="0"/>
              <a:t>		</a:t>
            </a:r>
            <a:r>
              <a:rPr lang="en-US" sz="2400" dirty="0"/>
              <a:t>UTMC and UTP	 </a:t>
            </a:r>
            <a:r>
              <a:rPr lang="en-US" sz="2400" dirty="0" err="1"/>
              <a:t>tbd</a:t>
            </a:r>
            <a:r>
              <a:rPr lang="en-US" sz="2400" dirty="0"/>
              <a:t>	WebEx</a:t>
            </a:r>
          </a:p>
          <a:p>
            <a:pPr>
              <a:tabLst>
                <a:tab pos="1479550" algn="l"/>
                <a:tab pos="3533775" algn="l"/>
              </a:tabLst>
            </a:pPr>
            <a:endParaRPr lang="en-US" sz="2800" b="1" dirty="0"/>
          </a:p>
          <a:p>
            <a:r>
              <a:rPr lang="en-US" sz="2800" b="1" dirty="0"/>
              <a:t>Round 2:  </a:t>
            </a:r>
            <a:r>
              <a:rPr lang="en-US" sz="2800" dirty="0"/>
              <a:t>March 1st – 3rd</a:t>
            </a:r>
          </a:p>
        </p:txBody>
      </p:sp>
    </p:spTree>
    <p:extLst>
      <p:ext uri="{BB962C8B-B14F-4D97-AF65-F5344CB8AC3E}">
        <p14:creationId xmlns:p14="http://schemas.microsoft.com/office/powerpoint/2010/main" val="310671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C0CE4-5690-CA48-9A00-89D727790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6D028-02B2-E942-AEDB-F5F6C073D0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912850-E2E9-D743-B141-2080C6B10786}"/>
              </a:ext>
            </a:extLst>
          </p:cNvPr>
          <p:cNvSpPr txBox="1">
            <a:spLocks/>
          </p:cNvSpPr>
          <p:nvPr/>
        </p:nvSpPr>
        <p:spPr>
          <a:xfrm>
            <a:off x="373566" y="1034076"/>
            <a:ext cx="8396868" cy="3995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lright v2 Normal Black" panose="020B0505030503020204" pitchFamily="34" charset="77"/>
              </a:defRPr>
            </a:lvl1pPr>
          </a:lstStyle>
          <a:p>
            <a:pPr algn="ctr"/>
            <a:r>
              <a:rPr lang="en-US" sz="5400" dirty="0">
                <a:solidFill>
                  <a:srgbClr val="003C7E"/>
                </a:solidFill>
              </a:rPr>
              <a:t>Please attend Town Halls and share opinions</a:t>
            </a:r>
          </a:p>
          <a:p>
            <a:pPr algn="ctr"/>
            <a:endParaRPr lang="en-US" sz="6000" dirty="0">
              <a:solidFill>
                <a:srgbClr val="003C7E"/>
              </a:solidFill>
            </a:endParaRPr>
          </a:p>
          <a:p>
            <a:pPr algn="ctr"/>
            <a:endParaRPr lang="en-US" sz="6000" dirty="0">
              <a:solidFill>
                <a:srgbClr val="003C7E"/>
              </a:solidFill>
            </a:endParaRPr>
          </a:p>
          <a:p>
            <a:pPr algn="ctr"/>
            <a:r>
              <a:rPr lang="en-US" sz="6000" dirty="0">
                <a:solidFill>
                  <a:srgbClr val="003C7E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984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7442B-BCC2-4240-8A52-233BA387C141}"/>
              </a:ext>
            </a:extLst>
          </p:cNvPr>
          <p:cNvSpPr txBox="1"/>
          <p:nvPr/>
        </p:nvSpPr>
        <p:spPr>
          <a:xfrm>
            <a:off x="340909" y="191656"/>
            <a:ext cx="813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33E35-4BBD-4941-A35F-9356D888EFA9}"/>
              </a:ext>
            </a:extLst>
          </p:cNvPr>
          <p:cNvSpPr txBox="1"/>
          <p:nvPr/>
        </p:nvSpPr>
        <p:spPr>
          <a:xfrm>
            <a:off x="340909" y="787845"/>
            <a:ext cx="886968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Anne Fulkerson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AVP for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I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nstitutional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R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esearch</a:t>
            </a:r>
          </a:p>
          <a:p>
            <a:pPr algn="l"/>
            <a:r>
              <a:rPr lang="en-US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Jason Huntley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A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ssoc.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P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rofessor of Microbiology &amp; HSC rep. on Faculty Senate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Karen Bjorkman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P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rovost and EVP for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AA;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Distinguished University Professor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Jonathan Bossenbroek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Professor of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E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cology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&amp;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ember of Graduate Council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Timothy Brakel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Professor of Music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E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ducation &amp;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P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ast-President of Faculty Senate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David Giovannucci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Professor of Neurosciences &amp;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ember of University Research Council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Tracey Hidalgo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Assist.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D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irector of Office of International Students and Scholar Services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Doug Huffner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AVP for Risk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anagement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Chi-Chi Igwe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Undergraduate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Studying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B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iochemistry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&amp; 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ember of Student Government</a:t>
            </a:r>
          </a:p>
          <a:p>
            <a:pPr algn="l"/>
            <a:r>
              <a:rPr lang="en-US" b="1" i="0" dirty="0" err="1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Birdel</a:t>
            </a:r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 F. Jackson, III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National Trustee of the </a:t>
            </a:r>
            <a:r>
              <a:rPr lang="en-US" b="0" i="0" dirty="0" err="1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UToledo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 Board of Trustees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Mark Merrick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Dean of the College of Health and Human Services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James Molnar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Web &amp;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D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igital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edia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S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pecialist for COMLS &amp; past-chair of PSA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Patrick Naranjo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College of Law Student &amp;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ember of GSA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Susan Palmer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The University of Toledo Foundation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T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rustee &amp; Former </a:t>
            </a:r>
            <a:r>
              <a:rPr lang="en-US" b="0" i="0" dirty="0" err="1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UToledo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 Trustee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William Pierce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AVP for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A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lumni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E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ngagement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Jonathan Rethorn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Engineering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C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ollege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C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omputing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D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irector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Angie Roach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Director of Scholarships &amp;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F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inancial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A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S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ystems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Marc Seigar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Dean of NSM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Chris Stesney-Ridenour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UTMC Chief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O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perating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O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fficer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Jami Taylor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Professor of Political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S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cience &amp;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ember of Graduate Council</a:t>
            </a:r>
          </a:p>
          <a:p>
            <a:pPr algn="l"/>
            <a:r>
              <a:rPr lang="en-US" b="1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Valerie S. Walston</a:t>
            </a:r>
            <a:r>
              <a:rPr lang="en-US" b="0" i="0" dirty="0">
                <a:solidFill>
                  <a:srgbClr val="2E2E2D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Interim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VP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for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S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tudent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rPr>
              <a:t>A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ffairs</a:t>
            </a:r>
          </a:p>
        </p:txBody>
      </p:sp>
    </p:spTree>
    <p:extLst>
      <p:ext uri="{BB962C8B-B14F-4D97-AF65-F5344CB8AC3E}">
        <p14:creationId xmlns:p14="http://schemas.microsoft.com/office/powerpoint/2010/main" val="381532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7442B-BCC2-4240-8A52-233BA387C141}"/>
              </a:ext>
            </a:extLst>
          </p:cNvPr>
          <p:cNvSpPr txBox="1"/>
          <p:nvPr/>
        </p:nvSpPr>
        <p:spPr>
          <a:xfrm>
            <a:off x="475596" y="306904"/>
            <a:ext cx="813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Committee Charge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D07FE-1FD1-4373-A4B6-869A30B7121A}"/>
              </a:ext>
            </a:extLst>
          </p:cNvPr>
          <p:cNvSpPr txBox="1"/>
          <p:nvPr/>
        </p:nvSpPr>
        <p:spPr>
          <a:xfrm>
            <a:off x="395413" y="1131161"/>
            <a:ext cx="846480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Finite number of achievable &amp; actionable goals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Supported by real, identified resources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Capable of being measured for institutional effectiveness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Set goals that are tactical and engage campus community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Focus on achieving current key initiatives &amp; other strategic priorities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FC65AF0-E7A4-A145-BC11-6D9CB4B1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4" y="3576479"/>
            <a:ext cx="2231958" cy="2010533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4471CE-1261-5E41-BBE9-A22D59408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626" y="3576479"/>
            <a:ext cx="5474043" cy="16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8C85E3-3116-7E48-8E20-D98BC6838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2" y="1139234"/>
            <a:ext cx="4646907" cy="5352767"/>
          </a:xfrm>
          <a:prstGeom prst="rect">
            <a:avLst/>
          </a:prstGeom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7442B-BCC2-4240-8A52-233BA387C141}"/>
              </a:ext>
            </a:extLst>
          </p:cNvPr>
          <p:cNvSpPr txBox="1"/>
          <p:nvPr/>
        </p:nvSpPr>
        <p:spPr>
          <a:xfrm>
            <a:off x="475596" y="306904"/>
            <a:ext cx="813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Stakeholder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407509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BE869-FFD0-48A3-A37F-62710C7D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64863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F8684-E266-404F-92DF-FABD29382E23}"/>
              </a:ext>
            </a:extLst>
          </p:cNvPr>
          <p:cNvSpPr txBox="1"/>
          <p:nvPr/>
        </p:nvSpPr>
        <p:spPr>
          <a:xfrm>
            <a:off x="475596" y="306904"/>
            <a:ext cx="813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Stakeholder Survey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E34E2-AAF4-4CCD-98E5-A3B650D80195}"/>
              </a:ext>
            </a:extLst>
          </p:cNvPr>
          <p:cNvSpPr txBox="1"/>
          <p:nvPr/>
        </p:nvSpPr>
        <p:spPr>
          <a:xfrm>
            <a:off x="510988" y="930893"/>
            <a:ext cx="4263645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3,628 Total Responses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C3802B-1DDA-48F8-9045-B7B1F0DC5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910748"/>
              </p:ext>
            </p:extLst>
          </p:nvPr>
        </p:nvGraphicFramePr>
        <p:xfrm>
          <a:off x="608735" y="16227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A17E1B5-C0C0-4569-B481-8C2AB8CBA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50053"/>
              </p:ext>
            </p:extLst>
          </p:nvPr>
        </p:nvGraphicFramePr>
        <p:xfrm>
          <a:off x="5135479" y="2569957"/>
          <a:ext cx="3731172" cy="282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DCA06B0-758D-481A-94DF-AA7034457741}"/>
              </a:ext>
            </a:extLst>
          </p:cNvPr>
          <p:cNvSpPr txBox="1"/>
          <p:nvPr/>
        </p:nvSpPr>
        <p:spPr>
          <a:xfrm>
            <a:off x="7719259" y="4790850"/>
            <a:ext cx="157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Main Campus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77F27-74C5-494A-BB24-E495F0A52732}"/>
              </a:ext>
            </a:extLst>
          </p:cNvPr>
          <p:cNvSpPr txBox="1"/>
          <p:nvPr/>
        </p:nvSpPr>
        <p:spPr>
          <a:xfrm>
            <a:off x="4303554" y="3966627"/>
            <a:ext cx="1849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Health Science Campus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95FE15-6566-42DF-A7EB-05B9E6E711C3}"/>
              </a:ext>
            </a:extLst>
          </p:cNvPr>
          <p:cNvSpPr txBox="1"/>
          <p:nvPr/>
        </p:nvSpPr>
        <p:spPr>
          <a:xfrm>
            <a:off x="6598749" y="2534314"/>
            <a:ext cx="190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Unknown Campus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1F796-5860-1347-A728-8A252786369D}"/>
              </a:ext>
            </a:extLst>
          </p:cNvPr>
          <p:cNvSpPr txBox="1"/>
          <p:nvPr/>
        </p:nvSpPr>
        <p:spPr>
          <a:xfrm>
            <a:off x="7064863" y="1943608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50% of responses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19213-2B87-E14F-A8DC-FCD139C18C52}"/>
              </a:ext>
            </a:extLst>
          </p:cNvPr>
          <p:cNvCxnSpPr/>
          <p:nvPr/>
        </p:nvCxnSpPr>
        <p:spPr>
          <a:xfrm flipH="1">
            <a:off x="6728075" y="2135532"/>
            <a:ext cx="3367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3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7442B-BCC2-4240-8A52-233BA387C141}"/>
              </a:ext>
            </a:extLst>
          </p:cNvPr>
          <p:cNvSpPr txBox="1"/>
          <p:nvPr/>
        </p:nvSpPr>
        <p:spPr>
          <a:xfrm>
            <a:off x="475596" y="528579"/>
            <a:ext cx="813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6B86FB-F93A-4BC9-A964-62F4A89A883C}"/>
              </a:ext>
            </a:extLst>
          </p:cNvPr>
          <p:cNvSpPr txBox="1">
            <a:spLocks/>
          </p:cNvSpPr>
          <p:nvPr/>
        </p:nvSpPr>
        <p:spPr>
          <a:xfrm>
            <a:off x="511667" y="1189765"/>
            <a:ext cx="5915025" cy="5618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lright v2 Normal Black" panose="020B0505030503020204" pitchFamily="34" charset="77"/>
              </a:defRPr>
            </a:lvl1pPr>
          </a:lstStyle>
          <a:p>
            <a:r>
              <a:rPr lang="en-US" sz="3750" dirty="0"/>
              <a:t>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78826-9D1F-41A7-A4D7-F28BE22BEAE8}"/>
              </a:ext>
            </a:extLst>
          </p:cNvPr>
          <p:cNvSpPr txBox="1"/>
          <p:nvPr/>
        </p:nvSpPr>
        <p:spPr>
          <a:xfrm>
            <a:off x="495141" y="1610173"/>
            <a:ext cx="7914569" cy="2974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US" sz="2550" dirty="0">
                <a:solidFill>
                  <a:srgbClr val="003D7E"/>
                </a:solidFill>
                <a:latin typeface="Source Sans Pro" panose="020B0503030403020204" pitchFamily="34" charset="0"/>
              </a:rPr>
              <a:t>The University of Toledo is a national, public research university where students obtain a world-class education and become part of a diverse community of leaders committed to improving the human condition in the region and the world</a:t>
            </a:r>
            <a:r>
              <a:rPr lang="en-US" sz="2550" dirty="0">
                <a:solidFill>
                  <a:srgbClr val="2E2E2D"/>
                </a:solidFill>
                <a:latin typeface="Source Sans Pro" panose="020B0503030403020204" pitchFamily="34" charset="0"/>
              </a:rPr>
              <a:t>.</a:t>
            </a:r>
            <a:endParaRPr lang="en-US" sz="2550" dirty="0">
              <a:solidFill>
                <a:srgbClr val="003D7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6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47A90FD-E6D2-41D2-80F1-554AEA515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77446"/>
              </p:ext>
            </p:extLst>
          </p:nvPr>
        </p:nvGraphicFramePr>
        <p:xfrm>
          <a:off x="10956" y="1989551"/>
          <a:ext cx="5480278" cy="459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8C6AF18-7F4F-48F3-84ED-3DBCBCA2FD17}"/>
              </a:ext>
            </a:extLst>
          </p:cNvPr>
          <p:cNvSpPr txBox="1"/>
          <p:nvPr/>
        </p:nvSpPr>
        <p:spPr>
          <a:xfrm>
            <a:off x="280095" y="1105288"/>
            <a:ext cx="85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600" dirty="0">
                <a:solidFill>
                  <a:srgbClr val="222222"/>
                </a:solidFill>
                <a:latin typeface="72"/>
              </a:rPr>
              <a:t>How well does the current  </a:t>
            </a:r>
            <a:r>
              <a:rPr lang="en-US" sz="1600" b="1" u="sng" dirty="0">
                <a:solidFill>
                  <a:srgbClr val="222222"/>
                </a:solidFill>
                <a:latin typeface="72"/>
              </a:rPr>
              <a:t>MISSION</a:t>
            </a:r>
            <a:r>
              <a:rPr lang="en-US" sz="1600" dirty="0">
                <a:solidFill>
                  <a:srgbClr val="222222"/>
                </a:solidFill>
                <a:latin typeface="72"/>
              </a:rPr>
              <a:t>  statement describe </a:t>
            </a:r>
            <a:r>
              <a:rPr lang="en-US" sz="1600" dirty="0" err="1">
                <a:solidFill>
                  <a:srgbClr val="222222"/>
                </a:solidFill>
                <a:latin typeface="72"/>
              </a:rPr>
              <a:t>UToledo's</a:t>
            </a:r>
            <a:r>
              <a:rPr lang="en-US" sz="1600" dirty="0">
                <a:solidFill>
                  <a:srgbClr val="222222"/>
                </a:solidFill>
                <a:latin typeface="72"/>
              </a:rPr>
              <a:t> overall purpose as an institution?</a:t>
            </a:r>
            <a:endParaRPr lang="en-US" sz="1600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5410F6-60E4-44A9-98F7-0B5120E4A25B}"/>
              </a:ext>
            </a:extLst>
          </p:cNvPr>
          <p:cNvSpPr txBox="1"/>
          <p:nvPr/>
        </p:nvSpPr>
        <p:spPr>
          <a:xfrm>
            <a:off x="468281" y="343479"/>
            <a:ext cx="813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Stakeholder Survey Results: </a:t>
            </a:r>
            <a:r>
              <a:rPr lang="en-US" sz="4400" b="1" dirty="0">
                <a:solidFill>
                  <a:srgbClr val="FF0000"/>
                </a:solidFill>
              </a:rPr>
              <a:t>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F5D91-95AB-41E4-94DB-B2216073C578}"/>
              </a:ext>
            </a:extLst>
          </p:cNvPr>
          <p:cNvSpPr txBox="1"/>
          <p:nvPr/>
        </p:nvSpPr>
        <p:spPr>
          <a:xfrm>
            <a:off x="6175916" y="3134875"/>
            <a:ext cx="2838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2.66</a:t>
            </a:r>
          </a:p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C+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C18C9C7-FD70-404C-8A63-B557C8C706F6}"/>
              </a:ext>
            </a:extLst>
          </p:cNvPr>
          <p:cNvSpPr/>
          <p:nvPr/>
        </p:nvSpPr>
        <p:spPr>
          <a:xfrm>
            <a:off x="4727448" y="2286000"/>
            <a:ext cx="1664208" cy="3785616"/>
          </a:xfrm>
          <a:prstGeom prst="rightBrace">
            <a:avLst>
              <a:gd name="adj1" fmla="val 8333"/>
              <a:gd name="adj2" fmla="val 487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4FC097-F9BD-4386-A465-AF18E7F65103}"/>
              </a:ext>
            </a:extLst>
          </p:cNvPr>
          <p:cNvSpPr txBox="1"/>
          <p:nvPr/>
        </p:nvSpPr>
        <p:spPr>
          <a:xfrm>
            <a:off x="1545928" y="1545648"/>
            <a:ext cx="234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highlight>
                  <a:srgbClr val="FFD200"/>
                </a:highlight>
              </a:rPr>
              <a:t>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276485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EC66A-804E-4080-B312-00F3A714C242}"/>
              </a:ext>
            </a:extLst>
          </p:cNvPr>
          <p:cNvSpPr txBox="1"/>
          <p:nvPr/>
        </p:nvSpPr>
        <p:spPr>
          <a:xfrm>
            <a:off x="495141" y="1790281"/>
            <a:ext cx="7914569" cy="238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US" sz="2550" dirty="0">
                <a:solidFill>
                  <a:srgbClr val="003D7E"/>
                </a:solidFill>
                <a:latin typeface="Source Sans Pro" panose="020B0503030403020204" pitchFamily="34" charset="0"/>
              </a:rPr>
              <a:t>The University of Toledo will be a nationally ranked, public, research university with internationally recognized expertise and exceptional strength in discovery, teaching, clinical practice and service.</a:t>
            </a:r>
            <a:endParaRPr lang="en-US" sz="2550" dirty="0">
              <a:solidFill>
                <a:srgbClr val="003D7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2F4F6-0884-468D-94FA-637394683DF0}"/>
              </a:ext>
            </a:extLst>
          </p:cNvPr>
          <p:cNvSpPr txBox="1"/>
          <p:nvPr/>
        </p:nvSpPr>
        <p:spPr>
          <a:xfrm>
            <a:off x="475596" y="528579"/>
            <a:ext cx="813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04715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CC9DB-5D73-E94B-B06B-64732334D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2F7DFF70-F2C8-EA47-875C-38638D58C18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47A90FD-E6D2-41D2-80F1-554AEA515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663165"/>
              </p:ext>
            </p:extLst>
          </p:nvPr>
        </p:nvGraphicFramePr>
        <p:xfrm>
          <a:off x="10956" y="1998695"/>
          <a:ext cx="5480278" cy="459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65410F6-60E4-44A9-98F7-0B5120E4A25B}"/>
              </a:ext>
            </a:extLst>
          </p:cNvPr>
          <p:cNvSpPr txBox="1"/>
          <p:nvPr/>
        </p:nvSpPr>
        <p:spPr>
          <a:xfrm>
            <a:off x="468281" y="343479"/>
            <a:ext cx="813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Stakeholder Survey Results: </a:t>
            </a:r>
            <a:r>
              <a:rPr lang="en-US" sz="4400" b="1" dirty="0">
                <a:solidFill>
                  <a:srgbClr val="FF0000"/>
                </a:solidFill>
              </a:rPr>
              <a:t>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F5D91-95AB-41E4-94DB-B2216073C578}"/>
              </a:ext>
            </a:extLst>
          </p:cNvPr>
          <p:cNvSpPr txBox="1"/>
          <p:nvPr/>
        </p:nvSpPr>
        <p:spPr>
          <a:xfrm>
            <a:off x="6175916" y="2942851"/>
            <a:ext cx="2838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2.84</a:t>
            </a:r>
          </a:p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B-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C18C9C7-FD70-404C-8A63-B557C8C706F6}"/>
              </a:ext>
            </a:extLst>
          </p:cNvPr>
          <p:cNvSpPr/>
          <p:nvPr/>
        </p:nvSpPr>
        <p:spPr>
          <a:xfrm>
            <a:off x="4727448" y="2295144"/>
            <a:ext cx="1664208" cy="3785616"/>
          </a:xfrm>
          <a:prstGeom prst="rightBrace">
            <a:avLst>
              <a:gd name="adj1" fmla="val 8333"/>
              <a:gd name="adj2" fmla="val 487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0B591-5E35-476D-81B6-4DCCD0877B36}"/>
              </a:ext>
            </a:extLst>
          </p:cNvPr>
          <p:cNvSpPr txBox="1"/>
          <p:nvPr/>
        </p:nvSpPr>
        <p:spPr>
          <a:xfrm>
            <a:off x="729015" y="1101949"/>
            <a:ext cx="7685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94947">
                    <a:lumMod val="50000"/>
                  </a:srgbClr>
                </a:solidFill>
                <a:latin typeface="72"/>
              </a:rPr>
              <a:t>How well does the current  </a:t>
            </a:r>
            <a:r>
              <a:rPr lang="en-US" sz="1600" b="1" u="sng" dirty="0">
                <a:solidFill>
                  <a:srgbClr val="494947">
                    <a:lumMod val="50000"/>
                  </a:srgbClr>
                </a:solidFill>
                <a:latin typeface="72"/>
              </a:rPr>
              <a:t>VISION</a:t>
            </a:r>
            <a:r>
              <a:rPr lang="en-US" sz="1600" dirty="0">
                <a:solidFill>
                  <a:srgbClr val="494947">
                    <a:lumMod val="50000"/>
                  </a:srgbClr>
                </a:solidFill>
                <a:latin typeface="72"/>
              </a:rPr>
              <a:t>  statement describe what </a:t>
            </a:r>
            <a:r>
              <a:rPr lang="en-US" sz="1600" dirty="0" err="1">
                <a:solidFill>
                  <a:srgbClr val="494947">
                    <a:lumMod val="50000"/>
                  </a:srgbClr>
                </a:solidFill>
                <a:latin typeface="72"/>
              </a:rPr>
              <a:t>UToledo</a:t>
            </a:r>
            <a:r>
              <a:rPr lang="en-US" sz="1600" dirty="0">
                <a:solidFill>
                  <a:srgbClr val="494947">
                    <a:lumMod val="50000"/>
                  </a:srgbClr>
                </a:solidFill>
                <a:latin typeface="72"/>
              </a:rPr>
              <a:t> should aspire to be?</a:t>
            </a:r>
            <a:endParaRPr lang="en-US" sz="1600" dirty="0">
              <a:solidFill>
                <a:srgbClr val="494947">
                  <a:lumMod val="50000"/>
                </a:srgbClr>
              </a:solidFill>
              <a:latin typeface="Times New Roman" panose="020206030504050203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B7B0E-A280-49ED-9501-0A17C7A97C64}"/>
              </a:ext>
            </a:extLst>
          </p:cNvPr>
          <p:cNvSpPr txBox="1"/>
          <p:nvPr/>
        </p:nvSpPr>
        <p:spPr>
          <a:xfrm>
            <a:off x="1545928" y="1566220"/>
            <a:ext cx="234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highlight>
                  <a:srgbClr val="FFD200"/>
                </a:highlight>
              </a:rPr>
              <a:t>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326783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1">
      <a:dk1>
        <a:srgbClr val="003C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Toledo Color Palette">
    <a:dk1>
      <a:srgbClr val="003D7E"/>
    </a:dk1>
    <a:lt1>
      <a:srgbClr val="FFFFFF"/>
    </a:lt1>
    <a:dk2>
      <a:srgbClr val="FFD200"/>
    </a:dk2>
    <a:lt2>
      <a:srgbClr val="CAD9E1"/>
    </a:lt2>
    <a:accent1>
      <a:srgbClr val="102B5F"/>
    </a:accent1>
    <a:accent2>
      <a:srgbClr val="134FC9"/>
    </a:accent2>
    <a:accent3>
      <a:srgbClr val="3BB2F1"/>
    </a:accent3>
    <a:accent4>
      <a:srgbClr val="AFD5E9"/>
    </a:accent4>
    <a:accent5>
      <a:srgbClr val="5B9BD5"/>
    </a:accent5>
    <a:accent6>
      <a:srgbClr val="494947"/>
    </a:accent6>
    <a:hlink>
      <a:srgbClr val="0563C1"/>
    </a:hlink>
    <a:folHlink>
      <a:srgbClr val="BDBBB5"/>
    </a:folHlink>
  </a:clrScheme>
  <a:fontScheme name="Arial-Times New Roman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Toledo Color Palette">
    <a:dk1>
      <a:srgbClr val="003D7E"/>
    </a:dk1>
    <a:lt1>
      <a:srgbClr val="FFFFFF"/>
    </a:lt1>
    <a:dk2>
      <a:srgbClr val="FFD200"/>
    </a:dk2>
    <a:lt2>
      <a:srgbClr val="CAD9E1"/>
    </a:lt2>
    <a:accent1>
      <a:srgbClr val="102B5F"/>
    </a:accent1>
    <a:accent2>
      <a:srgbClr val="134FC9"/>
    </a:accent2>
    <a:accent3>
      <a:srgbClr val="3BB2F1"/>
    </a:accent3>
    <a:accent4>
      <a:srgbClr val="AFD5E9"/>
    </a:accent4>
    <a:accent5>
      <a:srgbClr val="5B9BD5"/>
    </a:accent5>
    <a:accent6>
      <a:srgbClr val="494947"/>
    </a:accent6>
    <a:hlink>
      <a:srgbClr val="0563C1"/>
    </a:hlink>
    <a:folHlink>
      <a:srgbClr val="BDBBB5"/>
    </a:folHlink>
  </a:clrScheme>
  <a:fontScheme name="Arial-Times New Roman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6612</TotalTime>
  <Words>822</Words>
  <Application>Microsoft Office PowerPoint</Application>
  <PresentationFormat>On-screen Show (4:3)</PresentationFormat>
  <Paragraphs>157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72</vt:lpstr>
      <vt:lpstr>Alright v2 Normal</vt:lpstr>
      <vt:lpstr>Alright v2 Normal Black</vt:lpstr>
      <vt:lpstr>Alright v2 Normal Light</vt:lpstr>
      <vt:lpstr>Arial</vt:lpstr>
      <vt:lpstr>Calibri</vt:lpstr>
      <vt:lpstr>Roboto Slab</vt:lpstr>
      <vt:lpstr>Roboto Slab Thin</vt:lpstr>
      <vt:lpstr>Source Sans Pro</vt:lpstr>
      <vt:lpstr>Source Sans Pro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facsen</cp:lastModifiedBy>
  <cp:revision>168</cp:revision>
  <dcterms:created xsi:type="dcterms:W3CDTF">2019-08-26T16:05:46Z</dcterms:created>
  <dcterms:modified xsi:type="dcterms:W3CDTF">2022-05-23T14:46:36Z</dcterms:modified>
  <cp:category/>
</cp:coreProperties>
</file>