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648" r:id="rId2"/>
    <p:sldMasterId id="2147483771" r:id="rId3"/>
  </p:sldMasterIdLst>
  <p:notesMasterIdLst>
    <p:notesMasterId r:id="rId9"/>
  </p:notesMasterIdLst>
  <p:handoutMasterIdLst>
    <p:handoutMasterId r:id="rId10"/>
  </p:handoutMasterIdLst>
  <p:sldIdLst>
    <p:sldId id="316" r:id="rId4"/>
    <p:sldId id="329" r:id="rId5"/>
    <p:sldId id="339" r:id="rId6"/>
    <p:sldId id="338" r:id="rId7"/>
    <p:sldId id="340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42C"/>
    <a:srgbClr val="F1C11D"/>
    <a:srgbClr val="0558FF"/>
    <a:srgbClr val="D5E3FF"/>
    <a:srgbClr val="BDD3FF"/>
    <a:srgbClr val="082650"/>
    <a:srgbClr val="4F4F4F"/>
    <a:srgbClr val="F6C51E"/>
    <a:srgbClr val="07224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3591" autoAdjust="0"/>
  </p:normalViewPr>
  <p:slideViewPr>
    <p:cSldViewPr snapToGrid="0" showGuides="1">
      <p:cViewPr varScale="1">
        <p:scale>
          <a:sx n="64" d="100"/>
          <a:sy n="64" d="100"/>
        </p:scale>
        <p:origin x="640" y="48"/>
      </p:cViewPr>
      <p:guideLst>
        <p:guide orient="horz" pos="22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27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Chart Title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C42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EC-4817-86B2-9661286794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7224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EC-4817-86B2-9661286794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41720952"/>
        <c:axId val="-2018669512"/>
      </c:barChart>
      <c:catAx>
        <c:axId val="-21417209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2018669512"/>
        <c:crosses val="autoZero"/>
        <c:auto val="1"/>
        <c:lblAlgn val="ctr"/>
        <c:lblOffset val="100"/>
        <c:noMultiLvlLbl val="0"/>
      </c:catAx>
      <c:valAx>
        <c:axId val="-2018669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4172095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43688080898099002"/>
          <c:y val="5.9311440873382002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FC42C"/>
              </a:solidFill>
            </c:spPr>
            <c:extLst>
              <c:ext xmlns:c16="http://schemas.microsoft.com/office/drawing/2014/chart" uri="{C3380CC4-5D6E-409C-BE32-E72D297353CC}">
                <c16:uniqueId val="{00000001-1D56-4EEA-9FC1-AC509393A3E1}"/>
              </c:ext>
            </c:extLst>
          </c:dPt>
          <c:dPt>
            <c:idx val="1"/>
            <c:bubble3D val="0"/>
            <c:spPr>
              <a:solidFill>
                <a:srgbClr val="07224A"/>
              </a:solidFill>
            </c:spPr>
            <c:extLst>
              <c:ext xmlns:c16="http://schemas.microsoft.com/office/drawing/2014/chart" uri="{C3380CC4-5D6E-409C-BE32-E72D297353CC}">
                <c16:uniqueId val="{00000003-1D56-4EEA-9FC1-AC509393A3E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56-4EEA-9FC1-AC509393A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C42C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4-4D4C-A7C9-C27FDD9786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826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34-4D4C-A7C9-C27FDD978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18989688"/>
        <c:axId val="-2019091128"/>
        <c:axId val="0"/>
      </c:bar3DChart>
      <c:catAx>
        <c:axId val="-2018989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19091128"/>
        <c:crosses val="autoZero"/>
        <c:auto val="1"/>
        <c:lblAlgn val="ctr"/>
        <c:lblOffset val="100"/>
        <c:noMultiLvlLbl val="0"/>
      </c:catAx>
      <c:valAx>
        <c:axId val="-2019091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189896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/>
              <a:t>UT Strategic Planning Fall Discussions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EADCB3-1A04-4A43-8273-C65A6A739B4D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7D55FE-E738-4AAB-BF91-9545F6D194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890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/>
              <a:t>UT Strategic Planning Fall Discussions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6E243-E118-424F-B1C9-D8C9CC2018DF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1FFEAF-36BA-41BB-BCFF-E254B3DACF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433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UT Strategic Planning Fall Discussions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FFEAF-36BA-41BB-BCFF-E254B3DACF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ogo w/room f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2630" y="2337374"/>
            <a:ext cx="7306950" cy="19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2743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50" kern="12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85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8" y="1650998"/>
            <a:ext cx="5979880" cy="417285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630065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330872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95683" y="6132729"/>
            <a:ext cx="4801558" cy="66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344858"/>
            <a:ext cx="6685087" cy="10158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3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 to fit.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713572" y="65373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92105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330872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95683" y="6132729"/>
            <a:ext cx="4801558" cy="66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344858"/>
            <a:ext cx="6685087" cy="10158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3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 to fit.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713572" y="65373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116678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43642" y="1650993"/>
            <a:ext cx="3767613" cy="40277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718892" y="3229418"/>
            <a:ext cx="1809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70131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1650998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642" y="1649185"/>
            <a:ext cx="3755572" cy="4031717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66380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819569" y="1605636"/>
            <a:ext cx="3996719" cy="4272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794604" y="3274775"/>
            <a:ext cx="1919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4"/>
            <a:ext cx="6504214" cy="361949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901791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w/Ima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819569" y="1605636"/>
            <a:ext cx="3996719" cy="4272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794604" y="3274775"/>
            <a:ext cx="1919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340 W x 365 H</a:t>
            </a:r>
          </a:p>
          <a:p>
            <a:pPr algn="ctr"/>
            <a:r>
              <a:rPr lang="en-US" sz="1000" dirty="0"/>
              <a:t>Then scale to fit.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4"/>
            <a:ext cx="6504214" cy="361949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8643" y="1605642"/>
            <a:ext cx="3995057" cy="428881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78178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nformation Areas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74261" y="4188667"/>
            <a:ext cx="3407456" cy="14688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Bullet point optional.</a:t>
            </a:r>
          </a:p>
          <a:p>
            <a:pPr lvl="0"/>
            <a:r>
              <a:rPr lang="en-US" dirty="0"/>
              <a:t>Another bullet point</a:t>
            </a:r>
          </a:p>
          <a:p>
            <a:pPr lvl="0"/>
            <a:r>
              <a:rPr lang="en-US" dirty="0"/>
              <a:t>Etc.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74261" y="3681188"/>
            <a:ext cx="3407456" cy="4463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4726217" y="4188667"/>
            <a:ext cx="3392714" cy="146882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Bullet point optional.</a:t>
            </a:r>
          </a:p>
          <a:p>
            <a:pPr lvl="0"/>
            <a:r>
              <a:rPr lang="en-US" dirty="0"/>
              <a:t>Another bullet point</a:t>
            </a:r>
          </a:p>
          <a:p>
            <a:pPr lvl="0"/>
            <a:r>
              <a:rPr lang="en-US" dirty="0"/>
              <a:t>Etc.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4726217" y="3681188"/>
            <a:ext cx="3392714" cy="4281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8700420" y="1614714"/>
            <a:ext cx="3110580" cy="412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9478561" y="3161236"/>
            <a:ext cx="158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260 W x 345 H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Scale to fit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43" y="1614715"/>
            <a:ext cx="7275286" cy="1933024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6959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60240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837673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741409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636075" y="1930454"/>
            <a:ext cx="3189422" cy="3192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837973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747757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639401" y="2347701"/>
            <a:ext cx="3180670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1" y="344858"/>
            <a:ext cx="10978727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681714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s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843643" y="2086429"/>
            <a:ext cx="1977571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223268" y="2950714"/>
            <a:ext cx="118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155 W x 180 H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023886" y="2102811"/>
            <a:ext cx="3117471" cy="4582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3024186" y="2635514"/>
            <a:ext cx="3108916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594922" y="2086429"/>
            <a:ext cx="1977571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6974547" y="2950714"/>
            <a:ext cx="118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155 W x 180 H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753944" y="2102811"/>
            <a:ext cx="3074578" cy="4582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753928" y="2635514"/>
            <a:ext cx="3066141" cy="210637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40340640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4300" y="1642141"/>
            <a:ext cx="4325112" cy="3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6014355" y="1687286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050641" y="2170569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843644" y="1687286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879930" y="2170569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270953" y="1547653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2271253" y="2111844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7423526" y="1547653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7423826" y="2111844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6014355" y="3882572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6050641" y="4365855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843644" y="3882572"/>
            <a:ext cx="1179286" cy="13788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 userDrawn="1"/>
        </p:nvSpPr>
        <p:spPr>
          <a:xfrm>
            <a:off x="879930" y="4365855"/>
            <a:ext cx="106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90 W x 105 H</a:t>
            </a:r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270953" y="3742939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52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2271253" y="4307130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7423526" y="3742939"/>
            <a:ext cx="3117471" cy="4555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7423826" y="4307130"/>
            <a:ext cx="3108916" cy="13806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26526624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7369100" y="1621125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Chart to the Left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7369399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49157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130512149"/>
              </p:ext>
            </p:extLst>
          </p:nvPr>
        </p:nvGraphicFramePr>
        <p:xfrm>
          <a:off x="871138" y="1254976"/>
          <a:ext cx="6234412" cy="470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7369100" y="1642117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Example Chart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7369399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Recommended Colors for Charts</a:t>
            </a:r>
          </a:p>
          <a:p>
            <a:r>
              <a:rPr lang="en-US" dirty="0"/>
              <a:t>Yellow – CMYK=1,16,99,0</a:t>
            </a:r>
          </a:p>
          <a:p>
            <a:r>
              <a:rPr lang="en-US" dirty="0"/>
              <a:t>Blue – CMYK=100,70,0,40</a:t>
            </a:r>
          </a:p>
        </p:txBody>
      </p:sp>
    </p:spTree>
    <p:extLst>
      <p:ext uri="{BB962C8B-B14F-4D97-AF65-F5344CB8AC3E}">
        <p14:creationId xmlns:p14="http://schemas.microsoft.com/office/powerpoint/2010/main" val="354688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31621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Chart to the Right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92558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4284595318"/>
              </p:ext>
            </p:extLst>
          </p:nvPr>
        </p:nvGraphicFramePr>
        <p:xfrm>
          <a:off x="5688637" y="1668906"/>
          <a:ext cx="6140169" cy="428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837671" y="1631621"/>
            <a:ext cx="4444726" cy="4099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Example Pie Chart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837970" y="2111843"/>
            <a:ext cx="4432529" cy="384808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Recommended Colors for Charts</a:t>
            </a:r>
          </a:p>
          <a:p>
            <a:r>
              <a:rPr lang="en-US" dirty="0"/>
              <a:t>Yellow – CMYK=1,16,99,0</a:t>
            </a:r>
          </a:p>
          <a:p>
            <a:r>
              <a:rPr lang="en-US" dirty="0"/>
              <a:t>Blue – CMYK=100,70,0,40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17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334783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12825615"/>
              </p:ext>
            </p:extLst>
          </p:nvPr>
        </p:nvGraphicFramePr>
        <p:xfrm>
          <a:off x="262390" y="1228065"/>
          <a:ext cx="11755120" cy="466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786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Example Slide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1538461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608787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9328721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608787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28721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608787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328721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5025570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745504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025570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745504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5025570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5745504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63109"/>
            <a:ext cx="3926233" cy="3713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3915459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392507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71133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608787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9328721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608787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28721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608787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328721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5025570" y="0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745504" y="909643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025570" y="2276928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745504" y="3186571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5025570" y="4562929"/>
            <a:ext cx="3583213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5745504" y="5472572"/>
            <a:ext cx="21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284 W x 180 H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652613"/>
            <a:ext cx="3926233" cy="3713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3915459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3925070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5198" y="-1"/>
            <a:ext cx="3606802" cy="2286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572" y="4569700"/>
            <a:ext cx="3610428" cy="22882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0051" y="2284185"/>
            <a:ext cx="3609664" cy="2287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338" y="2284186"/>
            <a:ext cx="3609662" cy="2287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86891" y="0"/>
            <a:ext cx="3606800" cy="2286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82029" y="4572000"/>
            <a:ext cx="3606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5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830787" y="0"/>
            <a:ext cx="5361214" cy="3420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29085" y="1553713"/>
            <a:ext cx="3138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831400" y="3438071"/>
            <a:ext cx="5360601" cy="34199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7973786" y="4887886"/>
            <a:ext cx="330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553449"/>
            <a:ext cx="5609065" cy="4914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5593673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5615389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8353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ty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89220" y="988026"/>
            <a:ext cx="11043015" cy="88053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Headline 52pt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16433" y="1996569"/>
            <a:ext cx="7955638" cy="743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One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3719286"/>
            <a:ext cx="10363200" cy="1524000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2400" baseline="0"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2400" baseline="0">
                <a:latin typeface="Arial"/>
                <a:cs typeface="Arial"/>
              </a:defRPr>
            </a:lvl3pPr>
          </a:lstStyle>
          <a:p>
            <a:r>
              <a:rPr lang="en-US" dirty="0"/>
              <a:t>Bullet list</a:t>
            </a:r>
          </a:p>
          <a:p>
            <a:pPr lvl="1"/>
            <a:r>
              <a:rPr lang="en-US" dirty="0"/>
              <a:t>Additional bullet</a:t>
            </a:r>
          </a:p>
          <a:p>
            <a:pPr lvl="2"/>
            <a:r>
              <a:rPr lang="en-US" dirty="0"/>
              <a:t>Even more bullet lists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787406" y="2907467"/>
            <a:ext cx="7997446" cy="55781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cap="none" baseline="0">
                <a:latin typeface="Arial"/>
                <a:cs typeface="Arial"/>
              </a:defRPr>
            </a:lvl1pPr>
          </a:lstStyle>
          <a:p>
            <a:r>
              <a:rPr lang="en-US" dirty="0"/>
              <a:t>Bold Item header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884415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830787" y="0"/>
            <a:ext cx="5361214" cy="3420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29085" y="1553713"/>
            <a:ext cx="3138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831400" y="3438071"/>
            <a:ext cx="5360601" cy="34199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7973786" y="4887886"/>
            <a:ext cx="330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852 W </a:t>
            </a:r>
            <a:r>
              <a:rPr lang="en-US" sz="1000" baseline="0" dirty="0"/>
              <a:t>x 54</a:t>
            </a:r>
            <a:r>
              <a:rPr lang="en-US" sz="1000" dirty="0"/>
              <a:t>0 H</a:t>
            </a:r>
          </a:p>
          <a:p>
            <a:pPr algn="ctr"/>
            <a:r>
              <a:rPr lang="en-US" sz="1000" dirty="0"/>
              <a:t>Scale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5615389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7514" y="-1"/>
            <a:ext cx="5414486" cy="3438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1803" y="3429000"/>
            <a:ext cx="5410198" cy="3428999"/>
          </a:xfrm>
          <a:prstGeom prst="rect">
            <a:avLst/>
          </a:prstGeom>
        </p:spPr>
      </p:pic>
      <p:sp>
        <p:nvSpPr>
          <p:cNvPr id="17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837671" y="1553449"/>
            <a:ext cx="5609065" cy="4914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Bold Title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2111844"/>
            <a:ext cx="5593673" cy="348522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422994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6232071" cy="3537857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2596002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llow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6232071" cy="3537857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32629"/>
            <a:ext cx="6096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3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-1"/>
            <a:ext cx="6304643" cy="3546929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1662856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Half Photo Quar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-1"/>
            <a:ext cx="6304643" cy="3546929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5214" y="29300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540 H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3429000"/>
            <a:ext cx="6095999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823356" y="4771571"/>
            <a:ext cx="219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480 W x 270 H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3" y="344858"/>
            <a:ext cx="4917734" cy="101585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7970" y="1522201"/>
            <a:ext cx="4922387" cy="157115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430786"/>
            <a:ext cx="6092825" cy="3427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16643"/>
            <a:ext cx="4769024" cy="4726214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822476"/>
            <a:ext cx="2964222" cy="15158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i="0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680986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16643"/>
            <a:ext cx="4769024" cy="4726214"/>
          </a:xfrm>
          <a:prstGeom prst="rect">
            <a:avLst/>
          </a:prstGeom>
          <a:solidFill>
            <a:srgbClr val="0826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822476"/>
            <a:ext cx="2964222" cy="15158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437850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4826001" cy="6858000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598081"/>
            <a:ext cx="2735622" cy="15124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403517935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4826001" cy="6858000"/>
          </a:xfrm>
          <a:prstGeom prst="rect">
            <a:avLst/>
          </a:prstGeom>
          <a:solidFill>
            <a:srgbClr val="0722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8" y="1598081"/>
            <a:ext cx="2735622" cy="15124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baseline="0">
                <a:solidFill>
                  <a:srgbClr val="F2F2F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5179785" y="725712"/>
            <a:ext cx="6649357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593981562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5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7" y="3276599"/>
            <a:ext cx="9479793" cy="705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Break Slide.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06926" y="4181930"/>
            <a:ext cx="5170714" cy="1932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rgbClr val="07224A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12728962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7363" y="1504581"/>
            <a:ext cx="11024873" cy="8805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2586213"/>
            <a:ext cx="7592786" cy="573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1921696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3238500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3737429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70948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2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72777" y="3276599"/>
            <a:ext cx="10384342" cy="705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F6C51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Break Slide.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15997" y="4181930"/>
            <a:ext cx="5170714" cy="193221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List Item</a:t>
            </a:r>
          </a:p>
          <a:p>
            <a:pPr lvl="0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3097600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Cres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602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Crest w/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5BBE9-EF51-406C-8B81-DCEC1643AEA3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7C6B21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C6B21"/>
              </a:solidFill>
              <a:effectLst/>
              <a:uLnTx/>
              <a:uFillTx/>
              <a:latin typeface="Arial"/>
              <a:ea typeface="Open Sans Extrabold" panose="020B09060308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0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w/U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7898498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1316257"/>
            <a:ext cx="7592786" cy="4799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968544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2467473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4630" y="-1"/>
            <a:ext cx="3137370" cy="68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w/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7888002" cy="88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8555" y="0"/>
            <a:ext cx="3133445" cy="6858000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834575" y="1316257"/>
            <a:ext cx="7592786" cy="4799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cap="none" baseline="0">
                <a:solidFill>
                  <a:schemeClr val="bg2">
                    <a:lumMod val="50000"/>
                  </a:schemeClr>
                </a:solidFill>
                <a:latin typeface="Arial"/>
                <a:ea typeface="Lato Heavy" panose="020F0502020204030203" pitchFamily="34" charset="0"/>
                <a:cs typeface="Arial"/>
              </a:defRPr>
            </a:lvl1pPr>
          </a:lstStyle>
          <a:p>
            <a:pPr lvl="0"/>
            <a:r>
              <a:rPr lang="en-US" dirty="0"/>
              <a:t>Subtitle for Presentation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968544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i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859977" y="2467473"/>
            <a:ext cx="7585523" cy="48078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1143000" indent="-2286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defRPr sz="1600" baseline="0"/>
            </a:lvl3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2774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4216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650998"/>
            <a:ext cx="10969166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13142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10984216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7" y="1650998"/>
            <a:ext cx="5122539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>
            <a:spLocks noGrp="1"/>
          </p:cNvSpPr>
          <p:nvPr>
            <p:ph type="body" sz="quarter" idx="54" hasCustomPrompt="1"/>
          </p:nvPr>
        </p:nvSpPr>
        <p:spPr>
          <a:xfrm>
            <a:off x="6706049" y="1650998"/>
            <a:ext cx="5122539" cy="3583215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49021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/>
          <a:lstStyle/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2743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50" kern="12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15BBE9-EF51-406C-8B81-DCEC1643AEA3}" type="slidenum">
              <a:rPr lang="en-US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806679"/>
            <a:ext cx="62592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853714" y="3011714"/>
            <a:ext cx="219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Image Size</a:t>
            </a:r>
          </a:p>
          <a:p>
            <a:pPr algn="ctr"/>
            <a:r>
              <a:rPr lang="en-US" sz="1000" dirty="0"/>
              <a:t>360 W x 540 H</a:t>
            </a:r>
          </a:p>
          <a:p>
            <a:pPr algn="ctr"/>
            <a:r>
              <a:rPr lang="en-US" sz="1000" dirty="0"/>
              <a:t>Then Scale image</a:t>
            </a:r>
            <a:r>
              <a:rPr lang="en-US" sz="1000" baseline="0" dirty="0"/>
              <a:t> to fit.</a:t>
            </a:r>
            <a:endParaRPr lang="en-US" sz="100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53" hasCustomPrompt="1"/>
          </p:nvPr>
        </p:nvSpPr>
        <p:spPr>
          <a:xfrm>
            <a:off x="859978" y="1650998"/>
            <a:ext cx="5979880" cy="4172859"/>
          </a:xfrm>
          <a:prstGeom prst="rect">
            <a:avLst/>
          </a:prstGeom>
        </p:spPr>
        <p:txBody>
          <a:bodyPr anchor="t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cap="none" baseline="0"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1600" baseline="0"/>
            </a:lvl2pPr>
            <a:lvl3pPr marL="914400" indent="0">
              <a:lnSpc>
                <a:spcPct val="100000"/>
              </a:lnSpc>
              <a:spcBef>
                <a:spcPts val="1000"/>
              </a:spcBef>
              <a:buFont typeface="Courier New"/>
              <a:buNone/>
              <a:defRPr sz="1600" baseline="0"/>
            </a:lvl3pPr>
          </a:lstStyle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  <a:p>
            <a:r>
              <a:rPr lang="en-US" dirty="0"/>
              <a:t>List item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4372" y="344858"/>
            <a:ext cx="6300654" cy="101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lnSpc>
                <a:spcPts val="6000"/>
              </a:lnSpc>
              <a:buNone/>
              <a:defRPr sz="5200" b="1" baseline="0">
                <a:solidFill>
                  <a:srgbClr val="07224A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080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73502" y="2399300"/>
            <a:ext cx="7644384" cy="1999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5763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823" y="0"/>
            <a:ext cx="12192000" cy="6858000"/>
          </a:xfrm>
          <a:prstGeom prst="rect">
            <a:avLst/>
          </a:prstGeom>
          <a:solidFill>
            <a:srgbClr val="07224A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176" y="6376985"/>
            <a:ext cx="445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826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The University of Toledo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57153" y="6054381"/>
            <a:ext cx="598534" cy="6840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274858"/>
            <a:ext cx="448735" cy="583142"/>
          </a:xfrm>
          <a:prstGeom prst="rect">
            <a:avLst/>
          </a:prstGeom>
          <a:solidFill>
            <a:srgbClr val="F6C51E"/>
          </a:solidFill>
        </p:spPr>
        <p:txBody>
          <a:bodyPr vert="horz" lIns="91440" tIns="0" rIns="91440" bIns="0" rtlCol="0" anchor="ctr"/>
          <a:lstStyle>
            <a:lvl1pPr algn="ctr">
              <a:defRPr sz="1200" b="1" i="0">
                <a:solidFill>
                  <a:schemeClr val="accent2"/>
                </a:solidFill>
                <a:latin typeface="Arial"/>
                <a:ea typeface="Open Sans Extrabold" panose="020B0906030804020204" pitchFamily="34" charset="0"/>
                <a:cs typeface="Arial"/>
              </a:defRPr>
            </a:lvl1pPr>
          </a:lstStyle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1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95" r:id="rId3"/>
    <p:sldLayoutId id="2147483798" r:id="rId4"/>
    <p:sldLayoutId id="2147483650" r:id="rId5"/>
    <p:sldLayoutId id="2147483810" r:id="rId6"/>
    <p:sldLayoutId id="2147483651" r:id="rId7"/>
    <p:sldLayoutId id="2147483799" r:id="rId8"/>
    <p:sldLayoutId id="2147483748" r:id="rId9"/>
    <p:sldLayoutId id="2147483800" r:id="rId10"/>
    <p:sldLayoutId id="2147483652" r:id="rId11"/>
    <p:sldLayoutId id="2147483801" r:id="rId12"/>
    <p:sldLayoutId id="2147483756" r:id="rId13"/>
    <p:sldLayoutId id="2147483802" r:id="rId14"/>
    <p:sldLayoutId id="2147483656" r:id="rId15"/>
    <p:sldLayoutId id="2147483670" r:id="rId16"/>
    <p:sldLayoutId id="2147483672" r:id="rId17"/>
    <p:sldLayoutId id="2147483682" r:id="rId18"/>
    <p:sldLayoutId id="2147483706" r:id="rId19"/>
    <p:sldLayoutId id="2147483807" r:id="rId20"/>
    <p:sldLayoutId id="2147483730" r:id="rId21"/>
    <p:sldLayoutId id="2147483808" r:id="rId22"/>
    <p:sldLayoutId id="2147483735" r:id="rId23"/>
    <p:sldLayoutId id="2147483809" r:id="rId24"/>
    <p:sldLayoutId id="2147483699" r:id="rId25"/>
    <p:sldLayoutId id="2147483803" r:id="rId26"/>
    <p:sldLayoutId id="2147483757" r:id="rId27"/>
    <p:sldLayoutId id="2147483804" r:id="rId28"/>
    <p:sldLayoutId id="2147483704" r:id="rId29"/>
    <p:sldLayoutId id="2147483805" r:id="rId30"/>
    <p:sldLayoutId id="2147483753" r:id="rId31"/>
    <p:sldLayoutId id="2147483806" r:id="rId32"/>
    <p:sldLayoutId id="2147483679" r:id="rId33"/>
    <p:sldLayoutId id="2147483751" r:id="rId34"/>
    <p:sldLayoutId id="2147483678" r:id="rId35"/>
    <p:sldLayoutId id="2147483752" r:id="rId36"/>
    <p:sldLayoutId id="2147483671" r:id="rId37"/>
    <p:sldLayoutId id="2147483749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32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7153" y="6054381"/>
            <a:ext cx="598534" cy="6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3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9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844372" y="344858"/>
            <a:ext cx="10984216" cy="685920"/>
          </a:xfrm>
        </p:spPr>
        <p:txBody>
          <a:bodyPr/>
          <a:lstStyle/>
          <a:p>
            <a:r>
              <a:rPr lang="en-US" dirty="0"/>
              <a:t>Committee Members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859977" y="1030778"/>
            <a:ext cx="10969166" cy="534620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Arts and Letters 				Kristen Keith, Co-chair</a:t>
            </a:r>
          </a:p>
          <a:p>
            <a:pPr marL="0" indent="0">
              <a:buNone/>
            </a:pPr>
            <a:r>
              <a:rPr lang="en-US" sz="2000" dirty="0"/>
              <a:t>Business and Innovation			Mary Humphrys, Co-chair</a:t>
            </a:r>
          </a:p>
          <a:p>
            <a:pPr marL="0" indent="0">
              <a:buNone/>
            </a:pPr>
            <a:r>
              <a:rPr lang="en-US" sz="2000" dirty="0"/>
              <a:t>Education					Renee Martin</a:t>
            </a:r>
          </a:p>
          <a:p>
            <a:pPr marL="0" indent="0">
              <a:buNone/>
            </a:pPr>
            <a:r>
              <a:rPr lang="en-US" sz="2000" dirty="0"/>
              <a:t>Engineering					</a:t>
            </a:r>
            <a:r>
              <a:rPr lang="en-US" sz="2000" dirty="0" err="1"/>
              <a:t>Azadeh</a:t>
            </a:r>
            <a:r>
              <a:rPr lang="en-US" sz="2000" dirty="0"/>
              <a:t> Parvin</a:t>
            </a:r>
          </a:p>
          <a:p>
            <a:pPr marL="0" indent="0">
              <a:buNone/>
            </a:pPr>
            <a:r>
              <a:rPr lang="en-US" sz="2000" dirty="0"/>
              <a:t>Health and Human Services			Cindy Bouillon</a:t>
            </a:r>
          </a:p>
          <a:p>
            <a:pPr marL="0" indent="0">
              <a:buNone/>
            </a:pPr>
            <a:r>
              <a:rPr lang="en-US" sz="2000" dirty="0"/>
              <a:t>Honors 						Mary Templin</a:t>
            </a:r>
          </a:p>
          <a:p>
            <a:pPr marL="0" indent="0">
              <a:buNone/>
            </a:pPr>
            <a:r>
              <a:rPr lang="en-US" sz="2000" dirty="0"/>
              <a:t>Law						Shelley Cavalieri</a:t>
            </a:r>
          </a:p>
          <a:p>
            <a:pPr marL="0" indent="0">
              <a:buNone/>
            </a:pPr>
            <a:r>
              <a:rPr lang="en-US" sz="2000" dirty="0"/>
              <a:t>Libraries					Lucy Duhon</a:t>
            </a:r>
          </a:p>
          <a:p>
            <a:pPr marL="0" indent="0">
              <a:buNone/>
            </a:pPr>
            <a:r>
              <a:rPr lang="en-US" sz="2000" dirty="0"/>
              <a:t>Medicine and Life Sciences			Jeffrey Hammersley	</a:t>
            </a:r>
          </a:p>
          <a:p>
            <a:pPr marL="0" indent="0">
              <a:buNone/>
            </a:pPr>
            <a:r>
              <a:rPr lang="en-US" sz="2000" dirty="0"/>
              <a:t>Natural Sciences and Math			Jon Bjorkman</a:t>
            </a:r>
          </a:p>
          <a:p>
            <a:pPr marL="0" indent="0">
              <a:buNone/>
            </a:pPr>
            <a:r>
              <a:rPr lang="en-US" sz="2000" dirty="0"/>
              <a:t>Nursing						Temeaka Gray</a:t>
            </a:r>
          </a:p>
          <a:p>
            <a:pPr marL="0" indent="0">
              <a:buNone/>
            </a:pPr>
            <a:r>
              <a:rPr lang="en-US" sz="2000" dirty="0"/>
              <a:t>Pharmacy and Pharmaceutical Sciences		Diane Cappelletty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225232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Administrative Review Committee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859977" y="1360708"/>
            <a:ext cx="10969166" cy="3063808"/>
          </a:xfrm>
        </p:spPr>
        <p:txBody>
          <a:bodyPr/>
          <a:lstStyle/>
          <a:p>
            <a:pPr marL="0" indent="0">
              <a:buNone/>
            </a:pPr>
            <a:r>
              <a:rPr lang="en-US" sz="4400" i="1" dirty="0"/>
              <a:t>Charge: Assess the deans’ evaluation process and make recommendations as a committee that will be placed on the floor of Senate this fall for discussion</a:t>
            </a:r>
          </a:p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3953351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789296" y="141316"/>
            <a:ext cx="10984216" cy="822960"/>
          </a:xfrm>
        </p:spPr>
        <p:txBody>
          <a:bodyPr/>
          <a:lstStyle/>
          <a:p>
            <a:r>
              <a:rPr lang="en-US" sz="4800" dirty="0"/>
              <a:t>Future plans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859977" y="964276"/>
            <a:ext cx="10969166" cy="439430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	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Examine the survey results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Make a recommendation to FSEC:</a:t>
            </a:r>
          </a:p>
          <a:p>
            <a:pPr marL="2057400" lvl="3" indent="-457200"/>
            <a:r>
              <a:rPr lang="en-US" sz="3000" dirty="0"/>
              <a:t>Should written comments be collected</a:t>
            </a:r>
          </a:p>
          <a:p>
            <a:pPr marL="2057400" lvl="3" indent="-457200"/>
            <a:r>
              <a:rPr lang="en-US" sz="3000" dirty="0"/>
              <a:t>What format should comments take (verbatim, summarized, redacted)</a:t>
            </a:r>
          </a:p>
          <a:p>
            <a:pPr marL="2057400" lvl="3" indent="-457200"/>
            <a:r>
              <a:rPr lang="en-US" sz="3000" dirty="0"/>
              <a:t>Who should receive the written comments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Recommendation made by June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15BBE9-EF51-406C-8B81-DCEC1643AEA3}" type="slidenum">
              <a:rPr lang="en-US" smtClean="0">
                <a:ea typeface="Open Sans" panose="020B0606030504020204" pitchFamily="34" charset="0"/>
              </a:rPr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572167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179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T-Light" id="{4DACE8CB-B80B-414E-825C-5D2838341FE4}" vid="{003BA23C-E27F-4CF0-A1EC-CC870854E17E}"/>
    </a:ext>
  </a:extLst>
</a:theme>
</file>

<file path=ppt/theme/theme2.xml><?xml version="1.0" encoding="utf-8"?>
<a:theme xmlns:a="http://schemas.openxmlformats.org/drawingml/2006/main" name="Standard Layouts">
  <a:themeElements>
    <a:clrScheme name="Custom 1">
      <a:dk1>
        <a:srgbClr val="383838"/>
      </a:dk1>
      <a:lt1>
        <a:srgbClr val="FFFFFF"/>
      </a:lt1>
      <a:dk2>
        <a:srgbClr val="4F4F4F"/>
      </a:dk2>
      <a:lt2>
        <a:srgbClr val="D8D8D8"/>
      </a:lt2>
      <a:accent1>
        <a:srgbClr val="F6C51E"/>
      </a:accent1>
      <a:accent2>
        <a:srgbClr val="073876"/>
      </a:accent2>
      <a:accent3>
        <a:srgbClr val="1A6699"/>
      </a:accent3>
      <a:accent4>
        <a:srgbClr val="FFFFFF"/>
      </a:accent4>
      <a:accent5>
        <a:srgbClr val="EAEAEA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-Light" id="{4DACE8CB-B80B-414E-825C-5D2838341FE4}" vid="{3101BCC4-FC19-43F9-B570-1E9F5DD9472B}"/>
    </a:ext>
  </a:extLst>
</a:theme>
</file>

<file path=ppt/theme/theme3.xml><?xml version="1.0" encoding="utf-8"?>
<a:theme xmlns:a="http://schemas.openxmlformats.org/drawingml/2006/main" name="Plain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T-Light" id="{4DACE8CB-B80B-414E-825C-5D2838341FE4}" vid="{29E5ED0B-044C-4365-82D7-A01588ED958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UT-Light</Template>
  <TotalTime>491</TotalTime>
  <Words>59</Words>
  <Application>Microsoft Office PowerPoint</Application>
  <PresentationFormat>Widescreen</PresentationFormat>
  <Paragraphs>31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Courier New</vt:lpstr>
      <vt:lpstr>Lato Heavy</vt:lpstr>
      <vt:lpstr>Open Sans</vt:lpstr>
      <vt:lpstr>Open Sans Extrabold</vt:lpstr>
      <vt:lpstr>Wingdings</vt:lpstr>
      <vt:lpstr>Cover Slides</vt:lpstr>
      <vt:lpstr>Standard Layouts</vt:lpstr>
      <vt:lpstr>Plain Footer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Toledo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Keith, Kristen K.</dc:creator>
  <cp:lastModifiedBy>Mary Humphrys</cp:lastModifiedBy>
  <cp:revision>18</cp:revision>
  <cp:lastPrinted>2016-10-16T04:48:12Z</cp:lastPrinted>
  <dcterms:created xsi:type="dcterms:W3CDTF">2017-10-09T16:35:13Z</dcterms:created>
  <dcterms:modified xsi:type="dcterms:W3CDTF">2018-09-20T02:11:38Z</dcterms:modified>
</cp:coreProperties>
</file>