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>
      <p:cViewPr varScale="1">
        <p:scale>
          <a:sx n="36" d="100"/>
          <a:sy n="36" d="100"/>
        </p:scale>
        <p:origin x="10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7F7A-774D-9DDB-80C4-DBE36FA22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D9DF7-368E-82DB-127D-A31F26C46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89675-C47B-49D1-6015-8D564975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D17EF-5D4C-33BB-83DD-9BD0E34A6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8D114-4277-3CE6-C864-4B0BA7E4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0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4CE01-DAC3-F042-FB55-9500EEEF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255387-3F0F-3FBB-F944-9D5A934B9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E6C05-8D99-03E7-8015-D0AF6327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7A261-328B-E784-E0E5-790B99EE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CF8A0-9778-27CE-56DF-8FA3F69D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1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C61909-3215-925C-44D0-D51269008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41538-3043-7677-D28E-F10337CBA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8A032-D823-EDC0-8DFA-03C7EED4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2FD3C-EE2D-D23A-2FE4-8832D395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02EAA-3A16-49C0-AE93-6AAC43E77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9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AA61-6EB3-FAF2-DDF7-99333597C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D7325-0897-6E48-67BD-C210CECB8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2E018-F746-5216-DFF5-17E26999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BF53E-A2E9-D32D-3108-9EE18BA8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0B2F-0B70-9013-FA98-A5B84665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0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97BD2-CCD3-C846-D062-524F16B94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AEF1E-2F26-0C72-A2DA-38FD784AA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9DE19-CE51-94A9-0B58-F26141A0A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9DB27-1081-4D31-98B4-F55410ED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40CAE-2528-7F18-B170-556A02F3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2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4DAC4-82B8-E78F-1512-5F2C5A96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AD6F-4C04-1D41-B8DF-A03E5AA9A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8FABC-F6CF-B9CA-F6C9-1A4CFEC2B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CE2B3-B69F-F273-10E8-57E9BB95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ECE7F-8467-8570-B6B2-AD29D46F3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EA434-FC1F-F4D7-5B72-00E6182A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9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8C2F2-C81D-51FF-EC81-9C30A358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0D638-4CE2-C26F-7260-6D3412AA4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BBAB-4DC4-E8B5-1B42-AD5730519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A47E92-FEF1-0C06-AB22-9CEE42D7F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C9D024-B5F2-B45D-8F38-E4C3DEDDB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27E7ED-7118-5F55-0E34-6DF31512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AD8763-CF64-37B8-8D33-D67A581F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4CECD-17E4-7DB0-5927-54A958265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CD743-32D4-84D4-B6C0-DA034A7F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7B5006-1494-3DEE-B4D1-B933556E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99E50-570C-840C-66FD-CF1DB837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0B8B1-7559-909C-F0F2-DF5AD54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4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C6716F-05AA-5A70-0785-79B15A52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D7538-4D4C-4757-5FF8-58AA5DFA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76945-8D1E-75C0-A137-09E48360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7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5F03B-CE8B-FC03-55D0-A9AE11DC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1BF6C-34DF-02A3-A114-719F1AF63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32847-71BF-0796-1C7E-33BB8B538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C3C9B-4260-9752-6195-F54603948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6F1DC-045E-899E-24D6-FA9610B5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17BF-763D-34FE-4E49-AF5DCB8A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F8C75-039F-D68D-5111-2F8F0A94E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6F0802-0AFE-D697-6296-B983E75938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DA1D3-1B9F-A36F-89C7-6A58C2B57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41B2F-85D6-2548-400D-DBF23B3C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4E40E-1732-F109-3DCB-DF6139B5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1860A-85F2-0B6B-E284-CC87C992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3BF44-5AC3-5DB0-3769-7F48DC8F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DCABC-F156-35BF-2572-393848C83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7D2BD-B09B-C031-9402-C5EFF2082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C207-CCD8-CC4B-B6EC-667987BBEC7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24E9B-DACE-E0A5-17E3-60DE1C9AB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26D15-3E24-86D9-CF70-8BEAC500E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B8BC6-FC0B-5745-8625-049310F70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2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FF0F4-231A-557E-A96B-ACF6EA1B09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Faculty Senate Core Curriculum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0C66C-7046-8BA0-89C7-B8875D7117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HEAL 2100 – Living Well</a:t>
            </a:r>
          </a:p>
          <a:p>
            <a:endParaRPr lang="en-US" dirty="0"/>
          </a:p>
          <a:p>
            <a:r>
              <a:rPr lang="en-US" dirty="0"/>
              <a:t>Faculty Senate meeting, April 11, 2023</a:t>
            </a:r>
          </a:p>
        </p:txBody>
      </p:sp>
    </p:spTree>
    <p:extLst>
      <p:ext uri="{BB962C8B-B14F-4D97-AF65-F5344CB8AC3E}">
        <p14:creationId xmlns:p14="http://schemas.microsoft.com/office/powerpoint/2010/main" val="159416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4CE3-7F7E-114A-0EB1-A22DBF07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HEAL 2100 was tabled due to 3 issues: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5722F-9158-4BFC-0C08-64A52619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960" y="1825625"/>
            <a:ext cx="820683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Textbook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Ohio Transfer 36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The need to check for overlap with College of Arts &amp; Letters (CAL)</a:t>
            </a:r>
          </a:p>
        </p:txBody>
      </p:sp>
    </p:spTree>
    <p:extLst>
      <p:ext uri="{BB962C8B-B14F-4D97-AF65-F5344CB8AC3E}">
        <p14:creationId xmlns:p14="http://schemas.microsoft.com/office/powerpoint/2010/main" val="422017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4CE3-7F7E-114A-0EB1-A22DBF07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Textbook: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5722F-9158-4BFC-0C08-64A52619D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Agree to disagree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Core Curriculum committee was aware of the book, heard concerns about it from one member in both February and March, and took it into consideration.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Core Committee voted 8-1 in favor of the class</a:t>
            </a:r>
          </a:p>
        </p:txBody>
      </p:sp>
    </p:spTree>
    <p:extLst>
      <p:ext uri="{BB962C8B-B14F-4D97-AF65-F5344CB8AC3E}">
        <p14:creationId xmlns:p14="http://schemas.microsoft.com/office/powerpoint/2010/main" val="356901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4CE3-7F7E-114A-0EB1-A22DBF07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Ohio Transfer 36: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5722F-9158-4BFC-0C08-64A52619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Not a requirement for the Core Curriculum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5BD825-583F-6328-CC99-F01BB81E0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5617"/>
              </p:ext>
            </p:extLst>
          </p:nvPr>
        </p:nvGraphicFramePr>
        <p:xfrm>
          <a:off x="1049318" y="2484155"/>
          <a:ext cx="5482112" cy="369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0941">
                  <a:extLst>
                    <a:ext uri="{9D8B030D-6E8A-4147-A177-3AD203B41FA5}">
                      <a16:colId xmlns:a16="http://schemas.microsoft.com/office/drawing/2014/main" val="4119582248"/>
                    </a:ext>
                  </a:extLst>
                </a:gridCol>
                <a:gridCol w="762730">
                  <a:extLst>
                    <a:ext uri="{9D8B030D-6E8A-4147-A177-3AD203B41FA5}">
                      <a16:colId xmlns:a16="http://schemas.microsoft.com/office/drawing/2014/main" val="2083018810"/>
                    </a:ext>
                  </a:extLst>
                </a:gridCol>
                <a:gridCol w="1239433">
                  <a:extLst>
                    <a:ext uri="{9D8B030D-6E8A-4147-A177-3AD203B41FA5}">
                      <a16:colId xmlns:a16="http://schemas.microsoft.com/office/drawing/2014/main" val="2222900349"/>
                    </a:ext>
                  </a:extLst>
                </a:gridCol>
                <a:gridCol w="1048751">
                  <a:extLst>
                    <a:ext uri="{9D8B030D-6E8A-4147-A177-3AD203B41FA5}">
                      <a16:colId xmlns:a16="http://schemas.microsoft.com/office/drawing/2014/main" val="2430994473"/>
                    </a:ext>
                  </a:extLst>
                </a:gridCol>
                <a:gridCol w="1120257">
                  <a:extLst>
                    <a:ext uri="{9D8B030D-6E8A-4147-A177-3AD203B41FA5}">
                      <a16:colId xmlns:a16="http://schemas.microsoft.com/office/drawing/2014/main" val="1125600783"/>
                    </a:ext>
                  </a:extLst>
                </a:gridCol>
              </a:tblGrid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CORE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TM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Not TM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% TM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5744493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COMP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61881856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HUM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93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4385742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MTH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90%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8594037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NS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64%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532577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NUDIV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3143693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SS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75%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3334702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USDIV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387455"/>
                  </a:ext>
                </a:extLst>
              </a:tr>
              <a:tr h="41031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150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262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57%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85866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645F234-9659-5491-7B61-8D5DDF721AA3}"/>
              </a:ext>
            </a:extLst>
          </p:cNvPr>
          <p:cNvSpPr txBox="1"/>
          <p:nvPr/>
        </p:nvSpPr>
        <p:spPr>
          <a:xfrm>
            <a:off x="7215577" y="2853231"/>
            <a:ext cx="423586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Includes 1000 and 2000 level core classes</a:t>
            </a:r>
          </a:p>
          <a:p>
            <a:endParaRPr lang="en-US" dirty="0"/>
          </a:p>
          <a:p>
            <a:r>
              <a:rPr lang="en-US" dirty="0"/>
              <a:t>Excludes 3000+ level core classes</a:t>
            </a:r>
          </a:p>
          <a:p>
            <a:endParaRPr lang="en-US" dirty="0"/>
          </a:p>
          <a:p>
            <a:r>
              <a:rPr lang="en-US" dirty="0"/>
              <a:t>Split by Core Curriculum Category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7D28AC-1A59-9C70-173B-FA27EDB109A7}"/>
              </a:ext>
            </a:extLst>
          </p:cNvPr>
          <p:cNvCxnSpPr>
            <a:stCxn id="6" idx="1"/>
          </p:cNvCxnSpPr>
          <p:nvPr/>
        </p:nvCxnSpPr>
        <p:spPr>
          <a:xfrm flipH="1">
            <a:off x="6673932" y="3591895"/>
            <a:ext cx="54164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2484347C-91A2-1900-6327-1C747C24D38F}"/>
              </a:ext>
            </a:extLst>
          </p:cNvPr>
          <p:cNvSpPr/>
          <p:nvPr/>
        </p:nvSpPr>
        <p:spPr>
          <a:xfrm>
            <a:off x="5783283" y="5711672"/>
            <a:ext cx="890649" cy="594122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DDE07-F2F9-A1FC-63A9-0CEE1EAEAE6A}"/>
              </a:ext>
            </a:extLst>
          </p:cNvPr>
          <p:cNvSpPr txBox="1"/>
          <p:nvPr/>
        </p:nvSpPr>
        <p:spPr>
          <a:xfrm>
            <a:off x="7189188" y="5659463"/>
            <a:ext cx="4235863" cy="64633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Only 57% of 1000-2000 level classes in the UT core are in the Transfer Module.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384F390-8158-C513-15EC-A0770DD5BEAE}"/>
              </a:ext>
            </a:extLst>
          </p:cNvPr>
          <p:cNvCxnSpPr>
            <a:stCxn id="9" idx="6"/>
          </p:cNvCxnSpPr>
          <p:nvPr/>
        </p:nvCxnSpPr>
        <p:spPr>
          <a:xfrm>
            <a:off x="6673932" y="6008733"/>
            <a:ext cx="4512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42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4CE3-7F7E-114A-0EB1-A22DBF07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CAL overlap: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5722F-9158-4BFC-0C08-64A52619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6" y="1816925"/>
            <a:ext cx="4263242" cy="40138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Emailed every department chair that houses a course represented in the SS category of the core curriculum on Tuesday 3/28. Follow-up reminders sent periodically.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 departments across 3 colleges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8F1143-7AEF-9B7B-2EC3-233258D97680}"/>
              </a:ext>
            </a:extLst>
          </p:cNvPr>
          <p:cNvSpPr txBox="1">
            <a:spLocks/>
          </p:cNvSpPr>
          <p:nvPr/>
        </p:nvSpPr>
        <p:spPr>
          <a:xfrm>
            <a:off x="5783284" y="1508166"/>
            <a:ext cx="6147460" cy="4984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u="sng" dirty="0"/>
              <a:t>Education</a:t>
            </a:r>
          </a:p>
          <a:p>
            <a:r>
              <a:rPr lang="en-US" sz="3600" dirty="0">
                <a:highlight>
                  <a:srgbClr val="FFFF00"/>
                </a:highlight>
              </a:rPr>
              <a:t>No significant overlap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u="sng" dirty="0"/>
              <a:t>Health and Human Services</a:t>
            </a:r>
          </a:p>
          <a:p>
            <a:r>
              <a:rPr lang="en-US" sz="3600" dirty="0">
                <a:highlight>
                  <a:srgbClr val="FFFF00"/>
                </a:highlight>
              </a:rPr>
              <a:t>No significant overlap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u="sng" dirty="0"/>
              <a:t>Arts &amp; Letters</a:t>
            </a:r>
          </a:p>
          <a:p>
            <a:r>
              <a:rPr lang="en-US" sz="3600" dirty="0"/>
              <a:t>5 departments replied:</a:t>
            </a:r>
          </a:p>
          <a:p>
            <a:pPr lvl="1"/>
            <a:r>
              <a:rPr lang="en-US" sz="3200" dirty="0"/>
              <a:t>Geography, Political Science, Economics, Disability Studies, Sociology</a:t>
            </a:r>
          </a:p>
          <a:p>
            <a:r>
              <a:rPr lang="en-US" sz="3600" dirty="0">
                <a:highlight>
                  <a:srgbClr val="FFFF00"/>
                </a:highlight>
              </a:rPr>
              <a:t>No significant overlap </a:t>
            </a:r>
            <a:r>
              <a:rPr lang="en-US" sz="3600" dirty="0"/>
              <a:t>(all 5)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2533E0-9AA6-FDD1-A6A8-FDBE4B6FF3D8}"/>
              </a:ext>
            </a:extLst>
          </p:cNvPr>
          <p:cNvCxnSpPr>
            <a:stCxn id="3" idx="3"/>
          </p:cNvCxnSpPr>
          <p:nvPr/>
        </p:nvCxnSpPr>
        <p:spPr>
          <a:xfrm flipV="1">
            <a:off x="4524498" y="3811979"/>
            <a:ext cx="1128157" cy="118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41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259</Words>
  <Application>Microsoft Office PowerPoint</Application>
  <PresentationFormat>Widescreen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Faculty Senate Core Curriculum Committee</vt:lpstr>
      <vt:lpstr>HEAL 2100 was tabled due to 3 issues:</vt:lpstr>
      <vt:lpstr>Textbook:</vt:lpstr>
      <vt:lpstr>Ohio Transfer 36:</vt:lpstr>
      <vt:lpstr>CAL overlap: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Senate Core Curriculum Committee</dc:title>
  <dc:creator>Katy Johnson</dc:creator>
  <cp:lastModifiedBy>Hubbard, Quinetta L.</cp:lastModifiedBy>
  <cp:revision>13</cp:revision>
  <dcterms:created xsi:type="dcterms:W3CDTF">2023-04-10T13:45:51Z</dcterms:created>
  <dcterms:modified xsi:type="dcterms:W3CDTF">2023-04-11T16:18:50Z</dcterms:modified>
</cp:coreProperties>
</file>