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76" r:id="rId2"/>
    <p:sldId id="292" r:id="rId3"/>
    <p:sldId id="293" r:id="rId4"/>
    <p:sldId id="303" r:id="rId5"/>
    <p:sldId id="316" r:id="rId6"/>
    <p:sldId id="294" r:id="rId7"/>
    <p:sldId id="295" r:id="rId8"/>
    <p:sldId id="304" r:id="rId9"/>
    <p:sldId id="305" r:id="rId10"/>
    <p:sldId id="306" r:id="rId11"/>
    <p:sldId id="307" r:id="rId12"/>
    <p:sldId id="308" r:id="rId13"/>
    <p:sldId id="309" r:id="rId14"/>
    <p:sldId id="296" r:id="rId15"/>
    <p:sldId id="310" r:id="rId16"/>
    <p:sldId id="311" r:id="rId17"/>
    <p:sldId id="312" r:id="rId18"/>
    <p:sldId id="313" r:id="rId19"/>
    <p:sldId id="314" r:id="rId20"/>
    <p:sldId id="315" r:id="rId21"/>
    <p:sldId id="302" r:id="rId22"/>
  </p:sldIdLst>
  <p:sldSz cx="12192000" cy="6858000"/>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576" autoAdjust="0"/>
    <p:restoredTop sz="83470" autoAdjust="0"/>
  </p:normalViewPr>
  <p:slideViewPr>
    <p:cSldViewPr snapToGrid="0" snapToObjects="1">
      <p:cViewPr varScale="1">
        <p:scale>
          <a:sx n="56" d="100"/>
          <a:sy n="56" d="100"/>
        </p:scale>
        <p:origin x="1352" y="4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70098"/>
          </a:xfrm>
          <a:prstGeom prst="rect">
            <a:avLst/>
          </a:prstGeom>
        </p:spPr>
        <p:txBody>
          <a:bodyPr vert="horz" lIns="93973" tIns="46986" rIns="93973" bIns="46986" rtlCol="0"/>
          <a:lstStyle>
            <a:lvl1pPr algn="r">
              <a:defRPr sz="1200"/>
            </a:lvl1pPr>
          </a:lstStyle>
          <a:p>
            <a:fld id="{FB5D3EDE-58EC-4C22-BEA4-983063A99975}" type="datetimeFigureOut">
              <a:rPr lang="en-US" smtClean="0"/>
              <a:t>11/7/2023</a:t>
            </a:fld>
            <a:endParaRPr lang="en-US"/>
          </a:p>
        </p:txBody>
      </p:sp>
      <p:sp>
        <p:nvSpPr>
          <p:cNvPr id="4" name="Footer Placeholder 3"/>
          <p:cNvSpPr>
            <a:spLocks noGrp="1"/>
          </p:cNvSpPr>
          <p:nvPr>
            <p:ph type="ftr" sz="quarter" idx="2"/>
          </p:nvPr>
        </p:nvSpPr>
        <p:spPr>
          <a:xfrm>
            <a:off x="0" y="8899328"/>
            <a:ext cx="3066733" cy="470097"/>
          </a:xfrm>
          <a:prstGeom prst="rect">
            <a:avLst/>
          </a:prstGeom>
        </p:spPr>
        <p:txBody>
          <a:bodyPr vert="horz" lIns="93973" tIns="46986" rIns="93973" bIns="46986"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9328"/>
            <a:ext cx="3066733" cy="470097"/>
          </a:xfrm>
          <a:prstGeom prst="rect">
            <a:avLst/>
          </a:prstGeom>
        </p:spPr>
        <p:txBody>
          <a:bodyPr vert="horz" lIns="93973" tIns="46986" rIns="93973" bIns="46986" rtlCol="0" anchor="b"/>
          <a:lstStyle>
            <a:lvl1pPr algn="r">
              <a:defRPr sz="1200"/>
            </a:lvl1pPr>
          </a:lstStyle>
          <a:p>
            <a:fld id="{C95F7BD4-5FC4-4BD2-916F-D67C2E5BE53D}" type="slidenum">
              <a:rPr lang="en-US" smtClean="0"/>
              <a:t>‹#›</a:t>
            </a:fld>
            <a:endParaRPr lang="en-US"/>
          </a:p>
        </p:txBody>
      </p:sp>
    </p:spTree>
    <p:extLst>
      <p:ext uri="{BB962C8B-B14F-4D97-AF65-F5344CB8AC3E}">
        <p14:creationId xmlns:p14="http://schemas.microsoft.com/office/powerpoint/2010/main" val="2414462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0098"/>
          </a:xfrm>
          <a:prstGeom prst="rect">
            <a:avLst/>
          </a:prstGeom>
        </p:spPr>
        <p:txBody>
          <a:bodyPr vert="horz" lIns="93973" tIns="46986" rIns="93973" bIns="46986" rtlCol="0"/>
          <a:lstStyle>
            <a:lvl1pPr algn="l">
              <a:defRPr sz="1200"/>
            </a:lvl1pPr>
          </a:lstStyle>
          <a:p>
            <a:endParaRPr lang="en-US" dirty="0"/>
          </a:p>
        </p:txBody>
      </p:sp>
      <p:sp>
        <p:nvSpPr>
          <p:cNvPr id="3" name="Date Placeholder 2"/>
          <p:cNvSpPr>
            <a:spLocks noGrp="1"/>
          </p:cNvSpPr>
          <p:nvPr>
            <p:ph type="dt" idx="1"/>
          </p:nvPr>
        </p:nvSpPr>
        <p:spPr>
          <a:xfrm>
            <a:off x="4008705" y="0"/>
            <a:ext cx="3066733" cy="470098"/>
          </a:xfrm>
          <a:prstGeom prst="rect">
            <a:avLst/>
          </a:prstGeom>
        </p:spPr>
        <p:txBody>
          <a:bodyPr vert="horz" lIns="93973" tIns="46986" rIns="93973" bIns="46986" rtlCol="0"/>
          <a:lstStyle>
            <a:lvl1pPr algn="r">
              <a:defRPr sz="1200"/>
            </a:lvl1pPr>
          </a:lstStyle>
          <a:p>
            <a:fld id="{9A276F67-E088-E941-83F1-CCAD42E1F85F}" type="datetimeFigureOut">
              <a:rPr lang="en-US" smtClean="0"/>
              <a:t>11/7/2023</a:t>
            </a:fld>
            <a:endParaRPr lang="en-US" dirty="0"/>
          </a:p>
        </p:txBody>
      </p:sp>
      <p:sp>
        <p:nvSpPr>
          <p:cNvPr id="4" name="Slide Image Placeholder 3"/>
          <p:cNvSpPr>
            <a:spLocks noGrp="1" noRot="1" noChangeAspect="1"/>
          </p:cNvSpPr>
          <p:nvPr>
            <p:ph type="sldImg" idx="2"/>
          </p:nvPr>
        </p:nvSpPr>
        <p:spPr>
          <a:xfrm>
            <a:off x="727075" y="1171575"/>
            <a:ext cx="5622925" cy="3162300"/>
          </a:xfrm>
          <a:prstGeom prst="rect">
            <a:avLst/>
          </a:prstGeom>
          <a:noFill/>
          <a:ln w="12700">
            <a:solidFill>
              <a:prstClr val="black"/>
            </a:solidFill>
          </a:ln>
        </p:spPr>
        <p:txBody>
          <a:bodyPr vert="horz" lIns="93973" tIns="46986" rIns="93973" bIns="46986" rtlCol="0" anchor="ctr"/>
          <a:lstStyle/>
          <a:p>
            <a:endParaRPr lang="en-US" dirty="0"/>
          </a:p>
        </p:txBody>
      </p:sp>
      <p:sp>
        <p:nvSpPr>
          <p:cNvPr id="5" name="Notes Placeholder 4"/>
          <p:cNvSpPr>
            <a:spLocks noGrp="1"/>
          </p:cNvSpPr>
          <p:nvPr>
            <p:ph type="body" sz="quarter" idx="3"/>
          </p:nvPr>
        </p:nvSpPr>
        <p:spPr>
          <a:xfrm>
            <a:off x="707708" y="4509036"/>
            <a:ext cx="5661660" cy="3689211"/>
          </a:xfrm>
          <a:prstGeom prst="rect">
            <a:avLst/>
          </a:prstGeom>
        </p:spPr>
        <p:txBody>
          <a:bodyPr vert="horz" lIns="93973" tIns="46986" rIns="93973" bIns="469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8"/>
            <a:ext cx="3066733" cy="470097"/>
          </a:xfrm>
          <a:prstGeom prst="rect">
            <a:avLst/>
          </a:prstGeom>
        </p:spPr>
        <p:txBody>
          <a:bodyPr vert="horz" lIns="93973" tIns="46986" rIns="93973" bIns="469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899328"/>
            <a:ext cx="3066733" cy="470097"/>
          </a:xfrm>
          <a:prstGeom prst="rect">
            <a:avLst/>
          </a:prstGeom>
        </p:spPr>
        <p:txBody>
          <a:bodyPr vert="horz" lIns="93973" tIns="46986" rIns="93973" bIns="46986" rtlCol="0" anchor="b"/>
          <a:lstStyle>
            <a:lvl1pPr algn="r">
              <a:defRPr sz="1200"/>
            </a:lvl1pPr>
          </a:lstStyle>
          <a:p>
            <a:fld id="{25AC3D69-8BA2-F342-8E80-88A32D164BCC}" type="slidenum">
              <a:rPr lang="en-US" smtClean="0"/>
              <a:t>‹#›</a:t>
            </a:fld>
            <a:endParaRPr lang="en-US" dirty="0"/>
          </a:p>
        </p:txBody>
      </p:sp>
    </p:spTree>
    <p:extLst>
      <p:ext uri="{BB962C8B-B14F-4D97-AF65-F5344CB8AC3E}">
        <p14:creationId xmlns:p14="http://schemas.microsoft.com/office/powerpoint/2010/main" val="418456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C3D69-8BA2-F342-8E80-88A32D164BCC}" type="slidenum">
              <a:rPr lang="en-US" smtClean="0"/>
              <a:t>2</a:t>
            </a:fld>
            <a:endParaRPr lang="en-US" dirty="0"/>
          </a:p>
        </p:txBody>
      </p:sp>
    </p:spTree>
    <p:extLst>
      <p:ext uri="{BB962C8B-B14F-4D97-AF65-F5344CB8AC3E}">
        <p14:creationId xmlns:p14="http://schemas.microsoft.com/office/powerpoint/2010/main" val="3032595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C3D69-8BA2-F342-8E80-88A32D164BCC}" type="slidenum">
              <a:rPr lang="en-US" smtClean="0"/>
              <a:t>3</a:t>
            </a:fld>
            <a:endParaRPr lang="en-US" dirty="0"/>
          </a:p>
        </p:txBody>
      </p:sp>
    </p:spTree>
    <p:extLst>
      <p:ext uri="{BB962C8B-B14F-4D97-AF65-F5344CB8AC3E}">
        <p14:creationId xmlns:p14="http://schemas.microsoft.com/office/powerpoint/2010/main" val="1580350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C3D69-8BA2-F342-8E80-88A32D164BCC}" type="slidenum">
              <a:rPr lang="en-US" smtClean="0"/>
              <a:t>6</a:t>
            </a:fld>
            <a:endParaRPr lang="en-US" dirty="0"/>
          </a:p>
        </p:txBody>
      </p:sp>
    </p:spTree>
    <p:extLst>
      <p:ext uri="{BB962C8B-B14F-4D97-AF65-F5344CB8AC3E}">
        <p14:creationId xmlns:p14="http://schemas.microsoft.com/office/powerpoint/2010/main" val="3332080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C3D69-8BA2-F342-8E80-88A32D164BCC}" type="slidenum">
              <a:rPr lang="en-US" smtClean="0"/>
              <a:t>8</a:t>
            </a:fld>
            <a:endParaRPr lang="en-US" dirty="0"/>
          </a:p>
        </p:txBody>
      </p:sp>
    </p:spTree>
    <p:extLst>
      <p:ext uri="{BB962C8B-B14F-4D97-AF65-F5344CB8AC3E}">
        <p14:creationId xmlns:p14="http://schemas.microsoft.com/office/powerpoint/2010/main" val="2762885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C3D69-8BA2-F342-8E80-88A32D164BCC}" type="slidenum">
              <a:rPr lang="en-US" smtClean="0"/>
              <a:t>16</a:t>
            </a:fld>
            <a:endParaRPr lang="en-US" dirty="0"/>
          </a:p>
        </p:txBody>
      </p:sp>
    </p:spTree>
    <p:extLst>
      <p:ext uri="{BB962C8B-B14F-4D97-AF65-F5344CB8AC3E}">
        <p14:creationId xmlns:p14="http://schemas.microsoft.com/office/powerpoint/2010/main" val="3931634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5AC3D69-8BA2-F342-8E80-88A32D164BCC}" type="slidenum">
              <a:rPr lang="en-US" smtClean="0"/>
              <a:t>18</a:t>
            </a:fld>
            <a:endParaRPr lang="en-US" dirty="0"/>
          </a:p>
        </p:txBody>
      </p:sp>
    </p:spTree>
    <p:extLst>
      <p:ext uri="{BB962C8B-B14F-4D97-AF65-F5344CB8AC3E}">
        <p14:creationId xmlns:p14="http://schemas.microsoft.com/office/powerpoint/2010/main" val="1040372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AC3D69-8BA2-F342-8E80-88A32D164BCC}" type="slidenum">
              <a:rPr lang="en-US" smtClean="0"/>
              <a:t>21</a:t>
            </a:fld>
            <a:endParaRPr lang="en-US" dirty="0"/>
          </a:p>
        </p:txBody>
      </p:sp>
    </p:spTree>
    <p:extLst>
      <p:ext uri="{BB962C8B-B14F-4D97-AF65-F5344CB8AC3E}">
        <p14:creationId xmlns:p14="http://schemas.microsoft.com/office/powerpoint/2010/main" val="3924951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0" y="3348871"/>
            <a:ext cx="8420100" cy="2070219"/>
          </a:xfrm>
        </p:spPr>
        <p:txBody>
          <a:bodyPr anchor="t" anchorCtr="0">
            <a:noAutofit/>
          </a:bodyPr>
          <a:lstStyle>
            <a:lvl1pPr>
              <a:defRPr sz="5400" spc="0" baseline="0"/>
            </a:lvl1pPr>
          </a:lstStyle>
          <a:p>
            <a:r>
              <a:rPr lang="en-US" dirty="0"/>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5531384"/>
            <a:ext cx="5867400" cy="284631"/>
          </a:xfrm>
        </p:spPr>
        <p:txBody>
          <a:bodyPr/>
          <a:lstStyle>
            <a:lvl1pPr marL="0" indent="0">
              <a:buFontTx/>
              <a:buNone/>
              <a:defRPr sz="1800">
                <a:latin typeface="Roboto Slab" pitchFamily="2" charset="0"/>
                <a:ea typeface="Roboto Slab" pitchFamily="2" charset="0"/>
              </a:defRPr>
            </a:lvl1pPr>
          </a:lstStyle>
          <a:p>
            <a:pPr lvl="0"/>
            <a:r>
              <a:rPr lang="en-US" dirty="0"/>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5816015"/>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dirty="0"/>
              <a:t>Thursday, May 23, 2019</a:t>
            </a:r>
          </a:p>
        </p:txBody>
      </p:sp>
    </p:spTree>
    <p:extLst>
      <p:ext uri="{BB962C8B-B14F-4D97-AF65-F5344CB8AC3E}">
        <p14:creationId xmlns:p14="http://schemas.microsoft.com/office/powerpoint/2010/main" val="763536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2">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F944-73C8-0A45-8C81-C0B821FC3240}"/>
              </a:ext>
            </a:extLst>
          </p:cNvPr>
          <p:cNvSpPr>
            <a:spLocks noGrp="1"/>
          </p:cNvSpPr>
          <p:nvPr>
            <p:ph type="title"/>
          </p:nvPr>
        </p:nvSpPr>
        <p:spPr>
          <a:xfrm>
            <a:off x="1028700" y="1207169"/>
            <a:ext cx="10096500" cy="3253958"/>
          </a:xfrm>
        </p:spPr>
        <p:txBody>
          <a:bodyPr anchor="b">
            <a:normAutofit/>
          </a:bodyPr>
          <a:lstStyle>
            <a:lvl1pPr>
              <a:lnSpc>
                <a:spcPts val="8000"/>
              </a:lnSpc>
              <a:defRPr sz="8000" b="1" i="0" spc="0" baseline="0">
                <a:solidFill>
                  <a:schemeClr val="accent2"/>
                </a:solidFill>
                <a:latin typeface="Source Sans Pro Black" panose="020F0502020204030204" pitchFamily="34" charset="0"/>
                <a:cs typeface="Source Sans Pro Black" panose="020F05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8D33603-A416-1B41-AE21-22C47813A1C6}"/>
              </a:ext>
            </a:extLst>
          </p:cNvPr>
          <p:cNvSpPr>
            <a:spLocks noGrp="1"/>
          </p:cNvSpPr>
          <p:nvPr>
            <p:ph type="body" idx="1"/>
          </p:nvPr>
        </p:nvSpPr>
        <p:spPr>
          <a:xfrm>
            <a:off x="1028700" y="4709778"/>
            <a:ext cx="10515600" cy="1500187"/>
          </a:xfrm>
        </p:spPr>
        <p:txBody>
          <a:bodyPr/>
          <a:lstStyle>
            <a:lvl1pPr marL="0" indent="0">
              <a:buNone/>
              <a:defRPr sz="2400" b="0" i="0">
                <a:solidFill>
                  <a:schemeClr val="accent1"/>
                </a:solidFill>
                <a:latin typeface="Roboto Slab" pitchFamily="2" charset="0"/>
                <a:ea typeface="Roboto Slab"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2D8D9669-97A9-0A44-B474-E47A8FDC0011}"/>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Dining Halls: 7 November 2023</a:t>
            </a:r>
            <a:endParaRPr lang="en-US" dirty="0"/>
          </a:p>
        </p:txBody>
      </p:sp>
      <p:sp>
        <p:nvSpPr>
          <p:cNvPr id="6" name="Slide Number Placeholder 5">
            <a:extLst>
              <a:ext uri="{FF2B5EF4-FFF2-40B4-BE49-F238E27FC236}">
                <a16:creationId xmlns:a16="http://schemas.microsoft.com/office/drawing/2014/main" id="{B8083916-4B4F-E34D-9F53-0E6A77B34D8C}"/>
              </a:ext>
            </a:extLst>
          </p:cNvPr>
          <p:cNvSpPr>
            <a:spLocks noGrp="1"/>
          </p:cNvSpPr>
          <p:nvPr>
            <p:ph type="sldNum" sz="quarter" idx="12"/>
          </p:nvPr>
        </p:nvSpPr>
        <p:spPr>
          <a:xfrm>
            <a:off x="6286500" y="6356350"/>
            <a:ext cx="2743200" cy="365125"/>
          </a:xfrm>
        </p:spPr>
        <p:txBody>
          <a:bodyPr/>
          <a:lstStyle>
            <a:lvl1pPr>
              <a:defRPr>
                <a:solidFill>
                  <a:schemeClr val="accent1"/>
                </a:solidFill>
              </a:defRPr>
            </a:lvl1pPr>
          </a:lstStyle>
          <a:p>
            <a:fld id="{12B9F417-E6B8-654E-BD01-ECC6FA5DE3E6}" type="slidenum">
              <a:rPr lang="en-US" smtClean="0"/>
              <a:pPr/>
              <a:t>‹#›</a:t>
            </a:fld>
            <a:endParaRPr lang="en-US" dirty="0"/>
          </a:p>
        </p:txBody>
      </p:sp>
      <p:pic>
        <p:nvPicPr>
          <p:cNvPr id="7" name="Picture 6">
            <a:extLst>
              <a:ext uri="{FF2B5EF4-FFF2-40B4-BE49-F238E27FC236}">
                <a16:creationId xmlns:a16="http://schemas.microsoft.com/office/drawing/2014/main" id="{FF5CC3CB-744B-7141-BC7B-62E3042CEF0B}"/>
              </a:ext>
            </a:extLst>
          </p:cNvPr>
          <p:cNvPicPr>
            <a:picLocks noChangeAspect="1"/>
          </p:cNvPicPr>
          <p:nvPr userDrawn="1"/>
        </p:nvPicPr>
        <p:blipFill>
          <a:blip r:embed="rId2"/>
          <a:stretch>
            <a:fillRect/>
          </a:stretch>
        </p:blipFill>
        <p:spPr>
          <a:xfrm>
            <a:off x="9448800" y="5421756"/>
            <a:ext cx="1676400" cy="1433578"/>
          </a:xfrm>
          <a:prstGeom prst="rect">
            <a:avLst/>
          </a:prstGeom>
        </p:spPr>
      </p:pic>
    </p:spTree>
    <p:extLst>
      <p:ext uri="{BB962C8B-B14F-4D97-AF65-F5344CB8AC3E}">
        <p14:creationId xmlns:p14="http://schemas.microsoft.com/office/powerpoint/2010/main" val="3524959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F944-73C8-0A45-8C81-C0B821FC3240}"/>
              </a:ext>
            </a:extLst>
          </p:cNvPr>
          <p:cNvSpPr>
            <a:spLocks noGrp="1"/>
          </p:cNvSpPr>
          <p:nvPr>
            <p:ph type="title"/>
          </p:nvPr>
        </p:nvSpPr>
        <p:spPr>
          <a:xfrm>
            <a:off x="1028700" y="1207169"/>
            <a:ext cx="10096500" cy="3253958"/>
          </a:xfrm>
        </p:spPr>
        <p:txBody>
          <a:bodyPr anchor="b">
            <a:normAutofit/>
          </a:bodyPr>
          <a:lstStyle>
            <a:lvl1pPr>
              <a:lnSpc>
                <a:spcPts val="8000"/>
              </a:lnSpc>
              <a:defRPr sz="8000" b="1" i="0" spc="0" baseline="0">
                <a:solidFill>
                  <a:schemeClr val="accent1"/>
                </a:solidFill>
                <a:latin typeface="Source Sans Pro Black" panose="020F0502020204030204" pitchFamily="34" charset="0"/>
                <a:cs typeface="Source Sans Pro Black" panose="020F05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8D33603-A416-1B41-AE21-22C47813A1C6}"/>
              </a:ext>
            </a:extLst>
          </p:cNvPr>
          <p:cNvSpPr>
            <a:spLocks noGrp="1"/>
          </p:cNvSpPr>
          <p:nvPr>
            <p:ph type="body" idx="1"/>
          </p:nvPr>
        </p:nvSpPr>
        <p:spPr>
          <a:xfrm>
            <a:off x="1028700" y="4709778"/>
            <a:ext cx="10515600" cy="1500187"/>
          </a:xfrm>
        </p:spPr>
        <p:txBody>
          <a:bodyPr/>
          <a:lstStyle>
            <a:lvl1pPr marL="0" indent="0">
              <a:buNone/>
              <a:defRPr sz="2400" b="0" i="0">
                <a:solidFill>
                  <a:schemeClr val="accent3"/>
                </a:solidFill>
                <a:latin typeface="Roboto Slab" pitchFamily="2" charset="0"/>
                <a:ea typeface="Roboto Slab"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2D8D9669-97A9-0A44-B474-E47A8FDC0011}"/>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Dining Halls: 7 November 2023</a:t>
            </a:r>
            <a:endParaRPr lang="en-US" dirty="0"/>
          </a:p>
        </p:txBody>
      </p:sp>
      <p:sp>
        <p:nvSpPr>
          <p:cNvPr id="6" name="Slide Number Placeholder 5">
            <a:extLst>
              <a:ext uri="{FF2B5EF4-FFF2-40B4-BE49-F238E27FC236}">
                <a16:creationId xmlns:a16="http://schemas.microsoft.com/office/drawing/2014/main" id="{B8083916-4B4F-E34D-9F53-0E6A77B34D8C}"/>
              </a:ext>
            </a:extLst>
          </p:cNvPr>
          <p:cNvSpPr>
            <a:spLocks noGrp="1"/>
          </p:cNvSpPr>
          <p:nvPr>
            <p:ph type="sldNum" sz="quarter" idx="12"/>
          </p:nvPr>
        </p:nvSpPr>
        <p:spPr>
          <a:xfrm>
            <a:off x="6286500" y="6356350"/>
            <a:ext cx="2743200" cy="365125"/>
          </a:xfrm>
        </p:spPr>
        <p:txBody>
          <a:bodyPr/>
          <a:lstStyle>
            <a:lvl1pPr>
              <a:defRPr>
                <a:solidFill>
                  <a:schemeClr val="tx1"/>
                </a:solidFill>
              </a:defRPr>
            </a:lvl1pPr>
          </a:lstStyle>
          <a:p>
            <a:fld id="{E0264360-FE85-274F-9EBE-50F9E88ABEE3}" type="slidenum">
              <a:rPr lang="en-US" smtClean="0"/>
              <a:pPr/>
              <a:t>‹#›</a:t>
            </a:fld>
            <a:endParaRPr lang="en-US" dirty="0"/>
          </a:p>
        </p:txBody>
      </p:sp>
      <p:pic>
        <p:nvPicPr>
          <p:cNvPr id="7" name="Picture 6">
            <a:extLst>
              <a:ext uri="{FF2B5EF4-FFF2-40B4-BE49-F238E27FC236}">
                <a16:creationId xmlns:a16="http://schemas.microsoft.com/office/drawing/2014/main" id="{B91D9A60-BE26-B74A-B044-68CD14FA8CEC}"/>
              </a:ext>
            </a:extLst>
          </p:cNvPr>
          <p:cNvPicPr>
            <a:picLocks noChangeAspect="1"/>
          </p:cNvPicPr>
          <p:nvPr userDrawn="1"/>
        </p:nvPicPr>
        <p:blipFill>
          <a:blip r:embed="rId2"/>
          <a:stretch>
            <a:fillRect/>
          </a:stretch>
        </p:blipFill>
        <p:spPr>
          <a:xfrm>
            <a:off x="9448800" y="5419090"/>
            <a:ext cx="1676400" cy="1438910"/>
          </a:xfrm>
          <a:prstGeom prst="rect">
            <a:avLst/>
          </a:prstGeom>
        </p:spPr>
      </p:pic>
    </p:spTree>
    <p:extLst>
      <p:ext uri="{BB962C8B-B14F-4D97-AF65-F5344CB8AC3E}">
        <p14:creationId xmlns:p14="http://schemas.microsoft.com/office/powerpoint/2010/main" val="4027159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4">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F944-73C8-0A45-8C81-C0B821FC3240}"/>
              </a:ext>
            </a:extLst>
          </p:cNvPr>
          <p:cNvSpPr>
            <a:spLocks noGrp="1"/>
          </p:cNvSpPr>
          <p:nvPr>
            <p:ph type="title"/>
          </p:nvPr>
        </p:nvSpPr>
        <p:spPr>
          <a:xfrm>
            <a:off x="1028700" y="1207169"/>
            <a:ext cx="10096500" cy="3253958"/>
          </a:xfrm>
        </p:spPr>
        <p:txBody>
          <a:bodyPr anchor="b">
            <a:normAutofit/>
          </a:bodyPr>
          <a:lstStyle>
            <a:lvl1pPr>
              <a:lnSpc>
                <a:spcPts val="8000"/>
              </a:lnSpc>
              <a:defRPr sz="8000" b="1" i="0" spc="0" baseline="0">
                <a:solidFill>
                  <a:schemeClr val="accent2"/>
                </a:solidFill>
                <a:latin typeface="Source Sans Pro Black" panose="020F0502020204030204" pitchFamily="34" charset="0"/>
                <a:cs typeface="Source Sans Pro Black" panose="020F05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8D33603-A416-1B41-AE21-22C47813A1C6}"/>
              </a:ext>
            </a:extLst>
          </p:cNvPr>
          <p:cNvSpPr>
            <a:spLocks noGrp="1"/>
          </p:cNvSpPr>
          <p:nvPr>
            <p:ph type="body" idx="1"/>
          </p:nvPr>
        </p:nvSpPr>
        <p:spPr>
          <a:xfrm>
            <a:off x="1028700" y="4709778"/>
            <a:ext cx="10515600" cy="1500187"/>
          </a:xfrm>
        </p:spPr>
        <p:txBody>
          <a:bodyPr/>
          <a:lstStyle>
            <a:lvl1pPr marL="0" indent="0">
              <a:buNone/>
              <a:defRPr sz="2400" b="0" i="0">
                <a:solidFill>
                  <a:schemeClr val="bg1"/>
                </a:solidFill>
                <a:latin typeface="Roboto Slab" pitchFamily="2" charset="0"/>
                <a:ea typeface="Roboto Slab"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2D8D9669-97A9-0A44-B474-E47A8FDC0011}"/>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2"/>
                </a:solidFill>
              </a:defRPr>
            </a:lvl1pPr>
          </a:lstStyle>
          <a:p>
            <a:r>
              <a:rPr lang="en-US"/>
              <a:t>FSCSA Subcommittee on Dining Halls: 7 November 2023</a:t>
            </a:r>
            <a:endParaRPr lang="en-US" dirty="0"/>
          </a:p>
        </p:txBody>
      </p:sp>
      <p:sp>
        <p:nvSpPr>
          <p:cNvPr id="6" name="Slide Number Placeholder 5">
            <a:extLst>
              <a:ext uri="{FF2B5EF4-FFF2-40B4-BE49-F238E27FC236}">
                <a16:creationId xmlns:a16="http://schemas.microsoft.com/office/drawing/2014/main" id="{B8083916-4B4F-E34D-9F53-0E6A77B34D8C}"/>
              </a:ext>
            </a:extLst>
          </p:cNvPr>
          <p:cNvSpPr>
            <a:spLocks noGrp="1"/>
          </p:cNvSpPr>
          <p:nvPr>
            <p:ph type="sldNum" sz="quarter" idx="12"/>
          </p:nvPr>
        </p:nvSpPr>
        <p:spPr>
          <a:xfrm>
            <a:off x="6286500" y="6356350"/>
            <a:ext cx="2743200" cy="365125"/>
          </a:xfrm>
        </p:spPr>
        <p:txBody>
          <a:bodyPr/>
          <a:lstStyle>
            <a:lvl1pPr>
              <a:defRPr>
                <a:solidFill>
                  <a:schemeClr val="accent1"/>
                </a:solidFill>
              </a:defRPr>
            </a:lvl1pPr>
          </a:lstStyle>
          <a:p>
            <a:fld id="{4D30A8A5-6F3B-1B4D-8CD6-DEC5D6F8A941}" type="slidenum">
              <a:rPr lang="en-US" smtClean="0"/>
              <a:pPr/>
              <a:t>‹#›</a:t>
            </a:fld>
            <a:endParaRPr lang="en-US" dirty="0"/>
          </a:p>
        </p:txBody>
      </p:sp>
      <p:pic>
        <p:nvPicPr>
          <p:cNvPr id="7" name="Picture 6">
            <a:extLst>
              <a:ext uri="{FF2B5EF4-FFF2-40B4-BE49-F238E27FC236}">
                <a16:creationId xmlns:a16="http://schemas.microsoft.com/office/drawing/2014/main" id="{3C573B8A-E025-564F-A1F9-CB2E1619BF00}"/>
              </a:ext>
            </a:extLst>
          </p:cNvPr>
          <p:cNvPicPr>
            <a:picLocks noChangeAspect="1"/>
          </p:cNvPicPr>
          <p:nvPr userDrawn="1"/>
        </p:nvPicPr>
        <p:blipFill>
          <a:blip r:embed="rId2"/>
          <a:stretch>
            <a:fillRect/>
          </a:stretch>
        </p:blipFill>
        <p:spPr>
          <a:xfrm>
            <a:off x="9448800" y="5419090"/>
            <a:ext cx="1676400" cy="1438910"/>
          </a:xfrm>
          <a:prstGeom prst="rect">
            <a:avLst/>
          </a:prstGeom>
        </p:spPr>
      </p:pic>
    </p:spTree>
    <p:extLst>
      <p:ext uri="{BB962C8B-B14F-4D97-AF65-F5344CB8AC3E}">
        <p14:creationId xmlns:p14="http://schemas.microsoft.com/office/powerpoint/2010/main" val="3664008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latin typeface="Roboto Slab" pitchFamily="2" charset="0"/>
                <a:ea typeface="Roboto Slab" pitchFamily="2" charset="0"/>
              </a:defRPr>
            </a:lvl1pPr>
          </a:lstStyle>
          <a:p>
            <a:r>
              <a:rPr lang="en-US" dirty="0"/>
              <a:t>Quote</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Dining Halls: 7 November 2023</a:t>
            </a:r>
            <a:endParaRPr lang="en-US" dirty="0"/>
          </a:p>
        </p:txBody>
      </p:sp>
      <p:sp>
        <p:nvSpPr>
          <p:cNvPr id="5" name="Slide Number Placeholder 4">
            <a:extLst>
              <a:ext uri="{FF2B5EF4-FFF2-40B4-BE49-F238E27FC236}">
                <a16:creationId xmlns:a16="http://schemas.microsoft.com/office/drawing/2014/main" id="{76DD83A6-AC4E-FE44-85C9-4931BA16F61E}"/>
              </a:ext>
            </a:extLst>
          </p:cNvPr>
          <p:cNvSpPr>
            <a:spLocks noGrp="1"/>
          </p:cNvSpPr>
          <p:nvPr>
            <p:ph type="sldNum" sz="quarter" idx="12"/>
          </p:nvPr>
        </p:nvSpPr>
        <p:spPr>
          <a:xfrm>
            <a:off x="6286500" y="6356350"/>
            <a:ext cx="2743200" cy="365125"/>
          </a:xfrm>
        </p:spPr>
        <p:txBody>
          <a:bodyPr/>
          <a:lstStyle>
            <a:lvl1pPr>
              <a:defRPr/>
            </a:lvl1pPr>
          </a:lstStyle>
          <a:p>
            <a:fld id="{AB4154A8-7A02-594D-932D-D7D24B6B4635}" type="slidenum">
              <a:rPr lang="en-US" smtClean="0"/>
              <a:pPr/>
              <a:t>‹#›</a:t>
            </a:fld>
            <a:endParaRPr lang="en-US" dirty="0"/>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745395"/>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2"/>
          <a:stretch>
            <a:fillRect/>
          </a:stretch>
        </p:blipFill>
        <p:spPr>
          <a:xfrm>
            <a:off x="1028699" y="846413"/>
            <a:ext cx="1171161" cy="810804"/>
          </a:xfrm>
          <a:prstGeom prst="rect">
            <a:avLst/>
          </a:prstGeom>
        </p:spPr>
      </p:pic>
      <p:pic>
        <p:nvPicPr>
          <p:cNvPr id="8" name="Picture 7">
            <a:extLst>
              <a:ext uri="{FF2B5EF4-FFF2-40B4-BE49-F238E27FC236}">
                <a16:creationId xmlns:a16="http://schemas.microsoft.com/office/drawing/2014/main" id="{A0AFB200-0970-7D45-852F-2525F207ADC8}"/>
              </a:ext>
            </a:extLst>
          </p:cNvPr>
          <p:cNvPicPr>
            <a:picLocks noChangeAspect="1"/>
          </p:cNvPicPr>
          <p:nvPr userDrawn="1"/>
        </p:nvPicPr>
        <p:blipFill>
          <a:blip r:embed="rId3"/>
          <a:stretch>
            <a:fillRect/>
          </a:stretch>
        </p:blipFill>
        <p:spPr>
          <a:xfrm>
            <a:off x="9448800" y="5419090"/>
            <a:ext cx="1676400" cy="1438910"/>
          </a:xfrm>
          <a:prstGeom prst="rect">
            <a:avLst/>
          </a:prstGeom>
        </p:spPr>
      </p:pic>
    </p:spTree>
    <p:extLst>
      <p:ext uri="{BB962C8B-B14F-4D97-AF65-F5344CB8AC3E}">
        <p14:creationId xmlns:p14="http://schemas.microsoft.com/office/powerpoint/2010/main" val="300091503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Quote">
    <p:bg>
      <p:bgPr>
        <a:solidFill>
          <a:schemeClr val="accent4"/>
        </a:solidFill>
        <a:effectLst/>
      </p:bgPr>
    </p:bg>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6BF35B6D-A911-A848-A378-54499D325775}"/>
              </a:ext>
            </a:extLst>
          </p:cNvPr>
          <p:cNvSpPr>
            <a:spLocks noGrp="1"/>
          </p:cNvSpPr>
          <p:nvPr>
            <p:ph type="sldNum" sz="quarter" idx="12"/>
          </p:nvPr>
        </p:nvSpPr>
        <p:spPr>
          <a:xfrm>
            <a:off x="6286500" y="6356350"/>
            <a:ext cx="2743200" cy="365125"/>
          </a:xfrm>
        </p:spPr>
        <p:txBody>
          <a:bodyPr/>
          <a:lstStyle/>
          <a:p>
            <a:fld id="{1E0E7D85-594F-0A4B-B30D-4DE05AFCF638}" type="slidenum">
              <a:rPr lang="en-US" smtClean="0"/>
              <a:t>‹#›</a:t>
            </a:fld>
            <a:endParaRPr lang="en-US" dirty="0"/>
          </a:p>
        </p:txBody>
      </p:sp>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latin typeface="Roboto Slab" pitchFamily="2" charset="0"/>
                <a:ea typeface="Roboto Slab" pitchFamily="2" charset="0"/>
              </a:defRPr>
            </a:lvl1pPr>
          </a:lstStyle>
          <a:p>
            <a:r>
              <a:rPr lang="en-US" dirty="0"/>
              <a:t>Quote</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Dining Halls: 7 November 2023</a:t>
            </a:r>
            <a:endParaRPr lang="en-US" dirty="0"/>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373187"/>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2"/>
          <a:srcRect/>
          <a:stretch/>
        </p:blipFill>
        <p:spPr>
          <a:xfrm>
            <a:off x="1028699" y="846413"/>
            <a:ext cx="1171161" cy="810803"/>
          </a:xfrm>
          <a:prstGeom prst="rect">
            <a:avLst/>
          </a:prstGeom>
        </p:spPr>
      </p:pic>
      <p:pic>
        <p:nvPicPr>
          <p:cNvPr id="8" name="Picture 7">
            <a:extLst>
              <a:ext uri="{FF2B5EF4-FFF2-40B4-BE49-F238E27FC236}">
                <a16:creationId xmlns:a16="http://schemas.microsoft.com/office/drawing/2014/main" id="{F21D3449-DABC-3E4B-8EAE-4D8C06E5E6FB}"/>
              </a:ext>
            </a:extLst>
          </p:cNvPr>
          <p:cNvPicPr>
            <a:picLocks noChangeAspect="1"/>
          </p:cNvPicPr>
          <p:nvPr userDrawn="1"/>
        </p:nvPicPr>
        <p:blipFill>
          <a:blip r:embed="rId3"/>
          <a:stretch>
            <a:fillRect/>
          </a:stretch>
        </p:blipFill>
        <p:spPr>
          <a:xfrm>
            <a:off x="9448800" y="5419090"/>
            <a:ext cx="1676400" cy="1438910"/>
          </a:xfrm>
          <a:prstGeom prst="rect">
            <a:avLst/>
          </a:prstGeom>
        </p:spPr>
      </p:pic>
    </p:spTree>
    <p:extLst>
      <p:ext uri="{BB962C8B-B14F-4D97-AF65-F5344CB8AC3E}">
        <p14:creationId xmlns:p14="http://schemas.microsoft.com/office/powerpoint/2010/main" val="244909477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Quote">
    <p:bg>
      <p:bgPr>
        <a:solidFill>
          <a:schemeClr val="tx1"/>
        </a:solidFill>
        <a:effectLst/>
      </p:bgPr>
    </p:bg>
    <p:spTree>
      <p:nvGrpSpPr>
        <p:cNvPr id="1" name=""/>
        <p:cNvGrpSpPr/>
        <p:nvPr/>
      </p:nvGrpSpPr>
      <p:grpSpPr>
        <a:xfrm>
          <a:off x="0" y="0"/>
          <a:ext cx="0" cy="0"/>
          <a:chOff x="0" y="0"/>
          <a:chExt cx="0" cy="0"/>
        </a:xfrm>
      </p:grpSpPr>
      <p:sp>
        <p:nvSpPr>
          <p:cNvPr id="12" name="Slide Number Placeholder 4">
            <a:extLst>
              <a:ext uri="{FF2B5EF4-FFF2-40B4-BE49-F238E27FC236}">
                <a16:creationId xmlns:a16="http://schemas.microsoft.com/office/drawing/2014/main" id="{138D2D9F-A3EB-C64C-A6AF-36DDD226CA7F}"/>
              </a:ext>
            </a:extLst>
          </p:cNvPr>
          <p:cNvSpPr>
            <a:spLocks noGrp="1"/>
          </p:cNvSpPr>
          <p:nvPr>
            <p:ph type="sldNum" sz="quarter" idx="12"/>
          </p:nvPr>
        </p:nvSpPr>
        <p:spPr>
          <a:xfrm>
            <a:off x="6286500" y="6356349"/>
            <a:ext cx="2743200" cy="365125"/>
          </a:xfrm>
        </p:spPr>
        <p:txBody>
          <a:bodyPr/>
          <a:lstStyle>
            <a:lvl1pPr>
              <a:defRPr>
                <a:solidFill>
                  <a:schemeClr val="bg1"/>
                </a:solidFill>
              </a:defRPr>
            </a:lvl1pPr>
          </a:lstStyle>
          <a:p>
            <a:fld id="{1E0E7D85-594F-0A4B-B30D-4DE05AFCF638}" type="slidenum">
              <a:rPr lang="en-US" smtClean="0"/>
              <a:pPr/>
              <a:t>‹#›</a:t>
            </a:fld>
            <a:endParaRPr lang="en-US" dirty="0"/>
          </a:p>
        </p:txBody>
      </p:sp>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solidFill>
                  <a:schemeClr val="accent3"/>
                </a:solidFill>
                <a:latin typeface="Roboto Slab" pitchFamily="2" charset="0"/>
                <a:ea typeface="Roboto Slab" pitchFamily="2" charset="0"/>
              </a:defRPr>
            </a:lvl1pPr>
          </a:lstStyle>
          <a:p>
            <a:r>
              <a:rPr lang="en-US" dirty="0"/>
              <a:t>Quote</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3"/>
                </a:solidFill>
              </a:defRPr>
            </a:lvl1pPr>
          </a:lstStyle>
          <a:p>
            <a:r>
              <a:rPr lang="en-US"/>
              <a:t>FSCSA Subcommittee on Dining Halls: 7 November 2023</a:t>
            </a:r>
            <a:endParaRPr lang="en-US" dirty="0"/>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373187"/>
          </a:xfrm>
        </p:spPr>
        <p:txBody>
          <a:bodyPr/>
          <a:lstStyle>
            <a:lvl1pPr marL="0" indent="0" fontAlgn="t">
              <a:buFontTx/>
              <a:buNone/>
              <a:defRPr>
                <a:solidFill>
                  <a:schemeClr val="bg1"/>
                </a:solidFill>
              </a:defRPr>
            </a:lvl1pPr>
            <a:lvl2pPr marL="457200" indent="0" fontAlgn="t">
              <a:buFontTx/>
              <a:buNone/>
              <a:defRPr>
                <a:solidFill>
                  <a:schemeClr val="bg1"/>
                </a:solidFill>
              </a:defRPr>
            </a:lvl2pPr>
            <a:lvl3pPr marL="914400" indent="0" fontAlgn="t">
              <a:buFontTx/>
              <a:buNone/>
              <a:defRPr>
                <a:solidFill>
                  <a:schemeClr val="bg1"/>
                </a:solidFill>
              </a:defRPr>
            </a:lvl3pPr>
            <a:lvl4pPr marL="1371600" indent="0" fontAlgn="t">
              <a:buFontTx/>
              <a:buNone/>
              <a:defRPr>
                <a:solidFill>
                  <a:schemeClr val="bg1"/>
                </a:solidFill>
              </a:defRPr>
            </a:lvl4pPr>
            <a:lvl5pPr marL="1828800" indent="0" fontAlgn="t">
              <a:buFontTx/>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2"/>
          <a:stretch>
            <a:fillRect/>
          </a:stretch>
        </p:blipFill>
        <p:spPr>
          <a:xfrm>
            <a:off x="1028699" y="846413"/>
            <a:ext cx="1171161" cy="810804"/>
          </a:xfrm>
          <a:prstGeom prst="rect">
            <a:avLst/>
          </a:prstGeom>
        </p:spPr>
      </p:pic>
      <p:pic>
        <p:nvPicPr>
          <p:cNvPr id="8" name="Picture 7">
            <a:extLst>
              <a:ext uri="{FF2B5EF4-FFF2-40B4-BE49-F238E27FC236}">
                <a16:creationId xmlns:a16="http://schemas.microsoft.com/office/drawing/2014/main" id="{89029FD4-D417-9C44-9AD1-FABBC3140296}"/>
              </a:ext>
            </a:extLst>
          </p:cNvPr>
          <p:cNvPicPr>
            <a:picLocks noChangeAspect="1"/>
          </p:cNvPicPr>
          <p:nvPr userDrawn="1"/>
        </p:nvPicPr>
        <p:blipFill>
          <a:blip r:embed="rId3"/>
          <a:stretch>
            <a:fillRect/>
          </a:stretch>
        </p:blipFill>
        <p:spPr>
          <a:xfrm>
            <a:off x="9448800" y="5419090"/>
            <a:ext cx="1676400" cy="1438910"/>
          </a:xfrm>
          <a:prstGeom prst="rect">
            <a:avLst/>
          </a:prstGeom>
        </p:spPr>
      </p:pic>
      <p:pic>
        <p:nvPicPr>
          <p:cNvPr id="11" name="Picture 10">
            <a:extLst>
              <a:ext uri="{FF2B5EF4-FFF2-40B4-BE49-F238E27FC236}">
                <a16:creationId xmlns:a16="http://schemas.microsoft.com/office/drawing/2014/main" id="{3F55DDB6-3192-9F43-8AFE-2496F3AD5FD4}"/>
              </a:ext>
            </a:extLst>
          </p:cNvPr>
          <p:cNvPicPr>
            <a:picLocks noChangeAspect="1"/>
          </p:cNvPicPr>
          <p:nvPr userDrawn="1"/>
        </p:nvPicPr>
        <p:blipFill>
          <a:blip r:embed="rId3"/>
          <a:stretch>
            <a:fillRect/>
          </a:stretch>
        </p:blipFill>
        <p:spPr>
          <a:xfrm>
            <a:off x="9448800" y="5419090"/>
            <a:ext cx="1676400" cy="1438910"/>
          </a:xfrm>
          <a:prstGeom prst="rect">
            <a:avLst/>
          </a:prstGeom>
        </p:spPr>
      </p:pic>
    </p:spTree>
    <p:extLst>
      <p:ext uri="{BB962C8B-B14F-4D97-AF65-F5344CB8AC3E}">
        <p14:creationId xmlns:p14="http://schemas.microsoft.com/office/powerpoint/2010/main" val="99330207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Quot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latin typeface="Roboto Slab" pitchFamily="2" charset="0"/>
                <a:ea typeface="Roboto Slab" pitchFamily="2" charset="0"/>
              </a:defRPr>
            </a:lvl1pPr>
          </a:lstStyle>
          <a:p>
            <a:r>
              <a:rPr lang="en-US" dirty="0"/>
              <a:t>Quote</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lvl1pPr>
              <a:defRPr>
                <a:solidFill>
                  <a:schemeClr val="tx1"/>
                </a:solidFill>
              </a:defRPr>
            </a:lvl1pPr>
          </a:lstStyle>
          <a:p>
            <a:r>
              <a:rPr lang="en-US"/>
              <a:t>FSCSA Subcommittee on Dining Halls: 7 November 2023</a:t>
            </a:r>
            <a:endParaRPr lang="en-US" dirty="0"/>
          </a:p>
        </p:txBody>
      </p:sp>
      <p:sp>
        <p:nvSpPr>
          <p:cNvPr id="5" name="Slide Number Placeholder 4">
            <a:extLst>
              <a:ext uri="{FF2B5EF4-FFF2-40B4-BE49-F238E27FC236}">
                <a16:creationId xmlns:a16="http://schemas.microsoft.com/office/drawing/2014/main" id="{76DD83A6-AC4E-FE44-85C9-4931BA16F61E}"/>
              </a:ext>
            </a:extLst>
          </p:cNvPr>
          <p:cNvSpPr>
            <a:spLocks noGrp="1"/>
          </p:cNvSpPr>
          <p:nvPr>
            <p:ph type="sldNum" sz="quarter" idx="12"/>
          </p:nvPr>
        </p:nvSpPr>
        <p:spPr>
          <a:xfrm>
            <a:off x="6277857" y="6356350"/>
            <a:ext cx="2743200" cy="365125"/>
          </a:xfrm>
        </p:spPr>
        <p:txBody>
          <a:bodyPr/>
          <a:lstStyle>
            <a:lvl1pPr>
              <a:defRPr>
                <a:solidFill>
                  <a:schemeClr val="tx1"/>
                </a:solidFill>
              </a:defRPr>
            </a:lvl1pPr>
          </a:lstStyle>
          <a:p>
            <a:fld id="{1E0E7D85-594F-0A4B-B30D-4DE05AFCF638}" type="slidenum">
              <a:rPr lang="en-US" smtClean="0"/>
              <a:pPr/>
              <a:t>‹#›</a:t>
            </a:fld>
            <a:endParaRPr lang="en-US" dirty="0"/>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373187"/>
          </a:xfrm>
        </p:spPr>
        <p:txBody>
          <a:bodyPr/>
          <a:lstStyle>
            <a:lvl1pPr marL="0" indent="0" fontAlgn="t">
              <a:buFontTx/>
              <a:buNone/>
              <a:defRPr>
                <a:solidFill>
                  <a:schemeClr val="tx1"/>
                </a:solidFill>
              </a:defRPr>
            </a:lvl1pPr>
            <a:lvl2pPr marL="457200" indent="0" fontAlgn="t">
              <a:buFontTx/>
              <a:buNone/>
              <a:defRPr>
                <a:solidFill>
                  <a:schemeClr val="tx1"/>
                </a:solidFill>
              </a:defRPr>
            </a:lvl2pPr>
            <a:lvl3pPr marL="914400" indent="0" fontAlgn="t">
              <a:buFontTx/>
              <a:buNone/>
              <a:defRPr>
                <a:solidFill>
                  <a:schemeClr val="tx1"/>
                </a:solidFill>
              </a:defRPr>
            </a:lvl3pPr>
            <a:lvl4pPr marL="1371600" indent="0" fontAlgn="t">
              <a:buFontTx/>
              <a:buNone/>
              <a:defRPr>
                <a:solidFill>
                  <a:schemeClr val="tx1"/>
                </a:solidFill>
              </a:defRPr>
            </a:lvl4pPr>
            <a:lvl5pPr marL="1828800" indent="0" fontAlgn="t">
              <a:buFontTx/>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2"/>
          <a:srcRect/>
          <a:stretch/>
        </p:blipFill>
        <p:spPr>
          <a:xfrm>
            <a:off x="1028699" y="846413"/>
            <a:ext cx="1171161" cy="810803"/>
          </a:xfrm>
          <a:prstGeom prst="rect">
            <a:avLst/>
          </a:prstGeom>
        </p:spPr>
      </p:pic>
      <p:pic>
        <p:nvPicPr>
          <p:cNvPr id="8" name="Picture 7">
            <a:extLst>
              <a:ext uri="{FF2B5EF4-FFF2-40B4-BE49-F238E27FC236}">
                <a16:creationId xmlns:a16="http://schemas.microsoft.com/office/drawing/2014/main" id="{B1BF931D-12AA-CF4E-B254-73278025C8DF}"/>
              </a:ext>
            </a:extLst>
          </p:cNvPr>
          <p:cNvPicPr>
            <a:picLocks noChangeAspect="1"/>
          </p:cNvPicPr>
          <p:nvPr userDrawn="1"/>
        </p:nvPicPr>
        <p:blipFill>
          <a:blip r:embed="rId3"/>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2137604476"/>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Quot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solidFill>
                  <a:schemeClr val="accent3"/>
                </a:solidFill>
                <a:latin typeface="Roboto Slab" pitchFamily="2" charset="0"/>
                <a:ea typeface="Roboto Slab" pitchFamily="2" charset="0"/>
              </a:defRPr>
            </a:lvl1pPr>
          </a:lstStyle>
          <a:p>
            <a:r>
              <a:rPr lang="en-US" dirty="0"/>
              <a:t>Quote</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3"/>
                </a:solidFill>
              </a:defRPr>
            </a:lvl1pPr>
          </a:lstStyle>
          <a:p>
            <a:r>
              <a:rPr lang="en-US"/>
              <a:t>FSCSA Subcommittee on Dining Halls: 7 November 2023</a:t>
            </a:r>
            <a:endParaRPr lang="en-US" dirty="0"/>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373187"/>
          </a:xfrm>
        </p:spPr>
        <p:txBody>
          <a:bodyPr/>
          <a:lstStyle>
            <a:lvl1pPr marL="0" indent="0" fontAlgn="t">
              <a:buFontTx/>
              <a:buNone/>
              <a:defRPr>
                <a:solidFill>
                  <a:schemeClr val="bg1"/>
                </a:solidFill>
              </a:defRPr>
            </a:lvl1pPr>
            <a:lvl2pPr marL="457200" indent="0" fontAlgn="t">
              <a:buFontTx/>
              <a:buNone/>
              <a:defRPr>
                <a:solidFill>
                  <a:schemeClr val="bg1"/>
                </a:solidFill>
              </a:defRPr>
            </a:lvl2pPr>
            <a:lvl3pPr marL="914400" indent="0" fontAlgn="t">
              <a:buFontTx/>
              <a:buNone/>
              <a:defRPr>
                <a:solidFill>
                  <a:schemeClr val="bg1"/>
                </a:solidFill>
              </a:defRPr>
            </a:lvl3pPr>
            <a:lvl4pPr marL="1371600" indent="0" fontAlgn="t">
              <a:buFontTx/>
              <a:buNone/>
              <a:defRPr>
                <a:solidFill>
                  <a:schemeClr val="bg1"/>
                </a:solidFill>
              </a:defRPr>
            </a:lvl4pPr>
            <a:lvl5pPr marL="1828800" indent="0" fontAlgn="t">
              <a:buFontTx/>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2"/>
          <a:stretch>
            <a:fillRect/>
          </a:stretch>
        </p:blipFill>
        <p:spPr>
          <a:xfrm>
            <a:off x="1028699" y="846413"/>
            <a:ext cx="1171161" cy="810804"/>
          </a:xfrm>
          <a:prstGeom prst="rect">
            <a:avLst/>
          </a:prstGeom>
        </p:spPr>
      </p:pic>
      <p:pic>
        <p:nvPicPr>
          <p:cNvPr id="11" name="Picture 10">
            <a:extLst>
              <a:ext uri="{FF2B5EF4-FFF2-40B4-BE49-F238E27FC236}">
                <a16:creationId xmlns:a16="http://schemas.microsoft.com/office/drawing/2014/main" id="{77E9BA47-DD09-6A4B-A964-F337FC7A2096}"/>
              </a:ext>
            </a:extLst>
          </p:cNvPr>
          <p:cNvPicPr>
            <a:picLocks noChangeAspect="1"/>
          </p:cNvPicPr>
          <p:nvPr userDrawn="1"/>
        </p:nvPicPr>
        <p:blipFill>
          <a:blip r:embed="rId3"/>
          <a:stretch>
            <a:fillRect/>
          </a:stretch>
        </p:blipFill>
        <p:spPr>
          <a:xfrm>
            <a:off x="9448800" y="5429707"/>
            <a:ext cx="1676400" cy="1433578"/>
          </a:xfrm>
          <a:prstGeom prst="rect">
            <a:avLst/>
          </a:prstGeom>
        </p:spPr>
      </p:pic>
      <p:sp>
        <p:nvSpPr>
          <p:cNvPr id="5" name="Slide Number Placeholder 4">
            <a:extLst>
              <a:ext uri="{FF2B5EF4-FFF2-40B4-BE49-F238E27FC236}">
                <a16:creationId xmlns:a16="http://schemas.microsoft.com/office/drawing/2014/main" id="{76DD83A6-AC4E-FE44-85C9-4931BA16F61E}"/>
              </a:ext>
            </a:extLst>
          </p:cNvPr>
          <p:cNvSpPr>
            <a:spLocks noGrp="1"/>
          </p:cNvSpPr>
          <p:nvPr>
            <p:ph type="sldNum" sz="quarter" idx="12"/>
          </p:nvPr>
        </p:nvSpPr>
        <p:spPr>
          <a:xfrm>
            <a:off x="6277857" y="6356350"/>
            <a:ext cx="2743200" cy="365125"/>
          </a:xfrm>
        </p:spPr>
        <p:txBody>
          <a:bodyPr/>
          <a:lstStyle>
            <a:lvl1pPr>
              <a:defRPr>
                <a:solidFill>
                  <a:schemeClr val="bg1"/>
                </a:solidFill>
              </a:defRPr>
            </a:lvl1pPr>
          </a:lstStyle>
          <a:p>
            <a:fld id="{382E7940-8823-C144-92DB-1F42CF60DB15}" type="slidenum">
              <a:rPr lang="en-US" smtClean="0"/>
              <a:pPr/>
              <a:t>‹#›</a:t>
            </a:fld>
            <a:endParaRPr lang="en-US" dirty="0"/>
          </a:p>
        </p:txBody>
      </p:sp>
    </p:spTree>
    <p:extLst>
      <p:ext uri="{BB962C8B-B14F-4D97-AF65-F5344CB8AC3E}">
        <p14:creationId xmlns:p14="http://schemas.microsoft.com/office/powerpoint/2010/main" val="542658626"/>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Quot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B2629-ACB9-F24D-8CA3-95A770DAA65D}"/>
              </a:ext>
            </a:extLst>
          </p:cNvPr>
          <p:cNvSpPr>
            <a:spLocks noGrp="1"/>
          </p:cNvSpPr>
          <p:nvPr>
            <p:ph type="title" hasCustomPrompt="1"/>
          </p:nvPr>
        </p:nvSpPr>
        <p:spPr>
          <a:xfrm>
            <a:off x="1028700" y="1828800"/>
            <a:ext cx="8420100" cy="2362199"/>
          </a:xfrm>
        </p:spPr>
        <p:txBody>
          <a:bodyPr/>
          <a:lstStyle>
            <a:lvl1pPr fontAlgn="t" hangingPunct="0">
              <a:defRPr b="0" i="0" cap="none" baseline="0">
                <a:latin typeface="Roboto Slab" pitchFamily="2" charset="0"/>
                <a:ea typeface="Roboto Slab" pitchFamily="2" charset="0"/>
              </a:defRPr>
            </a:lvl1pPr>
          </a:lstStyle>
          <a:p>
            <a:r>
              <a:rPr lang="en-US" dirty="0"/>
              <a:t>Quote</a:t>
            </a:r>
          </a:p>
        </p:txBody>
      </p:sp>
      <p:sp>
        <p:nvSpPr>
          <p:cNvPr id="4" name="Footer Placeholder 3">
            <a:extLst>
              <a:ext uri="{FF2B5EF4-FFF2-40B4-BE49-F238E27FC236}">
                <a16:creationId xmlns:a16="http://schemas.microsoft.com/office/drawing/2014/main" id="{D771E699-000D-0E41-B71B-AC9287132F2E}"/>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Dining Halls: 7 November 2023</a:t>
            </a:r>
            <a:endParaRPr lang="en-US" dirty="0"/>
          </a:p>
        </p:txBody>
      </p:sp>
      <p:sp>
        <p:nvSpPr>
          <p:cNvPr id="7" name="Text Placeholder 6">
            <a:extLst>
              <a:ext uri="{FF2B5EF4-FFF2-40B4-BE49-F238E27FC236}">
                <a16:creationId xmlns:a16="http://schemas.microsoft.com/office/drawing/2014/main" id="{4AC3EA5C-9AB2-5C4E-8308-8EF2351BB41B}"/>
              </a:ext>
            </a:extLst>
          </p:cNvPr>
          <p:cNvSpPr>
            <a:spLocks noGrp="1"/>
          </p:cNvSpPr>
          <p:nvPr>
            <p:ph type="body" sz="quarter" idx="13"/>
          </p:nvPr>
        </p:nvSpPr>
        <p:spPr>
          <a:xfrm>
            <a:off x="1028700" y="4456113"/>
            <a:ext cx="6705600" cy="1373187"/>
          </a:xfrm>
        </p:spPr>
        <p:txBody>
          <a:bodyPr/>
          <a:lstStyle>
            <a:lvl1pPr marL="0" indent="0" fontAlgn="t">
              <a:buFontTx/>
              <a:buNone/>
              <a:defRPr>
                <a:solidFill>
                  <a:schemeClr val="accent1"/>
                </a:solidFill>
              </a:defRPr>
            </a:lvl1pPr>
            <a:lvl2pPr marL="457200" indent="0" fontAlgn="t">
              <a:buFontTx/>
              <a:buNone/>
              <a:defRPr>
                <a:solidFill>
                  <a:schemeClr val="accent1"/>
                </a:solidFill>
              </a:defRPr>
            </a:lvl2pPr>
            <a:lvl3pPr marL="914400" indent="0" fontAlgn="t">
              <a:buFontTx/>
              <a:buNone/>
              <a:defRPr>
                <a:solidFill>
                  <a:schemeClr val="accent1"/>
                </a:solidFill>
              </a:defRPr>
            </a:lvl3pPr>
            <a:lvl4pPr marL="1371600" indent="0" fontAlgn="t">
              <a:buFontTx/>
              <a:buNone/>
              <a:defRPr>
                <a:solidFill>
                  <a:schemeClr val="accent1"/>
                </a:solidFill>
              </a:defRPr>
            </a:lvl4pPr>
            <a:lvl5pPr marL="1828800" indent="0" fontAlgn="t">
              <a:buFontTx/>
              <a:buNone/>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7475D067-E4BF-0A40-B721-61AB12FC0230}"/>
              </a:ext>
            </a:extLst>
          </p:cNvPr>
          <p:cNvPicPr>
            <a:picLocks noChangeAspect="1"/>
          </p:cNvPicPr>
          <p:nvPr userDrawn="1"/>
        </p:nvPicPr>
        <p:blipFill>
          <a:blip r:embed="rId2"/>
          <a:srcRect/>
          <a:stretch/>
        </p:blipFill>
        <p:spPr>
          <a:xfrm>
            <a:off x="1028699" y="846413"/>
            <a:ext cx="1171161" cy="810803"/>
          </a:xfrm>
          <a:prstGeom prst="rect">
            <a:avLst/>
          </a:prstGeom>
        </p:spPr>
      </p:pic>
      <p:pic>
        <p:nvPicPr>
          <p:cNvPr id="10" name="Picture 9">
            <a:extLst>
              <a:ext uri="{FF2B5EF4-FFF2-40B4-BE49-F238E27FC236}">
                <a16:creationId xmlns:a16="http://schemas.microsoft.com/office/drawing/2014/main" id="{77970335-9025-8144-A17B-DB1D11F0341F}"/>
              </a:ext>
            </a:extLst>
          </p:cNvPr>
          <p:cNvPicPr>
            <a:picLocks noChangeAspect="1"/>
          </p:cNvPicPr>
          <p:nvPr userDrawn="1"/>
        </p:nvPicPr>
        <p:blipFill>
          <a:blip r:embed="rId3"/>
          <a:stretch>
            <a:fillRect/>
          </a:stretch>
        </p:blipFill>
        <p:spPr>
          <a:xfrm>
            <a:off x="9448800" y="5431183"/>
            <a:ext cx="1676400" cy="1433578"/>
          </a:xfrm>
          <a:prstGeom prst="rect">
            <a:avLst/>
          </a:prstGeom>
        </p:spPr>
      </p:pic>
      <p:sp>
        <p:nvSpPr>
          <p:cNvPr id="5" name="Slide Number Placeholder 4">
            <a:extLst>
              <a:ext uri="{FF2B5EF4-FFF2-40B4-BE49-F238E27FC236}">
                <a16:creationId xmlns:a16="http://schemas.microsoft.com/office/drawing/2014/main" id="{76DD83A6-AC4E-FE44-85C9-4931BA16F61E}"/>
              </a:ext>
            </a:extLst>
          </p:cNvPr>
          <p:cNvSpPr>
            <a:spLocks noGrp="1"/>
          </p:cNvSpPr>
          <p:nvPr>
            <p:ph type="sldNum" sz="quarter" idx="12"/>
          </p:nvPr>
        </p:nvSpPr>
        <p:spPr>
          <a:xfrm>
            <a:off x="6277857" y="6356350"/>
            <a:ext cx="2743200" cy="365125"/>
          </a:xfrm>
        </p:spPr>
        <p:txBody>
          <a:bodyPr/>
          <a:lstStyle>
            <a:lvl1pPr>
              <a:defRPr>
                <a:solidFill>
                  <a:schemeClr val="bg1"/>
                </a:solidFill>
              </a:defRPr>
            </a:lvl1pPr>
          </a:lstStyle>
          <a:p>
            <a:fld id="{801ADF2A-743D-6E41-8400-79BD3373C811}" type="slidenum">
              <a:rPr lang="en-US" smtClean="0"/>
              <a:pPr/>
              <a:t>‹#›</a:t>
            </a:fld>
            <a:endParaRPr lang="en-US" dirty="0"/>
          </a:p>
        </p:txBody>
      </p:sp>
    </p:spTree>
    <p:extLst>
      <p:ext uri="{BB962C8B-B14F-4D97-AF65-F5344CB8AC3E}">
        <p14:creationId xmlns:p14="http://schemas.microsoft.com/office/powerpoint/2010/main" val="73417870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1041952" y="0"/>
            <a:ext cx="8406848" cy="5829300"/>
          </a:xfrm>
          <a:solidFill>
            <a:schemeClr val="tx2"/>
          </a:solidFill>
        </p:spPr>
        <p:txBody>
          <a:bodyPr/>
          <a:lstStyle>
            <a:lvl1pPr>
              <a:defRPr>
                <a:solidFill>
                  <a:schemeClr val="accent2"/>
                </a:solidFill>
              </a:defRPr>
            </a:lvl1pPr>
          </a:lstStyle>
          <a:p>
            <a:endParaRPr lang="en-US" dirty="0"/>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r>
              <a:rPr lang="en-US"/>
              <a:t>FSCSA Subcommittee on Dining Halls: 7 November 2023</a:t>
            </a:r>
            <a:endParaRPr lang="en-US" dirty="0"/>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6120848" y="4532551"/>
            <a:ext cx="4229100" cy="1296749"/>
          </a:xfrm>
        </p:spPr>
        <p:txBody>
          <a:bodyPr/>
          <a:lstStyle>
            <a:lvl1pPr marL="0" indent="0">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a:extLst>
              <a:ext uri="{FF2B5EF4-FFF2-40B4-BE49-F238E27FC236}">
                <a16:creationId xmlns:a16="http://schemas.microsoft.com/office/drawing/2014/main" id="{C3555325-0DA9-FF4E-A03B-4B44025DC2BF}"/>
              </a:ext>
            </a:extLst>
          </p:cNvPr>
          <p:cNvSpPr>
            <a:spLocks noGrp="1"/>
          </p:cNvSpPr>
          <p:nvPr>
            <p:ph type="body" idx="14"/>
          </p:nvPr>
        </p:nvSpPr>
        <p:spPr>
          <a:xfrm>
            <a:off x="6120848" y="3968570"/>
            <a:ext cx="4229100" cy="388530"/>
          </a:xfrm>
        </p:spPr>
        <p:txBody>
          <a:bodyPr anchor="b"/>
          <a:lstStyle>
            <a:lvl1pPr marL="0" indent="0" fontAlgn="t">
              <a:buNone/>
              <a:defRPr sz="2200" b="1" i="0">
                <a:solidFill>
                  <a:schemeClr val="bg1"/>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48061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0" y="3348871"/>
            <a:ext cx="8420100" cy="2070219"/>
          </a:xfrm>
        </p:spPr>
        <p:txBody>
          <a:bodyPr anchor="t" anchorCtr="0">
            <a:noAutofit/>
          </a:bodyPr>
          <a:lstStyle>
            <a:lvl1pPr>
              <a:defRPr sz="5400" spc="0" baseline="0"/>
            </a:lvl1pPr>
          </a:lstStyle>
          <a:p>
            <a:r>
              <a:rPr lang="en-US" dirty="0"/>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5531384"/>
            <a:ext cx="5867400" cy="284631"/>
          </a:xfrm>
        </p:spPr>
        <p:txBody>
          <a:bodyPr/>
          <a:lstStyle>
            <a:lvl1pPr marL="0" indent="0">
              <a:buFontTx/>
              <a:buNone/>
              <a:defRPr sz="1800">
                <a:latin typeface="Roboto Slab" pitchFamily="2" charset="0"/>
                <a:ea typeface="Roboto Slab" pitchFamily="2" charset="0"/>
              </a:defRPr>
            </a:lvl1pPr>
          </a:lstStyle>
          <a:p>
            <a:pPr lvl="0"/>
            <a:r>
              <a:rPr lang="en-US" dirty="0"/>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5816015"/>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dirty="0"/>
              <a:t>Date</a:t>
            </a:r>
          </a:p>
        </p:txBody>
      </p:sp>
    </p:spTree>
    <p:extLst>
      <p:ext uri="{BB962C8B-B14F-4D97-AF65-F5344CB8AC3E}">
        <p14:creationId xmlns:p14="http://schemas.microsoft.com/office/powerpoint/2010/main" val="1164037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2657302" y="0"/>
            <a:ext cx="8458201" cy="5829300"/>
          </a:xfrm>
          <a:solidFill>
            <a:schemeClr val="tx2"/>
          </a:solidFill>
        </p:spPr>
        <p:txBody>
          <a:bodyPr/>
          <a:lstStyle>
            <a:lvl1pPr>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811E7C77-5447-8C4B-8FE6-1D2FA007287A}"/>
              </a:ext>
            </a:extLst>
          </p:cNvPr>
          <p:cNvSpPr>
            <a:spLocks noGrp="1"/>
          </p:cNvSpPr>
          <p:nvPr>
            <p:ph type="sldNum" sz="quarter" idx="12"/>
          </p:nvPr>
        </p:nvSpPr>
        <p:spPr>
          <a:xfrm>
            <a:off x="6287676" y="6356350"/>
            <a:ext cx="2743200" cy="365125"/>
          </a:xfrm>
        </p:spPr>
        <p:txBody>
          <a:bodyPr/>
          <a:lstStyle>
            <a:lvl1pPr>
              <a:defRPr>
                <a:solidFill>
                  <a:schemeClr val="accent2"/>
                </a:solidFill>
              </a:defRPr>
            </a:lvl1pPr>
          </a:lstStyle>
          <a:p>
            <a:fld id="{1E0E7D85-594F-0A4B-B30D-4DE05AFCF638}" type="slidenum">
              <a:rPr lang="en-US" smtClean="0"/>
              <a:pPr/>
              <a:t>‹#›</a:t>
            </a:fld>
            <a:endParaRPr lang="en-US" dirty="0"/>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1866900" y="4532551"/>
            <a:ext cx="4229100" cy="1296749"/>
          </a:xfrm>
        </p:spPr>
        <p:txBody>
          <a:bodyPr/>
          <a:lstStyle>
            <a:lvl1pPr marL="0" indent="0">
              <a:buFontTx/>
              <a:buNone/>
              <a:defRPr>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a:extLst>
              <a:ext uri="{FF2B5EF4-FFF2-40B4-BE49-F238E27FC236}">
                <a16:creationId xmlns:a16="http://schemas.microsoft.com/office/drawing/2014/main" id="{C3555325-0DA9-FF4E-A03B-4B44025DC2BF}"/>
              </a:ext>
            </a:extLst>
          </p:cNvPr>
          <p:cNvSpPr>
            <a:spLocks noGrp="1"/>
          </p:cNvSpPr>
          <p:nvPr>
            <p:ph type="body" idx="14"/>
          </p:nvPr>
        </p:nvSpPr>
        <p:spPr>
          <a:xfrm>
            <a:off x="1866900" y="3968570"/>
            <a:ext cx="4229100" cy="388530"/>
          </a:xfrm>
        </p:spPr>
        <p:txBody>
          <a:bodyPr anchor="b"/>
          <a:lstStyle>
            <a:lvl1pPr marL="0" indent="0" fontAlgn="t">
              <a:buNone/>
              <a:defRPr sz="2200" b="1" i="0">
                <a:solidFill>
                  <a:schemeClr val="bg1"/>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66648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1041952" y="0"/>
            <a:ext cx="8406848" cy="5829300"/>
          </a:xfrm>
          <a:solidFill>
            <a:schemeClr val="tx2"/>
          </a:solidFill>
        </p:spPr>
        <p:txBody>
          <a:bodyPr/>
          <a:lstStyle>
            <a:lvl1pPr>
              <a:defRPr>
                <a:solidFill>
                  <a:schemeClr val="accent2"/>
                </a:solidFill>
              </a:defRPr>
            </a:lvl1pPr>
          </a:lstStyle>
          <a:p>
            <a:endParaRPr lang="en-US" dirty="0"/>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6120848" y="4532551"/>
            <a:ext cx="4229100" cy="1296749"/>
          </a:xfrm>
        </p:spPr>
        <p:txBody>
          <a:bodyPr/>
          <a:lstStyle>
            <a:lvl1pPr marL="0" indent="0">
              <a:buFontTx/>
              <a:buNone/>
              <a:defRPr>
                <a:solidFill>
                  <a:schemeClr val="tx1"/>
                </a:solidFill>
              </a:defRPr>
            </a:lvl1pPr>
            <a:lvl2pPr marL="457200" indent="0">
              <a:buFontTx/>
              <a:buNone/>
              <a:defRPr>
                <a:solidFill>
                  <a:schemeClr val="tx1"/>
                </a:solidFill>
              </a:defRPr>
            </a:lvl2pPr>
            <a:lvl3pPr marL="914400" indent="0">
              <a:buFontTx/>
              <a:buNone/>
              <a:defRPr>
                <a:solidFill>
                  <a:schemeClr val="tx1"/>
                </a:solidFill>
              </a:defRPr>
            </a:lvl3pPr>
            <a:lvl4pPr marL="1371600" indent="0">
              <a:buFontTx/>
              <a:buNone/>
              <a:defRPr>
                <a:solidFill>
                  <a:schemeClr val="tx1"/>
                </a:solidFill>
              </a:defRPr>
            </a:lvl4pPr>
            <a:lvl5pPr marL="1828800" indent="0">
              <a:buFontTx/>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a:extLst>
              <a:ext uri="{FF2B5EF4-FFF2-40B4-BE49-F238E27FC236}">
                <a16:creationId xmlns:a16="http://schemas.microsoft.com/office/drawing/2014/main" id="{C3555325-0DA9-FF4E-A03B-4B44025DC2BF}"/>
              </a:ext>
            </a:extLst>
          </p:cNvPr>
          <p:cNvSpPr>
            <a:spLocks noGrp="1"/>
          </p:cNvSpPr>
          <p:nvPr>
            <p:ph type="body" idx="14"/>
          </p:nvPr>
        </p:nvSpPr>
        <p:spPr>
          <a:xfrm>
            <a:off x="6120848" y="3968570"/>
            <a:ext cx="4229100" cy="388530"/>
          </a:xfrm>
        </p:spPr>
        <p:txBody>
          <a:bodyPr anchor="b"/>
          <a:lstStyle>
            <a:lvl1pPr marL="0" indent="0" fontAlgn="t">
              <a:buNone/>
              <a:defRPr sz="2200" b="1" i="0">
                <a:solidFill>
                  <a:schemeClr val="accent3"/>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r>
              <a:rPr lang="en-US"/>
              <a:t>FSCSA Subcommittee on Dining Halls: 7 November 2023</a:t>
            </a:r>
            <a:endParaRPr lang="en-US" dirty="0"/>
          </a:p>
        </p:txBody>
      </p:sp>
    </p:spTree>
    <p:extLst>
      <p:ext uri="{BB962C8B-B14F-4D97-AF65-F5344CB8AC3E}">
        <p14:creationId xmlns:p14="http://schemas.microsoft.com/office/powerpoint/2010/main" val="3224062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2648249" y="0"/>
            <a:ext cx="8458201" cy="5829300"/>
          </a:xfrm>
          <a:solidFill>
            <a:schemeClr val="tx2"/>
          </a:solidFill>
        </p:spPr>
        <p:txBody>
          <a:bodyPr/>
          <a:lstStyle>
            <a:lvl1pPr>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811E7C77-5447-8C4B-8FE6-1D2FA007287A}"/>
              </a:ext>
            </a:extLst>
          </p:cNvPr>
          <p:cNvSpPr>
            <a:spLocks noGrp="1"/>
          </p:cNvSpPr>
          <p:nvPr>
            <p:ph type="sldNum" sz="quarter" idx="12"/>
          </p:nvPr>
        </p:nvSpPr>
        <p:spPr>
          <a:xfrm>
            <a:off x="6287676" y="6347069"/>
            <a:ext cx="2743200" cy="365125"/>
          </a:xfrm>
        </p:spPr>
        <p:txBody>
          <a:bodyPr/>
          <a:lstStyle>
            <a:lvl1pPr>
              <a:defRPr>
                <a:solidFill>
                  <a:schemeClr val="accent2"/>
                </a:solidFill>
              </a:defRPr>
            </a:lvl1pPr>
          </a:lstStyle>
          <a:p>
            <a:fld id="{1E0E7D85-594F-0A4B-B30D-4DE05AFCF638}" type="slidenum">
              <a:rPr lang="en-US" smtClean="0"/>
              <a:pPr/>
              <a:t>‹#›</a:t>
            </a:fld>
            <a:endParaRPr lang="en-US" dirty="0"/>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1866900" y="4532551"/>
            <a:ext cx="4229100" cy="1296749"/>
          </a:xfrm>
        </p:spPr>
        <p:txBody>
          <a:bodyPr/>
          <a:lstStyle>
            <a:lvl1pPr marL="0" indent="0">
              <a:buFontTx/>
              <a:buNone/>
              <a:defRPr>
                <a:solidFill>
                  <a:schemeClr val="tx1"/>
                </a:solidFill>
              </a:defRPr>
            </a:lvl1pPr>
            <a:lvl2pPr marL="457200" indent="0">
              <a:buFontTx/>
              <a:buNone/>
              <a:defRPr>
                <a:solidFill>
                  <a:schemeClr val="tx1"/>
                </a:solidFill>
              </a:defRPr>
            </a:lvl2pPr>
            <a:lvl3pPr marL="914400" indent="0">
              <a:buFontTx/>
              <a:buNone/>
              <a:defRPr>
                <a:solidFill>
                  <a:schemeClr val="tx1"/>
                </a:solidFill>
              </a:defRPr>
            </a:lvl3pPr>
            <a:lvl4pPr marL="1371600" indent="0">
              <a:buFontTx/>
              <a:buNone/>
              <a:defRPr>
                <a:solidFill>
                  <a:schemeClr val="tx1"/>
                </a:solidFill>
              </a:defRPr>
            </a:lvl4pPr>
            <a:lvl5pPr marL="1828800" indent="0">
              <a:buFontTx/>
              <a:buNone/>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a:extLst>
              <a:ext uri="{FF2B5EF4-FFF2-40B4-BE49-F238E27FC236}">
                <a16:creationId xmlns:a16="http://schemas.microsoft.com/office/drawing/2014/main" id="{C3555325-0DA9-FF4E-A03B-4B44025DC2BF}"/>
              </a:ext>
            </a:extLst>
          </p:cNvPr>
          <p:cNvSpPr>
            <a:spLocks noGrp="1"/>
          </p:cNvSpPr>
          <p:nvPr>
            <p:ph type="body" idx="14"/>
          </p:nvPr>
        </p:nvSpPr>
        <p:spPr>
          <a:xfrm>
            <a:off x="1866900" y="3968570"/>
            <a:ext cx="4229100" cy="388530"/>
          </a:xfrm>
        </p:spPr>
        <p:txBody>
          <a:bodyPr anchor="b"/>
          <a:lstStyle>
            <a:lvl1pPr marL="0" indent="0" fontAlgn="t">
              <a:buNone/>
              <a:defRPr sz="2200" b="1" i="0">
                <a:solidFill>
                  <a:schemeClr val="accent3"/>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707024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11E7C77-5447-8C4B-8FE6-1D2FA007287A}"/>
              </a:ext>
            </a:extLst>
          </p:cNvPr>
          <p:cNvSpPr>
            <a:spLocks noGrp="1"/>
          </p:cNvSpPr>
          <p:nvPr>
            <p:ph type="sldNum" sz="quarter" idx="12"/>
          </p:nvPr>
        </p:nvSpPr>
        <p:spPr>
          <a:xfrm>
            <a:off x="6290673" y="6356350"/>
            <a:ext cx="2743200" cy="365125"/>
          </a:xfrm>
        </p:spPr>
        <p:txBody>
          <a:bodyPr/>
          <a:lstStyle>
            <a:lvl1pPr>
              <a:defRPr>
                <a:solidFill>
                  <a:schemeClr val="accent2"/>
                </a:solidFill>
              </a:defRPr>
            </a:lvl1pPr>
          </a:lstStyle>
          <a:p>
            <a:fld id="{1E0E7D85-594F-0A4B-B30D-4DE05AFCF638}" type="slidenum">
              <a:rPr lang="en-US" smtClean="0"/>
              <a:pPr/>
              <a:t>‹#›</a:t>
            </a:fld>
            <a:endParaRPr lang="en-US" dirty="0"/>
          </a:p>
        </p:txBody>
      </p:sp>
      <p:sp>
        <p:nvSpPr>
          <p:cNvPr id="2" name="Title 1">
            <a:extLst>
              <a:ext uri="{FF2B5EF4-FFF2-40B4-BE49-F238E27FC236}">
                <a16:creationId xmlns:a16="http://schemas.microsoft.com/office/drawing/2014/main" id="{F54C8E22-648A-5F4B-982F-89598EB737CB}"/>
              </a:ext>
            </a:extLst>
          </p:cNvPr>
          <p:cNvSpPr>
            <a:spLocks noGrp="1"/>
          </p:cNvSpPr>
          <p:nvPr>
            <p:ph type="title"/>
          </p:nvPr>
        </p:nvSpPr>
        <p:spPr>
          <a:xfrm>
            <a:off x="1028700" y="652916"/>
            <a:ext cx="10096500" cy="1331496"/>
          </a:xfrm>
        </p:spPr>
        <p:txBody>
          <a:bodyPr/>
          <a:lstStyle>
            <a:lvl1pPr fontAlgn="b">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1028700" y="2251621"/>
            <a:ext cx="10096500" cy="3648469"/>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r>
              <a:rPr lang="en-US"/>
              <a:t>FSCSA Subcommittee on Dining Halls: 7 November 2023</a:t>
            </a:r>
            <a:endParaRPr lang="en-US" dirty="0"/>
          </a:p>
        </p:txBody>
      </p:sp>
      <p:pic>
        <p:nvPicPr>
          <p:cNvPr id="7" name="Picture 6">
            <a:extLst>
              <a:ext uri="{FF2B5EF4-FFF2-40B4-BE49-F238E27FC236}">
                <a16:creationId xmlns:a16="http://schemas.microsoft.com/office/drawing/2014/main" id="{D7468FC7-B1C5-7542-A6F1-F601234FF669}"/>
              </a:ext>
            </a:extLst>
          </p:cNvPr>
          <p:cNvPicPr>
            <a:picLocks noChangeAspect="1"/>
          </p:cNvPicPr>
          <p:nvPr userDrawn="1"/>
        </p:nvPicPr>
        <p:blipFill>
          <a:blip r:embed="rId2"/>
          <a:stretch>
            <a:fillRect/>
          </a:stretch>
        </p:blipFill>
        <p:spPr>
          <a:xfrm>
            <a:off x="9448800" y="5427041"/>
            <a:ext cx="1676400" cy="1438910"/>
          </a:xfrm>
          <a:prstGeom prst="rect">
            <a:avLst/>
          </a:prstGeom>
        </p:spPr>
      </p:pic>
    </p:spTree>
    <p:extLst>
      <p:ext uri="{BB962C8B-B14F-4D97-AF65-F5344CB8AC3E}">
        <p14:creationId xmlns:p14="http://schemas.microsoft.com/office/powerpoint/2010/main" val="12395470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8E22-648A-5F4B-982F-89598EB737CB}"/>
              </a:ext>
            </a:extLst>
          </p:cNvPr>
          <p:cNvSpPr>
            <a:spLocks noGrp="1"/>
          </p:cNvSpPr>
          <p:nvPr>
            <p:ph type="title"/>
          </p:nvPr>
        </p:nvSpPr>
        <p:spPr>
          <a:xfrm>
            <a:off x="1028700" y="795130"/>
            <a:ext cx="5867400" cy="1366159"/>
          </a:xfrm>
        </p:spPr>
        <p:txBody>
          <a:bodyPr/>
          <a:lstStyle>
            <a:lvl1pPr fontAlgn="b">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1028700" y="2398210"/>
            <a:ext cx="5867400" cy="3316790"/>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r>
              <a:rPr lang="en-US"/>
              <a:t>FSCSA Subcommittee on Dining Halls: 7 November 2023</a:t>
            </a:r>
            <a:endParaRPr lang="en-US" dirty="0"/>
          </a:p>
        </p:txBody>
      </p:sp>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7734300" y="1028700"/>
            <a:ext cx="4457700" cy="4800600"/>
          </a:xfrm>
          <a:solidFill>
            <a:schemeClr val="tx2"/>
          </a:solidFill>
        </p:spPr>
        <p:txBody>
          <a:bodyPr/>
          <a:lstStyle>
            <a:lvl1pPr>
              <a:defRPr>
                <a:solidFill>
                  <a:schemeClr val="accent2"/>
                </a:solidFill>
              </a:defRPr>
            </a:lvl1pPr>
          </a:lstStyle>
          <a:p>
            <a:endParaRPr lang="en-US" dirty="0"/>
          </a:p>
        </p:txBody>
      </p:sp>
      <p:pic>
        <p:nvPicPr>
          <p:cNvPr id="8" name="Picture 7">
            <a:extLst>
              <a:ext uri="{FF2B5EF4-FFF2-40B4-BE49-F238E27FC236}">
                <a16:creationId xmlns:a16="http://schemas.microsoft.com/office/drawing/2014/main" id="{E327B309-D6AB-D24B-B0E8-9B73352D2248}"/>
              </a:ext>
            </a:extLst>
          </p:cNvPr>
          <p:cNvPicPr>
            <a:picLocks noChangeAspect="1"/>
          </p:cNvPicPr>
          <p:nvPr userDrawn="1"/>
        </p:nvPicPr>
        <p:blipFill>
          <a:blip r:embed="rId2"/>
          <a:stretch>
            <a:fillRect/>
          </a:stretch>
        </p:blipFill>
        <p:spPr>
          <a:xfrm>
            <a:off x="9448800" y="5427041"/>
            <a:ext cx="1676400" cy="1438910"/>
          </a:xfrm>
          <a:prstGeom prst="rect">
            <a:avLst/>
          </a:prstGeom>
        </p:spPr>
      </p:pic>
      <p:sp>
        <p:nvSpPr>
          <p:cNvPr id="10" name="Slide Number Placeholder 5">
            <a:extLst>
              <a:ext uri="{FF2B5EF4-FFF2-40B4-BE49-F238E27FC236}">
                <a16:creationId xmlns:a16="http://schemas.microsoft.com/office/drawing/2014/main" id="{9A74678A-E47C-C446-969F-B1003E4C91A2}"/>
              </a:ext>
            </a:extLst>
          </p:cNvPr>
          <p:cNvSpPr>
            <a:spLocks noGrp="1"/>
          </p:cNvSpPr>
          <p:nvPr>
            <p:ph type="sldNum" sz="quarter" idx="12"/>
          </p:nvPr>
        </p:nvSpPr>
        <p:spPr>
          <a:xfrm>
            <a:off x="6290673" y="6356350"/>
            <a:ext cx="2743200" cy="365125"/>
          </a:xfrm>
        </p:spPr>
        <p:txBody>
          <a:bodyPr/>
          <a:lstStyle>
            <a:lvl1pPr>
              <a:defRPr>
                <a:solidFill>
                  <a:schemeClr val="accent2"/>
                </a:solidFill>
              </a:defRPr>
            </a:lvl1pPr>
          </a:lstStyle>
          <a:p>
            <a:fld id="{1E0E7D85-594F-0A4B-B30D-4DE05AFCF638}" type="slidenum">
              <a:rPr lang="en-US" smtClean="0"/>
              <a:pPr/>
              <a:t>‹#›</a:t>
            </a:fld>
            <a:endParaRPr lang="en-US" dirty="0"/>
          </a:p>
        </p:txBody>
      </p:sp>
    </p:spTree>
    <p:extLst>
      <p:ext uri="{BB962C8B-B14F-4D97-AF65-F5344CB8AC3E}">
        <p14:creationId xmlns:p14="http://schemas.microsoft.com/office/powerpoint/2010/main" val="28259446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8E22-648A-5F4B-982F-89598EB737CB}"/>
              </a:ext>
            </a:extLst>
          </p:cNvPr>
          <p:cNvSpPr>
            <a:spLocks noGrp="1"/>
          </p:cNvSpPr>
          <p:nvPr>
            <p:ph type="title"/>
          </p:nvPr>
        </p:nvSpPr>
        <p:spPr>
          <a:xfrm>
            <a:off x="5257800" y="795130"/>
            <a:ext cx="5867400" cy="1366159"/>
          </a:xfrm>
        </p:spPr>
        <p:txBody>
          <a:bodyPr/>
          <a:lstStyle>
            <a:lvl1pPr fontAlgn="b">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5257800" y="2398210"/>
            <a:ext cx="5867400" cy="3431090"/>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r>
              <a:rPr lang="en-US"/>
              <a:t>FSCSA Subcommittee on Dining Halls: 7 November 2023</a:t>
            </a:r>
            <a:endParaRPr lang="en-US" dirty="0"/>
          </a:p>
        </p:txBody>
      </p:sp>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0" y="1028700"/>
            <a:ext cx="4457700" cy="4800600"/>
          </a:xfrm>
          <a:solidFill>
            <a:schemeClr val="tx2"/>
          </a:solidFill>
        </p:spPr>
        <p:txBody>
          <a:bodyPr/>
          <a:lstStyle>
            <a:lvl1pPr>
              <a:defRPr>
                <a:solidFill>
                  <a:schemeClr val="accent2"/>
                </a:solidFill>
              </a:defRPr>
            </a:lvl1pPr>
          </a:lstStyle>
          <a:p>
            <a:endParaRPr lang="en-US" dirty="0"/>
          </a:p>
        </p:txBody>
      </p:sp>
      <p:pic>
        <p:nvPicPr>
          <p:cNvPr id="8" name="Picture 7">
            <a:extLst>
              <a:ext uri="{FF2B5EF4-FFF2-40B4-BE49-F238E27FC236}">
                <a16:creationId xmlns:a16="http://schemas.microsoft.com/office/drawing/2014/main" id="{6E4F326A-0F7B-A048-91BE-E4EB52271572}"/>
              </a:ext>
            </a:extLst>
          </p:cNvPr>
          <p:cNvPicPr>
            <a:picLocks noChangeAspect="1"/>
          </p:cNvPicPr>
          <p:nvPr userDrawn="1"/>
        </p:nvPicPr>
        <p:blipFill>
          <a:blip r:embed="rId2"/>
          <a:stretch>
            <a:fillRect/>
          </a:stretch>
        </p:blipFill>
        <p:spPr>
          <a:xfrm>
            <a:off x="9448800" y="5427041"/>
            <a:ext cx="1676400" cy="1438910"/>
          </a:xfrm>
          <a:prstGeom prst="rect">
            <a:avLst/>
          </a:prstGeom>
        </p:spPr>
      </p:pic>
      <p:sp>
        <p:nvSpPr>
          <p:cNvPr id="9" name="Slide Number Placeholder 5">
            <a:extLst>
              <a:ext uri="{FF2B5EF4-FFF2-40B4-BE49-F238E27FC236}">
                <a16:creationId xmlns:a16="http://schemas.microsoft.com/office/drawing/2014/main" id="{C311CB55-29B7-9743-B3B1-72D859267402}"/>
              </a:ext>
            </a:extLst>
          </p:cNvPr>
          <p:cNvSpPr>
            <a:spLocks noGrp="1"/>
          </p:cNvSpPr>
          <p:nvPr>
            <p:ph type="sldNum" sz="quarter" idx="12"/>
          </p:nvPr>
        </p:nvSpPr>
        <p:spPr>
          <a:xfrm>
            <a:off x="6290673" y="6356350"/>
            <a:ext cx="2743200" cy="365125"/>
          </a:xfrm>
        </p:spPr>
        <p:txBody>
          <a:bodyPr/>
          <a:lstStyle>
            <a:lvl1pPr>
              <a:defRPr>
                <a:solidFill>
                  <a:schemeClr val="accent2"/>
                </a:solidFill>
              </a:defRPr>
            </a:lvl1pPr>
          </a:lstStyle>
          <a:p>
            <a:fld id="{1E0E7D85-594F-0A4B-B30D-4DE05AFCF638}" type="slidenum">
              <a:rPr lang="en-US" smtClean="0"/>
              <a:pPr/>
              <a:t>‹#›</a:t>
            </a:fld>
            <a:endParaRPr lang="en-US" dirty="0"/>
          </a:p>
        </p:txBody>
      </p:sp>
    </p:spTree>
    <p:extLst>
      <p:ext uri="{BB962C8B-B14F-4D97-AF65-F5344CB8AC3E}">
        <p14:creationId xmlns:p14="http://schemas.microsoft.com/office/powerpoint/2010/main" val="2910096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94C3A-36A4-B841-80DA-2D7BE0C66550}"/>
              </a:ext>
            </a:extLst>
          </p:cNvPr>
          <p:cNvSpPr>
            <a:spLocks noGrp="1"/>
          </p:cNvSpPr>
          <p:nvPr>
            <p:ph type="title"/>
          </p:nvPr>
        </p:nvSpPr>
        <p:spPr>
          <a:xfrm>
            <a:off x="1028700" y="652916"/>
            <a:ext cx="10515600" cy="133149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3AD1761-7040-7A4D-A77A-52FB4297391B}"/>
              </a:ext>
            </a:extLst>
          </p:cNvPr>
          <p:cNvSpPr>
            <a:spLocks noGrp="1"/>
          </p:cNvSpPr>
          <p:nvPr>
            <p:ph sz="half" idx="1"/>
          </p:nvPr>
        </p:nvSpPr>
        <p:spPr>
          <a:xfrm>
            <a:off x="1028700" y="2203221"/>
            <a:ext cx="4229100" cy="3626079"/>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F77CEFC-7993-474C-ADAF-D21CD1CC48E0}"/>
              </a:ext>
            </a:extLst>
          </p:cNvPr>
          <p:cNvSpPr>
            <a:spLocks noGrp="1"/>
          </p:cNvSpPr>
          <p:nvPr>
            <p:ph sz="half" idx="2"/>
          </p:nvPr>
        </p:nvSpPr>
        <p:spPr>
          <a:xfrm>
            <a:off x="6057900" y="2203221"/>
            <a:ext cx="4229100" cy="3626079"/>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A3413A61-119B-7146-BF47-6BA5EE86C647}"/>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Dining Halls: 7 November 2023</a:t>
            </a:r>
            <a:endParaRPr lang="en-US" dirty="0"/>
          </a:p>
        </p:txBody>
      </p:sp>
      <p:sp>
        <p:nvSpPr>
          <p:cNvPr id="7" name="Slide Number Placeholder 6">
            <a:extLst>
              <a:ext uri="{FF2B5EF4-FFF2-40B4-BE49-F238E27FC236}">
                <a16:creationId xmlns:a16="http://schemas.microsoft.com/office/drawing/2014/main" id="{86F8C58E-F1EF-BE4E-A92F-D656E56AA4ED}"/>
              </a:ext>
            </a:extLst>
          </p:cNvPr>
          <p:cNvSpPr>
            <a:spLocks noGrp="1"/>
          </p:cNvSpPr>
          <p:nvPr>
            <p:ph type="sldNum" sz="quarter" idx="12"/>
          </p:nvPr>
        </p:nvSpPr>
        <p:spPr>
          <a:xfrm>
            <a:off x="6292072" y="6358792"/>
            <a:ext cx="2743200" cy="365125"/>
          </a:xfrm>
        </p:spPr>
        <p:txBody>
          <a:bodyPr/>
          <a:lstStyle>
            <a:lvl1pPr>
              <a:defRPr>
                <a:solidFill>
                  <a:schemeClr val="accent6">
                    <a:lumMod val="60000"/>
                    <a:lumOff val="40000"/>
                  </a:schemeClr>
                </a:solidFill>
              </a:defRPr>
            </a:lvl1pPr>
          </a:lstStyle>
          <a:p>
            <a:fld id="{1E0E7D85-594F-0A4B-B30D-4DE05AFCF638}" type="slidenum">
              <a:rPr lang="en-US" smtClean="0"/>
              <a:pPr/>
              <a:t>‹#›</a:t>
            </a:fld>
            <a:endParaRPr lang="en-US" dirty="0"/>
          </a:p>
        </p:txBody>
      </p:sp>
      <p:pic>
        <p:nvPicPr>
          <p:cNvPr id="9" name="Picture 8">
            <a:extLst>
              <a:ext uri="{FF2B5EF4-FFF2-40B4-BE49-F238E27FC236}">
                <a16:creationId xmlns:a16="http://schemas.microsoft.com/office/drawing/2014/main" id="{EEAD8B62-5F31-954A-9238-D6BC2EE85B27}"/>
              </a:ext>
            </a:extLst>
          </p:cNvPr>
          <p:cNvPicPr>
            <a:picLocks noChangeAspect="1"/>
          </p:cNvPicPr>
          <p:nvPr userDrawn="1"/>
        </p:nvPicPr>
        <p:blipFill>
          <a:blip r:embed="rId2"/>
          <a:stretch>
            <a:fillRect/>
          </a:stretch>
        </p:blipFill>
        <p:spPr>
          <a:xfrm>
            <a:off x="9448800" y="5427041"/>
            <a:ext cx="1676400" cy="1438910"/>
          </a:xfrm>
          <a:prstGeom prst="rect">
            <a:avLst/>
          </a:prstGeom>
        </p:spPr>
      </p:pic>
    </p:spTree>
    <p:extLst>
      <p:ext uri="{BB962C8B-B14F-4D97-AF65-F5344CB8AC3E}">
        <p14:creationId xmlns:p14="http://schemas.microsoft.com/office/powerpoint/2010/main" val="205943774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08C7C-320B-524C-98FB-DE1BCAC017BA}"/>
              </a:ext>
            </a:extLst>
          </p:cNvPr>
          <p:cNvSpPr>
            <a:spLocks noGrp="1"/>
          </p:cNvSpPr>
          <p:nvPr>
            <p:ph type="title"/>
          </p:nvPr>
        </p:nvSpPr>
        <p:spPr>
          <a:xfrm>
            <a:off x="1028700" y="675591"/>
            <a:ext cx="10326688" cy="1325563"/>
          </a:xfrm>
        </p:spPr>
        <p:txBody>
          <a:bodyPr/>
          <a:lstStyle>
            <a:lvl1pPr fontAlgn="b">
              <a:defRPr/>
            </a:lvl1pPr>
          </a:lstStyle>
          <a:p>
            <a:r>
              <a:rPr lang="en-US" dirty="0"/>
              <a:t>Click to edit Master title style</a:t>
            </a:r>
          </a:p>
        </p:txBody>
      </p:sp>
      <p:sp>
        <p:nvSpPr>
          <p:cNvPr id="3" name="Text Placeholder 2">
            <a:extLst>
              <a:ext uri="{FF2B5EF4-FFF2-40B4-BE49-F238E27FC236}">
                <a16:creationId xmlns:a16="http://schemas.microsoft.com/office/drawing/2014/main" id="{E2B97133-9621-1E44-A42A-0C834C82B557}"/>
              </a:ext>
            </a:extLst>
          </p:cNvPr>
          <p:cNvSpPr>
            <a:spLocks noGrp="1"/>
          </p:cNvSpPr>
          <p:nvPr>
            <p:ph type="body" idx="1"/>
          </p:nvPr>
        </p:nvSpPr>
        <p:spPr>
          <a:xfrm>
            <a:off x="1028701" y="1681163"/>
            <a:ext cx="4229100" cy="823912"/>
          </a:xfrm>
        </p:spPr>
        <p:txBody>
          <a:bodyPr anchor="b"/>
          <a:lstStyle>
            <a:lvl1pPr marL="0" indent="0" fontAlgn="b">
              <a:buNone/>
              <a:defRPr sz="2200" b="1" i="0">
                <a:solidFill>
                  <a:schemeClr val="accent2"/>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21683D9-25AA-BD48-8E55-40D6E40CE42D}"/>
              </a:ext>
            </a:extLst>
          </p:cNvPr>
          <p:cNvSpPr>
            <a:spLocks noGrp="1"/>
          </p:cNvSpPr>
          <p:nvPr>
            <p:ph sz="half" idx="2"/>
          </p:nvPr>
        </p:nvSpPr>
        <p:spPr>
          <a:xfrm>
            <a:off x="1028701" y="2639825"/>
            <a:ext cx="4229100" cy="3684588"/>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84FD85B-DF11-484D-8B88-8EC6A17B1190}"/>
              </a:ext>
            </a:extLst>
          </p:cNvPr>
          <p:cNvSpPr>
            <a:spLocks noGrp="1"/>
          </p:cNvSpPr>
          <p:nvPr>
            <p:ph type="body" sz="quarter" idx="3"/>
          </p:nvPr>
        </p:nvSpPr>
        <p:spPr>
          <a:xfrm>
            <a:off x="6057900" y="1681163"/>
            <a:ext cx="4229100" cy="823912"/>
          </a:xfrm>
        </p:spPr>
        <p:txBody>
          <a:bodyPr anchor="b"/>
          <a:lstStyle>
            <a:lvl1pPr marL="0" indent="0" fontAlgn="b">
              <a:buNone/>
              <a:defRPr sz="2200" b="1" i="0">
                <a:solidFill>
                  <a:schemeClr val="accent2"/>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44EE1B7-4789-B243-B467-11E2AF637F3D}"/>
              </a:ext>
            </a:extLst>
          </p:cNvPr>
          <p:cNvSpPr>
            <a:spLocks noGrp="1"/>
          </p:cNvSpPr>
          <p:nvPr>
            <p:ph sz="quarter" idx="4"/>
          </p:nvPr>
        </p:nvSpPr>
        <p:spPr>
          <a:xfrm>
            <a:off x="6057900" y="2639825"/>
            <a:ext cx="4229100" cy="3684588"/>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9FBC4E10-801A-2B48-A8CA-F3F611F0A25F}"/>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Dining Halls: 7 November 2023</a:t>
            </a:r>
            <a:endParaRPr lang="en-US" dirty="0"/>
          </a:p>
        </p:txBody>
      </p:sp>
      <p:sp>
        <p:nvSpPr>
          <p:cNvPr id="10" name="Slide Number Placeholder 6">
            <a:extLst>
              <a:ext uri="{FF2B5EF4-FFF2-40B4-BE49-F238E27FC236}">
                <a16:creationId xmlns:a16="http://schemas.microsoft.com/office/drawing/2014/main" id="{53D2E98C-6768-C348-A90C-20067AF8BD12}"/>
              </a:ext>
            </a:extLst>
          </p:cNvPr>
          <p:cNvSpPr>
            <a:spLocks noGrp="1"/>
          </p:cNvSpPr>
          <p:nvPr>
            <p:ph type="sldNum" sz="quarter" idx="12"/>
          </p:nvPr>
        </p:nvSpPr>
        <p:spPr>
          <a:xfrm>
            <a:off x="6292072" y="6358792"/>
            <a:ext cx="2743200" cy="365125"/>
          </a:xfrm>
        </p:spPr>
        <p:txBody>
          <a:bodyPr/>
          <a:lstStyle>
            <a:lvl1pPr>
              <a:defRPr>
                <a:solidFill>
                  <a:schemeClr val="accent6">
                    <a:lumMod val="60000"/>
                    <a:lumOff val="40000"/>
                  </a:schemeClr>
                </a:solidFill>
              </a:defRPr>
            </a:lvl1pPr>
          </a:lstStyle>
          <a:p>
            <a:fld id="{1E0E7D85-594F-0A4B-B30D-4DE05AFCF638}" type="slidenum">
              <a:rPr lang="en-US" smtClean="0"/>
              <a:pPr/>
              <a:t>‹#›</a:t>
            </a:fld>
            <a:endParaRPr lang="en-US" dirty="0"/>
          </a:p>
        </p:txBody>
      </p:sp>
      <p:pic>
        <p:nvPicPr>
          <p:cNvPr id="11" name="Picture 10">
            <a:extLst>
              <a:ext uri="{FF2B5EF4-FFF2-40B4-BE49-F238E27FC236}">
                <a16:creationId xmlns:a16="http://schemas.microsoft.com/office/drawing/2014/main" id="{5993E4E6-4BB9-DD46-AF2B-F3BDB2D71D86}"/>
              </a:ext>
            </a:extLst>
          </p:cNvPr>
          <p:cNvPicPr>
            <a:picLocks noChangeAspect="1"/>
          </p:cNvPicPr>
          <p:nvPr userDrawn="1"/>
        </p:nvPicPr>
        <p:blipFill>
          <a:blip r:embed="rId2"/>
          <a:stretch>
            <a:fillRect/>
          </a:stretch>
        </p:blipFill>
        <p:spPr>
          <a:xfrm>
            <a:off x="9448800" y="5427041"/>
            <a:ext cx="1676400" cy="1438910"/>
          </a:xfrm>
          <a:prstGeom prst="rect">
            <a:avLst/>
          </a:prstGeom>
        </p:spPr>
      </p:pic>
    </p:spTree>
    <p:extLst>
      <p:ext uri="{BB962C8B-B14F-4D97-AF65-F5344CB8AC3E}">
        <p14:creationId xmlns:p14="http://schemas.microsoft.com/office/powerpoint/2010/main" val="336808377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6C457E6-5EC3-2F40-B70F-3D888AB65374}"/>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Dining Halls: 7 November 2023</a:t>
            </a:r>
            <a:endParaRPr lang="en-US" dirty="0"/>
          </a:p>
        </p:txBody>
      </p:sp>
      <p:sp>
        <p:nvSpPr>
          <p:cNvPr id="5" name="Slide Number Placeholder 6">
            <a:extLst>
              <a:ext uri="{FF2B5EF4-FFF2-40B4-BE49-F238E27FC236}">
                <a16:creationId xmlns:a16="http://schemas.microsoft.com/office/drawing/2014/main" id="{DB6E3CF1-191C-524C-B5A3-991E9E3C4CD7}"/>
              </a:ext>
            </a:extLst>
          </p:cNvPr>
          <p:cNvSpPr>
            <a:spLocks noGrp="1"/>
          </p:cNvSpPr>
          <p:nvPr>
            <p:ph type="sldNum" sz="quarter" idx="12"/>
          </p:nvPr>
        </p:nvSpPr>
        <p:spPr>
          <a:xfrm>
            <a:off x="6292072" y="6358792"/>
            <a:ext cx="2743200" cy="365125"/>
          </a:xfrm>
        </p:spPr>
        <p:txBody>
          <a:bodyPr/>
          <a:lstStyle>
            <a:lvl1pPr>
              <a:defRPr>
                <a:solidFill>
                  <a:schemeClr val="accent6">
                    <a:lumMod val="60000"/>
                    <a:lumOff val="40000"/>
                  </a:schemeClr>
                </a:solidFill>
              </a:defRPr>
            </a:lvl1pPr>
          </a:lstStyle>
          <a:p>
            <a:fld id="{1E0E7D85-594F-0A4B-B30D-4DE05AFCF638}" type="slidenum">
              <a:rPr lang="en-US" smtClean="0"/>
              <a:pPr/>
              <a:t>‹#›</a:t>
            </a:fld>
            <a:endParaRPr lang="en-US" dirty="0"/>
          </a:p>
        </p:txBody>
      </p:sp>
      <p:pic>
        <p:nvPicPr>
          <p:cNvPr id="6" name="Picture 5">
            <a:extLst>
              <a:ext uri="{FF2B5EF4-FFF2-40B4-BE49-F238E27FC236}">
                <a16:creationId xmlns:a16="http://schemas.microsoft.com/office/drawing/2014/main" id="{8A4732C2-D059-C646-B698-5B2FD1A90DB0}"/>
              </a:ext>
            </a:extLst>
          </p:cNvPr>
          <p:cNvPicPr>
            <a:picLocks noChangeAspect="1"/>
          </p:cNvPicPr>
          <p:nvPr userDrawn="1"/>
        </p:nvPicPr>
        <p:blipFill>
          <a:blip r:embed="rId2"/>
          <a:stretch>
            <a:fillRect/>
          </a:stretch>
        </p:blipFill>
        <p:spPr>
          <a:xfrm>
            <a:off x="9448800" y="5427041"/>
            <a:ext cx="1676400" cy="1438910"/>
          </a:xfrm>
          <a:prstGeom prst="rect">
            <a:avLst/>
          </a:prstGeom>
        </p:spPr>
      </p:pic>
    </p:spTree>
    <p:extLst>
      <p:ext uri="{BB962C8B-B14F-4D97-AF65-F5344CB8AC3E}">
        <p14:creationId xmlns:p14="http://schemas.microsoft.com/office/powerpoint/2010/main" val="240378213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B05BA-D49F-4541-A42A-8928DC186C30}"/>
              </a:ext>
            </a:extLst>
          </p:cNvPr>
          <p:cNvSpPr>
            <a:spLocks noGrp="1"/>
          </p:cNvSpPr>
          <p:nvPr>
            <p:ph type="title"/>
          </p:nvPr>
        </p:nvSpPr>
        <p:spPr>
          <a:xfrm>
            <a:off x="1041953" y="987424"/>
            <a:ext cx="4215848" cy="961689"/>
          </a:xfrm>
        </p:spPr>
        <p:txBody>
          <a:bodyPr anchor="b"/>
          <a:lstStyle>
            <a:lvl1pPr fontAlgn="b">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94B4A9B-6EDF-194B-B975-30C3130B2548}"/>
              </a:ext>
            </a:extLst>
          </p:cNvPr>
          <p:cNvSpPr>
            <a:spLocks noGrp="1"/>
          </p:cNvSpPr>
          <p:nvPr>
            <p:ph idx="1"/>
          </p:nvPr>
        </p:nvSpPr>
        <p:spPr>
          <a:xfrm>
            <a:off x="6057900" y="987425"/>
            <a:ext cx="5297488" cy="4873625"/>
          </a:xfrm>
        </p:spPr>
        <p:txBody>
          <a:bodyPr/>
          <a:lstStyle>
            <a:lvl1pPr marL="0" indent="0" fontAlgn="t">
              <a:buFontTx/>
              <a:buNone/>
              <a:defRPr sz="3200">
                <a:solidFill>
                  <a:schemeClr val="accent6"/>
                </a:solidFill>
              </a:defRPr>
            </a:lvl1pPr>
            <a:lvl2pPr marL="457200" indent="0" fontAlgn="t">
              <a:buFontTx/>
              <a:buNone/>
              <a:defRPr sz="2800">
                <a:solidFill>
                  <a:schemeClr val="accent6"/>
                </a:solidFill>
              </a:defRPr>
            </a:lvl2pPr>
            <a:lvl3pPr marL="914400" indent="0" fontAlgn="t">
              <a:buFontTx/>
              <a:buNone/>
              <a:defRPr sz="2400">
                <a:solidFill>
                  <a:schemeClr val="accent6"/>
                </a:solidFill>
              </a:defRPr>
            </a:lvl3pPr>
            <a:lvl4pPr marL="1371600" indent="0" fontAlgn="t">
              <a:buFontTx/>
              <a:buNone/>
              <a:defRPr sz="2000">
                <a:solidFill>
                  <a:schemeClr val="accent6"/>
                </a:solidFill>
              </a:defRPr>
            </a:lvl4pPr>
            <a:lvl5pPr marL="1828800" indent="0" fontAlgn="t">
              <a:buFontTx/>
              <a:buNone/>
              <a:defRPr sz="2000">
                <a:solidFill>
                  <a:schemeClr val="accent6"/>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E47D310-2830-4442-A596-6328AF88C9AB}"/>
              </a:ext>
            </a:extLst>
          </p:cNvPr>
          <p:cNvSpPr>
            <a:spLocks noGrp="1"/>
          </p:cNvSpPr>
          <p:nvPr>
            <p:ph type="body" sz="half" idx="2"/>
          </p:nvPr>
        </p:nvSpPr>
        <p:spPr>
          <a:xfrm>
            <a:off x="1041953" y="2137890"/>
            <a:ext cx="4215848" cy="3465080"/>
          </a:xfrm>
        </p:spPr>
        <p:txBody>
          <a:bodyPr/>
          <a:lstStyle>
            <a:lvl1pPr marL="0" indent="0" fontAlgn="t">
              <a:buNone/>
              <a:defRPr sz="2200" b="1" i="0">
                <a:solidFill>
                  <a:schemeClr val="accent2"/>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F992C7AF-30BF-AF43-AE09-1E1EFFD235E8}"/>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Dining Halls: 7 November 2023</a:t>
            </a:r>
            <a:endParaRPr lang="en-US" dirty="0"/>
          </a:p>
        </p:txBody>
      </p:sp>
      <p:sp>
        <p:nvSpPr>
          <p:cNvPr id="8" name="Slide Number Placeholder 6">
            <a:extLst>
              <a:ext uri="{FF2B5EF4-FFF2-40B4-BE49-F238E27FC236}">
                <a16:creationId xmlns:a16="http://schemas.microsoft.com/office/drawing/2014/main" id="{3938903C-8B66-2F41-8DFD-CEC3F9443418}"/>
              </a:ext>
            </a:extLst>
          </p:cNvPr>
          <p:cNvSpPr>
            <a:spLocks noGrp="1"/>
          </p:cNvSpPr>
          <p:nvPr>
            <p:ph type="sldNum" sz="quarter" idx="12"/>
          </p:nvPr>
        </p:nvSpPr>
        <p:spPr>
          <a:xfrm>
            <a:off x="6292072" y="6358792"/>
            <a:ext cx="2743200" cy="365125"/>
          </a:xfrm>
        </p:spPr>
        <p:txBody>
          <a:bodyPr/>
          <a:lstStyle>
            <a:lvl1pPr>
              <a:defRPr>
                <a:solidFill>
                  <a:schemeClr val="accent6">
                    <a:lumMod val="60000"/>
                    <a:lumOff val="40000"/>
                  </a:schemeClr>
                </a:solidFill>
              </a:defRPr>
            </a:lvl1pPr>
          </a:lstStyle>
          <a:p>
            <a:fld id="{1E0E7D85-594F-0A4B-B30D-4DE05AFCF638}" type="slidenum">
              <a:rPr lang="en-US" smtClean="0"/>
              <a:pPr/>
              <a:t>‹#›</a:t>
            </a:fld>
            <a:endParaRPr lang="en-US" dirty="0"/>
          </a:p>
        </p:txBody>
      </p:sp>
      <p:pic>
        <p:nvPicPr>
          <p:cNvPr id="9" name="Picture 8">
            <a:extLst>
              <a:ext uri="{FF2B5EF4-FFF2-40B4-BE49-F238E27FC236}">
                <a16:creationId xmlns:a16="http://schemas.microsoft.com/office/drawing/2014/main" id="{C8BA6AE7-359E-1A44-B294-5FAAE1F833EB}"/>
              </a:ext>
            </a:extLst>
          </p:cNvPr>
          <p:cNvPicPr>
            <a:picLocks noChangeAspect="1"/>
          </p:cNvPicPr>
          <p:nvPr userDrawn="1"/>
        </p:nvPicPr>
        <p:blipFill>
          <a:blip r:embed="rId2"/>
          <a:stretch>
            <a:fillRect/>
          </a:stretch>
        </p:blipFill>
        <p:spPr>
          <a:xfrm>
            <a:off x="9448800" y="5427041"/>
            <a:ext cx="1676400" cy="1438910"/>
          </a:xfrm>
          <a:prstGeom prst="rect">
            <a:avLst/>
          </a:prstGeom>
        </p:spPr>
      </p:pic>
    </p:spTree>
    <p:extLst>
      <p:ext uri="{BB962C8B-B14F-4D97-AF65-F5344CB8AC3E}">
        <p14:creationId xmlns:p14="http://schemas.microsoft.com/office/powerpoint/2010/main" val="84557702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With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6FB7F4F-35DF-5743-B759-320B0E54B5AF}"/>
              </a:ext>
            </a:extLst>
          </p:cNvPr>
          <p:cNvSpPr>
            <a:spLocks noGrp="1"/>
          </p:cNvSpPr>
          <p:nvPr>
            <p:ph type="subTitle" idx="1"/>
          </p:nvPr>
        </p:nvSpPr>
        <p:spPr>
          <a:xfrm>
            <a:off x="1028699" y="4142874"/>
            <a:ext cx="5867401" cy="1215189"/>
          </a:xfrm>
        </p:spPr>
        <p:txBody>
          <a:bodyPr/>
          <a:lstStyle>
            <a:lvl1pPr marL="0" indent="0" algn="l">
              <a:buNone/>
              <a:defRPr sz="3200" b="0" i="0" cap="all" spc="500" baseline="0">
                <a:latin typeface="Source Sans Pro Light" panose="020B0403030403020204" pitchFamily="34" charset="0"/>
                <a:ea typeface="Source Sans Pro Light" panose="020B04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0" y="1905000"/>
            <a:ext cx="10096500" cy="2049378"/>
          </a:xfrm>
        </p:spPr>
        <p:txBody>
          <a:bodyPr anchor="b" anchorCtr="0"/>
          <a:lstStyle/>
          <a:p>
            <a:r>
              <a:rPr lang="en-US" dirty="0"/>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5531384"/>
            <a:ext cx="5867400" cy="284631"/>
          </a:xfrm>
        </p:spPr>
        <p:txBody>
          <a:bodyPr/>
          <a:lstStyle>
            <a:lvl1pPr marL="0" indent="0">
              <a:buFontTx/>
              <a:buNone/>
              <a:defRPr sz="1800">
                <a:latin typeface="Roboto Slab" pitchFamily="2" charset="0"/>
                <a:ea typeface="Roboto Slab" pitchFamily="2" charset="0"/>
              </a:defRPr>
            </a:lvl1pPr>
          </a:lstStyle>
          <a:p>
            <a:pPr lvl="0"/>
            <a:r>
              <a:rPr lang="en-US" dirty="0"/>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5816015"/>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dirty="0"/>
              <a:t>Thursday, May 23, 2019</a:t>
            </a:r>
          </a:p>
        </p:txBody>
      </p:sp>
    </p:spTree>
    <p:extLst>
      <p:ext uri="{BB962C8B-B14F-4D97-AF65-F5344CB8AC3E}">
        <p14:creationId xmlns:p14="http://schemas.microsoft.com/office/powerpoint/2010/main" val="3086009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B1A555-26EF-6E41-ADD1-D7CEA9D7698E}"/>
              </a:ext>
            </a:extLst>
          </p:cNvPr>
          <p:cNvSpPr>
            <a:spLocks noGrp="1"/>
          </p:cNvSpPr>
          <p:nvPr>
            <p:ph type="pic" idx="1"/>
          </p:nvPr>
        </p:nvSpPr>
        <p:spPr>
          <a:xfrm>
            <a:off x="6057900" y="1028700"/>
            <a:ext cx="6134100" cy="4832350"/>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Footer Placeholder 5">
            <a:extLst>
              <a:ext uri="{FF2B5EF4-FFF2-40B4-BE49-F238E27FC236}">
                <a16:creationId xmlns:a16="http://schemas.microsoft.com/office/drawing/2014/main" id="{7F9555E6-A0F9-6147-B120-3E1ED3B376D5}"/>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Dining Halls: 7 November 2023</a:t>
            </a:r>
            <a:endParaRPr lang="en-US" dirty="0"/>
          </a:p>
        </p:txBody>
      </p:sp>
      <p:sp>
        <p:nvSpPr>
          <p:cNvPr id="8" name="Title 1">
            <a:extLst>
              <a:ext uri="{FF2B5EF4-FFF2-40B4-BE49-F238E27FC236}">
                <a16:creationId xmlns:a16="http://schemas.microsoft.com/office/drawing/2014/main" id="{71153836-B37D-DD49-9F2B-8A6405B87F13}"/>
              </a:ext>
            </a:extLst>
          </p:cNvPr>
          <p:cNvSpPr>
            <a:spLocks noGrp="1"/>
          </p:cNvSpPr>
          <p:nvPr>
            <p:ph type="title"/>
          </p:nvPr>
        </p:nvSpPr>
        <p:spPr>
          <a:xfrm>
            <a:off x="1041953" y="987424"/>
            <a:ext cx="4215848" cy="961689"/>
          </a:xfrm>
        </p:spPr>
        <p:txBody>
          <a:bodyPr anchor="b"/>
          <a:lstStyle>
            <a:lvl1pPr fontAlgn="b">
              <a:defRPr sz="3200"/>
            </a:lvl1pPr>
          </a:lstStyle>
          <a:p>
            <a:r>
              <a:rPr lang="en-US" dirty="0"/>
              <a:t>Click to edit Master title style</a:t>
            </a:r>
          </a:p>
        </p:txBody>
      </p:sp>
      <p:sp>
        <p:nvSpPr>
          <p:cNvPr id="9" name="Text Placeholder 3">
            <a:extLst>
              <a:ext uri="{FF2B5EF4-FFF2-40B4-BE49-F238E27FC236}">
                <a16:creationId xmlns:a16="http://schemas.microsoft.com/office/drawing/2014/main" id="{23D446A4-EBCA-BA47-9266-74AF19926CCF}"/>
              </a:ext>
            </a:extLst>
          </p:cNvPr>
          <p:cNvSpPr>
            <a:spLocks noGrp="1"/>
          </p:cNvSpPr>
          <p:nvPr>
            <p:ph type="body" sz="half" idx="2"/>
          </p:nvPr>
        </p:nvSpPr>
        <p:spPr>
          <a:xfrm>
            <a:off x="1041953" y="2137890"/>
            <a:ext cx="4215848" cy="3465080"/>
          </a:xfrm>
        </p:spPr>
        <p:txBody>
          <a:bodyPr/>
          <a:lstStyle>
            <a:lvl1pPr marL="0" indent="0" fontAlgn="t">
              <a:buNone/>
              <a:defRPr sz="2200" b="1" i="0">
                <a:solidFill>
                  <a:schemeClr val="accent2"/>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Slide Number Placeholder 6">
            <a:extLst>
              <a:ext uri="{FF2B5EF4-FFF2-40B4-BE49-F238E27FC236}">
                <a16:creationId xmlns:a16="http://schemas.microsoft.com/office/drawing/2014/main" id="{8176410E-6026-694D-A808-5FA9155FD7EB}"/>
              </a:ext>
            </a:extLst>
          </p:cNvPr>
          <p:cNvSpPr>
            <a:spLocks noGrp="1"/>
          </p:cNvSpPr>
          <p:nvPr>
            <p:ph type="sldNum" sz="quarter" idx="12"/>
          </p:nvPr>
        </p:nvSpPr>
        <p:spPr>
          <a:xfrm>
            <a:off x="6292072" y="6358792"/>
            <a:ext cx="2743200" cy="365125"/>
          </a:xfrm>
        </p:spPr>
        <p:txBody>
          <a:bodyPr/>
          <a:lstStyle>
            <a:lvl1pPr>
              <a:defRPr>
                <a:solidFill>
                  <a:schemeClr val="accent6">
                    <a:lumMod val="60000"/>
                    <a:lumOff val="40000"/>
                  </a:schemeClr>
                </a:solidFill>
              </a:defRPr>
            </a:lvl1pPr>
          </a:lstStyle>
          <a:p>
            <a:fld id="{1E0E7D85-594F-0A4B-B30D-4DE05AFCF638}" type="slidenum">
              <a:rPr lang="en-US" smtClean="0"/>
              <a:pPr/>
              <a:t>‹#›</a:t>
            </a:fld>
            <a:endParaRPr lang="en-US" dirty="0"/>
          </a:p>
        </p:txBody>
      </p:sp>
      <p:pic>
        <p:nvPicPr>
          <p:cNvPr id="11" name="Picture 10">
            <a:extLst>
              <a:ext uri="{FF2B5EF4-FFF2-40B4-BE49-F238E27FC236}">
                <a16:creationId xmlns:a16="http://schemas.microsoft.com/office/drawing/2014/main" id="{85C42635-D73E-3D40-80C1-7534354BF09F}"/>
              </a:ext>
            </a:extLst>
          </p:cNvPr>
          <p:cNvPicPr>
            <a:picLocks noChangeAspect="1"/>
          </p:cNvPicPr>
          <p:nvPr userDrawn="1"/>
        </p:nvPicPr>
        <p:blipFill>
          <a:blip r:embed="rId2"/>
          <a:stretch>
            <a:fillRect/>
          </a:stretch>
        </p:blipFill>
        <p:spPr>
          <a:xfrm>
            <a:off x="9448800" y="5427041"/>
            <a:ext cx="1676400" cy="1438910"/>
          </a:xfrm>
          <a:prstGeom prst="rect">
            <a:avLst/>
          </a:prstGeom>
        </p:spPr>
      </p:pic>
    </p:spTree>
    <p:extLst>
      <p:ext uri="{BB962C8B-B14F-4D97-AF65-F5344CB8AC3E}">
        <p14:creationId xmlns:p14="http://schemas.microsoft.com/office/powerpoint/2010/main" val="213286239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Picture with Caption">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B1A555-26EF-6E41-ADD1-D7CEA9D7698E}"/>
              </a:ext>
            </a:extLst>
          </p:cNvPr>
          <p:cNvSpPr>
            <a:spLocks noGrp="1"/>
          </p:cNvSpPr>
          <p:nvPr>
            <p:ph type="pic" idx="1"/>
          </p:nvPr>
        </p:nvSpPr>
        <p:spPr>
          <a:xfrm>
            <a:off x="0" y="1028700"/>
            <a:ext cx="6057900" cy="4832350"/>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Footer Placeholder 5">
            <a:extLst>
              <a:ext uri="{FF2B5EF4-FFF2-40B4-BE49-F238E27FC236}">
                <a16:creationId xmlns:a16="http://schemas.microsoft.com/office/drawing/2014/main" id="{7F9555E6-A0F9-6147-B120-3E1ED3B376D5}"/>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Dining Halls: 7 November 2023</a:t>
            </a:r>
            <a:endParaRPr lang="en-US" dirty="0"/>
          </a:p>
        </p:txBody>
      </p:sp>
      <p:sp>
        <p:nvSpPr>
          <p:cNvPr id="8" name="Title 1">
            <a:extLst>
              <a:ext uri="{FF2B5EF4-FFF2-40B4-BE49-F238E27FC236}">
                <a16:creationId xmlns:a16="http://schemas.microsoft.com/office/drawing/2014/main" id="{71153836-B37D-DD49-9F2B-8A6405B87F13}"/>
              </a:ext>
            </a:extLst>
          </p:cNvPr>
          <p:cNvSpPr>
            <a:spLocks noGrp="1"/>
          </p:cNvSpPr>
          <p:nvPr>
            <p:ph type="title"/>
          </p:nvPr>
        </p:nvSpPr>
        <p:spPr>
          <a:xfrm>
            <a:off x="6909352" y="987424"/>
            <a:ext cx="4215848" cy="961689"/>
          </a:xfrm>
        </p:spPr>
        <p:txBody>
          <a:bodyPr anchor="b"/>
          <a:lstStyle>
            <a:lvl1pPr fontAlgn="b">
              <a:defRPr sz="3200"/>
            </a:lvl1pPr>
          </a:lstStyle>
          <a:p>
            <a:r>
              <a:rPr lang="en-US" dirty="0"/>
              <a:t>Click to edit Master title style</a:t>
            </a:r>
          </a:p>
        </p:txBody>
      </p:sp>
      <p:sp>
        <p:nvSpPr>
          <p:cNvPr id="9" name="Text Placeholder 3">
            <a:extLst>
              <a:ext uri="{FF2B5EF4-FFF2-40B4-BE49-F238E27FC236}">
                <a16:creationId xmlns:a16="http://schemas.microsoft.com/office/drawing/2014/main" id="{23D446A4-EBCA-BA47-9266-74AF19926CCF}"/>
              </a:ext>
            </a:extLst>
          </p:cNvPr>
          <p:cNvSpPr>
            <a:spLocks noGrp="1"/>
          </p:cNvSpPr>
          <p:nvPr>
            <p:ph type="body" sz="half" idx="2"/>
          </p:nvPr>
        </p:nvSpPr>
        <p:spPr>
          <a:xfrm>
            <a:off x="6896100" y="2137890"/>
            <a:ext cx="4215848" cy="3465080"/>
          </a:xfrm>
        </p:spPr>
        <p:txBody>
          <a:bodyPr/>
          <a:lstStyle>
            <a:lvl1pPr marL="0" indent="0" fontAlgn="t">
              <a:buNone/>
              <a:defRPr sz="2200" b="1" i="0">
                <a:solidFill>
                  <a:schemeClr val="accent2"/>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Slide Number Placeholder 6">
            <a:extLst>
              <a:ext uri="{FF2B5EF4-FFF2-40B4-BE49-F238E27FC236}">
                <a16:creationId xmlns:a16="http://schemas.microsoft.com/office/drawing/2014/main" id="{9B4C82F4-4A1E-5746-9128-59D6B27FFD38}"/>
              </a:ext>
            </a:extLst>
          </p:cNvPr>
          <p:cNvSpPr>
            <a:spLocks noGrp="1"/>
          </p:cNvSpPr>
          <p:nvPr>
            <p:ph type="sldNum" sz="quarter" idx="12"/>
          </p:nvPr>
        </p:nvSpPr>
        <p:spPr>
          <a:xfrm>
            <a:off x="6292072" y="6358792"/>
            <a:ext cx="2743200" cy="365125"/>
          </a:xfrm>
        </p:spPr>
        <p:txBody>
          <a:bodyPr/>
          <a:lstStyle>
            <a:lvl1pPr>
              <a:defRPr>
                <a:solidFill>
                  <a:schemeClr val="accent6">
                    <a:lumMod val="60000"/>
                    <a:lumOff val="40000"/>
                  </a:schemeClr>
                </a:solidFill>
              </a:defRPr>
            </a:lvl1pPr>
          </a:lstStyle>
          <a:p>
            <a:fld id="{1E0E7D85-594F-0A4B-B30D-4DE05AFCF638}" type="slidenum">
              <a:rPr lang="en-US" smtClean="0"/>
              <a:pPr/>
              <a:t>‹#›</a:t>
            </a:fld>
            <a:endParaRPr lang="en-US" dirty="0"/>
          </a:p>
        </p:txBody>
      </p:sp>
      <p:pic>
        <p:nvPicPr>
          <p:cNvPr id="11" name="Picture 10">
            <a:extLst>
              <a:ext uri="{FF2B5EF4-FFF2-40B4-BE49-F238E27FC236}">
                <a16:creationId xmlns:a16="http://schemas.microsoft.com/office/drawing/2014/main" id="{59E51714-B368-074A-B356-4D5B117AA755}"/>
              </a:ext>
            </a:extLst>
          </p:cNvPr>
          <p:cNvPicPr>
            <a:picLocks noChangeAspect="1"/>
          </p:cNvPicPr>
          <p:nvPr userDrawn="1"/>
        </p:nvPicPr>
        <p:blipFill>
          <a:blip r:embed="rId2"/>
          <a:stretch>
            <a:fillRect/>
          </a:stretch>
        </p:blipFill>
        <p:spPr>
          <a:xfrm>
            <a:off x="9448800" y="5427041"/>
            <a:ext cx="1676400" cy="1438910"/>
          </a:xfrm>
          <a:prstGeom prst="rect">
            <a:avLst/>
          </a:prstGeom>
        </p:spPr>
      </p:pic>
    </p:spTree>
    <p:extLst>
      <p:ext uri="{BB962C8B-B14F-4D97-AF65-F5344CB8AC3E}">
        <p14:creationId xmlns:p14="http://schemas.microsoft.com/office/powerpoint/2010/main" val="4011274533"/>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8E22-648A-5F4B-982F-89598EB737CB}"/>
              </a:ext>
            </a:extLst>
          </p:cNvPr>
          <p:cNvSpPr>
            <a:spLocks noGrp="1"/>
          </p:cNvSpPr>
          <p:nvPr>
            <p:ph type="title"/>
          </p:nvPr>
        </p:nvSpPr>
        <p:spPr>
          <a:xfrm>
            <a:off x="1028700" y="1028699"/>
            <a:ext cx="10096500" cy="972591"/>
          </a:xfrm>
        </p:spPr>
        <p:txBody>
          <a:bodyPr/>
          <a:lstStyle>
            <a:lvl1pPr fontAlgn="b">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1028700" y="2239672"/>
            <a:ext cx="10096500" cy="3794043"/>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1"/>
                </a:solidFill>
              </a:defRPr>
            </a:lvl1pPr>
          </a:lstStyle>
          <a:p>
            <a:r>
              <a:rPr lang="en-US"/>
              <a:t>FSCSA Subcommittee on Dining Halls: 7 November 2023</a:t>
            </a:r>
            <a:endParaRPr lang="en-US" dirty="0"/>
          </a:p>
        </p:txBody>
      </p:sp>
      <p:sp>
        <p:nvSpPr>
          <p:cNvPr id="7" name="Slide Number Placeholder 6">
            <a:extLst>
              <a:ext uri="{FF2B5EF4-FFF2-40B4-BE49-F238E27FC236}">
                <a16:creationId xmlns:a16="http://schemas.microsoft.com/office/drawing/2014/main" id="{02BEBF4B-2F4B-0E48-BE98-A4D04C770327}"/>
              </a:ext>
            </a:extLst>
          </p:cNvPr>
          <p:cNvSpPr>
            <a:spLocks noGrp="1"/>
          </p:cNvSpPr>
          <p:nvPr>
            <p:ph type="sldNum" sz="quarter" idx="12"/>
          </p:nvPr>
        </p:nvSpPr>
        <p:spPr>
          <a:xfrm>
            <a:off x="6282645" y="6358792"/>
            <a:ext cx="2743200" cy="365125"/>
          </a:xfrm>
        </p:spPr>
        <p:txBody>
          <a:bodyPr/>
          <a:lstStyle>
            <a:lvl1pPr>
              <a:defRPr>
                <a:solidFill>
                  <a:schemeClr val="tx1"/>
                </a:solidFill>
              </a:defRPr>
            </a:lvl1pPr>
          </a:lstStyle>
          <a:p>
            <a:fld id="{1220D3B0-4E6C-DE49-A128-AFEA584F0FD7}" type="slidenum">
              <a:rPr lang="en-US" smtClean="0"/>
              <a:pPr/>
              <a:t>‹#›</a:t>
            </a:fld>
            <a:endParaRPr lang="en-US" dirty="0"/>
          </a:p>
        </p:txBody>
      </p:sp>
      <p:pic>
        <p:nvPicPr>
          <p:cNvPr id="8" name="Picture 7">
            <a:extLst>
              <a:ext uri="{FF2B5EF4-FFF2-40B4-BE49-F238E27FC236}">
                <a16:creationId xmlns:a16="http://schemas.microsoft.com/office/drawing/2014/main" id="{39854030-2031-3D44-86E7-5337E2F7D3B7}"/>
              </a:ext>
            </a:extLst>
          </p:cNvPr>
          <p:cNvPicPr>
            <a:picLocks noChangeAspect="1"/>
          </p:cNvPicPr>
          <p:nvPr userDrawn="1"/>
        </p:nvPicPr>
        <p:blipFill>
          <a:blip r:embed="rId2"/>
          <a:stretch>
            <a:fillRect/>
          </a:stretch>
        </p:blipFill>
        <p:spPr>
          <a:xfrm>
            <a:off x="9448800" y="5419090"/>
            <a:ext cx="1676400" cy="1438910"/>
          </a:xfrm>
          <a:prstGeom prst="rect">
            <a:avLst/>
          </a:prstGeom>
        </p:spPr>
      </p:pic>
      <p:pic>
        <p:nvPicPr>
          <p:cNvPr id="9" name="Picture 8">
            <a:extLst>
              <a:ext uri="{FF2B5EF4-FFF2-40B4-BE49-F238E27FC236}">
                <a16:creationId xmlns:a16="http://schemas.microsoft.com/office/drawing/2014/main" id="{F6A9A9D4-76FB-4E41-BA9D-DD6D3CFB196C}"/>
              </a:ext>
            </a:extLst>
          </p:cNvPr>
          <p:cNvPicPr>
            <a:picLocks noChangeAspect="1"/>
          </p:cNvPicPr>
          <p:nvPr userDrawn="1"/>
        </p:nvPicPr>
        <p:blipFill>
          <a:blip r:embed="rId3"/>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664634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8E22-648A-5F4B-982F-89598EB737CB}"/>
              </a:ext>
            </a:extLst>
          </p:cNvPr>
          <p:cNvSpPr>
            <a:spLocks noGrp="1"/>
          </p:cNvSpPr>
          <p:nvPr>
            <p:ph type="title"/>
          </p:nvPr>
        </p:nvSpPr>
        <p:spPr>
          <a:xfrm>
            <a:off x="1028700" y="795130"/>
            <a:ext cx="5867400" cy="1366159"/>
          </a:xfrm>
        </p:spPr>
        <p:txBody>
          <a:bodyPr/>
          <a:lstStyle>
            <a:lvl1pPr fontAlgn="b">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1028700" y="2398210"/>
            <a:ext cx="5867400" cy="3316790"/>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r>
              <a:rPr lang="en-US"/>
              <a:t>FSCSA Subcommittee on Dining Halls: 7 November 2023</a:t>
            </a:r>
            <a:endParaRPr lang="en-US" dirty="0"/>
          </a:p>
        </p:txBody>
      </p:sp>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7734300" y="1028700"/>
            <a:ext cx="4457700" cy="4800600"/>
          </a:xfrm>
          <a:solidFill>
            <a:schemeClr val="tx2"/>
          </a:solidFill>
        </p:spPr>
        <p:txBody>
          <a:bodyPr/>
          <a:lstStyle>
            <a:lvl1pPr>
              <a:defRPr>
                <a:solidFill>
                  <a:schemeClr val="accent2"/>
                </a:solidFill>
              </a:defRPr>
            </a:lvl1pPr>
          </a:lstStyle>
          <a:p>
            <a:endParaRPr lang="en-US" dirty="0"/>
          </a:p>
        </p:txBody>
      </p:sp>
      <p:sp>
        <p:nvSpPr>
          <p:cNvPr id="12" name="Slide Number Placeholder 6">
            <a:extLst>
              <a:ext uri="{FF2B5EF4-FFF2-40B4-BE49-F238E27FC236}">
                <a16:creationId xmlns:a16="http://schemas.microsoft.com/office/drawing/2014/main" id="{C73A5F20-5E92-2A48-A3B1-04FE2775146A}"/>
              </a:ext>
            </a:extLst>
          </p:cNvPr>
          <p:cNvSpPr>
            <a:spLocks noGrp="1"/>
          </p:cNvSpPr>
          <p:nvPr>
            <p:ph type="sldNum" sz="quarter" idx="12"/>
          </p:nvPr>
        </p:nvSpPr>
        <p:spPr>
          <a:xfrm>
            <a:off x="6282645" y="6358792"/>
            <a:ext cx="2743200" cy="365125"/>
          </a:xfrm>
        </p:spPr>
        <p:txBody>
          <a:bodyPr/>
          <a:lstStyle>
            <a:lvl1pPr>
              <a:defRPr>
                <a:solidFill>
                  <a:schemeClr val="tx1"/>
                </a:solidFill>
              </a:defRPr>
            </a:lvl1pPr>
          </a:lstStyle>
          <a:p>
            <a:fld id="{1E0E7D85-594F-0A4B-B30D-4DE05AFCF638}" type="slidenum">
              <a:rPr lang="en-US" smtClean="0"/>
              <a:pPr/>
              <a:t>‹#›</a:t>
            </a:fld>
            <a:endParaRPr lang="en-US" dirty="0"/>
          </a:p>
        </p:txBody>
      </p:sp>
      <p:pic>
        <p:nvPicPr>
          <p:cNvPr id="13" name="Picture 12">
            <a:extLst>
              <a:ext uri="{FF2B5EF4-FFF2-40B4-BE49-F238E27FC236}">
                <a16:creationId xmlns:a16="http://schemas.microsoft.com/office/drawing/2014/main" id="{FCE8B902-D8F4-4A41-B5F3-DA85BB693284}"/>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790321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C8E22-648A-5F4B-982F-89598EB737CB}"/>
              </a:ext>
            </a:extLst>
          </p:cNvPr>
          <p:cNvSpPr>
            <a:spLocks noGrp="1"/>
          </p:cNvSpPr>
          <p:nvPr>
            <p:ph type="title"/>
          </p:nvPr>
        </p:nvSpPr>
        <p:spPr>
          <a:xfrm>
            <a:off x="5257800" y="795130"/>
            <a:ext cx="5867400" cy="1366159"/>
          </a:xfrm>
        </p:spPr>
        <p:txBody>
          <a:bodyPr/>
          <a:lstStyle>
            <a:lvl1pPr fontAlgn="b">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9443974E-D1CA-2846-ACA8-4AD75A09426E}"/>
              </a:ext>
            </a:extLst>
          </p:cNvPr>
          <p:cNvSpPr>
            <a:spLocks noGrp="1"/>
          </p:cNvSpPr>
          <p:nvPr>
            <p:ph idx="1"/>
          </p:nvPr>
        </p:nvSpPr>
        <p:spPr>
          <a:xfrm>
            <a:off x="5257800" y="2398210"/>
            <a:ext cx="5867400" cy="3431090"/>
          </a:xfrm>
        </p:spPr>
        <p:txBody>
          <a:bodyPr/>
          <a:lstStyle>
            <a:lvl1pPr marL="0" indent="0">
              <a:buFontTx/>
              <a:buNone/>
              <a:defRPr>
                <a:solidFill>
                  <a:schemeClr val="accent6"/>
                </a:solidFill>
              </a:defRPr>
            </a:lvl1pPr>
            <a:lvl2pPr marL="457200" indent="0">
              <a:buFontTx/>
              <a:buNone/>
              <a:defRPr>
                <a:solidFill>
                  <a:schemeClr val="accent6"/>
                </a:solidFill>
              </a:defRPr>
            </a:lvl2pPr>
            <a:lvl3pPr marL="914400" indent="0">
              <a:buFontTx/>
              <a:buNone/>
              <a:defRPr>
                <a:solidFill>
                  <a:schemeClr val="accent6"/>
                </a:solidFill>
              </a:defRPr>
            </a:lvl3pPr>
            <a:lvl4pPr marL="1371600" indent="0">
              <a:buFontTx/>
              <a:buNone/>
              <a:defRPr>
                <a:solidFill>
                  <a:schemeClr val="accent6"/>
                </a:solidFill>
              </a:defRPr>
            </a:lvl4pPr>
            <a:lvl5pPr marL="1828800" indent="0">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7D6D6974-1404-EB4F-8B57-D270FAEB8128}"/>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5"/>
                </a:solidFill>
              </a:defRPr>
            </a:lvl1pPr>
          </a:lstStyle>
          <a:p>
            <a:r>
              <a:rPr lang="en-US"/>
              <a:t>FSCSA Subcommittee on Dining Halls: 7 November 2023</a:t>
            </a:r>
            <a:endParaRPr lang="en-US" dirty="0"/>
          </a:p>
        </p:txBody>
      </p:sp>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0" y="1028700"/>
            <a:ext cx="4457700" cy="4800600"/>
          </a:xfrm>
          <a:solidFill>
            <a:schemeClr val="tx2"/>
          </a:solidFill>
        </p:spPr>
        <p:txBody>
          <a:bodyPr/>
          <a:lstStyle>
            <a:lvl1pPr>
              <a:defRPr>
                <a:solidFill>
                  <a:schemeClr val="accent2"/>
                </a:solidFill>
              </a:defRPr>
            </a:lvl1pPr>
          </a:lstStyle>
          <a:p>
            <a:endParaRPr lang="en-US" dirty="0"/>
          </a:p>
        </p:txBody>
      </p:sp>
      <p:sp>
        <p:nvSpPr>
          <p:cNvPr id="10" name="Slide Number Placeholder 6">
            <a:extLst>
              <a:ext uri="{FF2B5EF4-FFF2-40B4-BE49-F238E27FC236}">
                <a16:creationId xmlns:a16="http://schemas.microsoft.com/office/drawing/2014/main" id="{16491549-B961-2C40-861D-55C16BFEAFB3}"/>
              </a:ext>
            </a:extLst>
          </p:cNvPr>
          <p:cNvSpPr>
            <a:spLocks noGrp="1"/>
          </p:cNvSpPr>
          <p:nvPr>
            <p:ph type="sldNum" sz="quarter" idx="12"/>
          </p:nvPr>
        </p:nvSpPr>
        <p:spPr>
          <a:xfrm>
            <a:off x="6282645" y="6358792"/>
            <a:ext cx="2743200" cy="365125"/>
          </a:xfrm>
        </p:spPr>
        <p:txBody>
          <a:bodyPr/>
          <a:lstStyle>
            <a:lvl1pPr>
              <a:defRPr>
                <a:solidFill>
                  <a:schemeClr val="tx1"/>
                </a:solidFill>
              </a:defRPr>
            </a:lvl1pPr>
          </a:lstStyle>
          <a:p>
            <a:fld id="{1E0E7D85-594F-0A4B-B30D-4DE05AFCF638}" type="slidenum">
              <a:rPr lang="en-US" smtClean="0"/>
              <a:pPr/>
              <a:t>‹#›</a:t>
            </a:fld>
            <a:endParaRPr lang="en-US" dirty="0"/>
          </a:p>
        </p:txBody>
      </p:sp>
      <p:pic>
        <p:nvPicPr>
          <p:cNvPr id="11" name="Picture 10">
            <a:extLst>
              <a:ext uri="{FF2B5EF4-FFF2-40B4-BE49-F238E27FC236}">
                <a16:creationId xmlns:a16="http://schemas.microsoft.com/office/drawing/2014/main" id="{DC590E3D-1C68-CD41-A41B-6E38DD470C37}"/>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16550846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94C3A-36A4-B841-80DA-2D7BE0C66550}"/>
              </a:ext>
            </a:extLst>
          </p:cNvPr>
          <p:cNvSpPr>
            <a:spLocks noGrp="1"/>
          </p:cNvSpPr>
          <p:nvPr>
            <p:ph type="title"/>
          </p:nvPr>
        </p:nvSpPr>
        <p:spPr>
          <a:xfrm>
            <a:off x="1028700" y="652916"/>
            <a:ext cx="10515600" cy="133149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3AD1761-7040-7A4D-A77A-52FB4297391B}"/>
              </a:ext>
            </a:extLst>
          </p:cNvPr>
          <p:cNvSpPr>
            <a:spLocks noGrp="1"/>
          </p:cNvSpPr>
          <p:nvPr>
            <p:ph sz="half" idx="1"/>
          </p:nvPr>
        </p:nvSpPr>
        <p:spPr>
          <a:xfrm>
            <a:off x="1028700" y="2203221"/>
            <a:ext cx="4229100" cy="3626079"/>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F77CEFC-7993-474C-ADAF-D21CD1CC48E0}"/>
              </a:ext>
            </a:extLst>
          </p:cNvPr>
          <p:cNvSpPr>
            <a:spLocks noGrp="1"/>
          </p:cNvSpPr>
          <p:nvPr>
            <p:ph sz="half" idx="2"/>
          </p:nvPr>
        </p:nvSpPr>
        <p:spPr>
          <a:xfrm>
            <a:off x="6057900" y="2203221"/>
            <a:ext cx="4229100" cy="3626079"/>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A3413A61-119B-7146-BF47-6BA5EE86C647}"/>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Dining Halls: 7 November 2023</a:t>
            </a:r>
            <a:endParaRPr lang="en-US" dirty="0"/>
          </a:p>
        </p:txBody>
      </p:sp>
      <p:sp>
        <p:nvSpPr>
          <p:cNvPr id="8" name="Slide Number Placeholder 6">
            <a:extLst>
              <a:ext uri="{FF2B5EF4-FFF2-40B4-BE49-F238E27FC236}">
                <a16:creationId xmlns:a16="http://schemas.microsoft.com/office/drawing/2014/main" id="{812D582D-3970-7643-BEB5-8F77261CBCE7}"/>
              </a:ext>
            </a:extLst>
          </p:cNvPr>
          <p:cNvSpPr>
            <a:spLocks noGrp="1"/>
          </p:cNvSpPr>
          <p:nvPr>
            <p:ph type="sldNum" sz="quarter" idx="12"/>
          </p:nvPr>
        </p:nvSpPr>
        <p:spPr>
          <a:xfrm>
            <a:off x="6282645" y="6358792"/>
            <a:ext cx="2743200" cy="365125"/>
          </a:xfrm>
        </p:spPr>
        <p:txBody>
          <a:bodyPr/>
          <a:lstStyle>
            <a:lvl1pPr>
              <a:defRPr>
                <a:solidFill>
                  <a:schemeClr val="bg1"/>
                </a:solidFill>
              </a:defRPr>
            </a:lvl1pPr>
          </a:lstStyle>
          <a:p>
            <a:fld id="{33C21E56-9A0F-624B-9C80-246E54357CD3}" type="slidenum">
              <a:rPr lang="en-US" smtClean="0"/>
              <a:pPr/>
              <a:t>‹#›</a:t>
            </a:fld>
            <a:endParaRPr lang="en-US" dirty="0"/>
          </a:p>
        </p:txBody>
      </p:sp>
      <p:pic>
        <p:nvPicPr>
          <p:cNvPr id="9" name="Picture 8">
            <a:extLst>
              <a:ext uri="{FF2B5EF4-FFF2-40B4-BE49-F238E27FC236}">
                <a16:creationId xmlns:a16="http://schemas.microsoft.com/office/drawing/2014/main" id="{DC0D19EC-785C-184E-9C16-474F43C4F85E}"/>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1952607542"/>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08C7C-320B-524C-98FB-DE1BCAC017BA}"/>
              </a:ext>
            </a:extLst>
          </p:cNvPr>
          <p:cNvSpPr>
            <a:spLocks noGrp="1"/>
          </p:cNvSpPr>
          <p:nvPr>
            <p:ph type="title"/>
          </p:nvPr>
        </p:nvSpPr>
        <p:spPr>
          <a:xfrm>
            <a:off x="1028700" y="675591"/>
            <a:ext cx="10326688" cy="1325563"/>
          </a:xfrm>
        </p:spPr>
        <p:txBody>
          <a:bodyPr/>
          <a:lstStyle>
            <a:lvl1pPr fontAlgn="b">
              <a:defRPr/>
            </a:lvl1pPr>
          </a:lstStyle>
          <a:p>
            <a:r>
              <a:rPr lang="en-US" dirty="0"/>
              <a:t>Click to edit Master title style</a:t>
            </a:r>
          </a:p>
        </p:txBody>
      </p:sp>
      <p:sp>
        <p:nvSpPr>
          <p:cNvPr id="3" name="Text Placeholder 2">
            <a:extLst>
              <a:ext uri="{FF2B5EF4-FFF2-40B4-BE49-F238E27FC236}">
                <a16:creationId xmlns:a16="http://schemas.microsoft.com/office/drawing/2014/main" id="{E2B97133-9621-1E44-A42A-0C834C82B557}"/>
              </a:ext>
            </a:extLst>
          </p:cNvPr>
          <p:cNvSpPr>
            <a:spLocks noGrp="1"/>
          </p:cNvSpPr>
          <p:nvPr>
            <p:ph type="body" idx="1"/>
          </p:nvPr>
        </p:nvSpPr>
        <p:spPr>
          <a:xfrm>
            <a:off x="1028701" y="1681163"/>
            <a:ext cx="4229100" cy="823912"/>
          </a:xfrm>
        </p:spPr>
        <p:txBody>
          <a:bodyPr anchor="b"/>
          <a:lstStyle>
            <a:lvl1pPr marL="0" indent="0" fontAlgn="b">
              <a:buNone/>
              <a:defRPr sz="2200" b="1" i="0">
                <a:solidFill>
                  <a:schemeClr val="accent2"/>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21683D9-25AA-BD48-8E55-40D6E40CE42D}"/>
              </a:ext>
            </a:extLst>
          </p:cNvPr>
          <p:cNvSpPr>
            <a:spLocks noGrp="1"/>
          </p:cNvSpPr>
          <p:nvPr>
            <p:ph sz="half" idx="2"/>
          </p:nvPr>
        </p:nvSpPr>
        <p:spPr>
          <a:xfrm>
            <a:off x="1028701" y="2639825"/>
            <a:ext cx="4229100" cy="3684588"/>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84FD85B-DF11-484D-8B88-8EC6A17B1190}"/>
              </a:ext>
            </a:extLst>
          </p:cNvPr>
          <p:cNvSpPr>
            <a:spLocks noGrp="1"/>
          </p:cNvSpPr>
          <p:nvPr>
            <p:ph type="body" sz="quarter" idx="3"/>
          </p:nvPr>
        </p:nvSpPr>
        <p:spPr>
          <a:xfrm>
            <a:off x="6057900" y="1681163"/>
            <a:ext cx="4229100" cy="823912"/>
          </a:xfrm>
        </p:spPr>
        <p:txBody>
          <a:bodyPr anchor="b"/>
          <a:lstStyle>
            <a:lvl1pPr marL="0" indent="0" fontAlgn="b">
              <a:buNone/>
              <a:defRPr sz="2200" b="1" i="0">
                <a:solidFill>
                  <a:schemeClr val="accent2"/>
                </a:solidFill>
                <a:latin typeface="Roboto Slab" pitchFamily="2" charset="0"/>
                <a:ea typeface="Roboto Slab"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44EE1B7-4789-B243-B467-11E2AF637F3D}"/>
              </a:ext>
            </a:extLst>
          </p:cNvPr>
          <p:cNvSpPr>
            <a:spLocks noGrp="1"/>
          </p:cNvSpPr>
          <p:nvPr>
            <p:ph sz="quarter" idx="4"/>
          </p:nvPr>
        </p:nvSpPr>
        <p:spPr>
          <a:xfrm>
            <a:off x="6057900" y="2639825"/>
            <a:ext cx="4229100" cy="3684588"/>
          </a:xfrm>
        </p:spPr>
        <p:txBody>
          <a:bodyPr/>
          <a:lstStyle>
            <a:lvl1pPr marL="0" indent="0" fontAlgn="t">
              <a:buFontTx/>
              <a:buNone/>
              <a:defRPr>
                <a:solidFill>
                  <a:schemeClr val="accent6"/>
                </a:solidFill>
              </a:defRPr>
            </a:lvl1pPr>
            <a:lvl2pPr marL="457200" indent="0" fontAlgn="t">
              <a:buFontTx/>
              <a:buNone/>
              <a:defRPr>
                <a:solidFill>
                  <a:schemeClr val="accent6"/>
                </a:solidFill>
              </a:defRPr>
            </a:lvl2pPr>
            <a:lvl3pPr marL="914400" indent="0" fontAlgn="t">
              <a:buFontTx/>
              <a:buNone/>
              <a:defRPr>
                <a:solidFill>
                  <a:schemeClr val="accent6"/>
                </a:solidFill>
              </a:defRPr>
            </a:lvl3pPr>
            <a:lvl4pPr marL="1371600" indent="0" fontAlgn="t">
              <a:buFontTx/>
              <a:buNone/>
              <a:defRPr>
                <a:solidFill>
                  <a:schemeClr val="accent6"/>
                </a:solidFill>
              </a:defRPr>
            </a:lvl4pPr>
            <a:lvl5pPr marL="1828800" indent="0" fontAlgn="t">
              <a:buFontTx/>
              <a:buNone/>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9FBC4E10-801A-2B48-A8CA-F3F611F0A25F}"/>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Dining Halls: 7 November 2023</a:t>
            </a:r>
            <a:endParaRPr lang="en-US" dirty="0"/>
          </a:p>
        </p:txBody>
      </p:sp>
      <p:sp>
        <p:nvSpPr>
          <p:cNvPr id="10" name="Slide Number Placeholder 6">
            <a:extLst>
              <a:ext uri="{FF2B5EF4-FFF2-40B4-BE49-F238E27FC236}">
                <a16:creationId xmlns:a16="http://schemas.microsoft.com/office/drawing/2014/main" id="{B5CE7C10-EAEA-6741-8950-06C5E3A8789D}"/>
              </a:ext>
            </a:extLst>
          </p:cNvPr>
          <p:cNvSpPr>
            <a:spLocks noGrp="1"/>
          </p:cNvSpPr>
          <p:nvPr>
            <p:ph type="sldNum" sz="quarter" idx="12"/>
          </p:nvPr>
        </p:nvSpPr>
        <p:spPr>
          <a:xfrm>
            <a:off x="6282645" y="6358792"/>
            <a:ext cx="2743200" cy="365125"/>
          </a:xfrm>
        </p:spPr>
        <p:txBody>
          <a:bodyPr/>
          <a:lstStyle>
            <a:lvl1pPr>
              <a:defRPr>
                <a:solidFill>
                  <a:schemeClr val="bg1"/>
                </a:solidFill>
              </a:defRPr>
            </a:lvl1pPr>
          </a:lstStyle>
          <a:p>
            <a:fld id="{A80F261E-5CBB-B04C-BE21-3334376A3FA6}" type="slidenum">
              <a:rPr lang="en-US" smtClean="0"/>
              <a:pPr/>
              <a:t>‹#›</a:t>
            </a:fld>
            <a:endParaRPr lang="en-US" dirty="0"/>
          </a:p>
        </p:txBody>
      </p:sp>
      <p:pic>
        <p:nvPicPr>
          <p:cNvPr id="11" name="Picture 10">
            <a:extLst>
              <a:ext uri="{FF2B5EF4-FFF2-40B4-BE49-F238E27FC236}">
                <a16:creationId xmlns:a16="http://schemas.microsoft.com/office/drawing/2014/main" id="{3D373288-F212-614F-BF4C-4CB0882F0127}"/>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712556352"/>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accent4"/>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46C457E6-5EC3-2F40-B70F-3D888AB65374}"/>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Dining Halls: 7 November 2023</a:t>
            </a:r>
            <a:endParaRPr lang="en-US" dirty="0"/>
          </a:p>
        </p:txBody>
      </p:sp>
      <p:sp>
        <p:nvSpPr>
          <p:cNvPr id="5" name="Slide Number Placeholder 6">
            <a:extLst>
              <a:ext uri="{FF2B5EF4-FFF2-40B4-BE49-F238E27FC236}">
                <a16:creationId xmlns:a16="http://schemas.microsoft.com/office/drawing/2014/main" id="{5B0E867A-5BEA-E341-BDAE-9DE0263B08EE}"/>
              </a:ext>
            </a:extLst>
          </p:cNvPr>
          <p:cNvSpPr>
            <a:spLocks noGrp="1"/>
          </p:cNvSpPr>
          <p:nvPr>
            <p:ph type="sldNum" sz="quarter" idx="12"/>
          </p:nvPr>
        </p:nvSpPr>
        <p:spPr>
          <a:xfrm>
            <a:off x="6282645" y="6358792"/>
            <a:ext cx="2743200" cy="365125"/>
          </a:xfrm>
        </p:spPr>
        <p:txBody>
          <a:bodyPr/>
          <a:lstStyle>
            <a:lvl1pPr>
              <a:defRPr>
                <a:solidFill>
                  <a:schemeClr val="bg1"/>
                </a:solidFill>
              </a:defRPr>
            </a:lvl1pPr>
          </a:lstStyle>
          <a:p>
            <a:fld id="{1E0E7D85-594F-0A4B-B30D-4DE05AFCF638}" type="slidenum">
              <a:rPr lang="en-US" smtClean="0"/>
              <a:pPr/>
              <a:t>‹#›</a:t>
            </a:fld>
            <a:endParaRPr lang="en-US" dirty="0"/>
          </a:p>
        </p:txBody>
      </p:sp>
      <p:pic>
        <p:nvPicPr>
          <p:cNvPr id="6" name="Picture 5">
            <a:extLst>
              <a:ext uri="{FF2B5EF4-FFF2-40B4-BE49-F238E27FC236}">
                <a16:creationId xmlns:a16="http://schemas.microsoft.com/office/drawing/2014/main" id="{5B929C05-C4EE-2647-BF8D-7770996B2098}"/>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2929053961"/>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1_Content with Captio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B05BA-D49F-4541-A42A-8928DC186C30}"/>
              </a:ext>
            </a:extLst>
          </p:cNvPr>
          <p:cNvSpPr>
            <a:spLocks noGrp="1"/>
          </p:cNvSpPr>
          <p:nvPr>
            <p:ph type="title"/>
          </p:nvPr>
        </p:nvSpPr>
        <p:spPr>
          <a:xfrm>
            <a:off x="1041953" y="987424"/>
            <a:ext cx="4215848" cy="961689"/>
          </a:xfrm>
        </p:spPr>
        <p:txBody>
          <a:bodyPr anchor="b"/>
          <a:lstStyle>
            <a:lvl1pPr fontAlgn="b">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94B4A9B-6EDF-194B-B975-30C3130B2548}"/>
              </a:ext>
            </a:extLst>
          </p:cNvPr>
          <p:cNvSpPr>
            <a:spLocks noGrp="1"/>
          </p:cNvSpPr>
          <p:nvPr>
            <p:ph idx="1"/>
          </p:nvPr>
        </p:nvSpPr>
        <p:spPr>
          <a:xfrm>
            <a:off x="6057900" y="987425"/>
            <a:ext cx="5092147" cy="4873625"/>
          </a:xfrm>
        </p:spPr>
        <p:txBody>
          <a:bodyPr/>
          <a:lstStyle>
            <a:lvl1pPr marL="0" indent="0" fontAlgn="t">
              <a:buFontTx/>
              <a:buNone/>
              <a:defRPr sz="3200">
                <a:solidFill>
                  <a:schemeClr val="accent6"/>
                </a:solidFill>
              </a:defRPr>
            </a:lvl1pPr>
            <a:lvl2pPr marL="457200" indent="0" fontAlgn="t">
              <a:buFontTx/>
              <a:buNone/>
              <a:defRPr sz="2800">
                <a:solidFill>
                  <a:schemeClr val="accent6"/>
                </a:solidFill>
              </a:defRPr>
            </a:lvl2pPr>
            <a:lvl3pPr marL="914400" indent="0" fontAlgn="t">
              <a:buFontTx/>
              <a:buNone/>
              <a:defRPr sz="2400">
                <a:solidFill>
                  <a:schemeClr val="accent6"/>
                </a:solidFill>
              </a:defRPr>
            </a:lvl3pPr>
            <a:lvl4pPr marL="1371600" indent="0" fontAlgn="t">
              <a:buFontTx/>
              <a:buNone/>
              <a:defRPr sz="2000">
                <a:solidFill>
                  <a:schemeClr val="accent6"/>
                </a:solidFill>
              </a:defRPr>
            </a:lvl4pPr>
            <a:lvl5pPr marL="1828800" indent="0" fontAlgn="t">
              <a:buFontTx/>
              <a:buNone/>
              <a:defRPr sz="2000">
                <a:solidFill>
                  <a:schemeClr val="accent6"/>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E47D310-2830-4442-A596-6328AF88C9AB}"/>
              </a:ext>
            </a:extLst>
          </p:cNvPr>
          <p:cNvSpPr>
            <a:spLocks noGrp="1"/>
          </p:cNvSpPr>
          <p:nvPr>
            <p:ph type="body" sz="half" idx="2"/>
          </p:nvPr>
        </p:nvSpPr>
        <p:spPr>
          <a:xfrm>
            <a:off x="1041953" y="2137890"/>
            <a:ext cx="4215848" cy="3465080"/>
          </a:xfrm>
        </p:spPr>
        <p:txBody>
          <a:bodyPr/>
          <a:lstStyle>
            <a:lvl1pPr marL="0" indent="0" fontAlgn="t">
              <a:buNone/>
              <a:defRPr sz="2200" b="1" i="0">
                <a:solidFill>
                  <a:schemeClr val="accent2"/>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a:extLst>
              <a:ext uri="{FF2B5EF4-FFF2-40B4-BE49-F238E27FC236}">
                <a16:creationId xmlns:a16="http://schemas.microsoft.com/office/drawing/2014/main" id="{F992C7AF-30BF-AF43-AE09-1E1EFFD235E8}"/>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Dining Halls: 7 November 2023</a:t>
            </a:r>
            <a:endParaRPr lang="en-US" dirty="0"/>
          </a:p>
        </p:txBody>
      </p:sp>
      <p:sp>
        <p:nvSpPr>
          <p:cNvPr id="8" name="Slide Number Placeholder 6">
            <a:extLst>
              <a:ext uri="{FF2B5EF4-FFF2-40B4-BE49-F238E27FC236}">
                <a16:creationId xmlns:a16="http://schemas.microsoft.com/office/drawing/2014/main" id="{0E7C66C9-9EAC-1343-A179-45E0B3C7B3F7}"/>
              </a:ext>
            </a:extLst>
          </p:cNvPr>
          <p:cNvSpPr>
            <a:spLocks noGrp="1"/>
          </p:cNvSpPr>
          <p:nvPr>
            <p:ph type="sldNum" sz="quarter" idx="12"/>
          </p:nvPr>
        </p:nvSpPr>
        <p:spPr>
          <a:xfrm>
            <a:off x="6282645" y="6358792"/>
            <a:ext cx="2743200" cy="365125"/>
          </a:xfrm>
        </p:spPr>
        <p:txBody>
          <a:bodyPr/>
          <a:lstStyle>
            <a:lvl1pPr>
              <a:defRPr>
                <a:solidFill>
                  <a:schemeClr val="bg1"/>
                </a:solidFill>
              </a:defRPr>
            </a:lvl1pPr>
          </a:lstStyle>
          <a:p>
            <a:fld id="{0E0AA202-5356-CE4B-9B1C-9B805B64902A}" type="slidenum">
              <a:rPr lang="en-US" smtClean="0"/>
              <a:pPr/>
              <a:t>‹#›</a:t>
            </a:fld>
            <a:endParaRPr lang="en-US" dirty="0"/>
          </a:p>
        </p:txBody>
      </p:sp>
      <p:pic>
        <p:nvPicPr>
          <p:cNvPr id="9" name="Picture 8">
            <a:extLst>
              <a:ext uri="{FF2B5EF4-FFF2-40B4-BE49-F238E27FC236}">
                <a16:creationId xmlns:a16="http://schemas.microsoft.com/office/drawing/2014/main" id="{58FAD694-732A-5849-938C-DD49BDF95646}"/>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3833983525"/>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Picture with Caption">
    <p:bg>
      <p:bgPr>
        <a:solidFill>
          <a:schemeClr val="accent4"/>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B1A555-26EF-6E41-ADD1-D7CEA9D7698E}"/>
              </a:ext>
            </a:extLst>
          </p:cNvPr>
          <p:cNvSpPr>
            <a:spLocks noGrp="1"/>
          </p:cNvSpPr>
          <p:nvPr>
            <p:ph type="pic" idx="1"/>
          </p:nvPr>
        </p:nvSpPr>
        <p:spPr>
          <a:xfrm>
            <a:off x="6057900" y="1028700"/>
            <a:ext cx="6134100" cy="4832350"/>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Footer Placeholder 5">
            <a:extLst>
              <a:ext uri="{FF2B5EF4-FFF2-40B4-BE49-F238E27FC236}">
                <a16:creationId xmlns:a16="http://schemas.microsoft.com/office/drawing/2014/main" id="{7F9555E6-A0F9-6147-B120-3E1ED3B376D5}"/>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Dining Halls: 7 November 2023</a:t>
            </a:r>
            <a:endParaRPr lang="en-US" dirty="0"/>
          </a:p>
        </p:txBody>
      </p:sp>
      <p:sp>
        <p:nvSpPr>
          <p:cNvPr id="8" name="Title 1">
            <a:extLst>
              <a:ext uri="{FF2B5EF4-FFF2-40B4-BE49-F238E27FC236}">
                <a16:creationId xmlns:a16="http://schemas.microsoft.com/office/drawing/2014/main" id="{71153836-B37D-DD49-9F2B-8A6405B87F13}"/>
              </a:ext>
            </a:extLst>
          </p:cNvPr>
          <p:cNvSpPr>
            <a:spLocks noGrp="1"/>
          </p:cNvSpPr>
          <p:nvPr>
            <p:ph type="title"/>
          </p:nvPr>
        </p:nvSpPr>
        <p:spPr>
          <a:xfrm>
            <a:off x="1041953" y="987424"/>
            <a:ext cx="4215848" cy="961689"/>
          </a:xfrm>
        </p:spPr>
        <p:txBody>
          <a:bodyPr anchor="b"/>
          <a:lstStyle>
            <a:lvl1pPr fontAlgn="b">
              <a:defRPr sz="3200"/>
            </a:lvl1pPr>
          </a:lstStyle>
          <a:p>
            <a:r>
              <a:rPr lang="en-US" dirty="0"/>
              <a:t>Click to edit Master title style</a:t>
            </a:r>
          </a:p>
        </p:txBody>
      </p:sp>
      <p:sp>
        <p:nvSpPr>
          <p:cNvPr id="9" name="Text Placeholder 3">
            <a:extLst>
              <a:ext uri="{FF2B5EF4-FFF2-40B4-BE49-F238E27FC236}">
                <a16:creationId xmlns:a16="http://schemas.microsoft.com/office/drawing/2014/main" id="{23D446A4-EBCA-BA47-9266-74AF19926CCF}"/>
              </a:ext>
            </a:extLst>
          </p:cNvPr>
          <p:cNvSpPr>
            <a:spLocks noGrp="1"/>
          </p:cNvSpPr>
          <p:nvPr>
            <p:ph type="body" sz="half" idx="2"/>
          </p:nvPr>
        </p:nvSpPr>
        <p:spPr>
          <a:xfrm>
            <a:off x="1041953" y="2137890"/>
            <a:ext cx="4215848" cy="3465080"/>
          </a:xfrm>
        </p:spPr>
        <p:txBody>
          <a:bodyPr/>
          <a:lstStyle>
            <a:lvl1pPr marL="0" indent="0" fontAlgn="t">
              <a:buNone/>
              <a:defRPr sz="2200" b="1" i="0">
                <a:solidFill>
                  <a:schemeClr val="accent2"/>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Slide Number Placeholder 6">
            <a:extLst>
              <a:ext uri="{FF2B5EF4-FFF2-40B4-BE49-F238E27FC236}">
                <a16:creationId xmlns:a16="http://schemas.microsoft.com/office/drawing/2014/main" id="{E9B8AF96-9084-C34A-8326-B56906D92CFA}"/>
              </a:ext>
            </a:extLst>
          </p:cNvPr>
          <p:cNvSpPr>
            <a:spLocks noGrp="1"/>
          </p:cNvSpPr>
          <p:nvPr>
            <p:ph type="sldNum" sz="quarter" idx="12"/>
          </p:nvPr>
        </p:nvSpPr>
        <p:spPr>
          <a:xfrm>
            <a:off x="6282645" y="6358792"/>
            <a:ext cx="2743200" cy="365125"/>
          </a:xfrm>
        </p:spPr>
        <p:txBody>
          <a:bodyPr/>
          <a:lstStyle>
            <a:lvl1pPr>
              <a:defRPr>
                <a:solidFill>
                  <a:schemeClr val="bg1"/>
                </a:solidFill>
              </a:defRPr>
            </a:lvl1pPr>
          </a:lstStyle>
          <a:p>
            <a:fld id="{58A5A6D7-D4FE-9040-A888-E752E8DCD155}" type="slidenum">
              <a:rPr lang="en-US" smtClean="0"/>
              <a:pPr/>
              <a:t>‹#›</a:t>
            </a:fld>
            <a:endParaRPr lang="en-US" dirty="0"/>
          </a:p>
        </p:txBody>
      </p:sp>
      <p:pic>
        <p:nvPicPr>
          <p:cNvPr id="11" name="Picture 10">
            <a:extLst>
              <a:ext uri="{FF2B5EF4-FFF2-40B4-BE49-F238E27FC236}">
                <a16:creationId xmlns:a16="http://schemas.microsoft.com/office/drawing/2014/main" id="{8191AA1B-93AD-FB4E-A137-8C0C348411B8}"/>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176315698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 With Sub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6FB7F4F-35DF-5743-B759-320B0E54B5AF}"/>
              </a:ext>
            </a:extLst>
          </p:cNvPr>
          <p:cNvSpPr>
            <a:spLocks noGrp="1"/>
          </p:cNvSpPr>
          <p:nvPr>
            <p:ph type="subTitle" idx="1"/>
          </p:nvPr>
        </p:nvSpPr>
        <p:spPr>
          <a:xfrm>
            <a:off x="1028699" y="4142874"/>
            <a:ext cx="5867401" cy="1215189"/>
          </a:xfrm>
        </p:spPr>
        <p:txBody>
          <a:bodyPr/>
          <a:lstStyle>
            <a:lvl1pPr marL="0" indent="0" algn="l">
              <a:buNone/>
              <a:defRPr sz="3200" b="0" i="0" cap="all" spc="500" baseline="0">
                <a:latin typeface="Source Sans Pro Light" panose="020B0403030403020204" pitchFamily="34" charset="0"/>
                <a:ea typeface="Source Sans Pro Light" panose="020B04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0" y="1905000"/>
            <a:ext cx="10096500" cy="2049378"/>
          </a:xfrm>
        </p:spPr>
        <p:txBody>
          <a:bodyPr anchor="b" anchorCtr="0"/>
          <a:lstStyle/>
          <a:p>
            <a:r>
              <a:rPr lang="en-US" dirty="0"/>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5531384"/>
            <a:ext cx="5867400" cy="284631"/>
          </a:xfrm>
        </p:spPr>
        <p:txBody>
          <a:bodyPr/>
          <a:lstStyle>
            <a:lvl1pPr marL="0" indent="0">
              <a:buFontTx/>
              <a:buNone/>
              <a:defRPr sz="1800">
                <a:latin typeface="Roboto Slab" pitchFamily="2" charset="0"/>
                <a:ea typeface="Roboto Slab" pitchFamily="2" charset="0"/>
              </a:defRPr>
            </a:lvl1pPr>
          </a:lstStyle>
          <a:p>
            <a:pPr lvl="0"/>
            <a:r>
              <a:rPr lang="en-US" dirty="0"/>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5816015"/>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dirty="0"/>
              <a:t>Date</a:t>
            </a:r>
          </a:p>
        </p:txBody>
      </p:sp>
    </p:spTree>
    <p:extLst>
      <p:ext uri="{BB962C8B-B14F-4D97-AF65-F5344CB8AC3E}">
        <p14:creationId xmlns:p14="http://schemas.microsoft.com/office/powerpoint/2010/main" val="20605131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Picture with Caption">
    <p:bg>
      <p:bgPr>
        <a:solidFill>
          <a:schemeClr val="accent4"/>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CB1A555-26EF-6E41-ADD1-D7CEA9D7698E}"/>
              </a:ext>
            </a:extLst>
          </p:cNvPr>
          <p:cNvSpPr>
            <a:spLocks noGrp="1"/>
          </p:cNvSpPr>
          <p:nvPr>
            <p:ph type="pic" idx="1"/>
          </p:nvPr>
        </p:nvSpPr>
        <p:spPr>
          <a:xfrm>
            <a:off x="-76200" y="1028700"/>
            <a:ext cx="6134100" cy="4832350"/>
          </a:xfrm>
          <a:solidFill>
            <a:schemeClr val="bg2"/>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Footer Placeholder 5">
            <a:extLst>
              <a:ext uri="{FF2B5EF4-FFF2-40B4-BE49-F238E27FC236}">
                <a16:creationId xmlns:a16="http://schemas.microsoft.com/office/drawing/2014/main" id="{7F9555E6-A0F9-6147-B120-3E1ED3B376D5}"/>
              </a:ext>
            </a:extLst>
          </p:cNvPr>
          <p:cNvSpPr>
            <a:spLocks noGrp="1"/>
          </p:cNvSpPr>
          <p:nvPr>
            <p:ph type="ftr" sz="quarter" idx="11"/>
          </p:nvPr>
        </p:nvSpPr>
        <p:spPr>
          <a:xfrm>
            <a:off x="1028700" y="6356350"/>
            <a:ext cx="4114800" cy="365125"/>
          </a:xfrm>
          <a:prstGeom prst="rect">
            <a:avLst/>
          </a:prstGeom>
        </p:spPr>
        <p:txBody>
          <a:bodyPr/>
          <a:lstStyle/>
          <a:p>
            <a:r>
              <a:rPr lang="en-US"/>
              <a:t>FSCSA Subcommittee on Dining Halls: 7 November 2023</a:t>
            </a:r>
            <a:endParaRPr lang="en-US" dirty="0"/>
          </a:p>
        </p:txBody>
      </p:sp>
      <p:sp>
        <p:nvSpPr>
          <p:cNvPr id="8" name="Title 1">
            <a:extLst>
              <a:ext uri="{FF2B5EF4-FFF2-40B4-BE49-F238E27FC236}">
                <a16:creationId xmlns:a16="http://schemas.microsoft.com/office/drawing/2014/main" id="{71153836-B37D-DD49-9F2B-8A6405B87F13}"/>
              </a:ext>
            </a:extLst>
          </p:cNvPr>
          <p:cNvSpPr>
            <a:spLocks noGrp="1"/>
          </p:cNvSpPr>
          <p:nvPr>
            <p:ph type="title"/>
          </p:nvPr>
        </p:nvSpPr>
        <p:spPr>
          <a:xfrm>
            <a:off x="6909352" y="987424"/>
            <a:ext cx="4215848" cy="961689"/>
          </a:xfrm>
        </p:spPr>
        <p:txBody>
          <a:bodyPr anchor="b"/>
          <a:lstStyle>
            <a:lvl1pPr fontAlgn="b">
              <a:defRPr sz="3200"/>
            </a:lvl1pPr>
          </a:lstStyle>
          <a:p>
            <a:r>
              <a:rPr lang="en-US" dirty="0"/>
              <a:t>Click to edit Master title style</a:t>
            </a:r>
          </a:p>
        </p:txBody>
      </p:sp>
      <p:sp>
        <p:nvSpPr>
          <p:cNvPr id="9" name="Text Placeholder 3">
            <a:extLst>
              <a:ext uri="{FF2B5EF4-FFF2-40B4-BE49-F238E27FC236}">
                <a16:creationId xmlns:a16="http://schemas.microsoft.com/office/drawing/2014/main" id="{23D446A4-EBCA-BA47-9266-74AF19926CCF}"/>
              </a:ext>
            </a:extLst>
          </p:cNvPr>
          <p:cNvSpPr>
            <a:spLocks noGrp="1"/>
          </p:cNvSpPr>
          <p:nvPr>
            <p:ph type="body" sz="half" idx="2"/>
          </p:nvPr>
        </p:nvSpPr>
        <p:spPr>
          <a:xfrm>
            <a:off x="6896100" y="2137890"/>
            <a:ext cx="4215848" cy="3465080"/>
          </a:xfrm>
        </p:spPr>
        <p:txBody>
          <a:bodyPr/>
          <a:lstStyle>
            <a:lvl1pPr marL="0" indent="0" fontAlgn="t">
              <a:buNone/>
              <a:defRPr sz="2200" b="1" i="0">
                <a:solidFill>
                  <a:schemeClr val="accent2"/>
                </a:solidFill>
                <a:latin typeface="Roboto Slab" pitchFamily="2" charset="0"/>
                <a:ea typeface="Roboto Slab"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0" name="Slide Number Placeholder 6">
            <a:extLst>
              <a:ext uri="{FF2B5EF4-FFF2-40B4-BE49-F238E27FC236}">
                <a16:creationId xmlns:a16="http://schemas.microsoft.com/office/drawing/2014/main" id="{4AC78F42-9DA6-7845-B921-A42AEE237B5C}"/>
              </a:ext>
            </a:extLst>
          </p:cNvPr>
          <p:cNvSpPr>
            <a:spLocks noGrp="1"/>
          </p:cNvSpPr>
          <p:nvPr>
            <p:ph type="sldNum" sz="quarter" idx="12"/>
          </p:nvPr>
        </p:nvSpPr>
        <p:spPr>
          <a:xfrm>
            <a:off x="6282645" y="6358792"/>
            <a:ext cx="2743200" cy="365125"/>
          </a:xfrm>
        </p:spPr>
        <p:txBody>
          <a:bodyPr/>
          <a:lstStyle>
            <a:lvl1pPr>
              <a:defRPr>
                <a:solidFill>
                  <a:schemeClr val="bg1"/>
                </a:solidFill>
              </a:defRPr>
            </a:lvl1pPr>
          </a:lstStyle>
          <a:p>
            <a:fld id="{A8B18630-3351-1347-8F92-97E5339EB3DF}" type="slidenum">
              <a:rPr lang="en-US" smtClean="0"/>
              <a:pPr/>
              <a:t>‹#›</a:t>
            </a:fld>
            <a:endParaRPr lang="en-US" dirty="0"/>
          </a:p>
        </p:txBody>
      </p:sp>
      <p:pic>
        <p:nvPicPr>
          <p:cNvPr id="11" name="Picture 10">
            <a:extLst>
              <a:ext uri="{FF2B5EF4-FFF2-40B4-BE49-F238E27FC236}">
                <a16:creationId xmlns:a16="http://schemas.microsoft.com/office/drawing/2014/main" id="{990147D0-DAD8-6242-B85A-E5D58F0403D2}"/>
              </a:ext>
            </a:extLst>
          </p:cNvPr>
          <p:cNvPicPr>
            <a:picLocks noChangeAspect="1"/>
          </p:cNvPicPr>
          <p:nvPr userDrawn="1"/>
        </p:nvPicPr>
        <p:blipFill>
          <a:blip r:embed="rId2"/>
          <a:stretch>
            <a:fillRect/>
          </a:stretch>
        </p:blipFill>
        <p:spPr>
          <a:xfrm>
            <a:off x="9448800" y="5429707"/>
            <a:ext cx="1676400" cy="1433578"/>
          </a:xfrm>
          <a:prstGeom prst="rect">
            <a:avLst/>
          </a:prstGeom>
        </p:spPr>
      </p:pic>
    </p:spTree>
    <p:extLst>
      <p:ext uri="{BB962C8B-B14F-4D97-AF65-F5344CB8AC3E}">
        <p14:creationId xmlns:p14="http://schemas.microsoft.com/office/powerpoint/2010/main" val="1425602652"/>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2"/>
          <a:stretch>
            <a:fillRect/>
          </a:stretch>
        </p:blipFill>
        <p:spPr>
          <a:xfrm>
            <a:off x="9448800" y="5427041"/>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hasCustomPrompt="1"/>
          </p:nvPr>
        </p:nvSpPr>
        <p:spPr>
          <a:xfrm>
            <a:off x="1028700" y="1732105"/>
            <a:ext cx="8420100" cy="896795"/>
          </a:xfrm>
        </p:spPr>
        <p:txBody>
          <a:bodyPr anchor="t" anchorCtr="0">
            <a:noAutofit/>
          </a:bodyPr>
          <a:lstStyle>
            <a:lvl1pPr>
              <a:defRPr sz="5400" spc="0" baseline="0">
                <a:solidFill>
                  <a:schemeClr val="accent2"/>
                </a:solidFill>
              </a:defRPr>
            </a:lvl1pPr>
          </a:lstStyle>
          <a:p>
            <a:r>
              <a:rPr lang="en-US" dirty="0"/>
              <a:t>Thank you</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5531384"/>
            <a:ext cx="5867400" cy="284631"/>
          </a:xfrm>
        </p:spPr>
        <p:txBody>
          <a:bodyPr/>
          <a:lstStyle>
            <a:lvl1pPr marL="0" indent="0">
              <a:buFontTx/>
              <a:buNone/>
              <a:defRPr sz="1800">
                <a:latin typeface="Roboto Slab" pitchFamily="2" charset="0"/>
                <a:ea typeface="Roboto Slab" pitchFamily="2" charset="0"/>
              </a:defRPr>
            </a:lvl1pPr>
          </a:lstStyle>
          <a:p>
            <a:pPr lvl="0"/>
            <a:r>
              <a:rPr lang="en-US" dirty="0"/>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5816015"/>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dirty="0"/>
              <a:t>Thursday, May 23, 2019</a:t>
            </a:r>
          </a:p>
        </p:txBody>
      </p:sp>
      <p:sp>
        <p:nvSpPr>
          <p:cNvPr id="6" name="Content Placeholder 2">
            <a:extLst>
              <a:ext uri="{FF2B5EF4-FFF2-40B4-BE49-F238E27FC236}">
                <a16:creationId xmlns:a16="http://schemas.microsoft.com/office/drawing/2014/main" id="{17D5C3B5-9C73-BA41-B510-C6FC41E1368B}"/>
              </a:ext>
            </a:extLst>
          </p:cNvPr>
          <p:cNvSpPr>
            <a:spLocks noGrp="1"/>
          </p:cNvSpPr>
          <p:nvPr>
            <p:ph idx="1" hasCustomPrompt="1"/>
          </p:nvPr>
        </p:nvSpPr>
        <p:spPr>
          <a:xfrm>
            <a:off x="1047750" y="2628901"/>
            <a:ext cx="5867400" cy="2362200"/>
          </a:xfrm>
        </p:spPr>
        <p:txBody>
          <a:bodyPr/>
          <a:lstStyle>
            <a:lvl1pPr marL="0" indent="0">
              <a:buFontTx/>
              <a:buNone/>
              <a:defRPr>
                <a:solidFill>
                  <a:schemeClr val="tx1"/>
                </a:solidFill>
              </a:defRPr>
            </a:lvl1pPr>
            <a:lvl2pPr marL="457200" indent="0">
              <a:buFontTx/>
              <a:buNone/>
              <a:defRPr>
                <a:solidFill>
                  <a:schemeClr val="tx1"/>
                </a:solidFill>
              </a:defRPr>
            </a:lvl2pPr>
            <a:lvl3pPr marL="914400" indent="0">
              <a:buFontTx/>
              <a:buNone/>
              <a:defRPr>
                <a:solidFill>
                  <a:schemeClr val="tx1"/>
                </a:solidFill>
              </a:defRPr>
            </a:lvl3pPr>
            <a:lvl4pPr marL="1371600" indent="0">
              <a:buFontTx/>
              <a:buNone/>
              <a:defRPr>
                <a:solidFill>
                  <a:schemeClr val="tx1"/>
                </a:solidFill>
              </a:defRPr>
            </a:lvl4pPr>
            <a:lvl5pPr marL="1828800" indent="0">
              <a:buFontTx/>
              <a:buNone/>
              <a:defRPr>
                <a:solidFill>
                  <a:schemeClr val="tx1"/>
                </a:solidFill>
              </a:defRPr>
            </a:lvl5pPr>
          </a:lstStyle>
          <a:p>
            <a:pPr lvl="0"/>
            <a:r>
              <a:rPr lang="en-US" dirty="0"/>
              <a:t>Closing remarks and information.</a:t>
            </a:r>
          </a:p>
        </p:txBody>
      </p:sp>
    </p:spTree>
    <p:extLst>
      <p:ext uri="{BB962C8B-B14F-4D97-AF65-F5344CB8AC3E}">
        <p14:creationId xmlns:p14="http://schemas.microsoft.com/office/powerpoint/2010/main" val="2299633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0" y="923723"/>
            <a:ext cx="8420100" cy="1705177"/>
          </a:xfrm>
        </p:spPr>
        <p:txBody>
          <a:bodyPr anchor="t" anchorCtr="0">
            <a:noAutofit/>
          </a:bodyPr>
          <a:lstStyle>
            <a:lvl1pPr>
              <a:defRPr sz="5400" spc="0" baseline="0"/>
            </a:lvl1pPr>
          </a:lstStyle>
          <a:p>
            <a:r>
              <a:rPr lang="en-US" dirty="0"/>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2931138"/>
            <a:ext cx="5867400" cy="284631"/>
          </a:xfrm>
        </p:spPr>
        <p:txBody>
          <a:bodyPr/>
          <a:lstStyle>
            <a:lvl1pPr marL="0" indent="0">
              <a:buFontTx/>
              <a:buNone/>
              <a:defRPr sz="1800">
                <a:latin typeface="Roboto Slab" pitchFamily="2" charset="0"/>
                <a:ea typeface="Roboto Slab" pitchFamily="2" charset="0"/>
              </a:defRPr>
            </a:lvl1pPr>
          </a:lstStyle>
          <a:p>
            <a:pPr lvl="0"/>
            <a:r>
              <a:rPr lang="en-US" dirty="0"/>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3215769"/>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dirty="0"/>
              <a:t>Thursday, May 23, 2019</a:t>
            </a:r>
          </a:p>
        </p:txBody>
      </p:sp>
    </p:spTree>
    <p:extLst>
      <p:ext uri="{BB962C8B-B14F-4D97-AF65-F5344CB8AC3E}">
        <p14:creationId xmlns:p14="http://schemas.microsoft.com/office/powerpoint/2010/main" val="2150820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Layout">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0" y="0"/>
            <a:ext cx="12192000" cy="6858000"/>
          </a:xfrm>
          <a:solidFill>
            <a:schemeClr val="tx2"/>
          </a:solidFill>
        </p:spPr>
        <p:txBody>
          <a:bodyPr/>
          <a:lstStyle>
            <a:lvl1pPr>
              <a:defRPr>
                <a:solidFill>
                  <a:schemeClr val="accent2"/>
                </a:solidFill>
              </a:defRPr>
            </a:lvl1pPr>
          </a:lstStyle>
          <a:p>
            <a:endParaRPr lang="en-US" dirty="0"/>
          </a:p>
        </p:txBody>
      </p:sp>
      <p:sp>
        <p:nvSpPr>
          <p:cNvPr id="11" name="Title 8">
            <a:extLst>
              <a:ext uri="{FF2B5EF4-FFF2-40B4-BE49-F238E27FC236}">
                <a16:creationId xmlns:a16="http://schemas.microsoft.com/office/drawing/2014/main" id="{47BD68E0-9DC0-CA40-BDA7-8E3D81087A54}"/>
              </a:ext>
            </a:extLst>
          </p:cNvPr>
          <p:cNvSpPr>
            <a:spLocks noGrp="1"/>
          </p:cNvSpPr>
          <p:nvPr>
            <p:ph type="title"/>
          </p:nvPr>
        </p:nvSpPr>
        <p:spPr>
          <a:xfrm>
            <a:off x="1028700" y="923723"/>
            <a:ext cx="8420100" cy="1705177"/>
          </a:xfrm>
        </p:spPr>
        <p:txBody>
          <a:bodyPr anchor="t" anchorCtr="0">
            <a:noAutofit/>
          </a:bodyPr>
          <a:lstStyle>
            <a:lvl1pPr>
              <a:defRPr sz="5400" spc="0" baseline="0"/>
            </a:lvl1pPr>
          </a:lstStyle>
          <a:p>
            <a:r>
              <a:rPr lang="en-US" dirty="0"/>
              <a:t>Click to edit Master title style</a:t>
            </a:r>
          </a:p>
        </p:txBody>
      </p:sp>
      <p:sp>
        <p:nvSpPr>
          <p:cNvPr id="12" name="Text Placeholder 13">
            <a:extLst>
              <a:ext uri="{FF2B5EF4-FFF2-40B4-BE49-F238E27FC236}">
                <a16:creationId xmlns:a16="http://schemas.microsoft.com/office/drawing/2014/main" id="{000EC847-8F76-954B-AF0B-EA76462475F0}"/>
              </a:ext>
            </a:extLst>
          </p:cNvPr>
          <p:cNvSpPr>
            <a:spLocks noGrp="1"/>
          </p:cNvSpPr>
          <p:nvPr>
            <p:ph type="body" sz="quarter" idx="10" hasCustomPrompt="1"/>
          </p:nvPr>
        </p:nvSpPr>
        <p:spPr>
          <a:xfrm>
            <a:off x="1028700" y="2931138"/>
            <a:ext cx="5867400" cy="284631"/>
          </a:xfrm>
        </p:spPr>
        <p:txBody>
          <a:bodyPr/>
          <a:lstStyle>
            <a:lvl1pPr marL="0" indent="0">
              <a:buFontTx/>
              <a:buNone/>
              <a:defRPr sz="1800">
                <a:latin typeface="Roboto Slab" pitchFamily="2" charset="0"/>
                <a:ea typeface="Roboto Slab" pitchFamily="2" charset="0"/>
              </a:defRPr>
            </a:lvl1pPr>
          </a:lstStyle>
          <a:p>
            <a:pPr lvl="0"/>
            <a:r>
              <a:rPr lang="en-US" dirty="0"/>
              <a:t>Presenter Name</a:t>
            </a:r>
          </a:p>
        </p:txBody>
      </p:sp>
      <p:sp>
        <p:nvSpPr>
          <p:cNvPr id="13" name="Text Placeholder 15">
            <a:extLst>
              <a:ext uri="{FF2B5EF4-FFF2-40B4-BE49-F238E27FC236}">
                <a16:creationId xmlns:a16="http://schemas.microsoft.com/office/drawing/2014/main" id="{E8AEE2C1-5DED-3343-B377-25A9FEC76216}"/>
              </a:ext>
            </a:extLst>
          </p:cNvPr>
          <p:cNvSpPr>
            <a:spLocks noGrp="1"/>
          </p:cNvSpPr>
          <p:nvPr>
            <p:ph type="body" sz="quarter" idx="11" hasCustomPrompt="1"/>
          </p:nvPr>
        </p:nvSpPr>
        <p:spPr>
          <a:xfrm>
            <a:off x="1028700" y="3215769"/>
            <a:ext cx="3390900" cy="304800"/>
          </a:xfrm>
        </p:spPr>
        <p:txBody>
          <a:bodyPr/>
          <a:lstStyle>
            <a:lvl1pPr marL="0" indent="0">
              <a:buFontTx/>
              <a:buNone/>
              <a:defRPr sz="1800" b="0" i="0">
                <a:latin typeface="Roboto Slab Thin" pitchFamily="2" charset="0"/>
                <a:ea typeface="Roboto Slab Thin" pitchFamily="2" charset="0"/>
              </a:defRPr>
            </a:lvl1pPr>
          </a:lstStyle>
          <a:p>
            <a:pPr lvl="0"/>
            <a:r>
              <a:rPr lang="en-US" dirty="0"/>
              <a:t>Thursday, May 23, 2019</a:t>
            </a:r>
          </a:p>
        </p:txBody>
      </p:sp>
      <p:pic>
        <p:nvPicPr>
          <p:cNvPr id="14" name="Picture 13">
            <a:extLst>
              <a:ext uri="{FF2B5EF4-FFF2-40B4-BE49-F238E27FC236}">
                <a16:creationId xmlns:a16="http://schemas.microsoft.com/office/drawing/2014/main" id="{403CD32C-778B-284E-AD1B-2C922A413CB0}"/>
              </a:ext>
            </a:extLst>
          </p:cNvPr>
          <p:cNvPicPr>
            <a:picLocks noChangeAspect="1"/>
          </p:cNvPicPr>
          <p:nvPr userDrawn="1"/>
        </p:nvPicPr>
        <p:blipFill>
          <a:blip r:embed="rId2"/>
          <a:stretch>
            <a:fillRect/>
          </a:stretch>
        </p:blipFill>
        <p:spPr>
          <a:xfrm>
            <a:off x="9448800" y="5419090"/>
            <a:ext cx="1676400" cy="1438910"/>
          </a:xfrm>
          <a:prstGeom prst="rect">
            <a:avLst/>
          </a:prstGeom>
        </p:spPr>
      </p:pic>
    </p:spTree>
    <p:extLst>
      <p:ext uri="{BB962C8B-B14F-4D97-AF65-F5344CB8AC3E}">
        <p14:creationId xmlns:p14="http://schemas.microsoft.com/office/powerpoint/2010/main" val="3715088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33D695-1F7F-6E4A-B58F-EE82E732BECB}"/>
              </a:ext>
            </a:extLst>
          </p:cNvPr>
          <p:cNvPicPr>
            <a:picLocks noChangeAspect="1"/>
          </p:cNvPicPr>
          <p:nvPr userDrawn="1"/>
        </p:nvPicPr>
        <p:blipFill>
          <a:blip r:embed="rId3"/>
          <a:stretch>
            <a:fillRect/>
          </a:stretch>
        </p:blipFill>
        <p:spPr>
          <a:xfrm>
            <a:off x="9448800" y="5419090"/>
            <a:ext cx="1676400" cy="1438910"/>
          </a:xfrm>
          <a:prstGeom prst="rect">
            <a:avLst/>
          </a:prstGeom>
        </p:spPr>
      </p:pic>
      <p:sp>
        <p:nvSpPr>
          <p:cNvPr id="2" name="Rectangle 1">
            <a:extLst>
              <a:ext uri="{FF2B5EF4-FFF2-40B4-BE49-F238E27FC236}">
                <a16:creationId xmlns:a16="http://schemas.microsoft.com/office/drawing/2014/main" id="{98117236-5E7C-3A4F-9AE6-882902A89316}"/>
              </a:ext>
            </a:extLst>
          </p:cNvPr>
          <p:cNvSpPr/>
          <p:nvPr userDrawn="1"/>
        </p:nvSpPr>
        <p:spPr>
          <a:xfrm>
            <a:off x="0" y="1028700"/>
            <a:ext cx="68961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3297C051-716C-DD41-A2FF-00E1C48DA9C5}"/>
              </a:ext>
            </a:extLst>
          </p:cNvPr>
          <p:cNvSpPr>
            <a:spLocks noGrp="1"/>
          </p:cNvSpPr>
          <p:nvPr>
            <p:ph type="title"/>
          </p:nvPr>
        </p:nvSpPr>
        <p:spPr>
          <a:xfrm>
            <a:off x="1028701" y="1718853"/>
            <a:ext cx="5029200" cy="2162377"/>
          </a:xfrm>
        </p:spPr>
        <p:txBody>
          <a:bodyPr anchor="t" anchorCtr="0">
            <a:noAutofit/>
          </a:bodyPr>
          <a:lstStyle>
            <a:lvl1pPr>
              <a:defRPr sz="5400" spc="0" baseline="0"/>
            </a:lvl1pPr>
          </a:lstStyle>
          <a:p>
            <a:r>
              <a:rPr lang="en-US" dirty="0"/>
              <a:t>Click to edit Master title style</a:t>
            </a:r>
          </a:p>
        </p:txBody>
      </p:sp>
      <p:sp>
        <p:nvSpPr>
          <p:cNvPr id="14" name="Text Placeholder 13">
            <a:extLst>
              <a:ext uri="{FF2B5EF4-FFF2-40B4-BE49-F238E27FC236}">
                <a16:creationId xmlns:a16="http://schemas.microsoft.com/office/drawing/2014/main" id="{17507265-CA46-3E4B-AC9A-46816C7123B1}"/>
              </a:ext>
            </a:extLst>
          </p:cNvPr>
          <p:cNvSpPr>
            <a:spLocks noGrp="1"/>
          </p:cNvSpPr>
          <p:nvPr>
            <p:ph type="body" sz="quarter" idx="10" hasCustomPrompt="1"/>
          </p:nvPr>
        </p:nvSpPr>
        <p:spPr>
          <a:xfrm>
            <a:off x="1028700" y="4523893"/>
            <a:ext cx="5867400" cy="344403"/>
          </a:xfrm>
        </p:spPr>
        <p:txBody>
          <a:bodyPr/>
          <a:lstStyle>
            <a:lvl1pPr marL="0" indent="0">
              <a:buFontTx/>
              <a:buNone/>
              <a:defRPr sz="1800">
                <a:latin typeface="Roboto Slab" pitchFamily="2" charset="0"/>
                <a:ea typeface="Roboto Slab" pitchFamily="2" charset="0"/>
              </a:defRPr>
            </a:lvl1pPr>
          </a:lstStyle>
          <a:p>
            <a:pPr lvl="0"/>
            <a:r>
              <a:rPr lang="en-US" dirty="0"/>
              <a:t>Presenter Name</a:t>
            </a:r>
          </a:p>
        </p:txBody>
      </p:sp>
      <p:sp>
        <p:nvSpPr>
          <p:cNvPr id="16" name="Text Placeholder 15">
            <a:extLst>
              <a:ext uri="{FF2B5EF4-FFF2-40B4-BE49-F238E27FC236}">
                <a16:creationId xmlns:a16="http://schemas.microsoft.com/office/drawing/2014/main" id="{DA2CC802-E567-C941-809A-6E39AFCBBC4A}"/>
              </a:ext>
            </a:extLst>
          </p:cNvPr>
          <p:cNvSpPr>
            <a:spLocks noGrp="1"/>
          </p:cNvSpPr>
          <p:nvPr>
            <p:ph type="body" sz="quarter" idx="11" hasCustomPrompt="1"/>
          </p:nvPr>
        </p:nvSpPr>
        <p:spPr>
          <a:xfrm>
            <a:off x="1028700" y="4806406"/>
            <a:ext cx="3390900" cy="368808"/>
          </a:xfrm>
        </p:spPr>
        <p:txBody>
          <a:bodyPr/>
          <a:lstStyle>
            <a:lvl1pPr marL="0" indent="0">
              <a:buFontTx/>
              <a:buNone/>
              <a:defRPr sz="1800" b="0" i="0">
                <a:latin typeface="Roboto Slab Thin" pitchFamily="2" charset="0"/>
                <a:ea typeface="Roboto Slab Thin" pitchFamily="2" charset="0"/>
              </a:defRPr>
            </a:lvl1pPr>
          </a:lstStyle>
          <a:p>
            <a:pPr lvl="0"/>
            <a:r>
              <a:rPr lang="en-US" dirty="0"/>
              <a:t>Thursday, May 23, 2019</a:t>
            </a:r>
          </a:p>
        </p:txBody>
      </p:sp>
    </p:spTree>
    <p:extLst>
      <p:ext uri="{BB962C8B-B14F-4D97-AF65-F5344CB8AC3E}">
        <p14:creationId xmlns:p14="http://schemas.microsoft.com/office/powerpoint/2010/main" val="620883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Layout">
    <p:bg>
      <p:bgPr>
        <a:solidFill>
          <a:schemeClr val="tx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B18B05C-E1F3-224A-9A04-CC1C48A703EF}"/>
              </a:ext>
            </a:extLst>
          </p:cNvPr>
          <p:cNvSpPr>
            <a:spLocks noGrp="1"/>
          </p:cNvSpPr>
          <p:nvPr>
            <p:ph type="pic" sz="quarter" idx="13"/>
          </p:nvPr>
        </p:nvSpPr>
        <p:spPr>
          <a:xfrm>
            <a:off x="0" y="0"/>
            <a:ext cx="12192000" cy="6858000"/>
          </a:xfrm>
          <a:solidFill>
            <a:schemeClr val="tx2"/>
          </a:solidFill>
        </p:spPr>
        <p:txBody>
          <a:bodyPr/>
          <a:lstStyle>
            <a:lvl1pPr>
              <a:defRPr>
                <a:solidFill>
                  <a:schemeClr val="accent2"/>
                </a:solidFill>
              </a:defRPr>
            </a:lvl1pPr>
          </a:lstStyle>
          <a:p>
            <a:endParaRPr lang="en-US" dirty="0"/>
          </a:p>
        </p:txBody>
      </p:sp>
      <p:pic>
        <p:nvPicPr>
          <p:cNvPr id="14" name="Picture 13">
            <a:extLst>
              <a:ext uri="{FF2B5EF4-FFF2-40B4-BE49-F238E27FC236}">
                <a16:creationId xmlns:a16="http://schemas.microsoft.com/office/drawing/2014/main" id="{403CD32C-778B-284E-AD1B-2C922A413CB0}"/>
              </a:ext>
            </a:extLst>
          </p:cNvPr>
          <p:cNvPicPr>
            <a:picLocks noChangeAspect="1"/>
          </p:cNvPicPr>
          <p:nvPr userDrawn="1"/>
        </p:nvPicPr>
        <p:blipFill>
          <a:blip r:embed="rId2"/>
          <a:stretch>
            <a:fillRect/>
          </a:stretch>
        </p:blipFill>
        <p:spPr>
          <a:xfrm>
            <a:off x="9448800" y="5419090"/>
            <a:ext cx="1676400" cy="1438910"/>
          </a:xfrm>
          <a:prstGeom prst="rect">
            <a:avLst/>
          </a:prstGeom>
        </p:spPr>
      </p:pic>
      <p:sp>
        <p:nvSpPr>
          <p:cNvPr id="8" name="Rectangle 7">
            <a:extLst>
              <a:ext uri="{FF2B5EF4-FFF2-40B4-BE49-F238E27FC236}">
                <a16:creationId xmlns:a16="http://schemas.microsoft.com/office/drawing/2014/main" id="{E927D59C-1055-284F-A691-EB81D0AAF6DF}"/>
              </a:ext>
            </a:extLst>
          </p:cNvPr>
          <p:cNvSpPr/>
          <p:nvPr userDrawn="1"/>
        </p:nvSpPr>
        <p:spPr>
          <a:xfrm>
            <a:off x="0" y="1028700"/>
            <a:ext cx="68961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2D008463-24A0-A542-BE4F-09DCE05EE46B}"/>
              </a:ext>
            </a:extLst>
          </p:cNvPr>
          <p:cNvSpPr>
            <a:spLocks noGrp="1"/>
          </p:cNvSpPr>
          <p:nvPr>
            <p:ph type="title"/>
          </p:nvPr>
        </p:nvSpPr>
        <p:spPr>
          <a:xfrm>
            <a:off x="1028701" y="1718853"/>
            <a:ext cx="5029200" cy="2162377"/>
          </a:xfrm>
        </p:spPr>
        <p:txBody>
          <a:bodyPr anchor="t" anchorCtr="0">
            <a:noAutofit/>
          </a:bodyPr>
          <a:lstStyle>
            <a:lvl1pPr>
              <a:defRPr sz="5400" spc="0" baseline="0"/>
            </a:lvl1pPr>
          </a:lstStyle>
          <a:p>
            <a:r>
              <a:rPr lang="en-US" dirty="0"/>
              <a:t>Click to edit Master title style</a:t>
            </a:r>
          </a:p>
        </p:txBody>
      </p:sp>
      <p:sp>
        <p:nvSpPr>
          <p:cNvPr id="10" name="Text Placeholder 13">
            <a:extLst>
              <a:ext uri="{FF2B5EF4-FFF2-40B4-BE49-F238E27FC236}">
                <a16:creationId xmlns:a16="http://schemas.microsoft.com/office/drawing/2014/main" id="{A5F52BFD-303D-244F-AAB2-3FD5AFE3B3FB}"/>
              </a:ext>
            </a:extLst>
          </p:cNvPr>
          <p:cNvSpPr>
            <a:spLocks noGrp="1"/>
          </p:cNvSpPr>
          <p:nvPr>
            <p:ph type="body" sz="quarter" idx="10" hasCustomPrompt="1"/>
          </p:nvPr>
        </p:nvSpPr>
        <p:spPr>
          <a:xfrm>
            <a:off x="1028700" y="4523893"/>
            <a:ext cx="5867400" cy="344403"/>
          </a:xfrm>
        </p:spPr>
        <p:txBody>
          <a:bodyPr/>
          <a:lstStyle>
            <a:lvl1pPr marL="0" indent="0">
              <a:buFontTx/>
              <a:buNone/>
              <a:defRPr sz="1800">
                <a:latin typeface="Roboto Slab" pitchFamily="2" charset="0"/>
                <a:ea typeface="Roboto Slab" pitchFamily="2" charset="0"/>
              </a:defRPr>
            </a:lvl1pPr>
          </a:lstStyle>
          <a:p>
            <a:pPr lvl="0"/>
            <a:r>
              <a:rPr lang="en-US" dirty="0"/>
              <a:t>Presenter Name</a:t>
            </a:r>
          </a:p>
        </p:txBody>
      </p:sp>
      <p:sp>
        <p:nvSpPr>
          <p:cNvPr id="15" name="Text Placeholder 15">
            <a:extLst>
              <a:ext uri="{FF2B5EF4-FFF2-40B4-BE49-F238E27FC236}">
                <a16:creationId xmlns:a16="http://schemas.microsoft.com/office/drawing/2014/main" id="{9DBA369A-EABA-C54E-8D72-9D35F7EAAB5E}"/>
              </a:ext>
            </a:extLst>
          </p:cNvPr>
          <p:cNvSpPr>
            <a:spLocks noGrp="1"/>
          </p:cNvSpPr>
          <p:nvPr>
            <p:ph type="body" sz="quarter" idx="11" hasCustomPrompt="1"/>
          </p:nvPr>
        </p:nvSpPr>
        <p:spPr>
          <a:xfrm>
            <a:off x="1028700" y="4806406"/>
            <a:ext cx="3390900" cy="368808"/>
          </a:xfrm>
        </p:spPr>
        <p:txBody>
          <a:bodyPr/>
          <a:lstStyle>
            <a:lvl1pPr marL="0" indent="0">
              <a:buFontTx/>
              <a:buNone/>
              <a:defRPr sz="1800" b="0" i="0">
                <a:latin typeface="Roboto Slab Thin" pitchFamily="2" charset="0"/>
                <a:ea typeface="Roboto Slab Thin" pitchFamily="2" charset="0"/>
              </a:defRPr>
            </a:lvl1pPr>
          </a:lstStyle>
          <a:p>
            <a:pPr lvl="0"/>
            <a:r>
              <a:rPr lang="en-US" dirty="0"/>
              <a:t>Thursday, May 23, 2019</a:t>
            </a:r>
          </a:p>
        </p:txBody>
      </p:sp>
    </p:spTree>
    <p:extLst>
      <p:ext uri="{BB962C8B-B14F-4D97-AF65-F5344CB8AC3E}">
        <p14:creationId xmlns:p14="http://schemas.microsoft.com/office/powerpoint/2010/main" val="1891485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7F944-73C8-0A45-8C81-C0B821FC3240}"/>
              </a:ext>
            </a:extLst>
          </p:cNvPr>
          <p:cNvSpPr>
            <a:spLocks noGrp="1"/>
          </p:cNvSpPr>
          <p:nvPr>
            <p:ph type="title"/>
          </p:nvPr>
        </p:nvSpPr>
        <p:spPr>
          <a:xfrm>
            <a:off x="1028700" y="1207169"/>
            <a:ext cx="10096500" cy="3253958"/>
          </a:xfrm>
        </p:spPr>
        <p:txBody>
          <a:bodyPr anchor="b">
            <a:normAutofit/>
          </a:bodyPr>
          <a:lstStyle>
            <a:lvl1pPr>
              <a:lnSpc>
                <a:spcPts val="8000"/>
              </a:lnSpc>
              <a:defRPr sz="8000" b="1" i="0" spc="0" baseline="0">
                <a:solidFill>
                  <a:schemeClr val="accent2"/>
                </a:solidFill>
                <a:latin typeface="Source Sans Pro Black" panose="020F0502020204030204" pitchFamily="34" charset="0"/>
                <a:cs typeface="Source Sans Pro Black" panose="020F050202020403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8D33603-A416-1B41-AE21-22C47813A1C6}"/>
              </a:ext>
            </a:extLst>
          </p:cNvPr>
          <p:cNvSpPr>
            <a:spLocks noGrp="1"/>
          </p:cNvSpPr>
          <p:nvPr>
            <p:ph type="body" idx="1"/>
          </p:nvPr>
        </p:nvSpPr>
        <p:spPr>
          <a:xfrm>
            <a:off x="1028700" y="4709778"/>
            <a:ext cx="10515600" cy="1500187"/>
          </a:xfrm>
        </p:spPr>
        <p:txBody>
          <a:bodyPr/>
          <a:lstStyle>
            <a:lvl1pPr marL="0" indent="0">
              <a:buNone/>
              <a:defRPr sz="2400" b="0" i="0">
                <a:solidFill>
                  <a:schemeClr val="tx1">
                    <a:tint val="75000"/>
                  </a:schemeClr>
                </a:solidFill>
                <a:latin typeface="Roboto Slab" pitchFamily="2" charset="0"/>
                <a:ea typeface="Roboto Slab"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a:extLst>
              <a:ext uri="{FF2B5EF4-FFF2-40B4-BE49-F238E27FC236}">
                <a16:creationId xmlns:a16="http://schemas.microsoft.com/office/drawing/2014/main" id="{2D8D9669-97A9-0A44-B474-E47A8FDC0011}"/>
              </a:ext>
            </a:extLst>
          </p:cNvPr>
          <p:cNvSpPr>
            <a:spLocks noGrp="1"/>
          </p:cNvSpPr>
          <p:nvPr>
            <p:ph type="ftr" sz="quarter" idx="11"/>
          </p:nvPr>
        </p:nvSpPr>
        <p:spPr>
          <a:xfrm>
            <a:off x="1028700" y="6356350"/>
            <a:ext cx="4114800" cy="365125"/>
          </a:xfrm>
          <a:prstGeom prst="rect">
            <a:avLst/>
          </a:prstGeom>
        </p:spPr>
        <p:txBody>
          <a:bodyPr/>
          <a:lstStyle>
            <a:lvl1pPr>
              <a:defRPr>
                <a:solidFill>
                  <a:schemeClr val="accent3"/>
                </a:solidFill>
              </a:defRPr>
            </a:lvl1pPr>
          </a:lstStyle>
          <a:p>
            <a:r>
              <a:rPr lang="en-US"/>
              <a:t>FSCSA Subcommittee on Dining Halls: 7 November 2023</a:t>
            </a:r>
            <a:endParaRPr lang="en-US" dirty="0"/>
          </a:p>
        </p:txBody>
      </p:sp>
      <p:sp>
        <p:nvSpPr>
          <p:cNvPr id="6" name="Slide Number Placeholder 5">
            <a:extLst>
              <a:ext uri="{FF2B5EF4-FFF2-40B4-BE49-F238E27FC236}">
                <a16:creationId xmlns:a16="http://schemas.microsoft.com/office/drawing/2014/main" id="{B8083916-4B4F-E34D-9F53-0E6A77B34D8C}"/>
              </a:ext>
            </a:extLst>
          </p:cNvPr>
          <p:cNvSpPr>
            <a:spLocks noGrp="1"/>
          </p:cNvSpPr>
          <p:nvPr>
            <p:ph type="sldNum" sz="quarter" idx="12"/>
          </p:nvPr>
        </p:nvSpPr>
        <p:spPr>
          <a:xfrm>
            <a:off x="6286500" y="6356350"/>
            <a:ext cx="2743200" cy="365125"/>
          </a:xfrm>
        </p:spPr>
        <p:txBody>
          <a:bodyPr/>
          <a:lstStyle>
            <a:lvl1pPr>
              <a:defRPr>
                <a:solidFill>
                  <a:schemeClr val="accent3"/>
                </a:solidFill>
              </a:defRPr>
            </a:lvl1pPr>
          </a:lstStyle>
          <a:p>
            <a:fld id="{1E0E7D85-594F-0A4B-B30D-4DE05AFCF638}" type="slidenum">
              <a:rPr lang="en-US" smtClean="0"/>
              <a:pPr/>
              <a:t>‹#›</a:t>
            </a:fld>
            <a:endParaRPr lang="en-US" dirty="0"/>
          </a:p>
        </p:txBody>
      </p:sp>
      <p:pic>
        <p:nvPicPr>
          <p:cNvPr id="7" name="Picture 6">
            <a:extLst>
              <a:ext uri="{FF2B5EF4-FFF2-40B4-BE49-F238E27FC236}">
                <a16:creationId xmlns:a16="http://schemas.microsoft.com/office/drawing/2014/main" id="{2F2C296E-CC38-5D4E-BB29-FD4194CF20FF}"/>
              </a:ext>
            </a:extLst>
          </p:cNvPr>
          <p:cNvPicPr>
            <a:picLocks noChangeAspect="1"/>
          </p:cNvPicPr>
          <p:nvPr userDrawn="1"/>
        </p:nvPicPr>
        <p:blipFill>
          <a:blip r:embed="rId2"/>
          <a:stretch>
            <a:fillRect/>
          </a:stretch>
        </p:blipFill>
        <p:spPr>
          <a:xfrm>
            <a:off x="9448800" y="5419090"/>
            <a:ext cx="1676400" cy="1438910"/>
          </a:xfrm>
          <a:prstGeom prst="rect">
            <a:avLst/>
          </a:prstGeom>
        </p:spPr>
      </p:pic>
    </p:spTree>
    <p:extLst>
      <p:ext uri="{BB962C8B-B14F-4D97-AF65-F5344CB8AC3E}">
        <p14:creationId xmlns:p14="http://schemas.microsoft.com/office/powerpoint/2010/main" val="314158951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12089A-6090-BA47-A35C-815B05CABF92}"/>
              </a:ext>
            </a:extLst>
          </p:cNvPr>
          <p:cNvSpPr>
            <a:spLocks noGrp="1"/>
          </p:cNvSpPr>
          <p:nvPr>
            <p:ph type="title"/>
          </p:nvPr>
        </p:nvSpPr>
        <p:spPr>
          <a:xfrm>
            <a:off x="1028700" y="729916"/>
            <a:ext cx="10515600" cy="1331496"/>
          </a:xfrm>
          <a:prstGeom prst="rect">
            <a:avLst/>
          </a:prstGeom>
        </p:spPr>
        <p:txBody>
          <a:bodyPr vert="horz" lIns="0" tIns="0" rIns="0" bIns="0" rtlCol="0" anchor="b"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622A3A29-A82A-AA4F-839C-0360710DC43F}"/>
              </a:ext>
            </a:extLst>
          </p:cNvPr>
          <p:cNvSpPr>
            <a:spLocks noGrp="1"/>
          </p:cNvSpPr>
          <p:nvPr>
            <p:ph type="body" idx="1"/>
          </p:nvPr>
        </p:nvSpPr>
        <p:spPr>
          <a:xfrm>
            <a:off x="1028700" y="2398210"/>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6D3DB87A-3292-4443-806E-4FEB222394A5}"/>
              </a:ext>
            </a:extLst>
          </p:cNvPr>
          <p:cNvSpPr>
            <a:spLocks noGrp="1"/>
          </p:cNvSpPr>
          <p:nvPr>
            <p:ph type="sldNum" sz="quarter" idx="4"/>
          </p:nvPr>
        </p:nvSpPr>
        <p:spPr>
          <a:xfrm>
            <a:off x="8382000" y="6356350"/>
            <a:ext cx="2743200" cy="365125"/>
          </a:xfrm>
          <a:prstGeom prst="rect">
            <a:avLst/>
          </a:prstGeom>
        </p:spPr>
        <p:txBody>
          <a:bodyPr vert="horz" lIns="0" tIns="0" rIns="0" bIns="0" rtlCol="0" anchor="ctr"/>
          <a:lstStyle>
            <a:lvl1pPr algn="r">
              <a:defRPr sz="1200" b="0" i="0">
                <a:solidFill>
                  <a:schemeClr val="tx1">
                    <a:tint val="75000"/>
                  </a:schemeClr>
                </a:solidFill>
                <a:latin typeface="Roboto Slab" pitchFamily="2" charset="0"/>
                <a:ea typeface="Roboto Slab" pitchFamily="2" charset="0"/>
              </a:defRPr>
            </a:lvl1pPr>
          </a:lstStyle>
          <a:p>
            <a:fld id="{1E0E7D85-594F-0A4B-B30D-4DE05AFCF638}" type="slidenum">
              <a:rPr lang="en-US" smtClean="0"/>
              <a:pPr/>
              <a:t>‹#›</a:t>
            </a:fld>
            <a:endParaRPr lang="en-US" dirty="0"/>
          </a:p>
        </p:txBody>
      </p:sp>
      <p:sp>
        <p:nvSpPr>
          <p:cNvPr id="11" name="Footer Placeholder 10">
            <a:extLst>
              <a:ext uri="{FF2B5EF4-FFF2-40B4-BE49-F238E27FC236}">
                <a16:creationId xmlns:a16="http://schemas.microsoft.com/office/drawing/2014/main" id="{25F50299-519C-924C-A429-72B4A914FA12}"/>
              </a:ext>
            </a:extLst>
          </p:cNvPr>
          <p:cNvSpPr>
            <a:spLocks noGrp="1"/>
          </p:cNvSpPr>
          <p:nvPr>
            <p:ph type="ftr" sz="quarter" idx="3"/>
          </p:nvPr>
        </p:nvSpPr>
        <p:spPr>
          <a:xfrm>
            <a:off x="1028700" y="6356350"/>
            <a:ext cx="4114800" cy="365125"/>
          </a:xfrm>
          <a:prstGeom prst="rect">
            <a:avLst/>
          </a:prstGeom>
        </p:spPr>
        <p:txBody>
          <a:bodyPr vert="horz" lIns="0" tIns="0" rIns="0" bIns="0" rtlCol="0" anchor="ctr"/>
          <a:lstStyle>
            <a:lvl1pPr algn="l">
              <a:defRPr sz="1200" kern="0" cap="all" spc="1000" baseline="0">
                <a:solidFill>
                  <a:schemeClr val="accent1"/>
                </a:solidFill>
                <a:latin typeface="Source Sans Pro" panose="020B0503030403020204" pitchFamily="34" charset="0"/>
                <a:ea typeface="Source Sans Pro" panose="020B0503030403020204" pitchFamily="34" charset="0"/>
              </a:defRPr>
            </a:lvl1pPr>
          </a:lstStyle>
          <a:p>
            <a:r>
              <a:rPr lang="en-US"/>
              <a:t>FSCSA Subcommittee on Dining Halls: 7 November 2023</a:t>
            </a:r>
            <a:endParaRPr lang="en-US" dirty="0"/>
          </a:p>
        </p:txBody>
      </p:sp>
    </p:spTree>
    <p:extLst>
      <p:ext uri="{BB962C8B-B14F-4D97-AF65-F5344CB8AC3E}">
        <p14:creationId xmlns:p14="http://schemas.microsoft.com/office/powerpoint/2010/main" val="3498810350"/>
      </p:ext>
    </p:extLst>
  </p:cSld>
  <p:clrMap bg1="dk1" tx1="lt1" bg2="dk2" tx2="lt2" accent1="accent1" accent2="accent2" accent3="accent3" accent4="accent4" accent5="accent5" accent6="accent6" hlink="hlink" folHlink="folHlink"/>
  <p:sldLayoutIdLst>
    <p:sldLayoutId id="2147483658" r:id="rId1"/>
    <p:sldLayoutId id="2147483662" r:id="rId2"/>
    <p:sldLayoutId id="2147483649" r:id="rId3"/>
    <p:sldLayoutId id="2147483663" r:id="rId4"/>
    <p:sldLayoutId id="2147483682" r:id="rId5"/>
    <p:sldLayoutId id="2147483694" r:id="rId6"/>
    <p:sldLayoutId id="2147483683" r:id="rId7"/>
    <p:sldLayoutId id="2147483696" r:id="rId8"/>
    <p:sldLayoutId id="2147483651" r:id="rId9"/>
    <p:sldLayoutId id="2147483659" r:id="rId10"/>
    <p:sldLayoutId id="2147483660" r:id="rId11"/>
    <p:sldLayoutId id="2147483661" r:id="rId12"/>
    <p:sldLayoutId id="2147483654" r:id="rId13"/>
    <p:sldLayoutId id="2147483668" r:id="rId14"/>
    <p:sldLayoutId id="2147483669" r:id="rId15"/>
    <p:sldLayoutId id="2147483670" r:id="rId16"/>
    <p:sldLayoutId id="2147483671" r:id="rId17"/>
    <p:sldLayoutId id="2147483672" r:id="rId18"/>
    <p:sldLayoutId id="2147483691" r:id="rId19"/>
    <p:sldLayoutId id="2147483695" r:id="rId20"/>
    <p:sldLayoutId id="2147483685" r:id="rId21"/>
    <p:sldLayoutId id="2147483688" r:id="rId22"/>
    <p:sldLayoutId id="2147483650" r:id="rId23"/>
    <p:sldLayoutId id="2147483665" r:id="rId24"/>
    <p:sldLayoutId id="2147483667" r:id="rId25"/>
    <p:sldLayoutId id="2147483652" r:id="rId26"/>
    <p:sldLayoutId id="2147483653" r:id="rId27"/>
    <p:sldLayoutId id="2147483655" r:id="rId28"/>
    <p:sldLayoutId id="2147483656" r:id="rId29"/>
    <p:sldLayoutId id="2147483657" r:id="rId30"/>
    <p:sldLayoutId id="2147483666" r:id="rId31"/>
    <p:sldLayoutId id="2147483664" r:id="rId32"/>
    <p:sldLayoutId id="2147483673" r:id="rId33"/>
    <p:sldLayoutId id="2147483674" r:id="rId34"/>
    <p:sldLayoutId id="2147483675" r:id="rId35"/>
    <p:sldLayoutId id="2147483676" r:id="rId36"/>
    <p:sldLayoutId id="2147483677" r:id="rId37"/>
    <p:sldLayoutId id="2147483678" r:id="rId38"/>
    <p:sldLayoutId id="2147483679" r:id="rId39"/>
    <p:sldLayoutId id="2147483680" r:id="rId40"/>
    <p:sldLayoutId id="2147483681" r:id="rId41"/>
  </p:sldLayoutIdLst>
  <p:hf hdr="0" dt="0"/>
  <p:txStyles>
    <p:titleStyle>
      <a:lvl1pPr algn="l" defTabSz="914400" rtl="0" eaLnBrk="1" latinLnBrk="0" hangingPunct="1">
        <a:lnSpc>
          <a:spcPct val="90000"/>
        </a:lnSpc>
        <a:spcBef>
          <a:spcPct val="0"/>
        </a:spcBef>
        <a:buNone/>
        <a:defRPr sz="4400" b="1" i="0" kern="0" cap="all" spc="0" baseline="0">
          <a:solidFill>
            <a:schemeClr val="tx1"/>
          </a:solidFill>
          <a:latin typeface="Source Sans Pro Black" panose="020B0503030403020204" pitchFamily="34" charset="0"/>
          <a:ea typeface="Source Sans Pro Black" panose="020B0503030403020204" pitchFamily="34" charset="0"/>
          <a:cs typeface="+mj-cs"/>
        </a:defRPr>
      </a:lvl1pPr>
    </p:titleStyle>
    <p:bodyStyle>
      <a:lvl1pPr marL="228600" indent="-228600" algn="l" defTabSz="2286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Sans Pro Regular"/>
          <a:ea typeface="+mn-ea"/>
          <a:cs typeface="+mn-cs"/>
        </a:defRPr>
      </a:lvl1pPr>
      <a:lvl2pPr marL="685800" indent="-228600" algn="l" defTabSz="2286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Slab" pitchFamily="2" charset="0"/>
          <a:ea typeface="Roboto Slab" pitchFamily="2" charset="0"/>
          <a:cs typeface="+mn-cs"/>
        </a:defRPr>
      </a:lvl2pPr>
      <a:lvl3pPr marL="1143000" indent="-228600" algn="l" defTabSz="2286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Sans Pro Light" panose="020B0503030403020204" pitchFamily="34" charset="0"/>
          <a:ea typeface="Source Sans Pro Light" panose="020B0503030403020204" pitchFamily="34" charset="0"/>
          <a:cs typeface="+mn-cs"/>
        </a:defRPr>
      </a:lvl3pPr>
      <a:lvl4pPr marL="1600200" indent="-228600" algn="l" defTabSz="228600" rtl="0" eaLnBrk="1" latinLnBrk="0" hangingPunct="1">
        <a:lnSpc>
          <a:spcPct val="90000"/>
        </a:lnSpc>
        <a:spcBef>
          <a:spcPts val="500"/>
        </a:spcBef>
        <a:buFont typeface="Arial" panose="020B0604020202020204" pitchFamily="34" charset="0"/>
        <a:buChar char="•"/>
        <a:defRPr sz="1400" b="1" i="0" kern="1200">
          <a:solidFill>
            <a:schemeClr val="tx1"/>
          </a:solidFill>
          <a:latin typeface="Roboto Slab" pitchFamily="2" charset="0"/>
          <a:ea typeface="Roboto Slab" pitchFamily="2" charset="0"/>
          <a:cs typeface="+mn-cs"/>
        </a:defRPr>
      </a:lvl4pPr>
      <a:lvl5pPr marL="2057400" indent="-228600" algn="l" defTabSz="228600" rtl="0" eaLnBrk="1" latinLnBrk="0" hangingPunct="1">
        <a:lnSpc>
          <a:spcPct val="90000"/>
        </a:lnSpc>
        <a:spcBef>
          <a:spcPts val="500"/>
        </a:spcBef>
        <a:buFont typeface="Arial" panose="020B0604020202020204" pitchFamily="34" charset="0"/>
        <a:buChar char="•"/>
        <a:defRPr sz="1400" b="0" i="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36" userDrawn="1">
          <p15:clr>
            <a:srgbClr val="F26B43"/>
          </p15:clr>
        </p15:guide>
        <p15:guide id="2" pos="3816" userDrawn="1">
          <p15:clr>
            <a:srgbClr val="F26B43"/>
          </p15:clr>
        </p15:guide>
        <p15:guide id="3" pos="1176" userDrawn="1">
          <p15:clr>
            <a:srgbClr val="F26B43"/>
          </p15:clr>
        </p15:guide>
        <p15:guide id="4" orient="horz" pos="3672" userDrawn="1">
          <p15:clr>
            <a:srgbClr val="F26B43"/>
          </p15:clr>
        </p15:guide>
        <p15:guide id="5" orient="horz" pos="648" userDrawn="1">
          <p15:clr>
            <a:srgbClr val="F26B43"/>
          </p15:clr>
        </p15:guide>
        <p15:guide id="6" pos="648" userDrawn="1">
          <p15:clr>
            <a:srgbClr val="F26B43"/>
          </p15:clr>
        </p15:guide>
        <p15:guide id="7" pos="7008" userDrawn="1">
          <p15:clr>
            <a:srgbClr val="F26B43"/>
          </p15:clr>
        </p15:guide>
        <p15:guide id="8" pos="1704" userDrawn="1">
          <p15:clr>
            <a:srgbClr val="F26B43"/>
          </p15:clr>
        </p15:guide>
        <p15:guide id="9" pos="2232" userDrawn="1">
          <p15:clr>
            <a:srgbClr val="F26B43"/>
          </p15:clr>
        </p15:guide>
        <p15:guide id="10" pos="2784" userDrawn="1">
          <p15:clr>
            <a:srgbClr val="F26B43"/>
          </p15:clr>
        </p15:guide>
        <p15:guide id="11" pos="3312" userDrawn="1">
          <p15:clr>
            <a:srgbClr val="F26B43"/>
          </p15:clr>
        </p15:guide>
        <p15:guide id="12" pos="4344" userDrawn="1">
          <p15:clr>
            <a:srgbClr val="F26B43"/>
          </p15:clr>
        </p15:guide>
        <p15:guide id="13" pos="4872" userDrawn="1">
          <p15:clr>
            <a:srgbClr val="F26B43"/>
          </p15:clr>
        </p15:guide>
        <p15:guide id="14" pos="5424" userDrawn="1">
          <p15:clr>
            <a:srgbClr val="F26B43"/>
          </p15:clr>
        </p15:guide>
        <p15:guide id="15" pos="5952" userDrawn="1">
          <p15:clr>
            <a:srgbClr val="F26B43"/>
          </p15:clr>
        </p15:guide>
        <p15:guide id="16" pos="6480" userDrawn="1">
          <p15:clr>
            <a:srgbClr val="F26B43"/>
          </p15:clr>
        </p15:guide>
        <p15:guide id="17" orient="horz" pos="1152" userDrawn="1">
          <p15:clr>
            <a:srgbClr val="F26B43"/>
          </p15:clr>
        </p15:guide>
        <p15:guide id="18" orient="horz" pos="1656" userDrawn="1">
          <p15:clr>
            <a:srgbClr val="F26B43"/>
          </p15:clr>
        </p15:guide>
        <p15:guide id="19" orient="horz" pos="2640" userDrawn="1">
          <p15:clr>
            <a:srgbClr val="F26B43"/>
          </p15:clr>
        </p15:guide>
        <p15:guide id="20" orient="horz" pos="314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hyperlink" Target="https://dineoncampus.com/utoledo" TargetMode="Externa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hyperlink" Target="https://dineoncampus.com/utoledo/guide-to-managing-food-allergies" TargetMode="Externa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hyperlink" Target="https://dineoncampus.com/utoledo/whats-on-the-menu" TargetMode="External"/><Relationship Id="rId2" Type="http://schemas.openxmlformats.org/officeDocument/2006/relationships/hyperlink" Target="https://dineoncampus.com/utoledo/nutrition-information" TargetMode="Externa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hyperlink" Target="https://dineoncampus.com/utoledo/feedback" TargetMode="External"/><Relationship Id="rId7" Type="http://schemas.openxmlformats.org/officeDocument/2006/relationships/hyperlink" Target="https://dineoncampus.com/utoledo" TargetMode="External"/><Relationship Id="rId2" Type="http://schemas.openxmlformats.org/officeDocument/2006/relationships/hyperlink" Target="https://dineoncampus.com/utoledo/text2chat" TargetMode="External"/><Relationship Id="rId1" Type="http://schemas.openxmlformats.org/officeDocument/2006/relationships/slideLayout" Target="../slideLayouts/slideLayout32.xml"/><Relationship Id="rId6" Type="http://schemas.openxmlformats.org/officeDocument/2006/relationships/hyperlink" Target="https://twitter.com/RocketDining?ref_src=twsrc%5egoogle|twcamp%5eserp|twgr%5eauthor" TargetMode="External"/><Relationship Id="rId5" Type="http://schemas.openxmlformats.org/officeDocument/2006/relationships/hyperlink" Target="https://www.facebook.com/RocketDining/" TargetMode="External"/><Relationship Id="rId4" Type="http://schemas.openxmlformats.org/officeDocument/2006/relationships/hyperlink" Target="https://www.instagram.com/rocketdining/?hl=en"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3" Type="http://schemas.openxmlformats.org/officeDocument/2006/relationships/hyperlink" Target="https://dineoncampus.com/utoledo/hours-of-operation" TargetMode="External"/><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E23C-1C5A-F04C-B586-29E798A04828}"/>
              </a:ext>
            </a:extLst>
          </p:cNvPr>
          <p:cNvSpPr>
            <a:spLocks noGrp="1"/>
          </p:cNvSpPr>
          <p:nvPr>
            <p:ph type="title"/>
          </p:nvPr>
        </p:nvSpPr>
        <p:spPr>
          <a:xfrm>
            <a:off x="1028700" y="923723"/>
            <a:ext cx="9830978" cy="2384556"/>
          </a:xfrm>
        </p:spPr>
        <p:txBody>
          <a:bodyPr/>
          <a:lstStyle/>
          <a:p>
            <a:r>
              <a:rPr lang="en-US" sz="4000" dirty="0"/>
              <a:t>Faculty Senate Committee on Student Affairs: Dining Hall Subcommittee: 7 November, 2023</a:t>
            </a:r>
            <a:br>
              <a:rPr lang="en-US" sz="4000" dirty="0"/>
            </a:br>
            <a:br>
              <a:rPr lang="en-US" sz="4000" dirty="0"/>
            </a:br>
            <a:br>
              <a:rPr lang="en-US" sz="4000" dirty="0"/>
            </a:br>
            <a:endParaRPr lang="en-US" sz="4000" dirty="0"/>
          </a:p>
        </p:txBody>
      </p:sp>
      <p:sp>
        <p:nvSpPr>
          <p:cNvPr id="3" name="Text Placeholder 2">
            <a:extLst>
              <a:ext uri="{FF2B5EF4-FFF2-40B4-BE49-F238E27FC236}">
                <a16:creationId xmlns:a16="http://schemas.microsoft.com/office/drawing/2014/main" id="{35519B78-ECDB-824B-BDD3-DDC37A29A05A}"/>
              </a:ext>
            </a:extLst>
          </p:cNvPr>
          <p:cNvSpPr>
            <a:spLocks noGrp="1"/>
          </p:cNvSpPr>
          <p:nvPr>
            <p:ph type="body" sz="quarter" idx="10"/>
          </p:nvPr>
        </p:nvSpPr>
        <p:spPr>
          <a:xfrm>
            <a:off x="1028700" y="2931138"/>
            <a:ext cx="5867400" cy="535076"/>
          </a:xfrm>
        </p:spPr>
        <p:txBody>
          <a:bodyPr/>
          <a:lstStyle/>
          <a:p>
            <a:r>
              <a:rPr lang="en-US" dirty="0"/>
              <a:t>Sally </a:t>
            </a:r>
            <a:r>
              <a:rPr lang="en-US" dirty="0" err="1"/>
              <a:t>Harmych</a:t>
            </a:r>
            <a:r>
              <a:rPr lang="en-US" dirty="0"/>
              <a:t>, Barry </a:t>
            </a:r>
            <a:r>
              <a:rPr lang="en-US" dirty="0" err="1"/>
              <a:t>Scheuermann</a:t>
            </a:r>
            <a:r>
              <a:rPr lang="en-US" dirty="0"/>
              <a:t>, Sarah Aldrich Renner, Paulette Kilmer</a:t>
            </a:r>
          </a:p>
          <a:p>
            <a:r>
              <a:rPr lang="en-US" dirty="0"/>
              <a:t>Dr. Deborah Coulter-Harris, Chair</a:t>
            </a:r>
          </a:p>
        </p:txBody>
      </p:sp>
      <p:sp>
        <p:nvSpPr>
          <p:cNvPr id="4" name="Text Placeholder 3">
            <a:extLst>
              <a:ext uri="{FF2B5EF4-FFF2-40B4-BE49-F238E27FC236}">
                <a16:creationId xmlns:a16="http://schemas.microsoft.com/office/drawing/2014/main" id="{931B5660-3A1C-5C45-95EE-9129F9F38C0C}"/>
              </a:ext>
            </a:extLst>
          </p:cNvPr>
          <p:cNvSpPr>
            <a:spLocks noGrp="1"/>
          </p:cNvSpPr>
          <p:nvPr>
            <p:ph type="body" sz="quarter" idx="11"/>
          </p:nvPr>
        </p:nvSpPr>
        <p:spPr>
          <a:xfrm>
            <a:off x="1028700" y="2694831"/>
            <a:ext cx="4335152" cy="236307"/>
          </a:xfrm>
        </p:spPr>
        <p:txBody>
          <a:bodyPr/>
          <a:lstStyle/>
          <a:p>
            <a:endParaRPr lang="en-US" dirty="0"/>
          </a:p>
          <a:p>
            <a:endParaRPr lang="en-US" dirty="0"/>
          </a:p>
        </p:txBody>
      </p:sp>
    </p:spTree>
    <p:extLst>
      <p:ext uri="{BB962C8B-B14F-4D97-AF65-F5344CB8AC3E}">
        <p14:creationId xmlns:p14="http://schemas.microsoft.com/office/powerpoint/2010/main" val="3963398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37953"/>
            <a:ext cx="10096500" cy="1642625"/>
          </a:xfrm>
        </p:spPr>
        <p:txBody>
          <a:bodyPr>
            <a:normAutofit fontScale="90000"/>
          </a:bodyPr>
          <a:lstStyle/>
          <a:p>
            <a:br>
              <a:rPr lang="en-US" dirty="0">
                <a:solidFill>
                  <a:srgbClr val="FF0000"/>
                </a:solidFill>
              </a:rPr>
            </a:br>
            <a:br>
              <a:rPr lang="en-US" dirty="0">
                <a:solidFill>
                  <a:srgbClr val="FF0000"/>
                </a:solidFill>
              </a:rPr>
            </a:br>
            <a:r>
              <a:rPr lang="en-US" sz="4000" dirty="0">
                <a:solidFill>
                  <a:srgbClr val="FF0000"/>
                </a:solidFill>
              </a:rPr>
              <a:t>Issue 2: </a:t>
            </a:r>
            <a:r>
              <a:rPr lang="en-US" sz="4000" dirty="0"/>
              <a:t>Food Information, Allergy Information, Labeling</a:t>
            </a:r>
            <a:br>
              <a:rPr lang="en-US" dirty="0"/>
            </a:br>
            <a:endParaRPr lang="en-US" dirty="0"/>
          </a:p>
        </p:txBody>
      </p:sp>
      <p:sp>
        <p:nvSpPr>
          <p:cNvPr id="3" name="Content Placeholder 2"/>
          <p:cNvSpPr>
            <a:spLocks noGrp="1"/>
          </p:cNvSpPr>
          <p:nvPr>
            <p:ph idx="1"/>
          </p:nvPr>
        </p:nvSpPr>
        <p:spPr>
          <a:xfrm>
            <a:off x="1028700" y="2280578"/>
            <a:ext cx="10096500" cy="3205822"/>
          </a:xfrm>
        </p:spPr>
        <p:txBody>
          <a:bodyPr/>
          <a:lstStyle/>
          <a:p>
            <a:r>
              <a:rPr lang="en-US" b="1" dirty="0"/>
              <a:t>We spoke regarding their communications with students about </a:t>
            </a:r>
            <a:r>
              <a:rPr lang="en-US" b="1" dirty="0">
                <a:solidFill>
                  <a:srgbClr val="FF0000"/>
                </a:solidFill>
              </a:rPr>
              <a:t>allergy information </a:t>
            </a:r>
            <a:r>
              <a:rPr lang="en-US" b="1" dirty="0"/>
              <a:t>as students were not sure where to find these foods and/or did not know where to find this information. </a:t>
            </a:r>
          </a:p>
          <a:p>
            <a:pPr marL="457200" indent="-457200">
              <a:buFont typeface="Arial" panose="020B0604020202020204" pitchFamily="34" charset="0"/>
              <a:buChar char="•"/>
            </a:pPr>
            <a:r>
              <a:rPr lang="en-US" dirty="0"/>
              <a:t>We learned that there are a lot of places where this information can be found on the Dining website </a:t>
            </a:r>
            <a:r>
              <a:rPr lang="en-US" u="sng" dirty="0">
                <a:hlinkClick r:id="rId2"/>
              </a:rPr>
              <a:t>https://dineoncampus.com/utoledo</a:t>
            </a:r>
            <a:r>
              <a:rPr lang="en-US" dirty="0"/>
              <a:t> and the Rocket Dining app. </a:t>
            </a:r>
          </a:p>
          <a:p>
            <a:endParaRPr lang="en-US" dirty="0"/>
          </a:p>
        </p:txBody>
      </p:sp>
      <p:sp>
        <p:nvSpPr>
          <p:cNvPr id="4" name="Footer Placeholder 3"/>
          <p:cNvSpPr>
            <a:spLocks noGrp="1"/>
          </p:cNvSpPr>
          <p:nvPr>
            <p:ph type="ftr" sz="quarter" idx="11"/>
          </p:nvPr>
        </p:nvSpPr>
        <p:spPr/>
        <p:txBody>
          <a:bodyPr/>
          <a:lstStyle/>
          <a:p>
            <a:r>
              <a:rPr lang="en-US"/>
              <a:t>FSCSA Subcommittee on Dining Halls: 7 November 2023</a:t>
            </a:r>
            <a:endParaRPr lang="en-US" dirty="0"/>
          </a:p>
        </p:txBody>
      </p:sp>
      <p:sp>
        <p:nvSpPr>
          <p:cNvPr id="5" name="Slide Number Placeholder 4"/>
          <p:cNvSpPr>
            <a:spLocks noGrp="1"/>
          </p:cNvSpPr>
          <p:nvPr>
            <p:ph type="sldNum" sz="quarter" idx="12"/>
          </p:nvPr>
        </p:nvSpPr>
        <p:spPr/>
        <p:txBody>
          <a:bodyPr/>
          <a:lstStyle/>
          <a:p>
            <a:fld id="{1220D3B0-4E6C-DE49-A128-AFEA584F0FD7}" type="slidenum">
              <a:rPr lang="en-US" smtClean="0"/>
              <a:pPr/>
              <a:t>10</a:t>
            </a:fld>
            <a:endParaRPr lang="en-US" dirty="0"/>
          </a:p>
        </p:txBody>
      </p:sp>
    </p:spTree>
    <p:extLst>
      <p:ext uri="{BB962C8B-B14F-4D97-AF65-F5344CB8AC3E}">
        <p14:creationId xmlns:p14="http://schemas.microsoft.com/office/powerpoint/2010/main" val="3213463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028699"/>
            <a:ext cx="10096500" cy="972591"/>
          </a:xfrm>
        </p:spPr>
        <p:txBody>
          <a:bodyPr>
            <a:noAutofit/>
          </a:bodyPr>
          <a:lstStyle/>
          <a:p>
            <a:r>
              <a:rPr lang="en-US" sz="3600" dirty="0">
                <a:solidFill>
                  <a:srgbClr val="FF0000"/>
                </a:solidFill>
              </a:rPr>
              <a:t>Issue 2: </a:t>
            </a:r>
            <a:r>
              <a:rPr lang="en-US" sz="3600" dirty="0"/>
              <a:t>Food Information, Allergy Information, Labeling</a:t>
            </a:r>
            <a:br>
              <a:rPr lang="en-US" sz="3600" dirty="0"/>
            </a:br>
            <a:endParaRPr lang="en-US" sz="3600" dirty="0"/>
          </a:p>
        </p:txBody>
      </p:sp>
      <p:sp>
        <p:nvSpPr>
          <p:cNvPr id="3" name="Content Placeholder 2"/>
          <p:cNvSpPr>
            <a:spLocks noGrp="1"/>
          </p:cNvSpPr>
          <p:nvPr>
            <p:ph idx="1"/>
          </p:nvPr>
        </p:nvSpPr>
        <p:spPr>
          <a:xfrm>
            <a:off x="1028700" y="1648048"/>
            <a:ext cx="10096500" cy="3763924"/>
          </a:xfrm>
        </p:spPr>
        <p:txBody>
          <a:bodyPr/>
          <a:lstStyle/>
          <a:p>
            <a:pPr marL="457200" indent="-457200">
              <a:buFont typeface="Arial" panose="020B0604020202020204" pitchFamily="34" charset="0"/>
              <a:buChar char="•"/>
            </a:pPr>
            <a:r>
              <a:rPr lang="en-US" dirty="0"/>
              <a:t>An </a:t>
            </a:r>
            <a:r>
              <a:rPr lang="en-US" dirty="0">
                <a:solidFill>
                  <a:srgbClr val="FF0000"/>
                </a:solidFill>
              </a:rPr>
              <a:t>allergy free station </a:t>
            </a:r>
            <a:r>
              <a:rPr lang="en-US" dirty="0"/>
              <a:t>called “The Delicious without Station” is </a:t>
            </a:r>
            <a:r>
              <a:rPr lang="en-US" b="1" dirty="0"/>
              <a:t>located in the Food Hall @ Ottawa East </a:t>
            </a:r>
            <a:r>
              <a:rPr lang="en-US" dirty="0"/>
              <a:t>and serves an entrée, starch, and vegetable that is free from: nuts, peanuts, soy, fish, shellfish, milk, wheat, eggs, gluten, and sesame. </a:t>
            </a:r>
          </a:p>
          <a:p>
            <a:pPr marL="457200" indent="-457200">
              <a:buFont typeface="Arial" panose="020B0604020202020204" pitchFamily="34" charset="0"/>
              <a:buChar char="•"/>
            </a:pPr>
            <a:r>
              <a:rPr lang="en-US" dirty="0"/>
              <a:t>All menu items are stored, prepared, and served at this station to avoid cross contact. </a:t>
            </a:r>
          </a:p>
          <a:p>
            <a:pPr marL="457200" indent="-457200">
              <a:buFont typeface="Arial" panose="020B0604020202020204" pitchFamily="34" charset="0"/>
              <a:buChar char="•"/>
            </a:pPr>
            <a:r>
              <a:rPr lang="en-US" u="sng" dirty="0">
                <a:hlinkClick r:id="rId2"/>
              </a:rPr>
              <a:t>https://dineoncampus.com/utoledo/guide-to-managing-food-allergies</a:t>
            </a:r>
            <a:endParaRPr lang="en-US" dirty="0"/>
          </a:p>
          <a:p>
            <a:endParaRPr lang="en-US" dirty="0"/>
          </a:p>
        </p:txBody>
      </p:sp>
      <p:sp>
        <p:nvSpPr>
          <p:cNvPr id="4" name="Footer Placeholder 3"/>
          <p:cNvSpPr>
            <a:spLocks noGrp="1"/>
          </p:cNvSpPr>
          <p:nvPr>
            <p:ph type="ftr" sz="quarter" idx="11"/>
          </p:nvPr>
        </p:nvSpPr>
        <p:spPr/>
        <p:txBody>
          <a:bodyPr/>
          <a:lstStyle/>
          <a:p>
            <a:r>
              <a:rPr lang="en-US" dirty="0"/>
              <a:t>FSCSA Subcommittee on Dining Halls: 7 November 2023</a:t>
            </a:r>
          </a:p>
        </p:txBody>
      </p:sp>
      <p:sp>
        <p:nvSpPr>
          <p:cNvPr id="5" name="Slide Number Placeholder 4"/>
          <p:cNvSpPr>
            <a:spLocks noGrp="1"/>
          </p:cNvSpPr>
          <p:nvPr>
            <p:ph type="sldNum" sz="quarter" idx="12"/>
          </p:nvPr>
        </p:nvSpPr>
        <p:spPr/>
        <p:txBody>
          <a:bodyPr/>
          <a:lstStyle/>
          <a:p>
            <a:fld id="{1220D3B0-4E6C-DE49-A128-AFEA584F0FD7}" type="slidenum">
              <a:rPr lang="en-US" smtClean="0"/>
              <a:pPr/>
              <a:t>11</a:t>
            </a:fld>
            <a:endParaRPr lang="en-US" dirty="0"/>
          </a:p>
        </p:txBody>
      </p:sp>
    </p:spTree>
    <p:extLst>
      <p:ext uri="{BB962C8B-B14F-4D97-AF65-F5344CB8AC3E}">
        <p14:creationId xmlns:p14="http://schemas.microsoft.com/office/powerpoint/2010/main" val="3235273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906165"/>
            <a:ext cx="10096500" cy="316579"/>
          </a:xfrm>
        </p:spPr>
        <p:txBody>
          <a:bodyPr>
            <a:normAutofit fontScale="90000"/>
          </a:bodyPr>
          <a:lstStyle/>
          <a:p>
            <a:r>
              <a:rPr lang="en-US" dirty="0">
                <a:solidFill>
                  <a:srgbClr val="FF0000"/>
                </a:solidFill>
              </a:rPr>
              <a:t>Issue 2: </a:t>
            </a:r>
            <a:r>
              <a:rPr lang="en-US" dirty="0"/>
              <a:t>Food Labeling.</a:t>
            </a:r>
          </a:p>
        </p:txBody>
      </p:sp>
      <p:sp>
        <p:nvSpPr>
          <p:cNvPr id="3" name="Content Placeholder 2"/>
          <p:cNvSpPr>
            <a:spLocks noGrp="1"/>
          </p:cNvSpPr>
          <p:nvPr>
            <p:ph idx="1"/>
          </p:nvPr>
        </p:nvSpPr>
        <p:spPr>
          <a:xfrm>
            <a:off x="1028700" y="1222744"/>
            <a:ext cx="10096500" cy="4810972"/>
          </a:xfrm>
        </p:spPr>
        <p:txBody>
          <a:bodyPr/>
          <a:lstStyle/>
          <a:p>
            <a:pPr marL="457200" indent="-457200">
              <a:buFont typeface="Arial" panose="020B0604020202020204" pitchFamily="34" charset="0"/>
              <a:buChar char="•"/>
            </a:pPr>
            <a:r>
              <a:rPr lang="en-US" dirty="0"/>
              <a:t>All items served in The Eatery at the Student Union and all other items served at the Food Hall @ Ottawa East are </a:t>
            </a:r>
            <a:r>
              <a:rPr lang="en-US" b="1" dirty="0"/>
              <a:t>clearly marked with the menu symbols </a:t>
            </a:r>
            <a:r>
              <a:rPr lang="en-US" dirty="0"/>
              <a:t>below: </a:t>
            </a:r>
          </a:p>
          <a:p>
            <a:pPr marL="457200" indent="-457200">
              <a:buFont typeface="Arial" panose="020B0604020202020204" pitchFamily="34" charset="0"/>
              <a:buChar char="•"/>
            </a:pPr>
            <a:endParaRPr lang="en-US" dirty="0"/>
          </a:p>
          <a:p>
            <a:endParaRPr lang="en-US" dirty="0"/>
          </a:p>
        </p:txBody>
      </p:sp>
      <p:sp>
        <p:nvSpPr>
          <p:cNvPr id="4" name="Footer Placeholder 3"/>
          <p:cNvSpPr>
            <a:spLocks noGrp="1"/>
          </p:cNvSpPr>
          <p:nvPr>
            <p:ph type="ftr" sz="quarter" idx="11"/>
          </p:nvPr>
        </p:nvSpPr>
        <p:spPr/>
        <p:txBody>
          <a:bodyPr/>
          <a:lstStyle/>
          <a:p>
            <a:r>
              <a:rPr lang="en-US"/>
              <a:t>FSCSA Subcommittee on Dining Halls: 7 November 2023</a:t>
            </a:r>
            <a:endParaRPr lang="en-US" dirty="0"/>
          </a:p>
        </p:txBody>
      </p:sp>
      <p:sp>
        <p:nvSpPr>
          <p:cNvPr id="5" name="Slide Number Placeholder 4"/>
          <p:cNvSpPr>
            <a:spLocks noGrp="1"/>
          </p:cNvSpPr>
          <p:nvPr>
            <p:ph type="sldNum" sz="quarter" idx="12"/>
          </p:nvPr>
        </p:nvSpPr>
        <p:spPr/>
        <p:txBody>
          <a:bodyPr/>
          <a:lstStyle/>
          <a:p>
            <a:fld id="{1220D3B0-4E6C-DE49-A128-AFEA584F0FD7}" type="slidenum">
              <a:rPr lang="en-US" smtClean="0"/>
              <a:pPr/>
              <a:t>12</a:t>
            </a:fld>
            <a:endParaRPr lang="en-US" dirty="0"/>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1237" y="2462717"/>
            <a:ext cx="7862884" cy="3896075"/>
          </a:xfrm>
          <a:prstGeom prst="rect">
            <a:avLst/>
          </a:prstGeom>
          <a:noFill/>
          <a:ln>
            <a:noFill/>
          </a:ln>
        </p:spPr>
      </p:pic>
    </p:spTree>
    <p:extLst>
      <p:ext uri="{BB962C8B-B14F-4D97-AF65-F5344CB8AC3E}">
        <p14:creationId xmlns:p14="http://schemas.microsoft.com/office/powerpoint/2010/main" val="2946890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Issue 2: </a:t>
            </a:r>
            <a:r>
              <a:rPr lang="en-US" dirty="0"/>
              <a:t>Food Information</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Full nutritional info on the Rocket Dining Website: </a:t>
            </a:r>
            <a:r>
              <a:rPr lang="en-US" dirty="0">
                <a:hlinkClick r:id="rId2"/>
              </a:rPr>
              <a:t>https://dineoncampus.com/utoledo/nutrition-information</a:t>
            </a:r>
            <a:r>
              <a:rPr lang="en-US" dirty="0"/>
              <a:t> or on the Rocket Dining app. </a:t>
            </a:r>
          </a:p>
          <a:p>
            <a:pPr marL="457200" indent="-457200">
              <a:buFont typeface="Arial" panose="020B0604020202020204" pitchFamily="34" charset="0"/>
              <a:buChar char="•"/>
            </a:pPr>
            <a:r>
              <a:rPr lang="en-US" dirty="0"/>
              <a:t>Students can also look up “What’s on the menu?”: </a:t>
            </a:r>
            <a:r>
              <a:rPr lang="en-US" dirty="0">
                <a:hlinkClick r:id="rId3"/>
              </a:rPr>
              <a:t>https://dineoncampus.com/utoledo/whats-on-the-menu</a:t>
            </a:r>
            <a:r>
              <a:rPr lang="en-US" dirty="0"/>
              <a:t> and on app each day at each location. </a:t>
            </a:r>
          </a:p>
        </p:txBody>
      </p:sp>
      <p:sp>
        <p:nvSpPr>
          <p:cNvPr id="4" name="Footer Placeholder 3"/>
          <p:cNvSpPr>
            <a:spLocks noGrp="1"/>
          </p:cNvSpPr>
          <p:nvPr>
            <p:ph type="ftr" sz="quarter" idx="11"/>
          </p:nvPr>
        </p:nvSpPr>
        <p:spPr/>
        <p:txBody>
          <a:bodyPr/>
          <a:lstStyle/>
          <a:p>
            <a:r>
              <a:rPr lang="en-US" dirty="0"/>
              <a:t>FSCSA Subcommittee on Dining Halls: 7 November 2023</a:t>
            </a:r>
          </a:p>
        </p:txBody>
      </p:sp>
      <p:sp>
        <p:nvSpPr>
          <p:cNvPr id="5" name="Slide Number Placeholder 4"/>
          <p:cNvSpPr>
            <a:spLocks noGrp="1"/>
          </p:cNvSpPr>
          <p:nvPr>
            <p:ph type="sldNum" sz="quarter" idx="12"/>
          </p:nvPr>
        </p:nvSpPr>
        <p:spPr/>
        <p:txBody>
          <a:bodyPr/>
          <a:lstStyle/>
          <a:p>
            <a:fld id="{1220D3B0-4E6C-DE49-A128-AFEA584F0FD7}" type="slidenum">
              <a:rPr lang="en-US" smtClean="0"/>
              <a:pPr/>
              <a:t>13</a:t>
            </a:fld>
            <a:endParaRPr lang="en-US" dirty="0"/>
          </a:p>
        </p:txBody>
      </p:sp>
    </p:spTree>
    <p:extLst>
      <p:ext uri="{BB962C8B-B14F-4D97-AF65-F5344CB8AC3E}">
        <p14:creationId xmlns:p14="http://schemas.microsoft.com/office/powerpoint/2010/main" val="2194766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028699"/>
            <a:ext cx="10096500" cy="566185"/>
          </a:xfrm>
        </p:spPr>
        <p:txBody>
          <a:bodyPr>
            <a:normAutofit fontScale="90000"/>
          </a:bodyPr>
          <a:lstStyle/>
          <a:p>
            <a:br>
              <a:rPr lang="en-US" sz="3200" dirty="0"/>
            </a:br>
            <a:r>
              <a:rPr lang="en-US" sz="3200" dirty="0">
                <a:solidFill>
                  <a:srgbClr val="FF0000"/>
                </a:solidFill>
              </a:rPr>
              <a:t>Issue 3: </a:t>
            </a:r>
            <a:r>
              <a:rPr lang="en-US" sz="3200" dirty="0"/>
              <a:t>Food Quality</a:t>
            </a:r>
            <a:endParaRPr lang="en-US" sz="3200" dirty="0">
              <a:solidFill>
                <a:srgbClr val="FF0000"/>
              </a:solidFill>
            </a:endParaRPr>
          </a:p>
        </p:txBody>
      </p:sp>
      <p:sp>
        <p:nvSpPr>
          <p:cNvPr id="3" name="Content Placeholder 2"/>
          <p:cNvSpPr>
            <a:spLocks noGrp="1"/>
          </p:cNvSpPr>
          <p:nvPr>
            <p:ph idx="1"/>
          </p:nvPr>
        </p:nvSpPr>
        <p:spPr>
          <a:xfrm>
            <a:off x="542259" y="1733108"/>
            <a:ext cx="11217349" cy="3689497"/>
          </a:xfrm>
        </p:spPr>
        <p:txBody>
          <a:bodyPr/>
          <a:lstStyle/>
          <a:p>
            <a:r>
              <a:rPr lang="en-US" b="1" dirty="0">
                <a:solidFill>
                  <a:schemeClr val="accent6">
                    <a:lumMod val="75000"/>
                  </a:schemeClr>
                </a:solidFill>
              </a:rPr>
              <a:t>Students sent photos students showing moldy food and undercooked chicken.</a:t>
            </a:r>
          </a:p>
          <a:p>
            <a:pPr marL="457200" indent="-457200">
              <a:buFont typeface="Arial" panose="020B0604020202020204" pitchFamily="34" charset="0"/>
              <a:buChar char="•"/>
            </a:pPr>
            <a:r>
              <a:rPr lang="en-US" dirty="0"/>
              <a:t>Dining took corrective actions: additional training was implemented. </a:t>
            </a:r>
          </a:p>
          <a:p>
            <a:pPr marL="914400" lvl="1" indent="-457200">
              <a:buFont typeface="Arial" panose="020B0604020202020204" pitchFamily="34" charset="0"/>
              <a:buChar char="•"/>
            </a:pPr>
            <a:r>
              <a:rPr lang="en-US" dirty="0"/>
              <a:t>In each instance, food was replaced, and issue corrected within a few minutes. T</a:t>
            </a:r>
          </a:p>
          <a:p>
            <a:pPr marL="914400" lvl="1" indent="-457200">
              <a:buFont typeface="Arial" panose="020B0604020202020204" pitchFamily="34" charset="0"/>
              <a:buChar char="•"/>
            </a:pPr>
            <a:r>
              <a:rPr lang="en-US" dirty="0"/>
              <a:t>Number of complaint reports is small considering average of 13,000 meals are served in the dining halls each week. </a:t>
            </a:r>
          </a:p>
          <a:p>
            <a:pPr marL="914400" lvl="1" indent="-457200">
              <a:buFont typeface="Arial" panose="020B0604020202020204" pitchFamily="34" charset="0"/>
              <a:buChar char="•"/>
            </a:pPr>
            <a:r>
              <a:rPr lang="en-US" dirty="0"/>
              <a:t>Want to know about these issues when they happen so they can fix them. </a:t>
            </a:r>
          </a:p>
        </p:txBody>
      </p:sp>
      <p:sp>
        <p:nvSpPr>
          <p:cNvPr id="4" name="Footer Placeholder 3"/>
          <p:cNvSpPr>
            <a:spLocks noGrp="1"/>
          </p:cNvSpPr>
          <p:nvPr>
            <p:ph type="ftr" sz="quarter" idx="11"/>
          </p:nvPr>
        </p:nvSpPr>
        <p:spPr/>
        <p:txBody>
          <a:bodyPr/>
          <a:lstStyle/>
          <a:p>
            <a:r>
              <a:rPr lang="en-US"/>
              <a:t>FSCSA Subcommittee on Dining Halls: 7 November 2023</a:t>
            </a:r>
            <a:endParaRPr lang="en-US" dirty="0"/>
          </a:p>
        </p:txBody>
      </p:sp>
      <p:sp>
        <p:nvSpPr>
          <p:cNvPr id="5" name="Slide Number Placeholder 4"/>
          <p:cNvSpPr>
            <a:spLocks noGrp="1"/>
          </p:cNvSpPr>
          <p:nvPr>
            <p:ph type="sldNum" sz="quarter" idx="12"/>
          </p:nvPr>
        </p:nvSpPr>
        <p:spPr/>
        <p:txBody>
          <a:bodyPr/>
          <a:lstStyle/>
          <a:p>
            <a:fld id="{1220D3B0-4E6C-DE49-A128-AFEA584F0FD7}" type="slidenum">
              <a:rPr lang="en-US" smtClean="0"/>
              <a:pPr/>
              <a:t>14</a:t>
            </a:fld>
            <a:endParaRPr lang="en-US" dirty="0"/>
          </a:p>
        </p:txBody>
      </p:sp>
    </p:spTree>
    <p:extLst>
      <p:ext uri="{BB962C8B-B14F-4D97-AF65-F5344CB8AC3E}">
        <p14:creationId xmlns:p14="http://schemas.microsoft.com/office/powerpoint/2010/main" val="3293526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3518" y="909627"/>
            <a:ext cx="10096500" cy="374799"/>
          </a:xfrm>
        </p:spPr>
        <p:txBody>
          <a:bodyPr>
            <a:normAutofit fontScale="90000"/>
          </a:bodyPr>
          <a:lstStyle/>
          <a:p>
            <a:r>
              <a:rPr lang="en-US" dirty="0">
                <a:solidFill>
                  <a:srgbClr val="FF0000"/>
                </a:solidFill>
              </a:rPr>
              <a:t>Issue 3</a:t>
            </a:r>
            <a:r>
              <a:rPr lang="en-US" dirty="0"/>
              <a:t>: Food Quality</a:t>
            </a:r>
          </a:p>
        </p:txBody>
      </p:sp>
      <p:sp>
        <p:nvSpPr>
          <p:cNvPr id="3" name="Content Placeholder 2"/>
          <p:cNvSpPr>
            <a:spLocks noGrp="1"/>
          </p:cNvSpPr>
          <p:nvPr>
            <p:ph idx="1"/>
          </p:nvPr>
        </p:nvSpPr>
        <p:spPr>
          <a:xfrm>
            <a:off x="1028700" y="1403498"/>
            <a:ext cx="10096500" cy="4630217"/>
          </a:xfrm>
        </p:spPr>
        <p:txBody>
          <a:bodyPr/>
          <a:lstStyle/>
          <a:p>
            <a:pPr marL="457200" indent="-457200">
              <a:buFont typeface="Arial" panose="020B0604020202020204" pitchFamily="34" charset="0"/>
              <a:buChar char="•"/>
            </a:pPr>
            <a:r>
              <a:rPr lang="en-US" dirty="0"/>
              <a:t>We were assured -- any student complaint will be taken seriously and will be corrected as quickly as possible. </a:t>
            </a:r>
          </a:p>
          <a:p>
            <a:pPr marL="914400" lvl="1" indent="-457200">
              <a:buFont typeface="Arial" panose="020B0604020202020204" pitchFamily="34" charset="0"/>
              <a:buChar char="•"/>
            </a:pPr>
            <a:r>
              <a:rPr lang="en-US" dirty="0"/>
              <a:t>Students encouraged to report issues immediately to the staff; provided various ways to report issue to Dining Services. </a:t>
            </a:r>
          </a:p>
          <a:p>
            <a:pPr marL="457200" indent="-457200">
              <a:buFont typeface="Arial" panose="020B0604020202020204" pitchFamily="34" charset="0"/>
              <a:buChar char="•"/>
            </a:pPr>
            <a:r>
              <a:rPr lang="en-US" dirty="0"/>
              <a:t>Most recent Food Safety by Toledo Lucas County Health Department did not indicate any critical violations related to food quality or preparation. </a:t>
            </a:r>
          </a:p>
          <a:p>
            <a:pPr marL="914400" lvl="1" indent="-457200">
              <a:buFont typeface="Arial" panose="020B0604020202020204" pitchFamily="34" charset="0"/>
              <a:buChar char="•"/>
            </a:pPr>
            <a:r>
              <a:rPr lang="en-US" dirty="0"/>
              <a:t>Staff members routinely checked temperatures while we were visiting dining area in the SU.</a:t>
            </a:r>
          </a:p>
          <a:p>
            <a:pPr marL="914400" lvl="1" indent="-457200">
              <a:buFont typeface="Arial" panose="020B0604020202020204" pitchFamily="34" charset="0"/>
              <a:buChar char="•"/>
            </a:pPr>
            <a:r>
              <a:rPr lang="en-US" dirty="0"/>
              <a:t>Food service areas are cleaned between breakfast and lunch menu changes. </a:t>
            </a:r>
          </a:p>
          <a:p>
            <a:endParaRPr lang="en-US" dirty="0"/>
          </a:p>
        </p:txBody>
      </p:sp>
      <p:sp>
        <p:nvSpPr>
          <p:cNvPr id="4" name="Footer Placeholder 3"/>
          <p:cNvSpPr>
            <a:spLocks noGrp="1"/>
          </p:cNvSpPr>
          <p:nvPr>
            <p:ph type="ftr" sz="quarter" idx="11"/>
          </p:nvPr>
        </p:nvSpPr>
        <p:spPr/>
        <p:txBody>
          <a:bodyPr/>
          <a:lstStyle/>
          <a:p>
            <a:r>
              <a:rPr lang="en-US"/>
              <a:t>FSCSA Subcommittee on Dining Halls: 7 November 2023</a:t>
            </a:r>
            <a:endParaRPr lang="en-US" dirty="0"/>
          </a:p>
        </p:txBody>
      </p:sp>
      <p:sp>
        <p:nvSpPr>
          <p:cNvPr id="5" name="Slide Number Placeholder 4"/>
          <p:cNvSpPr>
            <a:spLocks noGrp="1"/>
          </p:cNvSpPr>
          <p:nvPr>
            <p:ph type="sldNum" sz="quarter" idx="12"/>
          </p:nvPr>
        </p:nvSpPr>
        <p:spPr/>
        <p:txBody>
          <a:bodyPr/>
          <a:lstStyle/>
          <a:p>
            <a:fld id="{1220D3B0-4E6C-DE49-A128-AFEA584F0FD7}" type="slidenum">
              <a:rPr lang="en-US" smtClean="0"/>
              <a:pPr/>
              <a:t>15</a:t>
            </a:fld>
            <a:endParaRPr lang="en-US" dirty="0"/>
          </a:p>
        </p:txBody>
      </p:sp>
    </p:spTree>
    <p:extLst>
      <p:ext uri="{BB962C8B-B14F-4D97-AF65-F5344CB8AC3E}">
        <p14:creationId xmlns:p14="http://schemas.microsoft.com/office/powerpoint/2010/main" val="2317841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028700"/>
            <a:ext cx="10096500" cy="587450"/>
          </a:xfrm>
        </p:spPr>
        <p:txBody>
          <a:bodyPr>
            <a:normAutofit fontScale="90000"/>
          </a:bodyPr>
          <a:lstStyle/>
          <a:p>
            <a:r>
              <a:rPr lang="en-US" dirty="0"/>
              <a:t>Follow-up Questions/Solutions</a:t>
            </a:r>
          </a:p>
        </p:txBody>
      </p:sp>
      <p:sp>
        <p:nvSpPr>
          <p:cNvPr id="3" name="Content Placeholder 2"/>
          <p:cNvSpPr>
            <a:spLocks noGrp="1"/>
          </p:cNvSpPr>
          <p:nvPr>
            <p:ph idx="1"/>
          </p:nvPr>
        </p:nvSpPr>
        <p:spPr>
          <a:xfrm>
            <a:off x="614030" y="1028700"/>
            <a:ext cx="10096500" cy="4417565"/>
          </a:xfrm>
        </p:spPr>
        <p:txBody>
          <a:bodyPr/>
          <a:lstStyle/>
          <a:p>
            <a:pPr marL="342900" lvl="0" indent="-342900">
              <a:buFont typeface="Arial" panose="020B0604020202020204" pitchFamily="34" charset="0"/>
              <a:buChar char="•"/>
            </a:pPr>
            <a:endParaRPr lang="en-US" sz="1800" b="1" dirty="0"/>
          </a:p>
          <a:p>
            <a:pPr marL="342900" lvl="0" indent="-342900">
              <a:buFont typeface="Arial" panose="020B0604020202020204" pitchFamily="34" charset="0"/>
              <a:buChar char="•"/>
            </a:pPr>
            <a:endParaRPr lang="en-US" sz="1800" b="1" dirty="0"/>
          </a:p>
          <a:p>
            <a:pPr lvl="0"/>
            <a:r>
              <a:rPr lang="en-US" sz="1800" b="1" dirty="0"/>
              <a:t>	1. What is difference between meal swipes and meal exchanges? Are they the same or   	different?</a:t>
            </a:r>
            <a:r>
              <a:rPr lang="en-US" sz="1800" dirty="0"/>
              <a:t> </a:t>
            </a:r>
          </a:p>
          <a:p>
            <a:pPr lvl="0"/>
            <a:r>
              <a:rPr lang="en-US" sz="1800" b="1" dirty="0">
                <a:solidFill>
                  <a:srgbClr val="FF0000"/>
                </a:solidFill>
              </a:rPr>
              <a:t>	Response: </a:t>
            </a:r>
            <a:r>
              <a:rPr lang="en-US" sz="1800" dirty="0"/>
              <a:t>Meal plans have 3 options: Meal Swipes, Meal Exchanges 	and Dining Dollars. Meal 	swipes can be used at either of the All you care 	to eat (AYCTE), the Eatery or Ottawa East. 	Meal Exchanges are used in 	retail locations </a:t>
            </a:r>
          </a:p>
          <a:p>
            <a:pPr lvl="0"/>
            <a:r>
              <a:rPr lang="en-US" sz="1800" b="1" dirty="0"/>
              <a:t>	2. Is it possible to keep just one or two stations at the Eatery open later to give students 	that cannot make it there before they close in the afternoon or not enough time between 	classes to walk to Ottawa a meal swipe option?</a:t>
            </a:r>
            <a:endParaRPr lang="en-US" sz="1800" dirty="0"/>
          </a:p>
          <a:p>
            <a:r>
              <a:rPr lang="en-US" sz="1800" dirty="0">
                <a:solidFill>
                  <a:srgbClr val="FF0000"/>
                </a:solidFill>
              </a:rPr>
              <a:t>	</a:t>
            </a:r>
            <a:r>
              <a:rPr lang="en-US" sz="1800" b="1" dirty="0">
                <a:solidFill>
                  <a:srgbClr val="FF0000"/>
                </a:solidFill>
              </a:rPr>
              <a:t>Response: </a:t>
            </a:r>
            <a:r>
              <a:rPr lang="en-US" sz="1800" dirty="0">
                <a:solidFill>
                  <a:schemeClr val="accent1"/>
                </a:solidFill>
              </a:rPr>
              <a:t>T</a:t>
            </a:r>
            <a:r>
              <a:rPr lang="en-US" sz="1800" dirty="0"/>
              <a:t>oo costly: would require additional staff and increase costs related to food waste; 	fewer students create a higher	than-average food cost due to waste. </a:t>
            </a:r>
          </a:p>
          <a:p>
            <a:pPr marL="742950" lvl="1" indent="-285750">
              <a:buFont typeface="Arial" panose="020B0604020202020204" pitchFamily="34" charset="0"/>
              <a:buChar char="•"/>
            </a:pPr>
            <a:r>
              <a:rPr lang="en-US" sz="1800" dirty="0"/>
              <a:t>retail locations 	open until 8 p.m. in 	the Student Union where students can use meal exchanges and dining	dollars</a:t>
            </a:r>
            <a:r>
              <a:rPr lang="en-US" sz="1400" dirty="0"/>
              <a:t>. </a:t>
            </a:r>
          </a:p>
          <a:p>
            <a:endParaRPr lang="en-US" sz="1800" dirty="0"/>
          </a:p>
        </p:txBody>
      </p:sp>
      <p:sp>
        <p:nvSpPr>
          <p:cNvPr id="4" name="Footer Placeholder 3"/>
          <p:cNvSpPr>
            <a:spLocks noGrp="1"/>
          </p:cNvSpPr>
          <p:nvPr>
            <p:ph type="ftr" sz="quarter" idx="11"/>
          </p:nvPr>
        </p:nvSpPr>
        <p:spPr/>
        <p:txBody>
          <a:bodyPr/>
          <a:lstStyle/>
          <a:p>
            <a:r>
              <a:rPr lang="en-US"/>
              <a:t>FSCSA Subcommittee on Dining Halls: 7 November 2023</a:t>
            </a:r>
            <a:endParaRPr lang="en-US" dirty="0"/>
          </a:p>
        </p:txBody>
      </p:sp>
      <p:sp>
        <p:nvSpPr>
          <p:cNvPr id="5" name="Slide Number Placeholder 4"/>
          <p:cNvSpPr>
            <a:spLocks noGrp="1"/>
          </p:cNvSpPr>
          <p:nvPr>
            <p:ph type="sldNum" sz="quarter" idx="12"/>
          </p:nvPr>
        </p:nvSpPr>
        <p:spPr/>
        <p:txBody>
          <a:bodyPr/>
          <a:lstStyle/>
          <a:p>
            <a:fld id="{1220D3B0-4E6C-DE49-A128-AFEA584F0FD7}" type="slidenum">
              <a:rPr lang="en-US" smtClean="0"/>
              <a:pPr/>
              <a:t>16</a:t>
            </a:fld>
            <a:endParaRPr lang="en-US" dirty="0"/>
          </a:p>
        </p:txBody>
      </p:sp>
    </p:spTree>
    <p:extLst>
      <p:ext uri="{BB962C8B-B14F-4D97-AF65-F5344CB8AC3E}">
        <p14:creationId xmlns:p14="http://schemas.microsoft.com/office/powerpoint/2010/main" val="12108661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028699"/>
            <a:ext cx="10096500" cy="374799"/>
          </a:xfrm>
        </p:spPr>
        <p:txBody>
          <a:bodyPr>
            <a:normAutofit fontScale="90000"/>
          </a:bodyPr>
          <a:lstStyle/>
          <a:p>
            <a:r>
              <a:rPr lang="en-US" dirty="0"/>
              <a:t>Follow-up Questions/Solutions</a:t>
            </a:r>
          </a:p>
        </p:txBody>
      </p:sp>
      <p:sp>
        <p:nvSpPr>
          <p:cNvPr id="3" name="Content Placeholder 2"/>
          <p:cNvSpPr>
            <a:spLocks noGrp="1"/>
          </p:cNvSpPr>
          <p:nvPr>
            <p:ph idx="1"/>
          </p:nvPr>
        </p:nvSpPr>
        <p:spPr>
          <a:xfrm>
            <a:off x="1028700" y="1403498"/>
            <a:ext cx="10096500" cy="4253023"/>
          </a:xfrm>
        </p:spPr>
        <p:txBody>
          <a:bodyPr/>
          <a:lstStyle/>
          <a:p>
            <a:pPr lvl="0"/>
            <a:r>
              <a:rPr lang="en-US" sz="1800" b="1" dirty="0"/>
              <a:t>3. Is there a QR code the students can use to report issues or ask questions</a:t>
            </a:r>
            <a:r>
              <a:rPr lang="en-US" sz="1800" b="1" i="1" dirty="0"/>
              <a:t>?</a:t>
            </a:r>
            <a:r>
              <a:rPr lang="en-US" sz="1800" i="1" dirty="0"/>
              <a:t> </a:t>
            </a:r>
          </a:p>
          <a:p>
            <a:r>
              <a:rPr lang="en-US" sz="1800" b="1" dirty="0">
                <a:solidFill>
                  <a:srgbClr val="FF0000"/>
                </a:solidFill>
              </a:rPr>
              <a:t>Response:</a:t>
            </a:r>
            <a:r>
              <a:rPr lang="en-US" sz="1800" dirty="0">
                <a:solidFill>
                  <a:srgbClr val="FF0000"/>
                </a:solidFill>
              </a:rPr>
              <a:t> </a:t>
            </a:r>
            <a:r>
              <a:rPr lang="en-US" sz="1800" dirty="0"/>
              <a:t>Adding QR code would make the process for reporting issues longer. Here are all the options students have for communicating with Rocket Dining: </a:t>
            </a:r>
          </a:p>
          <a:p>
            <a:pPr marL="285750" lvl="0" indent="-285750">
              <a:buFont typeface="Arial" panose="020B0604020202020204" pitchFamily="34" charset="0"/>
              <a:buChar char="•"/>
            </a:pPr>
            <a:r>
              <a:rPr lang="en-US" sz="1800" dirty="0"/>
              <a:t>Text 2 Chat: </a:t>
            </a:r>
            <a:r>
              <a:rPr lang="en-US" sz="1800" u="sng" dirty="0">
                <a:hlinkClick r:id="rId2"/>
              </a:rPr>
              <a:t>https://dineoncampus.com/utoledo/text2chat</a:t>
            </a:r>
            <a:r>
              <a:rPr lang="en-US" sz="1800" dirty="0"/>
              <a:t>   listing of all location numbers Dine on Campus: </a:t>
            </a:r>
            <a:r>
              <a:rPr lang="en-US" sz="1800" u="sng" dirty="0">
                <a:hlinkClick r:id="rId3"/>
              </a:rPr>
              <a:t>https://dineoncampus.com/utoledo/feedback</a:t>
            </a:r>
            <a:endParaRPr lang="en-US" sz="1800" dirty="0"/>
          </a:p>
          <a:p>
            <a:pPr marL="285750" indent="-285750">
              <a:buFont typeface="Arial" panose="020B0604020202020204" pitchFamily="34" charset="0"/>
              <a:buChar char="•"/>
            </a:pPr>
            <a:r>
              <a:rPr lang="en-US" sz="1800" dirty="0"/>
              <a:t> Happy or Not: The Eatery and Ottawa East both have units in the hall at exits. </a:t>
            </a:r>
            <a:endParaRPr lang="en-US" dirty="0"/>
          </a:p>
          <a:p>
            <a:pPr marL="285750" indent="-285750">
              <a:buFont typeface="Arial" panose="020B0604020202020204" pitchFamily="34" charset="0"/>
              <a:buChar char="•"/>
            </a:pPr>
            <a:r>
              <a:rPr lang="en-US" sz="1800" dirty="0"/>
              <a:t>Social Media: </a:t>
            </a:r>
          </a:p>
          <a:p>
            <a:pPr lvl="1"/>
            <a:r>
              <a:rPr lang="en-US" sz="1800" u="sng" dirty="0">
                <a:hlinkClick r:id="rId4"/>
              </a:rPr>
              <a:t>https://www.instagram.com/rocketdining/?hl=en</a:t>
            </a:r>
            <a:endParaRPr lang="en-US" sz="1800" dirty="0"/>
          </a:p>
          <a:p>
            <a:pPr lvl="1"/>
            <a:r>
              <a:rPr lang="en-US" sz="1800" dirty="0"/>
              <a:t> </a:t>
            </a:r>
            <a:r>
              <a:rPr lang="en-US" sz="1800" u="sng" dirty="0">
                <a:hlinkClick r:id="rId5"/>
              </a:rPr>
              <a:t>https://www.facebook.com/RocketDining/</a:t>
            </a:r>
            <a:endParaRPr lang="en-US" sz="1800" dirty="0"/>
          </a:p>
          <a:p>
            <a:pPr lvl="1"/>
            <a:r>
              <a:rPr lang="en-US" sz="1800" u="sng" dirty="0">
                <a:hlinkClick r:id="rId6"/>
              </a:rPr>
              <a:t>https://twitter.com/RocketDining?ref_src=twsrc%5Egoogle%7Ctwcamp%5Eserp%7Ctwgr%5Eauthor</a:t>
            </a:r>
            <a:endParaRPr lang="en-US" sz="1800" dirty="0"/>
          </a:p>
          <a:p>
            <a:pPr lvl="1"/>
            <a:r>
              <a:rPr lang="en-US" sz="1800" dirty="0"/>
              <a:t>Dine on Campus App: </a:t>
            </a:r>
            <a:r>
              <a:rPr lang="en-US" sz="1800" u="sng" dirty="0">
                <a:hlinkClick r:id="rId7"/>
              </a:rPr>
              <a:t>https://dineoncampus.com/utoledo</a:t>
            </a:r>
            <a:r>
              <a:rPr lang="en-US" sz="1800" dirty="0"/>
              <a:t>  </a:t>
            </a:r>
            <a:r>
              <a:rPr lang="en-US" sz="1800" b="1" dirty="0"/>
              <a:t>One stop shop of information for parents, students and guests.</a:t>
            </a:r>
            <a:r>
              <a:rPr lang="en-US" sz="1800" dirty="0"/>
              <a:t> </a:t>
            </a:r>
          </a:p>
          <a:p>
            <a:pPr lvl="0"/>
            <a:endParaRPr lang="en-US" dirty="0"/>
          </a:p>
        </p:txBody>
      </p:sp>
      <p:sp>
        <p:nvSpPr>
          <p:cNvPr id="4" name="Footer Placeholder 3"/>
          <p:cNvSpPr>
            <a:spLocks noGrp="1"/>
          </p:cNvSpPr>
          <p:nvPr>
            <p:ph type="ftr" sz="quarter" idx="11"/>
          </p:nvPr>
        </p:nvSpPr>
        <p:spPr/>
        <p:txBody>
          <a:bodyPr/>
          <a:lstStyle/>
          <a:p>
            <a:r>
              <a:rPr lang="en-US" dirty="0"/>
              <a:t>FSCSA Subcommittee on Dining Halls: 7 November 2023</a:t>
            </a:r>
          </a:p>
        </p:txBody>
      </p:sp>
      <p:sp>
        <p:nvSpPr>
          <p:cNvPr id="5" name="Slide Number Placeholder 4"/>
          <p:cNvSpPr>
            <a:spLocks noGrp="1"/>
          </p:cNvSpPr>
          <p:nvPr>
            <p:ph type="sldNum" sz="quarter" idx="12"/>
          </p:nvPr>
        </p:nvSpPr>
        <p:spPr/>
        <p:txBody>
          <a:bodyPr/>
          <a:lstStyle/>
          <a:p>
            <a:fld id="{1220D3B0-4E6C-DE49-A128-AFEA584F0FD7}" type="slidenum">
              <a:rPr lang="en-US" smtClean="0"/>
              <a:pPr/>
              <a:t>17</a:t>
            </a:fld>
            <a:endParaRPr lang="en-US" dirty="0"/>
          </a:p>
        </p:txBody>
      </p:sp>
    </p:spTree>
    <p:extLst>
      <p:ext uri="{BB962C8B-B14F-4D97-AF65-F5344CB8AC3E}">
        <p14:creationId xmlns:p14="http://schemas.microsoft.com/office/powerpoint/2010/main" val="196763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Follow-up Questions/Solutions</a:t>
            </a:r>
          </a:p>
        </p:txBody>
      </p:sp>
      <p:sp>
        <p:nvSpPr>
          <p:cNvPr id="3" name="Content Placeholder 2"/>
          <p:cNvSpPr>
            <a:spLocks noGrp="1"/>
          </p:cNvSpPr>
          <p:nvPr>
            <p:ph idx="1"/>
          </p:nvPr>
        </p:nvSpPr>
        <p:spPr>
          <a:xfrm>
            <a:off x="1028700" y="2239673"/>
            <a:ext cx="10096500" cy="3182932"/>
          </a:xfrm>
        </p:spPr>
        <p:txBody>
          <a:bodyPr/>
          <a:lstStyle/>
          <a:p>
            <a:pPr lvl="0"/>
            <a:r>
              <a:rPr lang="en-US" sz="2400" b="1" dirty="0"/>
              <a:t>4. You mentioned that sometimes students have difficulty finding different stations or miss them</a:t>
            </a:r>
            <a:r>
              <a:rPr lang="en-US" sz="2400" dirty="0"/>
              <a:t>. </a:t>
            </a:r>
            <a:r>
              <a:rPr lang="en-US" sz="2400" i="1" dirty="0"/>
              <a:t>Could you create a map to the dining hall showing students which direction to go to find each station? </a:t>
            </a:r>
          </a:p>
          <a:p>
            <a:pPr lvl="0"/>
            <a:r>
              <a:rPr lang="en-US" sz="2400" dirty="0">
                <a:solidFill>
                  <a:srgbClr val="FF0000"/>
                </a:solidFill>
              </a:rPr>
              <a:t>Response: </a:t>
            </a:r>
            <a:r>
              <a:rPr lang="en-US" sz="2400" dirty="0">
                <a:solidFill>
                  <a:schemeClr val="accent6">
                    <a:lumMod val="75000"/>
                  </a:schemeClr>
                </a:solidFill>
              </a:rPr>
              <a:t>See Dine on Campus App</a:t>
            </a:r>
          </a:p>
          <a:p>
            <a:pPr lvl="0"/>
            <a:endParaRPr lang="en-US" dirty="0">
              <a:solidFill>
                <a:srgbClr val="FF0000"/>
              </a:solidFill>
            </a:endParaRPr>
          </a:p>
          <a:p>
            <a:pPr lvl="0"/>
            <a:r>
              <a:rPr lang="en-US" b="1" dirty="0"/>
              <a:t>                          				FIN</a:t>
            </a:r>
            <a:endParaRPr lang="en-US" i="1" dirty="0"/>
          </a:p>
          <a:p>
            <a:pPr lvl="0"/>
            <a:r>
              <a:rPr lang="en-US" i="1" dirty="0"/>
              <a:t>(Appendices I and II follow this final slide)</a:t>
            </a:r>
          </a:p>
          <a:p>
            <a:pPr lvl="0"/>
            <a:r>
              <a:rPr lang="en-US" b="1" dirty="0"/>
              <a:t>         </a:t>
            </a:r>
            <a:r>
              <a:rPr lang="en-US" i="1" dirty="0"/>
              <a:t>                             </a:t>
            </a:r>
          </a:p>
          <a:p>
            <a:pPr lvl="0"/>
            <a:endParaRPr lang="en-US" i="1" dirty="0"/>
          </a:p>
          <a:p>
            <a:pPr lvl="0"/>
            <a:r>
              <a:rPr lang="en-US" b="1" dirty="0"/>
              <a:t>                                        </a:t>
            </a:r>
          </a:p>
        </p:txBody>
      </p:sp>
      <p:sp>
        <p:nvSpPr>
          <p:cNvPr id="4" name="Footer Placeholder 3"/>
          <p:cNvSpPr>
            <a:spLocks noGrp="1"/>
          </p:cNvSpPr>
          <p:nvPr>
            <p:ph type="ftr" sz="quarter" idx="11"/>
          </p:nvPr>
        </p:nvSpPr>
        <p:spPr/>
        <p:txBody>
          <a:bodyPr/>
          <a:lstStyle/>
          <a:p>
            <a:r>
              <a:rPr lang="en-US"/>
              <a:t>FSCSA Subcommittee on Dining Halls: 7 November 2023</a:t>
            </a:r>
            <a:endParaRPr lang="en-US" dirty="0"/>
          </a:p>
        </p:txBody>
      </p:sp>
      <p:sp>
        <p:nvSpPr>
          <p:cNvPr id="5" name="Slide Number Placeholder 4"/>
          <p:cNvSpPr>
            <a:spLocks noGrp="1"/>
          </p:cNvSpPr>
          <p:nvPr>
            <p:ph type="sldNum" sz="quarter" idx="12"/>
          </p:nvPr>
        </p:nvSpPr>
        <p:spPr/>
        <p:txBody>
          <a:bodyPr/>
          <a:lstStyle/>
          <a:p>
            <a:fld id="{1220D3B0-4E6C-DE49-A128-AFEA584F0FD7}" type="slidenum">
              <a:rPr lang="en-US" smtClean="0"/>
              <a:pPr/>
              <a:t>18</a:t>
            </a:fld>
            <a:endParaRPr lang="en-US" dirty="0"/>
          </a:p>
        </p:txBody>
      </p:sp>
    </p:spTree>
    <p:extLst>
      <p:ext uri="{BB962C8B-B14F-4D97-AF65-F5344CB8AC3E}">
        <p14:creationId xmlns:p14="http://schemas.microsoft.com/office/powerpoint/2010/main" val="1681500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FSCSA Subcommittee on Dining Halls: 7 November 2023</a:t>
            </a:r>
            <a:endParaRPr lang="en-US" dirty="0"/>
          </a:p>
        </p:txBody>
      </p:sp>
      <p:sp>
        <p:nvSpPr>
          <p:cNvPr id="5" name="Slide Number Placeholder 4"/>
          <p:cNvSpPr>
            <a:spLocks noGrp="1"/>
          </p:cNvSpPr>
          <p:nvPr>
            <p:ph type="sldNum" sz="quarter" idx="12"/>
          </p:nvPr>
        </p:nvSpPr>
        <p:spPr/>
        <p:txBody>
          <a:bodyPr/>
          <a:lstStyle/>
          <a:p>
            <a:fld id="{1220D3B0-4E6C-DE49-A128-AFEA584F0FD7}" type="slidenum">
              <a:rPr lang="en-US" smtClean="0"/>
              <a:pPr/>
              <a:t>19</a:t>
            </a:fld>
            <a:endParaRPr lang="en-US" dirty="0"/>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16200000">
            <a:off x="1471988" y="-727708"/>
            <a:ext cx="7018734" cy="8474151"/>
          </a:xfrm>
          <a:prstGeom prst="rect">
            <a:avLst/>
          </a:prstGeom>
          <a:noFill/>
          <a:ln>
            <a:noFill/>
          </a:ln>
        </p:spPr>
      </p:pic>
    </p:spTree>
    <p:extLst>
      <p:ext uri="{BB962C8B-B14F-4D97-AF65-F5344CB8AC3E}">
        <p14:creationId xmlns:p14="http://schemas.microsoft.com/office/powerpoint/2010/main" val="3730063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E0E7D85-594F-0A4B-B30D-4DE05AFCF638}" type="slidenum">
              <a:rPr lang="en-US" smtClean="0"/>
              <a:pPr/>
              <a:t>2</a:t>
            </a:fld>
            <a:endParaRPr lang="en-US" dirty="0"/>
          </a:p>
        </p:txBody>
      </p:sp>
      <p:sp>
        <p:nvSpPr>
          <p:cNvPr id="3" name="Title 2"/>
          <p:cNvSpPr>
            <a:spLocks noGrp="1"/>
          </p:cNvSpPr>
          <p:nvPr>
            <p:ph type="title"/>
          </p:nvPr>
        </p:nvSpPr>
        <p:spPr/>
        <p:txBody>
          <a:bodyPr>
            <a:normAutofit fontScale="90000"/>
          </a:bodyPr>
          <a:lstStyle/>
          <a:p>
            <a:br>
              <a:rPr lang="en-US" dirty="0"/>
            </a:br>
            <a:br>
              <a:rPr lang="en-US" sz="6600" dirty="0"/>
            </a:br>
            <a:br>
              <a:rPr lang="en-US" sz="7200" dirty="0"/>
            </a:br>
            <a:endParaRPr lang="en-US" sz="2700" dirty="0"/>
          </a:p>
        </p:txBody>
      </p:sp>
      <p:sp>
        <p:nvSpPr>
          <p:cNvPr id="4" name="Content Placeholder 3"/>
          <p:cNvSpPr>
            <a:spLocks noGrp="1"/>
          </p:cNvSpPr>
          <p:nvPr>
            <p:ph idx="1"/>
          </p:nvPr>
        </p:nvSpPr>
        <p:spPr>
          <a:xfrm>
            <a:off x="1411472" y="1233377"/>
            <a:ext cx="10096500" cy="3923414"/>
          </a:xfrm>
          <a:solidFill>
            <a:schemeClr val="bg2">
              <a:lumMod val="60000"/>
              <a:lumOff val="40000"/>
            </a:schemeClr>
          </a:solidFill>
        </p:spPr>
        <p:txBody>
          <a:bodyPr/>
          <a:lstStyle/>
          <a:p>
            <a:r>
              <a:rPr lang="en-US" b="1" dirty="0">
                <a:latin typeface="+mn-lt"/>
              </a:rPr>
              <a:t>The Faculty Senate Committee on Student Affairs shall act as a liaison between the Faculty, the Student Government, and the Administration on matters of common interest. </a:t>
            </a:r>
          </a:p>
          <a:p>
            <a:pPr marL="457200" indent="-457200">
              <a:buFont typeface="Arial" panose="020B0604020202020204" pitchFamily="34" charset="0"/>
              <a:buChar char="•"/>
            </a:pPr>
            <a:r>
              <a:rPr lang="en-US" b="1" dirty="0">
                <a:solidFill>
                  <a:srgbClr val="FF0000"/>
                </a:solidFill>
                <a:latin typeface="+mn-lt"/>
              </a:rPr>
              <a:t>These issues directly tie into Enrollment and Retention problems; we brainstormed initial strategies for resolution of these problems. </a:t>
            </a:r>
            <a:r>
              <a:rPr lang="en-US" b="1" i="1" dirty="0">
                <a:solidFill>
                  <a:srgbClr val="FF0000"/>
                </a:solidFill>
                <a:latin typeface="+mn-lt"/>
              </a:rPr>
              <a:t>As we research further, more strategies for solutions will become evident</a:t>
            </a:r>
          </a:p>
        </p:txBody>
      </p:sp>
      <p:sp>
        <p:nvSpPr>
          <p:cNvPr id="5" name="Footer Placeholder 4"/>
          <p:cNvSpPr>
            <a:spLocks noGrp="1"/>
          </p:cNvSpPr>
          <p:nvPr>
            <p:ph type="ftr" sz="quarter" idx="11"/>
          </p:nvPr>
        </p:nvSpPr>
        <p:spPr/>
        <p:txBody>
          <a:bodyPr/>
          <a:lstStyle/>
          <a:p>
            <a:r>
              <a:rPr lang="en-US"/>
              <a:t>FSCSA Subcommittee on Dining Halls: 7 November 2023</a:t>
            </a:r>
            <a:endParaRPr lang="en-US" dirty="0"/>
          </a:p>
        </p:txBody>
      </p:sp>
    </p:spTree>
    <p:extLst>
      <p:ext uri="{BB962C8B-B14F-4D97-AF65-F5344CB8AC3E}">
        <p14:creationId xmlns:p14="http://schemas.microsoft.com/office/powerpoint/2010/main" val="24279040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028700"/>
            <a:ext cx="1129709" cy="45719"/>
          </a:xfrm>
        </p:spPr>
        <p:txBody>
          <a:bodyPr>
            <a:normAutofit fontScale="90000"/>
          </a:bodyPr>
          <a:lstStyle/>
          <a:p>
            <a:r>
              <a:rPr lang="en-US" sz="1400" dirty="0"/>
              <a:t>Appendix II</a:t>
            </a:r>
          </a:p>
        </p:txBody>
      </p:sp>
      <p:sp>
        <p:nvSpPr>
          <p:cNvPr id="4" name="Footer Placeholder 3"/>
          <p:cNvSpPr>
            <a:spLocks noGrp="1"/>
          </p:cNvSpPr>
          <p:nvPr>
            <p:ph type="ftr" sz="quarter" idx="11"/>
          </p:nvPr>
        </p:nvSpPr>
        <p:spPr/>
        <p:txBody>
          <a:bodyPr/>
          <a:lstStyle/>
          <a:p>
            <a:r>
              <a:rPr lang="en-US"/>
              <a:t>FSCSA Subcommittee on Dining Halls: 7 November 2023</a:t>
            </a:r>
            <a:endParaRPr lang="en-US" dirty="0"/>
          </a:p>
        </p:txBody>
      </p:sp>
      <p:sp>
        <p:nvSpPr>
          <p:cNvPr id="5" name="Slide Number Placeholder 4"/>
          <p:cNvSpPr>
            <a:spLocks noGrp="1"/>
          </p:cNvSpPr>
          <p:nvPr>
            <p:ph type="sldNum" sz="quarter" idx="12"/>
          </p:nvPr>
        </p:nvSpPr>
        <p:spPr/>
        <p:txBody>
          <a:bodyPr/>
          <a:lstStyle/>
          <a:p>
            <a:fld id="{1220D3B0-4E6C-DE49-A128-AFEA584F0FD7}" type="slidenum">
              <a:rPr lang="en-US" smtClean="0"/>
              <a:pPr/>
              <a:t>20</a:t>
            </a:fld>
            <a:endParaRPr lang="en-US" dirty="0"/>
          </a:p>
        </p:txBody>
      </p:sp>
      <p:graphicFrame>
        <p:nvGraphicFramePr>
          <p:cNvPr id="10" name="Content Placeholder 9"/>
          <p:cNvGraphicFramePr>
            <a:graphicFrameLocks noGrp="1"/>
          </p:cNvGraphicFramePr>
          <p:nvPr>
            <p:ph idx="1"/>
          </p:nvPr>
        </p:nvGraphicFramePr>
        <p:xfrm>
          <a:off x="2946400" y="2911570"/>
          <a:ext cx="6261100" cy="1285686"/>
        </p:xfrm>
        <a:graphic>
          <a:graphicData uri="http://schemas.openxmlformats.org/drawingml/2006/table">
            <a:tbl>
              <a:tblPr firstRow="1" firstCol="1" bandRow="1">
                <a:tableStyleId>{5C22544A-7EE6-4342-B048-85BDC9FD1C3A}</a:tableStyleId>
              </a:tblPr>
              <a:tblGrid>
                <a:gridCol w="558800">
                  <a:extLst>
                    <a:ext uri="{9D8B030D-6E8A-4147-A177-3AD203B41FA5}">
                      <a16:colId xmlns:a16="http://schemas.microsoft.com/office/drawing/2014/main" val="20000"/>
                    </a:ext>
                  </a:extLst>
                </a:gridCol>
                <a:gridCol w="571500">
                  <a:extLst>
                    <a:ext uri="{9D8B030D-6E8A-4147-A177-3AD203B41FA5}">
                      <a16:colId xmlns:a16="http://schemas.microsoft.com/office/drawing/2014/main" val="20001"/>
                    </a:ext>
                  </a:extLst>
                </a:gridCol>
                <a:gridCol w="558800">
                  <a:extLst>
                    <a:ext uri="{9D8B030D-6E8A-4147-A177-3AD203B41FA5}">
                      <a16:colId xmlns:a16="http://schemas.microsoft.com/office/drawing/2014/main" val="20002"/>
                    </a:ext>
                  </a:extLst>
                </a:gridCol>
                <a:gridCol w="571500">
                  <a:extLst>
                    <a:ext uri="{9D8B030D-6E8A-4147-A177-3AD203B41FA5}">
                      <a16:colId xmlns:a16="http://schemas.microsoft.com/office/drawing/2014/main" val="20003"/>
                    </a:ext>
                  </a:extLst>
                </a:gridCol>
                <a:gridCol w="558800">
                  <a:extLst>
                    <a:ext uri="{9D8B030D-6E8A-4147-A177-3AD203B41FA5}">
                      <a16:colId xmlns:a16="http://schemas.microsoft.com/office/drawing/2014/main" val="20004"/>
                    </a:ext>
                  </a:extLst>
                </a:gridCol>
                <a:gridCol w="571500">
                  <a:extLst>
                    <a:ext uri="{9D8B030D-6E8A-4147-A177-3AD203B41FA5}">
                      <a16:colId xmlns:a16="http://schemas.microsoft.com/office/drawing/2014/main" val="20005"/>
                    </a:ext>
                  </a:extLst>
                </a:gridCol>
                <a:gridCol w="558800">
                  <a:extLst>
                    <a:ext uri="{9D8B030D-6E8A-4147-A177-3AD203B41FA5}">
                      <a16:colId xmlns:a16="http://schemas.microsoft.com/office/drawing/2014/main" val="20006"/>
                    </a:ext>
                  </a:extLst>
                </a:gridCol>
                <a:gridCol w="571500">
                  <a:extLst>
                    <a:ext uri="{9D8B030D-6E8A-4147-A177-3AD203B41FA5}">
                      <a16:colId xmlns:a16="http://schemas.microsoft.com/office/drawing/2014/main" val="20007"/>
                    </a:ext>
                  </a:extLst>
                </a:gridCol>
                <a:gridCol w="558800">
                  <a:extLst>
                    <a:ext uri="{9D8B030D-6E8A-4147-A177-3AD203B41FA5}">
                      <a16:colId xmlns:a16="http://schemas.microsoft.com/office/drawing/2014/main" val="20008"/>
                    </a:ext>
                  </a:extLst>
                </a:gridCol>
                <a:gridCol w="571500">
                  <a:extLst>
                    <a:ext uri="{9D8B030D-6E8A-4147-A177-3AD203B41FA5}">
                      <a16:colId xmlns:a16="http://schemas.microsoft.com/office/drawing/2014/main" val="20009"/>
                    </a:ext>
                  </a:extLst>
                </a:gridCol>
                <a:gridCol w="609600">
                  <a:extLst>
                    <a:ext uri="{9D8B030D-6E8A-4147-A177-3AD203B41FA5}">
                      <a16:colId xmlns:a16="http://schemas.microsoft.com/office/drawing/2014/main" val="20010"/>
                    </a:ext>
                  </a:extLst>
                </a:gridCol>
              </a:tblGrid>
              <a:tr h="190500">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9525" marB="9525" anchor="b"/>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9525" marB="9525" anchor="b"/>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9525" marB="9525" anchor="b"/>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9525" marB="9525" anchor="b"/>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9525" marB="9525" anchor="b"/>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9525" marB="9525" anchor="b"/>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9525" marB="9525" anchor="b"/>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9525" marB="9525" anchor="b"/>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9525" marB="9525" anchor="b"/>
                </a:tc>
                <a:tc>
                  <a:txBody>
                    <a:bodyPr/>
                    <a:lstStyle/>
                    <a:p>
                      <a:pPr marL="0" marR="0" algn="l">
                        <a:lnSpc>
                          <a:spcPct val="107000"/>
                        </a:lnSpc>
                        <a:spcBef>
                          <a:spcPts val="0"/>
                        </a:spcBef>
                        <a:spcAft>
                          <a:spcPts val="0"/>
                        </a:spcAft>
                      </a:pPr>
                      <a:r>
                        <a:rPr lang="en-US" sz="900">
                          <a:effectLst/>
                        </a:rPr>
                        <a:t>As of 10/23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10000"/>
                  </a:ext>
                </a:extLst>
              </a:tr>
              <a:tr h="190500">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9525" marB="9525" anchor="b"/>
                </a:tc>
                <a:tc>
                  <a:txBody>
                    <a:bodyPr/>
                    <a:lstStyle/>
                    <a:p>
                      <a:pPr marL="0" marR="0" algn="ctr">
                        <a:lnSpc>
                          <a:spcPct val="107000"/>
                        </a:lnSpc>
                        <a:spcBef>
                          <a:spcPts val="0"/>
                        </a:spcBef>
                        <a:spcAft>
                          <a:spcPts val="0"/>
                        </a:spcAft>
                      </a:pPr>
                      <a:r>
                        <a:rPr lang="en-US" sz="1100">
                          <a:effectLst/>
                        </a:rPr>
                        <a:t>Fall 2019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ctr">
                        <a:lnSpc>
                          <a:spcPct val="107000"/>
                        </a:lnSpc>
                        <a:spcBef>
                          <a:spcPts val="0"/>
                        </a:spcBef>
                        <a:spcAft>
                          <a:spcPts val="0"/>
                        </a:spcAft>
                      </a:pPr>
                      <a:r>
                        <a:rPr lang="en-US" sz="1100">
                          <a:effectLst/>
                        </a:rPr>
                        <a:t>Spr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ctr">
                        <a:lnSpc>
                          <a:spcPct val="107000"/>
                        </a:lnSpc>
                        <a:spcBef>
                          <a:spcPts val="0"/>
                        </a:spcBef>
                        <a:spcAft>
                          <a:spcPts val="0"/>
                        </a:spcAft>
                      </a:pPr>
                      <a:r>
                        <a:rPr lang="en-US" sz="1100">
                          <a:effectLst/>
                        </a:rPr>
                        <a:t>Fall 2020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ctr">
                        <a:lnSpc>
                          <a:spcPct val="107000"/>
                        </a:lnSpc>
                        <a:spcBef>
                          <a:spcPts val="0"/>
                        </a:spcBef>
                        <a:spcAft>
                          <a:spcPts val="0"/>
                        </a:spcAft>
                      </a:pPr>
                      <a:r>
                        <a:rPr lang="en-US" sz="1100">
                          <a:effectLst/>
                        </a:rPr>
                        <a:t>Spr 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ctr">
                        <a:lnSpc>
                          <a:spcPct val="107000"/>
                        </a:lnSpc>
                        <a:spcBef>
                          <a:spcPts val="0"/>
                        </a:spcBef>
                        <a:spcAft>
                          <a:spcPts val="0"/>
                        </a:spcAft>
                      </a:pPr>
                      <a:r>
                        <a:rPr lang="en-US" sz="1100">
                          <a:effectLst/>
                        </a:rPr>
                        <a:t>Fall 2021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ctr">
                        <a:lnSpc>
                          <a:spcPct val="107000"/>
                        </a:lnSpc>
                        <a:spcBef>
                          <a:spcPts val="0"/>
                        </a:spcBef>
                        <a:spcAft>
                          <a:spcPts val="0"/>
                        </a:spcAft>
                      </a:pPr>
                      <a:r>
                        <a:rPr lang="en-US" sz="1100">
                          <a:effectLst/>
                        </a:rPr>
                        <a:t>Spr 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ctr">
                        <a:lnSpc>
                          <a:spcPct val="107000"/>
                        </a:lnSpc>
                        <a:spcBef>
                          <a:spcPts val="0"/>
                        </a:spcBef>
                        <a:spcAft>
                          <a:spcPts val="0"/>
                        </a:spcAft>
                      </a:pPr>
                      <a:r>
                        <a:rPr lang="en-US" sz="1100">
                          <a:effectLst/>
                        </a:rPr>
                        <a:t>Fall 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ctr">
                        <a:lnSpc>
                          <a:spcPct val="107000"/>
                        </a:lnSpc>
                        <a:spcBef>
                          <a:spcPts val="0"/>
                        </a:spcBef>
                        <a:spcAft>
                          <a:spcPts val="0"/>
                        </a:spcAft>
                      </a:pPr>
                      <a:r>
                        <a:rPr lang="en-US" sz="1100">
                          <a:effectLst/>
                        </a:rPr>
                        <a:t>Spr 2022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ctr">
                        <a:lnSpc>
                          <a:spcPct val="107000"/>
                        </a:lnSpc>
                        <a:spcBef>
                          <a:spcPts val="0"/>
                        </a:spcBef>
                        <a:spcAft>
                          <a:spcPts val="0"/>
                        </a:spcAft>
                      </a:pPr>
                      <a:r>
                        <a:rPr lang="en-US" sz="1100">
                          <a:effectLst/>
                        </a:rPr>
                        <a:t>Fall 2023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10001"/>
                  </a:ext>
                </a:extLst>
              </a:tr>
              <a:tr h="190500">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9525" marB="9525" anchor="b"/>
                </a:tc>
                <a:tc>
                  <a:txBody>
                    <a:bodyPr/>
                    <a:lstStyle/>
                    <a:p>
                      <a:pPr marL="0" marR="0" algn="r">
                        <a:lnSpc>
                          <a:spcPct val="107000"/>
                        </a:lnSpc>
                        <a:spcBef>
                          <a:spcPts val="0"/>
                        </a:spcBef>
                        <a:spcAft>
                          <a:spcPts val="0"/>
                        </a:spcAft>
                      </a:pPr>
                      <a:r>
                        <a:rPr lang="en-US" sz="1100">
                          <a:effectLst/>
                        </a:rPr>
                        <a:t>3,123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r">
                        <a:lnSpc>
                          <a:spcPct val="107000"/>
                        </a:lnSpc>
                        <a:spcBef>
                          <a:spcPts val="0"/>
                        </a:spcBef>
                        <a:spcAft>
                          <a:spcPts val="0"/>
                        </a:spcAft>
                      </a:pPr>
                      <a:r>
                        <a:rPr lang="en-US" sz="1100">
                          <a:effectLst/>
                        </a:rPr>
                        <a:t> 2,750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r">
                        <a:lnSpc>
                          <a:spcPct val="107000"/>
                        </a:lnSpc>
                        <a:spcBef>
                          <a:spcPts val="0"/>
                        </a:spcBef>
                        <a:spcAft>
                          <a:spcPts val="0"/>
                        </a:spcAft>
                      </a:pPr>
                      <a:r>
                        <a:rPr lang="en-US" sz="1100">
                          <a:effectLst/>
                        </a:rPr>
                        <a:t> 2,329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r">
                        <a:lnSpc>
                          <a:spcPct val="107000"/>
                        </a:lnSpc>
                        <a:spcBef>
                          <a:spcPts val="0"/>
                        </a:spcBef>
                        <a:spcAft>
                          <a:spcPts val="0"/>
                        </a:spcAft>
                      </a:pPr>
                      <a:r>
                        <a:rPr lang="en-US" sz="1100">
                          <a:effectLst/>
                        </a:rPr>
                        <a:t> 1,814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r">
                        <a:lnSpc>
                          <a:spcPct val="107000"/>
                        </a:lnSpc>
                        <a:spcBef>
                          <a:spcPts val="0"/>
                        </a:spcBef>
                        <a:spcAft>
                          <a:spcPts val="0"/>
                        </a:spcAft>
                      </a:pPr>
                      <a:r>
                        <a:rPr lang="en-US" sz="1100">
                          <a:effectLst/>
                        </a:rPr>
                        <a:t> 2,294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r">
                        <a:lnSpc>
                          <a:spcPct val="107000"/>
                        </a:lnSpc>
                        <a:spcBef>
                          <a:spcPts val="0"/>
                        </a:spcBef>
                        <a:spcAft>
                          <a:spcPts val="0"/>
                        </a:spcAft>
                      </a:pPr>
                      <a:r>
                        <a:rPr lang="en-US" sz="1100">
                          <a:effectLst/>
                        </a:rPr>
                        <a:t> 2,002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r">
                        <a:lnSpc>
                          <a:spcPct val="107000"/>
                        </a:lnSpc>
                        <a:spcBef>
                          <a:spcPts val="0"/>
                        </a:spcBef>
                        <a:spcAft>
                          <a:spcPts val="0"/>
                        </a:spcAft>
                      </a:pPr>
                      <a:r>
                        <a:rPr lang="en-US" sz="1100">
                          <a:effectLst/>
                        </a:rPr>
                        <a:t> 1,947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r">
                        <a:lnSpc>
                          <a:spcPct val="107000"/>
                        </a:lnSpc>
                        <a:spcBef>
                          <a:spcPts val="0"/>
                        </a:spcBef>
                        <a:spcAft>
                          <a:spcPts val="0"/>
                        </a:spcAft>
                      </a:pPr>
                      <a:r>
                        <a:rPr lang="en-US" sz="1100">
                          <a:effectLst/>
                        </a:rPr>
                        <a:t> 1,655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r">
                        <a:lnSpc>
                          <a:spcPct val="107000"/>
                        </a:lnSpc>
                        <a:spcBef>
                          <a:spcPts val="0"/>
                        </a:spcBef>
                        <a:spcAft>
                          <a:spcPts val="0"/>
                        </a:spcAft>
                      </a:pPr>
                      <a:r>
                        <a:rPr lang="en-US" sz="1100">
                          <a:effectLst/>
                        </a:rPr>
                        <a:t> 1,878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10002"/>
                  </a:ext>
                </a:extLst>
              </a:tr>
              <a:tr h="190500">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9525" marB="9525" anchor="b"/>
                </a:tc>
                <a:tc>
                  <a:txBody>
                    <a:bodyPr/>
                    <a:lstStyle/>
                    <a:p>
                      <a:pPr marL="0" marR="0" algn="r">
                        <a:lnSpc>
                          <a:spcPct val="107000"/>
                        </a:lnSpc>
                        <a:spcBef>
                          <a:spcPts val="0"/>
                        </a:spcBef>
                        <a:spcAft>
                          <a:spcPts val="0"/>
                        </a:spcAft>
                      </a:pPr>
                      <a:r>
                        <a:rPr lang="en-US" sz="1100">
                          <a:effectLst/>
                        </a:rPr>
                        <a:t> 924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r">
                        <a:lnSpc>
                          <a:spcPct val="107000"/>
                        </a:lnSpc>
                        <a:spcBef>
                          <a:spcPts val="0"/>
                        </a:spcBef>
                        <a:spcAft>
                          <a:spcPts val="0"/>
                        </a:spcAft>
                      </a:pPr>
                      <a:r>
                        <a:rPr lang="en-US" sz="1100">
                          <a:effectLst/>
                        </a:rPr>
                        <a:t> 893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r">
                        <a:lnSpc>
                          <a:spcPct val="107000"/>
                        </a:lnSpc>
                        <a:spcBef>
                          <a:spcPts val="0"/>
                        </a:spcBef>
                        <a:spcAft>
                          <a:spcPts val="0"/>
                        </a:spcAft>
                      </a:pPr>
                      <a:r>
                        <a:rPr lang="en-US" sz="1100">
                          <a:effectLst/>
                        </a:rPr>
                        <a:t> 307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r">
                        <a:lnSpc>
                          <a:spcPct val="107000"/>
                        </a:lnSpc>
                        <a:spcBef>
                          <a:spcPts val="0"/>
                        </a:spcBef>
                        <a:spcAft>
                          <a:spcPts val="0"/>
                        </a:spcAft>
                      </a:pPr>
                      <a:r>
                        <a:rPr lang="en-US" sz="1100">
                          <a:effectLst/>
                        </a:rPr>
                        <a:t> 287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r">
                        <a:lnSpc>
                          <a:spcPct val="107000"/>
                        </a:lnSpc>
                        <a:spcBef>
                          <a:spcPts val="0"/>
                        </a:spcBef>
                        <a:spcAft>
                          <a:spcPts val="0"/>
                        </a:spcAft>
                      </a:pPr>
                      <a:r>
                        <a:rPr lang="en-US" sz="1100">
                          <a:effectLst/>
                        </a:rPr>
                        <a:t> 346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r">
                        <a:lnSpc>
                          <a:spcPct val="107000"/>
                        </a:lnSpc>
                        <a:spcBef>
                          <a:spcPts val="0"/>
                        </a:spcBef>
                        <a:spcAft>
                          <a:spcPts val="0"/>
                        </a:spcAft>
                      </a:pPr>
                      <a:r>
                        <a:rPr lang="en-US" sz="1100">
                          <a:effectLst/>
                        </a:rPr>
                        <a:t> 335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r">
                        <a:lnSpc>
                          <a:spcPct val="107000"/>
                        </a:lnSpc>
                        <a:spcBef>
                          <a:spcPts val="0"/>
                        </a:spcBef>
                        <a:spcAft>
                          <a:spcPts val="0"/>
                        </a:spcAft>
                      </a:pPr>
                      <a:r>
                        <a:rPr lang="en-US" sz="1100">
                          <a:effectLst/>
                        </a:rPr>
                        <a:t> 363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r">
                        <a:lnSpc>
                          <a:spcPct val="107000"/>
                        </a:lnSpc>
                        <a:spcBef>
                          <a:spcPts val="0"/>
                        </a:spcBef>
                        <a:spcAft>
                          <a:spcPts val="0"/>
                        </a:spcAft>
                      </a:pPr>
                      <a:r>
                        <a:rPr lang="en-US" sz="1100">
                          <a:effectLst/>
                        </a:rPr>
                        <a:t> 388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r">
                        <a:lnSpc>
                          <a:spcPct val="107000"/>
                        </a:lnSpc>
                        <a:spcBef>
                          <a:spcPts val="0"/>
                        </a:spcBef>
                        <a:spcAft>
                          <a:spcPts val="0"/>
                        </a:spcAft>
                      </a:pPr>
                      <a:r>
                        <a:rPr lang="en-US" sz="1100">
                          <a:effectLst/>
                        </a:rPr>
                        <a:t> 299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10003"/>
                  </a:ext>
                </a:extLst>
              </a:tr>
              <a:tr h="190500">
                <a:tc>
                  <a:txBody>
                    <a:bodyPr/>
                    <a:lstStyle/>
                    <a:p>
                      <a:pPr algn="l">
                        <a:lnSpc>
                          <a:spcPct val="107000"/>
                        </a:lnSpc>
                      </a:pPr>
                      <a:endParaRPr lang="en-US" sz="1100">
                        <a:effectLst/>
                        <a:latin typeface="Calibri" panose="020F0502020204030204" pitchFamily="34" charset="0"/>
                        <a:cs typeface="Times New Roman" panose="02020603050405020304" pitchFamily="18" charset="0"/>
                      </a:endParaRPr>
                    </a:p>
                  </a:txBody>
                  <a:tcPr marL="68580" marR="68580" marT="9525" marB="9525" anchor="b"/>
                </a:tc>
                <a:tc>
                  <a:txBody>
                    <a:bodyPr/>
                    <a:lstStyle/>
                    <a:p>
                      <a:pPr marL="0" marR="0" algn="r">
                        <a:lnSpc>
                          <a:spcPct val="107000"/>
                        </a:lnSpc>
                        <a:spcBef>
                          <a:spcPts val="0"/>
                        </a:spcBef>
                        <a:spcAft>
                          <a:spcPts val="0"/>
                        </a:spcAft>
                      </a:pPr>
                      <a:r>
                        <a:rPr lang="en-US" sz="1100">
                          <a:effectLst/>
                        </a:rPr>
                        <a:t> 4,047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r">
                        <a:lnSpc>
                          <a:spcPct val="107000"/>
                        </a:lnSpc>
                        <a:spcBef>
                          <a:spcPts val="0"/>
                        </a:spcBef>
                        <a:spcAft>
                          <a:spcPts val="0"/>
                        </a:spcAft>
                      </a:pPr>
                      <a:r>
                        <a:rPr lang="en-US" sz="1100">
                          <a:effectLst/>
                        </a:rPr>
                        <a:t> 3,643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r">
                        <a:lnSpc>
                          <a:spcPct val="107000"/>
                        </a:lnSpc>
                        <a:spcBef>
                          <a:spcPts val="0"/>
                        </a:spcBef>
                        <a:spcAft>
                          <a:spcPts val="0"/>
                        </a:spcAft>
                      </a:pPr>
                      <a:r>
                        <a:rPr lang="en-US" sz="1100">
                          <a:effectLst/>
                        </a:rPr>
                        <a:t> 2,636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r">
                        <a:lnSpc>
                          <a:spcPct val="107000"/>
                        </a:lnSpc>
                        <a:spcBef>
                          <a:spcPts val="0"/>
                        </a:spcBef>
                        <a:spcAft>
                          <a:spcPts val="0"/>
                        </a:spcAft>
                      </a:pPr>
                      <a:r>
                        <a:rPr lang="en-US" sz="1100">
                          <a:effectLst/>
                        </a:rPr>
                        <a:t> 2,101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r">
                        <a:lnSpc>
                          <a:spcPct val="107000"/>
                        </a:lnSpc>
                        <a:spcBef>
                          <a:spcPts val="0"/>
                        </a:spcBef>
                        <a:spcAft>
                          <a:spcPts val="0"/>
                        </a:spcAft>
                      </a:pPr>
                      <a:r>
                        <a:rPr lang="en-US" sz="1100">
                          <a:effectLst/>
                        </a:rPr>
                        <a:t> 2,640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r">
                        <a:lnSpc>
                          <a:spcPct val="107000"/>
                        </a:lnSpc>
                        <a:spcBef>
                          <a:spcPts val="0"/>
                        </a:spcBef>
                        <a:spcAft>
                          <a:spcPts val="0"/>
                        </a:spcAft>
                      </a:pPr>
                      <a:r>
                        <a:rPr lang="en-US" sz="1100">
                          <a:effectLst/>
                        </a:rPr>
                        <a:t> 2,337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r">
                        <a:lnSpc>
                          <a:spcPct val="107000"/>
                        </a:lnSpc>
                        <a:spcBef>
                          <a:spcPts val="0"/>
                        </a:spcBef>
                        <a:spcAft>
                          <a:spcPts val="0"/>
                        </a:spcAft>
                      </a:pPr>
                      <a:r>
                        <a:rPr lang="en-US" sz="1100">
                          <a:effectLst/>
                        </a:rPr>
                        <a:t> 2,310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r">
                        <a:lnSpc>
                          <a:spcPct val="107000"/>
                        </a:lnSpc>
                        <a:spcBef>
                          <a:spcPts val="0"/>
                        </a:spcBef>
                        <a:spcAft>
                          <a:spcPts val="0"/>
                        </a:spcAft>
                      </a:pPr>
                      <a:r>
                        <a:rPr lang="en-US" sz="1100">
                          <a:effectLst/>
                        </a:rPr>
                        <a:t> 2,043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marL="0" marR="0" algn="r">
                        <a:lnSpc>
                          <a:spcPct val="107000"/>
                        </a:lnSpc>
                        <a:spcBef>
                          <a:spcPts val="0"/>
                        </a:spcBef>
                        <a:spcAft>
                          <a:spcPts val="0"/>
                        </a:spcAft>
                      </a:pPr>
                      <a:r>
                        <a:rPr lang="en-US" sz="1100">
                          <a:effectLst/>
                        </a:rPr>
                        <a:t> 2,177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9525" anchor="b"/>
                </a:tc>
                <a:tc>
                  <a:txBody>
                    <a:bodyPr/>
                    <a:lstStyle/>
                    <a:p>
                      <a:pPr algn="l">
                        <a:lnSpc>
                          <a:spcPct val="107000"/>
                        </a:lnSpc>
                      </a:pPr>
                      <a:endParaRPr lang="en-US" sz="1100" dirty="0">
                        <a:effectLst/>
                        <a:latin typeface="Calibri" panose="020F0502020204030204" pitchFamily="34" charset="0"/>
                        <a:cs typeface="Times New Roman" panose="02020603050405020304" pitchFamily="18" charset="0"/>
                      </a:endParaRPr>
                    </a:p>
                  </a:txBody>
                  <a:tcPr marL="68580" marR="68580" marT="9525" marB="9525" anchor="b"/>
                </a:tc>
                <a:extLst>
                  <a:ext uri="{0D108BD9-81ED-4DB2-BD59-A6C34878D82A}">
                    <a16:rowId xmlns:a16="http://schemas.microsoft.com/office/drawing/2014/main" val="10004"/>
                  </a:ext>
                </a:extLst>
              </a:tr>
            </a:tbl>
          </a:graphicData>
        </a:graphic>
      </p:graphicFrame>
      <p:sp>
        <p:nvSpPr>
          <p:cNvPr id="11" name="Rectangle 2"/>
          <p:cNvSpPr>
            <a:spLocks noChangeArrowheads="1"/>
          </p:cNvSpPr>
          <p:nvPr/>
        </p:nvSpPr>
        <p:spPr bwMode="auto">
          <a:xfrm>
            <a:off x="0" y="90100"/>
            <a:ext cx="483267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Appendix II.</a:t>
            </a:r>
            <a:r>
              <a:rPr kumimoji="0" lang="en-US" altLang="en-US" sz="1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12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Bar Graph Showing Declines in Purchased Meal Plans </a:t>
            </a:r>
            <a:endParaRPr kumimoji="0" lang="en-US" altLang="en-US" sz="800" b="0" i="0" u="none" strike="noStrike" cap="none" normalizeH="0" baseline="0" dirty="0">
              <a:ln>
                <a:noFill/>
              </a:ln>
              <a:solidFill>
                <a:schemeClr val="tx1"/>
              </a:solidFill>
              <a:effectLst/>
            </a:endParaRPr>
          </a:p>
        </p:txBody>
      </p:sp>
      <p:sp>
        <p:nvSpPr>
          <p:cNvPr id="12" name="Rectangle 11"/>
          <p:cNvSpPr/>
          <p:nvPr/>
        </p:nvSpPr>
        <p:spPr>
          <a:xfrm>
            <a:off x="1971286" y="2047359"/>
            <a:ext cx="5408660" cy="369332"/>
          </a:xfrm>
          <a:prstGeom prst="rect">
            <a:avLst/>
          </a:prstGeom>
        </p:spPr>
        <p:txBody>
          <a:bodyPr wrap="none">
            <a:spAutoFit/>
          </a:bodyPr>
          <a:lstStyle/>
          <a:p>
            <a:r>
              <a:rPr lang="en-US" altLang="en-US"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altLang="en-US"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Purchased Meal Plans (Updated)</a:t>
            </a:r>
            <a:endParaRPr lang="en-US" dirty="0"/>
          </a:p>
        </p:txBody>
      </p:sp>
    </p:spTree>
    <p:extLst>
      <p:ext uri="{BB962C8B-B14F-4D97-AF65-F5344CB8AC3E}">
        <p14:creationId xmlns:p14="http://schemas.microsoft.com/office/powerpoint/2010/main" val="2677115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FSCSA Subcommittee on Dining Halls: 7 November 2023</a:t>
            </a:r>
            <a:endParaRPr lang="en-US" dirty="0"/>
          </a:p>
        </p:txBody>
      </p:sp>
      <p:sp>
        <p:nvSpPr>
          <p:cNvPr id="5" name="Slide Number Placeholder 4"/>
          <p:cNvSpPr>
            <a:spLocks noGrp="1"/>
          </p:cNvSpPr>
          <p:nvPr>
            <p:ph type="sldNum" sz="quarter" idx="12"/>
          </p:nvPr>
        </p:nvSpPr>
        <p:spPr/>
        <p:txBody>
          <a:bodyPr/>
          <a:lstStyle/>
          <a:p>
            <a:fld id="{1220D3B0-4E6C-DE49-A128-AFEA584F0FD7}" type="slidenum">
              <a:rPr lang="en-US" smtClean="0"/>
              <a:pPr/>
              <a:t>21</a:t>
            </a:fld>
            <a:endParaRPr lang="en-US" dirty="0"/>
          </a:p>
        </p:txBody>
      </p:sp>
      <p:sp>
        <p:nvSpPr>
          <p:cNvPr id="2" name="Title 1"/>
          <p:cNvSpPr>
            <a:spLocks noGrp="1"/>
          </p:cNvSpPr>
          <p:nvPr>
            <p:ph type="title" idx="4294967295"/>
          </p:nvPr>
        </p:nvSpPr>
        <p:spPr>
          <a:xfrm>
            <a:off x="0" y="1028700"/>
            <a:ext cx="10096500" cy="973138"/>
          </a:xfrm>
        </p:spPr>
        <p:txBody>
          <a:bodyPr/>
          <a:lstStyle/>
          <a:p>
            <a:r>
              <a:rPr lang="en-US" dirty="0"/>
              <a:t>		Thank you for Listening!</a:t>
            </a:r>
          </a:p>
        </p:txBody>
      </p:sp>
      <p:sp>
        <p:nvSpPr>
          <p:cNvPr id="3" name="Content Placeholder 2"/>
          <p:cNvSpPr>
            <a:spLocks noGrp="1"/>
          </p:cNvSpPr>
          <p:nvPr>
            <p:ph idx="4294967295"/>
          </p:nvPr>
        </p:nvSpPr>
        <p:spPr>
          <a:xfrm>
            <a:off x="0" y="2239963"/>
            <a:ext cx="10096500" cy="3194050"/>
          </a:xfrm>
        </p:spPr>
        <p:txBody>
          <a:bodyPr/>
          <a:lstStyle/>
          <a:p>
            <a:pPr marL="0" indent="0">
              <a:buNone/>
            </a:pPr>
            <a:r>
              <a:rPr lang="en-US" dirty="0"/>
              <a:t>															</a:t>
            </a:r>
            <a:r>
              <a:rPr lang="en-US" sz="4400" dirty="0"/>
              <a:t>Questions?</a:t>
            </a:r>
          </a:p>
          <a:p>
            <a:pPr marL="0" indent="0">
              <a:buNone/>
            </a:pPr>
            <a:endParaRPr lang="en-US" sz="4400" dirty="0"/>
          </a:p>
          <a:p>
            <a:pPr marL="0" indent="0">
              <a:buNone/>
            </a:pPr>
            <a:endParaRPr lang="en-US" sz="4400" dirty="0"/>
          </a:p>
          <a:p>
            <a:pPr marL="0" indent="0">
              <a:buNone/>
            </a:pPr>
            <a:endParaRPr lang="en-US" sz="4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3197" y="3150560"/>
            <a:ext cx="2428875" cy="1885950"/>
          </a:xfrm>
          <a:prstGeom prst="rect">
            <a:avLst/>
          </a:prstGeom>
        </p:spPr>
      </p:pic>
    </p:spTree>
    <p:extLst>
      <p:ext uri="{BB962C8B-B14F-4D97-AF65-F5344CB8AC3E}">
        <p14:creationId xmlns:p14="http://schemas.microsoft.com/office/powerpoint/2010/main" val="239916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8700" y="627321"/>
            <a:ext cx="10096500" cy="659219"/>
          </a:xfrm>
        </p:spPr>
        <p:txBody>
          <a:bodyPr>
            <a:normAutofit/>
          </a:bodyPr>
          <a:lstStyle/>
          <a:p>
            <a:r>
              <a:rPr lang="en-US" dirty="0"/>
              <a:t>Introduction</a:t>
            </a:r>
          </a:p>
        </p:txBody>
      </p:sp>
      <p:sp>
        <p:nvSpPr>
          <p:cNvPr id="7" name="Content Placeholder 6"/>
          <p:cNvSpPr>
            <a:spLocks noGrp="1"/>
          </p:cNvSpPr>
          <p:nvPr>
            <p:ph idx="1"/>
          </p:nvPr>
        </p:nvSpPr>
        <p:spPr>
          <a:xfrm>
            <a:off x="595423" y="1594885"/>
            <a:ext cx="11313041" cy="3763924"/>
          </a:xfrm>
        </p:spPr>
        <p:txBody>
          <a:bodyPr/>
          <a:lstStyle/>
          <a:p>
            <a:r>
              <a:rPr lang="en-US" b="1" dirty="0"/>
              <a:t>Persons in Attendance at 11 October, 2023 meeting: </a:t>
            </a:r>
            <a:r>
              <a:rPr lang="en-US" dirty="0"/>
              <a:t>Barry </a:t>
            </a:r>
            <a:r>
              <a:rPr lang="en-US" dirty="0" err="1"/>
              <a:t>Scheuermann</a:t>
            </a:r>
            <a:r>
              <a:rPr lang="en-US" dirty="0"/>
              <a:t>, Sally </a:t>
            </a:r>
            <a:r>
              <a:rPr lang="en-US" dirty="0" err="1"/>
              <a:t>Harmych</a:t>
            </a:r>
            <a:r>
              <a:rPr lang="en-US" dirty="0"/>
              <a:t>, Michael Dennis, Brian </a:t>
            </a:r>
            <a:r>
              <a:rPr lang="en-US" dirty="0" err="1"/>
              <a:t>Kulpa</a:t>
            </a:r>
            <a:r>
              <a:rPr lang="en-US" dirty="0"/>
              <a:t>, Don </a:t>
            </a:r>
            <a:r>
              <a:rPr lang="en-US" dirty="0" err="1"/>
              <a:t>Bargo</a:t>
            </a:r>
            <a:endParaRPr lang="en-US" dirty="0"/>
          </a:p>
          <a:p>
            <a:r>
              <a:rPr lang="en-US" dirty="0"/>
              <a:t>This presentation is to apprise Faculty Senate and the University of Toledo’s Administration on the issues of Dining Halls’ operations and services that Student Government identified and presented to FSCSA; these issues include:</a:t>
            </a:r>
            <a:endParaRPr lang="en-US" sz="2400" dirty="0"/>
          </a:p>
          <a:p>
            <a:pPr marL="457200" lvl="0" indent="-457200">
              <a:buFont typeface="Arial" panose="020B0604020202020204" pitchFamily="34" charset="0"/>
              <a:buChar char="•"/>
            </a:pPr>
            <a:r>
              <a:rPr lang="en-US" dirty="0"/>
              <a:t>Dining halls need extended hours of operation.</a:t>
            </a:r>
            <a:endParaRPr lang="en-US" sz="2400" dirty="0"/>
          </a:p>
          <a:p>
            <a:pPr lvl="1"/>
            <a:r>
              <a:rPr lang="en-US" b="1" u="sng" dirty="0">
                <a:hlinkClick r:id="rId3"/>
              </a:rPr>
              <a:t>https://dineoncampus.com/utoledo/hours-of-operation</a:t>
            </a:r>
            <a:endParaRPr lang="en-US" sz="2000" dirty="0"/>
          </a:p>
          <a:p>
            <a:pPr lvl="0"/>
            <a:endParaRPr lang="en-US" dirty="0"/>
          </a:p>
        </p:txBody>
      </p:sp>
      <p:sp>
        <p:nvSpPr>
          <p:cNvPr id="5" name="Footer Placeholder 4"/>
          <p:cNvSpPr>
            <a:spLocks noGrp="1"/>
          </p:cNvSpPr>
          <p:nvPr>
            <p:ph type="ftr" sz="quarter" idx="11"/>
          </p:nvPr>
        </p:nvSpPr>
        <p:spPr/>
        <p:txBody>
          <a:bodyPr/>
          <a:lstStyle/>
          <a:p>
            <a:r>
              <a:rPr lang="en-US"/>
              <a:t>FSCSA Subcommittee on Dining Halls: 7 November 2023</a:t>
            </a:r>
            <a:endParaRPr lang="en-US" dirty="0"/>
          </a:p>
        </p:txBody>
      </p:sp>
      <p:sp>
        <p:nvSpPr>
          <p:cNvPr id="2" name="Slide Number Placeholder 1"/>
          <p:cNvSpPr>
            <a:spLocks noGrp="1"/>
          </p:cNvSpPr>
          <p:nvPr>
            <p:ph type="sldNum" sz="quarter" idx="12"/>
          </p:nvPr>
        </p:nvSpPr>
        <p:spPr/>
        <p:txBody>
          <a:bodyPr/>
          <a:lstStyle/>
          <a:p>
            <a:fld id="{1E0E7D85-594F-0A4B-B30D-4DE05AFCF638}" type="slidenum">
              <a:rPr lang="en-US" smtClean="0"/>
              <a:pPr/>
              <a:t>3</a:t>
            </a:fld>
            <a:endParaRPr lang="en-US" dirty="0"/>
          </a:p>
        </p:txBody>
      </p:sp>
    </p:spTree>
    <p:extLst>
      <p:ext uri="{BB962C8B-B14F-4D97-AF65-F5344CB8AC3E}">
        <p14:creationId xmlns:p14="http://schemas.microsoft.com/office/powerpoint/2010/main" val="2892209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(SG Issues </a:t>
            </a:r>
            <a:r>
              <a:rPr lang="en-US" dirty="0" err="1"/>
              <a:t>con’t</a:t>
            </a:r>
            <a:r>
              <a:rPr lang="en-US" dirty="0"/>
              <a:t>)</a:t>
            </a:r>
          </a:p>
        </p:txBody>
      </p:sp>
      <p:sp>
        <p:nvSpPr>
          <p:cNvPr id="3" name="Content Placeholder 2"/>
          <p:cNvSpPr>
            <a:spLocks noGrp="1"/>
          </p:cNvSpPr>
          <p:nvPr>
            <p:ph idx="1"/>
          </p:nvPr>
        </p:nvSpPr>
        <p:spPr/>
        <p:txBody>
          <a:bodyPr/>
          <a:lstStyle/>
          <a:p>
            <a:pPr marL="457200" lvl="0" indent="-457200">
              <a:buFont typeface="Arial" panose="020B0604020202020204" pitchFamily="34" charset="0"/>
              <a:buChar char="•"/>
            </a:pPr>
            <a:r>
              <a:rPr lang="en-US" dirty="0"/>
              <a:t>Quality of food should be consistent.</a:t>
            </a:r>
            <a:endParaRPr lang="en-US" sz="2400" dirty="0"/>
          </a:p>
          <a:p>
            <a:pPr marL="457200" lvl="0" indent="-457200">
              <a:buFont typeface="Arial" panose="020B0604020202020204" pitchFamily="34" charset="0"/>
              <a:buChar char="•"/>
            </a:pPr>
            <a:r>
              <a:rPr lang="en-US" dirty="0"/>
              <a:t>Food labeling should be consistent.</a:t>
            </a:r>
            <a:endParaRPr lang="en-US" sz="2400" dirty="0"/>
          </a:p>
          <a:p>
            <a:pPr marL="457200" lvl="0" indent="-457200">
              <a:buFont typeface="Arial" panose="020B0604020202020204" pitchFamily="34" charset="0"/>
              <a:buChar char="•"/>
            </a:pPr>
            <a:r>
              <a:rPr lang="en-US" dirty="0"/>
              <a:t>Financial cuts to operational hours hinder purchase of meal plans.      </a:t>
            </a:r>
            <a:endParaRPr lang="en-US" sz="2400" dirty="0"/>
          </a:p>
          <a:p>
            <a:pPr marL="457200" lvl="0" indent="-457200">
              <a:buFont typeface="Arial" panose="020B0604020202020204" pitchFamily="34" charset="0"/>
              <a:buChar char="•"/>
            </a:pPr>
            <a:r>
              <a:rPr lang="en-US" dirty="0"/>
              <a:t>Student Government wants faculty member on its Dining Committee.</a:t>
            </a:r>
            <a:endParaRPr lang="en-US" sz="2400" dirty="0"/>
          </a:p>
          <a:p>
            <a:pPr marL="457200" lvl="0" indent="-457200">
              <a:buFont typeface="Arial" panose="020B0604020202020204" pitchFamily="34" charset="0"/>
              <a:buChar char="•"/>
            </a:pPr>
            <a:r>
              <a:rPr lang="en-US" dirty="0"/>
              <a:t>Zero positive student reviews for dining halls this year.</a:t>
            </a:r>
            <a:endParaRPr lang="en-US" sz="2400" dirty="0"/>
          </a:p>
          <a:p>
            <a:endParaRPr lang="en-US" dirty="0"/>
          </a:p>
        </p:txBody>
      </p:sp>
      <p:sp>
        <p:nvSpPr>
          <p:cNvPr id="4" name="Footer Placeholder 3"/>
          <p:cNvSpPr>
            <a:spLocks noGrp="1"/>
          </p:cNvSpPr>
          <p:nvPr>
            <p:ph type="ftr" sz="quarter" idx="11"/>
          </p:nvPr>
        </p:nvSpPr>
        <p:spPr/>
        <p:txBody>
          <a:bodyPr/>
          <a:lstStyle/>
          <a:p>
            <a:r>
              <a:rPr lang="en-US"/>
              <a:t>FSCSA Subcommittee on Dining Halls: 7 November 2023</a:t>
            </a:r>
            <a:endParaRPr lang="en-US" dirty="0"/>
          </a:p>
        </p:txBody>
      </p:sp>
      <p:sp>
        <p:nvSpPr>
          <p:cNvPr id="5" name="Slide Number Placeholder 4"/>
          <p:cNvSpPr>
            <a:spLocks noGrp="1"/>
          </p:cNvSpPr>
          <p:nvPr>
            <p:ph type="sldNum" sz="quarter" idx="12"/>
          </p:nvPr>
        </p:nvSpPr>
        <p:spPr/>
        <p:txBody>
          <a:bodyPr/>
          <a:lstStyle/>
          <a:p>
            <a:fld id="{1220D3B0-4E6C-DE49-A128-AFEA584F0FD7}" type="slidenum">
              <a:rPr lang="en-US" smtClean="0"/>
              <a:pPr/>
              <a:t>4</a:t>
            </a:fld>
            <a:endParaRPr lang="en-US" dirty="0"/>
          </a:p>
        </p:txBody>
      </p:sp>
    </p:spTree>
    <p:extLst>
      <p:ext uri="{BB962C8B-B14F-4D97-AF65-F5344CB8AC3E}">
        <p14:creationId xmlns:p14="http://schemas.microsoft.com/office/powerpoint/2010/main" val="319631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Addressed at Meeting</a:t>
            </a:r>
          </a:p>
        </p:txBody>
      </p:sp>
      <p:sp>
        <p:nvSpPr>
          <p:cNvPr id="3" name="Content Placeholder 2"/>
          <p:cNvSpPr>
            <a:spLocks noGrp="1"/>
          </p:cNvSpPr>
          <p:nvPr>
            <p:ph idx="1"/>
          </p:nvPr>
        </p:nvSpPr>
        <p:spPr/>
        <p:txBody>
          <a:bodyPr/>
          <a:lstStyle/>
          <a:p>
            <a:r>
              <a:rPr lang="en-US" b="1" dirty="0">
                <a:solidFill>
                  <a:srgbClr val="FF0000"/>
                </a:solidFill>
              </a:rPr>
              <a:t>Issue 1: </a:t>
            </a:r>
            <a:r>
              <a:rPr lang="en-US" dirty="0"/>
              <a:t>Dining Hall Tour and Student Access </a:t>
            </a:r>
          </a:p>
          <a:p>
            <a:r>
              <a:rPr lang="en-US" b="1" dirty="0">
                <a:solidFill>
                  <a:srgbClr val="FF0000"/>
                </a:solidFill>
              </a:rPr>
              <a:t>Issue 2: </a:t>
            </a:r>
            <a:r>
              <a:rPr lang="en-US" dirty="0"/>
              <a:t>Food Information, Allergy Information, Labeling</a:t>
            </a:r>
          </a:p>
          <a:p>
            <a:r>
              <a:rPr lang="en-US" b="1" dirty="0">
                <a:solidFill>
                  <a:srgbClr val="FF0000"/>
                </a:solidFill>
              </a:rPr>
              <a:t>Issue 3</a:t>
            </a:r>
            <a:r>
              <a:rPr lang="en-US" dirty="0">
                <a:solidFill>
                  <a:srgbClr val="FF0000"/>
                </a:solidFill>
              </a:rPr>
              <a:t>: </a:t>
            </a:r>
            <a:r>
              <a:rPr lang="en-US" dirty="0"/>
              <a:t>Food Quality</a:t>
            </a:r>
          </a:p>
          <a:p>
            <a:r>
              <a:rPr lang="en-US" dirty="0"/>
              <a:t>(</a:t>
            </a:r>
            <a:r>
              <a:rPr lang="en-US" b="1" dirty="0"/>
              <a:t>Follow-up Questions and Responses from Mr. Don </a:t>
            </a:r>
            <a:r>
              <a:rPr lang="en-US" b="1" dirty="0" err="1"/>
              <a:t>Bargo</a:t>
            </a:r>
            <a:r>
              <a:rPr lang="en-US" b="1" dirty="0"/>
              <a:t>)</a:t>
            </a:r>
          </a:p>
        </p:txBody>
      </p:sp>
      <p:sp>
        <p:nvSpPr>
          <p:cNvPr id="4" name="Footer Placeholder 3"/>
          <p:cNvSpPr>
            <a:spLocks noGrp="1"/>
          </p:cNvSpPr>
          <p:nvPr>
            <p:ph type="ftr" sz="quarter" idx="11"/>
          </p:nvPr>
        </p:nvSpPr>
        <p:spPr/>
        <p:txBody>
          <a:bodyPr/>
          <a:lstStyle/>
          <a:p>
            <a:r>
              <a:rPr lang="en-US"/>
              <a:t>FSCSA Subcommittee on Dining Halls: 7 November 2023</a:t>
            </a:r>
            <a:endParaRPr lang="en-US" dirty="0"/>
          </a:p>
        </p:txBody>
      </p:sp>
      <p:sp>
        <p:nvSpPr>
          <p:cNvPr id="5" name="Slide Number Placeholder 4"/>
          <p:cNvSpPr>
            <a:spLocks noGrp="1"/>
          </p:cNvSpPr>
          <p:nvPr>
            <p:ph type="sldNum" sz="quarter" idx="12"/>
          </p:nvPr>
        </p:nvSpPr>
        <p:spPr/>
        <p:txBody>
          <a:bodyPr/>
          <a:lstStyle/>
          <a:p>
            <a:fld id="{1220D3B0-4E6C-DE49-A128-AFEA584F0FD7}" type="slidenum">
              <a:rPr lang="en-US" smtClean="0"/>
              <a:pPr/>
              <a:t>5</a:t>
            </a:fld>
            <a:endParaRPr lang="en-US" dirty="0"/>
          </a:p>
        </p:txBody>
      </p:sp>
    </p:spTree>
    <p:extLst>
      <p:ext uri="{BB962C8B-B14F-4D97-AF65-F5344CB8AC3E}">
        <p14:creationId xmlns:p14="http://schemas.microsoft.com/office/powerpoint/2010/main" val="3164849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1028699"/>
            <a:ext cx="10096500" cy="1108445"/>
          </a:xfrm>
        </p:spPr>
        <p:txBody>
          <a:bodyPr>
            <a:normAutofit fontScale="90000"/>
          </a:bodyPr>
          <a:lstStyle/>
          <a:p>
            <a:br>
              <a:rPr lang="en-US" dirty="0"/>
            </a:br>
            <a:br>
              <a:rPr lang="en-US" dirty="0"/>
            </a:br>
            <a:br>
              <a:rPr lang="en-US" dirty="0"/>
            </a:br>
            <a:br>
              <a:rPr lang="en-US" dirty="0"/>
            </a:br>
            <a:r>
              <a:rPr lang="en-US" sz="2700" dirty="0">
                <a:solidFill>
                  <a:srgbClr val="FF0000"/>
                </a:solidFill>
              </a:rPr>
              <a:t>Issue 1: Dining Halls</a:t>
            </a:r>
            <a:r>
              <a:rPr lang="en-US" sz="2700" dirty="0"/>
              <a:t>: Tour and Observations</a:t>
            </a:r>
            <a:br>
              <a:rPr lang="en-US" dirty="0"/>
            </a:br>
            <a:endParaRPr lang="en-US" dirty="0"/>
          </a:p>
        </p:txBody>
      </p:sp>
      <p:sp>
        <p:nvSpPr>
          <p:cNvPr id="3" name="Content Placeholder 2"/>
          <p:cNvSpPr>
            <a:spLocks noGrp="1"/>
          </p:cNvSpPr>
          <p:nvPr>
            <p:ph idx="1"/>
          </p:nvPr>
        </p:nvSpPr>
        <p:spPr>
          <a:xfrm>
            <a:off x="1028700" y="1711842"/>
            <a:ext cx="10096500" cy="3944679"/>
          </a:xfrm>
        </p:spPr>
        <p:txBody>
          <a:bodyPr/>
          <a:lstStyle/>
          <a:p>
            <a:pPr marL="457200" indent="-457200">
              <a:buFont typeface="Arial" panose="020B0604020202020204" pitchFamily="34" charset="0"/>
              <a:buChar char="•"/>
            </a:pPr>
            <a:r>
              <a:rPr lang="en-US" sz="3600" dirty="0"/>
              <a:t>Toured dining facilities at Student Union:</a:t>
            </a:r>
          </a:p>
          <a:p>
            <a:pPr marL="914400" lvl="1" indent="-457200">
              <a:buFont typeface="Arial" panose="020B0604020202020204" pitchFamily="34" charset="0"/>
              <a:buChar char="•"/>
            </a:pPr>
            <a:r>
              <a:rPr lang="en-US" sz="3200" dirty="0"/>
              <a:t>Facilities were clean and full of students grabbing breakfast.</a:t>
            </a:r>
          </a:p>
          <a:p>
            <a:pPr marL="914400" lvl="1" indent="-457200">
              <a:buFont typeface="Arial" panose="020B0604020202020204" pitchFamily="34" charset="0"/>
              <a:buChar char="•"/>
            </a:pPr>
            <a:r>
              <a:rPr lang="en-US" sz="3200" dirty="0"/>
              <a:t>Options clearly labeled with nutritional information related to allergies included. </a:t>
            </a:r>
          </a:p>
          <a:p>
            <a:pPr marL="914400" lvl="1" indent="-457200">
              <a:buFont typeface="Arial" panose="020B0604020202020204" pitchFamily="34" charset="0"/>
              <a:buChar char="•"/>
            </a:pPr>
            <a:r>
              <a:rPr lang="en-US" sz="3200" dirty="0"/>
              <a:t>Student Union includes: “all you can eat” dining hall, The Eatery, the SU Market and 7 retail locations. </a:t>
            </a:r>
          </a:p>
          <a:p>
            <a:endParaRPr lang="en-US" dirty="0"/>
          </a:p>
        </p:txBody>
      </p:sp>
      <p:sp>
        <p:nvSpPr>
          <p:cNvPr id="4" name="Footer Placeholder 3"/>
          <p:cNvSpPr>
            <a:spLocks noGrp="1"/>
          </p:cNvSpPr>
          <p:nvPr>
            <p:ph type="ftr" sz="quarter" idx="11"/>
          </p:nvPr>
        </p:nvSpPr>
        <p:spPr/>
        <p:txBody>
          <a:bodyPr/>
          <a:lstStyle/>
          <a:p>
            <a:r>
              <a:rPr lang="en-US"/>
              <a:t>FSCSA Subcommittee on Dining Halls: 7 November 2023</a:t>
            </a:r>
            <a:endParaRPr lang="en-US" dirty="0"/>
          </a:p>
        </p:txBody>
      </p:sp>
      <p:sp>
        <p:nvSpPr>
          <p:cNvPr id="5" name="Slide Number Placeholder 4"/>
          <p:cNvSpPr>
            <a:spLocks noGrp="1"/>
          </p:cNvSpPr>
          <p:nvPr>
            <p:ph type="sldNum" sz="quarter" idx="12"/>
          </p:nvPr>
        </p:nvSpPr>
        <p:spPr/>
        <p:txBody>
          <a:bodyPr/>
          <a:lstStyle/>
          <a:p>
            <a:fld id="{1220D3B0-4E6C-DE49-A128-AFEA584F0FD7}" type="slidenum">
              <a:rPr lang="en-US" smtClean="0"/>
              <a:pPr/>
              <a:t>6</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7086" y="705166"/>
            <a:ext cx="1359715" cy="1006676"/>
          </a:xfrm>
          <a:prstGeom prst="rect">
            <a:avLst/>
          </a:prstGeom>
        </p:spPr>
      </p:pic>
    </p:spTree>
    <p:extLst>
      <p:ext uri="{BB962C8B-B14F-4D97-AF65-F5344CB8AC3E}">
        <p14:creationId xmlns:p14="http://schemas.microsoft.com/office/powerpoint/2010/main" val="4216807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1267"/>
            <a:ext cx="10096500" cy="935664"/>
          </a:xfrm>
        </p:spPr>
        <p:txBody>
          <a:bodyPr>
            <a:normAutofit/>
          </a:bodyPr>
          <a:lstStyle/>
          <a:p>
            <a:r>
              <a:rPr lang="en-US" sz="2400" dirty="0">
                <a:solidFill>
                  <a:srgbClr val="FF0000"/>
                </a:solidFill>
              </a:rPr>
              <a:t>Issue 1: Student Access: </a:t>
            </a:r>
            <a:r>
              <a:rPr lang="en-US" sz="2400" dirty="0"/>
              <a:t>Expansion of Dining Hours </a:t>
            </a:r>
          </a:p>
        </p:txBody>
      </p:sp>
      <p:sp>
        <p:nvSpPr>
          <p:cNvPr id="3" name="Content Placeholder 2"/>
          <p:cNvSpPr>
            <a:spLocks noGrp="1"/>
          </p:cNvSpPr>
          <p:nvPr>
            <p:ph idx="1"/>
          </p:nvPr>
        </p:nvSpPr>
        <p:spPr>
          <a:xfrm>
            <a:off x="376259" y="1084522"/>
            <a:ext cx="11621386" cy="4338083"/>
          </a:xfrm>
        </p:spPr>
        <p:txBody>
          <a:bodyPr/>
          <a:lstStyle/>
          <a:p>
            <a:pPr marL="457200" indent="-457200">
              <a:buFont typeface="Arial" panose="020B0604020202020204" pitchFamily="34" charset="0"/>
              <a:buChar char="•"/>
            </a:pPr>
            <a:r>
              <a:rPr lang="en-US" dirty="0"/>
              <a:t>Dining availability limited by current financial situation. </a:t>
            </a:r>
          </a:p>
          <a:p>
            <a:pPr marL="457200" indent="-457200">
              <a:buFont typeface="Arial" panose="020B0604020202020204" pitchFamily="34" charset="0"/>
              <a:buChar char="•"/>
            </a:pPr>
            <a:r>
              <a:rPr lang="en-US" dirty="0"/>
              <a:t>Only 2,177 meal plans purchased this academic year (after add/drop); reduces  amount of money available -- resulted in Rocket Dining making tough decisions. </a:t>
            </a:r>
          </a:p>
          <a:p>
            <a:pPr marL="914400" lvl="1" indent="-457200">
              <a:buFont typeface="Arial" panose="020B0604020202020204" pitchFamily="34" charset="0"/>
              <a:buChar char="•"/>
            </a:pPr>
            <a:r>
              <a:rPr lang="en-US" dirty="0"/>
              <a:t>Decision: reduced the hours of the 2 “all you can eat locations,” at </a:t>
            </a:r>
            <a:r>
              <a:rPr lang="en-US" b="1" dirty="0"/>
              <a:t>The Eatery in SU</a:t>
            </a:r>
            <a:r>
              <a:rPr lang="en-US" dirty="0"/>
              <a:t> and </a:t>
            </a:r>
            <a:r>
              <a:rPr lang="en-US" b="1" dirty="0"/>
              <a:t>The Food Hall @ Ottawa East</a:t>
            </a:r>
            <a:r>
              <a:rPr lang="en-US" dirty="0"/>
              <a:t>. </a:t>
            </a:r>
          </a:p>
          <a:p>
            <a:pPr marL="914400" lvl="1" indent="-457200">
              <a:buFont typeface="Arial" panose="020B0604020202020204" pitchFamily="34" charset="0"/>
              <a:buChar char="•"/>
            </a:pPr>
            <a:r>
              <a:rPr lang="en-US" dirty="0"/>
              <a:t>Monday-Friday breakfast and lunch are served at </a:t>
            </a:r>
            <a:r>
              <a:rPr lang="en-US" b="1" dirty="0"/>
              <a:t>The Eatery from 7:30 a.m.-2:30 p.m. </a:t>
            </a:r>
            <a:r>
              <a:rPr lang="en-US" dirty="0"/>
              <a:t>On </a:t>
            </a:r>
            <a:r>
              <a:rPr lang="en-US" b="1" dirty="0"/>
              <a:t>Weekends, The Eatery is closed </a:t>
            </a:r>
            <a:r>
              <a:rPr lang="en-US" dirty="0"/>
              <a:t>but </a:t>
            </a:r>
            <a:r>
              <a:rPr lang="en-US" b="1" dirty="0"/>
              <a:t>Food Hall is open from 9 a.m.- 8 p.m. </a:t>
            </a:r>
            <a:r>
              <a:rPr lang="en-US" dirty="0"/>
              <a:t>(Late lunch and dinner are served at The Ottawa food Hall from 2:00-8:30 p.m. ( See Appendix I). </a:t>
            </a:r>
            <a:endParaRPr lang="en-US" b="1" dirty="0"/>
          </a:p>
          <a:p>
            <a:pPr marL="914400" lvl="1" indent="-457200">
              <a:buFont typeface="Arial" panose="020B0604020202020204" pitchFamily="34" charset="0"/>
              <a:buChar char="•"/>
            </a:pPr>
            <a:endParaRPr lang="en-US" dirty="0"/>
          </a:p>
        </p:txBody>
      </p:sp>
      <p:sp>
        <p:nvSpPr>
          <p:cNvPr id="4" name="Footer Placeholder 3"/>
          <p:cNvSpPr>
            <a:spLocks noGrp="1"/>
          </p:cNvSpPr>
          <p:nvPr>
            <p:ph type="ftr" sz="quarter" idx="11"/>
          </p:nvPr>
        </p:nvSpPr>
        <p:spPr/>
        <p:txBody>
          <a:bodyPr/>
          <a:lstStyle/>
          <a:p>
            <a:r>
              <a:rPr lang="en-US"/>
              <a:t>FSCSA Subcommittee on Dining Halls: 7 November 2023</a:t>
            </a:r>
            <a:endParaRPr lang="en-US" dirty="0"/>
          </a:p>
        </p:txBody>
      </p:sp>
      <p:sp>
        <p:nvSpPr>
          <p:cNvPr id="5" name="Slide Number Placeholder 4"/>
          <p:cNvSpPr>
            <a:spLocks noGrp="1"/>
          </p:cNvSpPr>
          <p:nvPr>
            <p:ph type="sldNum" sz="quarter" idx="12"/>
          </p:nvPr>
        </p:nvSpPr>
        <p:spPr/>
        <p:txBody>
          <a:bodyPr/>
          <a:lstStyle/>
          <a:p>
            <a:fld id="{1220D3B0-4E6C-DE49-A128-AFEA584F0FD7}" type="slidenum">
              <a:rPr lang="en-US" smtClean="0"/>
              <a:pPr/>
              <a:t>7</a:t>
            </a:fld>
            <a:endParaRPr lang="en-US" dirty="0"/>
          </a:p>
        </p:txBody>
      </p:sp>
    </p:spTree>
    <p:extLst>
      <p:ext uri="{BB962C8B-B14F-4D97-AF65-F5344CB8AC3E}">
        <p14:creationId xmlns:p14="http://schemas.microsoft.com/office/powerpoint/2010/main" val="28956114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691116"/>
            <a:ext cx="10096500" cy="776178"/>
          </a:xfrm>
        </p:spPr>
        <p:txBody>
          <a:bodyPr>
            <a:normAutofit/>
          </a:bodyPr>
          <a:lstStyle/>
          <a:p>
            <a:r>
              <a:rPr lang="en-US" dirty="0">
                <a:solidFill>
                  <a:srgbClr val="FF0000"/>
                </a:solidFill>
              </a:rPr>
              <a:t>Issue 1: Student Access</a:t>
            </a:r>
            <a:r>
              <a:rPr lang="en-US" dirty="0"/>
              <a:t> (</a:t>
            </a:r>
            <a:r>
              <a:rPr lang="en-US" dirty="0" err="1"/>
              <a:t>Con’t</a:t>
            </a:r>
            <a:r>
              <a:rPr lang="en-US" dirty="0"/>
              <a:t>)</a:t>
            </a:r>
          </a:p>
        </p:txBody>
      </p:sp>
      <p:sp>
        <p:nvSpPr>
          <p:cNvPr id="3" name="Content Placeholder 2"/>
          <p:cNvSpPr>
            <a:spLocks noGrp="1"/>
          </p:cNvSpPr>
          <p:nvPr>
            <p:ph idx="1"/>
          </p:nvPr>
        </p:nvSpPr>
        <p:spPr>
          <a:xfrm>
            <a:off x="1028700" y="1467294"/>
            <a:ext cx="10096500" cy="3997841"/>
          </a:xfrm>
        </p:spPr>
        <p:txBody>
          <a:bodyPr/>
          <a:lstStyle/>
          <a:p>
            <a:pPr marL="457200" indent="-457200">
              <a:buFont typeface="Arial" panose="020B0604020202020204" pitchFamily="34" charset="0"/>
              <a:buChar char="•"/>
            </a:pPr>
            <a:r>
              <a:rPr lang="en-US" dirty="0"/>
              <a:t>Reps from Dining: track card swipes and other transactions to determine busiest areas/ times of day transactions are made: informs decisions on hours of operations of “all you can eat” dining areas. </a:t>
            </a:r>
          </a:p>
          <a:p>
            <a:pPr marL="457200" indent="-457200">
              <a:buFont typeface="Arial" panose="020B0604020202020204" pitchFamily="34" charset="0"/>
              <a:buChar char="•"/>
            </a:pPr>
            <a:r>
              <a:rPr lang="en-US" dirty="0"/>
              <a:t>Retail locations at the Student Union and The Market are open after The Eatery closes:</a:t>
            </a:r>
          </a:p>
          <a:p>
            <a:pPr marL="914400" lvl="1" indent="-457200">
              <a:buFont typeface="Arial" panose="020B0604020202020204" pitchFamily="34" charset="0"/>
              <a:buChar char="•"/>
            </a:pPr>
            <a:r>
              <a:rPr lang="en-US" dirty="0"/>
              <a:t> Food at retail locations available on north campus until 8 p.m.</a:t>
            </a:r>
          </a:p>
          <a:p>
            <a:pPr marL="914400" lvl="1" indent="-457200">
              <a:buFont typeface="Arial" panose="020B0604020202020204" pitchFamily="34" charset="0"/>
              <a:buChar char="•"/>
            </a:pPr>
            <a:r>
              <a:rPr lang="en-US" dirty="0"/>
              <a:t>At Ottawa East: </a:t>
            </a:r>
            <a:r>
              <a:rPr lang="en-US" dirty="0" err="1"/>
              <a:t>Erbert</a:t>
            </a:r>
            <a:r>
              <a:rPr lang="en-US" dirty="0"/>
              <a:t> &amp; </a:t>
            </a:r>
            <a:r>
              <a:rPr lang="en-US" dirty="0" err="1"/>
              <a:t>Gerberts</a:t>
            </a:r>
            <a:r>
              <a:rPr lang="en-US" dirty="0"/>
              <a:t>, open Sunday-Friday 2-10 p.m.;  Market @ Ottawa East, open Monday-Friday 2 p.m.-12 a.m. and Saturday and Sunday 2-11 p.m. </a:t>
            </a:r>
          </a:p>
        </p:txBody>
      </p:sp>
      <p:sp>
        <p:nvSpPr>
          <p:cNvPr id="4" name="Footer Placeholder 3"/>
          <p:cNvSpPr>
            <a:spLocks noGrp="1"/>
          </p:cNvSpPr>
          <p:nvPr>
            <p:ph type="ftr" sz="quarter" idx="11"/>
          </p:nvPr>
        </p:nvSpPr>
        <p:spPr/>
        <p:txBody>
          <a:bodyPr/>
          <a:lstStyle/>
          <a:p>
            <a:r>
              <a:rPr lang="en-US"/>
              <a:t>FSCSA Subcommittee on Dining Halls: 7 November 2023</a:t>
            </a:r>
            <a:endParaRPr lang="en-US" dirty="0"/>
          </a:p>
        </p:txBody>
      </p:sp>
      <p:sp>
        <p:nvSpPr>
          <p:cNvPr id="5" name="Slide Number Placeholder 4"/>
          <p:cNvSpPr>
            <a:spLocks noGrp="1"/>
          </p:cNvSpPr>
          <p:nvPr>
            <p:ph type="sldNum" sz="quarter" idx="12"/>
          </p:nvPr>
        </p:nvSpPr>
        <p:spPr/>
        <p:txBody>
          <a:bodyPr/>
          <a:lstStyle/>
          <a:p>
            <a:fld id="{1220D3B0-4E6C-DE49-A128-AFEA584F0FD7}" type="slidenum">
              <a:rPr lang="en-US" smtClean="0"/>
              <a:pPr/>
              <a:t>8</a:t>
            </a:fld>
            <a:endParaRPr lang="en-US" dirty="0"/>
          </a:p>
        </p:txBody>
      </p:sp>
    </p:spTree>
    <p:extLst>
      <p:ext uri="{BB962C8B-B14F-4D97-AF65-F5344CB8AC3E}">
        <p14:creationId xmlns:p14="http://schemas.microsoft.com/office/powerpoint/2010/main" val="3636952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rgbClr val="FF0000"/>
                </a:solidFill>
              </a:rPr>
              <a:t>Issue 1: Student Access</a:t>
            </a:r>
            <a:r>
              <a:rPr lang="en-US" sz="3600" dirty="0">
                <a:solidFill>
                  <a:schemeClr val="accent6">
                    <a:lumMod val="75000"/>
                  </a:schemeClr>
                </a:solidFill>
              </a:rPr>
              <a:t>: Use of Dining Cards Off-Campus</a:t>
            </a:r>
          </a:p>
        </p:txBody>
      </p:sp>
      <p:sp>
        <p:nvSpPr>
          <p:cNvPr id="3" name="Content Placeholder 2"/>
          <p:cNvSpPr>
            <a:spLocks noGrp="1"/>
          </p:cNvSpPr>
          <p:nvPr>
            <p:ph idx="1"/>
          </p:nvPr>
        </p:nvSpPr>
        <p:spPr/>
        <p:txBody>
          <a:bodyPr/>
          <a:lstStyle/>
          <a:p>
            <a:r>
              <a:rPr lang="en-US" b="1" dirty="0"/>
              <a:t>We asked about the possibility of allowing students to use their dining plans off campus: </a:t>
            </a:r>
          </a:p>
          <a:p>
            <a:pPr marL="457200" indent="-457200">
              <a:buFont typeface="Arial" panose="020B0604020202020204" pitchFamily="34" charset="0"/>
              <a:buChar char="•"/>
            </a:pPr>
            <a:r>
              <a:rPr lang="en-US" b="1" dirty="0"/>
              <a:t>Not receptive to the idea. </a:t>
            </a:r>
          </a:p>
          <a:p>
            <a:pPr marL="914400" lvl="1" indent="-457200">
              <a:buFont typeface="Arial" panose="020B0604020202020204" pitchFamily="34" charset="0"/>
              <a:buChar char="•"/>
            </a:pPr>
            <a:r>
              <a:rPr lang="en-US" dirty="0"/>
              <a:t>Want as much money spent on campus as possible because of the low number of meal plans sold (See Appendix II). </a:t>
            </a:r>
          </a:p>
          <a:p>
            <a:pPr marL="914400" lvl="1" indent="-457200">
              <a:buFont typeface="Arial" panose="020B0604020202020204" pitchFamily="34" charset="0"/>
              <a:buChar char="•"/>
            </a:pPr>
            <a:endParaRPr lang="en-US" dirty="0"/>
          </a:p>
          <a:p>
            <a:pPr lvl="1"/>
            <a:endParaRPr lang="en-US" dirty="0"/>
          </a:p>
        </p:txBody>
      </p:sp>
      <p:sp>
        <p:nvSpPr>
          <p:cNvPr id="4" name="Footer Placeholder 3"/>
          <p:cNvSpPr>
            <a:spLocks noGrp="1"/>
          </p:cNvSpPr>
          <p:nvPr>
            <p:ph type="ftr" sz="quarter" idx="11"/>
          </p:nvPr>
        </p:nvSpPr>
        <p:spPr/>
        <p:txBody>
          <a:bodyPr/>
          <a:lstStyle/>
          <a:p>
            <a:r>
              <a:rPr lang="en-US"/>
              <a:t>FSCSA Subcommittee on Dining Halls: 7 November 2023</a:t>
            </a:r>
            <a:endParaRPr lang="en-US" dirty="0"/>
          </a:p>
        </p:txBody>
      </p:sp>
      <p:sp>
        <p:nvSpPr>
          <p:cNvPr id="5" name="Slide Number Placeholder 4"/>
          <p:cNvSpPr>
            <a:spLocks noGrp="1"/>
          </p:cNvSpPr>
          <p:nvPr>
            <p:ph type="sldNum" sz="quarter" idx="12"/>
          </p:nvPr>
        </p:nvSpPr>
        <p:spPr/>
        <p:txBody>
          <a:bodyPr/>
          <a:lstStyle/>
          <a:p>
            <a:fld id="{1220D3B0-4E6C-DE49-A128-AFEA584F0FD7}" type="slidenum">
              <a:rPr lang="en-US" smtClean="0"/>
              <a:pPr/>
              <a:t>9</a:t>
            </a:fld>
            <a:endParaRPr lang="en-US" dirty="0"/>
          </a:p>
        </p:txBody>
      </p:sp>
    </p:spTree>
    <p:extLst>
      <p:ext uri="{BB962C8B-B14F-4D97-AF65-F5344CB8AC3E}">
        <p14:creationId xmlns:p14="http://schemas.microsoft.com/office/powerpoint/2010/main" val="3145995052"/>
      </p:ext>
    </p:extLst>
  </p:cSld>
  <p:clrMapOvr>
    <a:masterClrMapping/>
  </p:clrMapOvr>
</p:sld>
</file>

<file path=ppt/theme/theme1.xml><?xml version="1.0" encoding="utf-8"?>
<a:theme xmlns:a="http://schemas.openxmlformats.org/drawingml/2006/main" name="Office Theme">
  <a:themeElements>
    <a:clrScheme name="UToledo Color Palette">
      <a:dk1>
        <a:srgbClr val="003D7E"/>
      </a:dk1>
      <a:lt1>
        <a:srgbClr val="FFFFFF"/>
      </a:lt1>
      <a:dk2>
        <a:srgbClr val="FFD200"/>
      </a:dk2>
      <a:lt2>
        <a:srgbClr val="CAD9E1"/>
      </a:lt2>
      <a:accent1>
        <a:srgbClr val="102B5F"/>
      </a:accent1>
      <a:accent2>
        <a:srgbClr val="134FC9"/>
      </a:accent2>
      <a:accent3>
        <a:srgbClr val="3BB2F1"/>
      </a:accent3>
      <a:accent4>
        <a:srgbClr val="AFD5E9"/>
      </a:accent4>
      <a:accent5>
        <a:srgbClr val="5B9BD5"/>
      </a:accent5>
      <a:accent6>
        <a:srgbClr val="494947"/>
      </a:accent6>
      <a:hlink>
        <a:srgbClr val="0563C1"/>
      </a:hlink>
      <a:folHlink>
        <a:srgbClr val="BDBBB5"/>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7806</TotalTime>
  <Words>1838</Words>
  <Application>Microsoft Office PowerPoint</Application>
  <PresentationFormat>Widescreen</PresentationFormat>
  <Paragraphs>182</Paragraphs>
  <Slides>21</Slides>
  <Notes>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Roboto Slab</vt:lpstr>
      <vt:lpstr>Roboto Slab Thin</vt:lpstr>
      <vt:lpstr>Source Sans Pro</vt:lpstr>
      <vt:lpstr>Source Sans Pro Black</vt:lpstr>
      <vt:lpstr>Source Sans Pro Light</vt:lpstr>
      <vt:lpstr>Source Sans Pro Regular</vt:lpstr>
      <vt:lpstr>Times New Roman</vt:lpstr>
      <vt:lpstr>Office Theme</vt:lpstr>
      <vt:lpstr>Faculty Senate Committee on Student Affairs: Dining Hall Subcommittee: 7 November, 2023   </vt:lpstr>
      <vt:lpstr>   </vt:lpstr>
      <vt:lpstr>Introduction</vt:lpstr>
      <vt:lpstr>Introduction (SG Issues con’t)</vt:lpstr>
      <vt:lpstr>Issues Addressed at Meeting</vt:lpstr>
      <vt:lpstr>    Issue 1: Dining Halls: Tour and Observations </vt:lpstr>
      <vt:lpstr>Issue 1: Student Access: Expansion of Dining Hours </vt:lpstr>
      <vt:lpstr>Issue 1: Student Access (Con’t)</vt:lpstr>
      <vt:lpstr>Issue 1: Student Access: Use of Dining Cards Off-Campus</vt:lpstr>
      <vt:lpstr>  Issue 2: Food Information, Allergy Information, Labeling </vt:lpstr>
      <vt:lpstr>Issue 2: Food Information, Allergy Information, Labeling </vt:lpstr>
      <vt:lpstr>Issue 2: Food Labeling.</vt:lpstr>
      <vt:lpstr>Issue 2: Food Information</vt:lpstr>
      <vt:lpstr> Issue 3: Food Quality</vt:lpstr>
      <vt:lpstr>Issue 3: Food Quality</vt:lpstr>
      <vt:lpstr>Follow-up Questions/Solutions</vt:lpstr>
      <vt:lpstr>Follow-up Questions/Solutions</vt:lpstr>
      <vt:lpstr>Follow-up Questions/Solutions</vt:lpstr>
      <vt:lpstr>PowerPoint Presentation</vt:lpstr>
      <vt:lpstr>Appendix II</vt:lpstr>
      <vt:lpstr>  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Sattler</dc:creator>
  <cp:lastModifiedBy>Hubbard, Quinetta L.</cp:lastModifiedBy>
  <cp:revision>219</cp:revision>
  <cp:lastPrinted>2023-02-19T21:35:37Z</cp:lastPrinted>
  <dcterms:created xsi:type="dcterms:W3CDTF">2019-04-10T14:52:33Z</dcterms:created>
  <dcterms:modified xsi:type="dcterms:W3CDTF">2023-11-07T17:57:31Z</dcterms:modified>
</cp:coreProperties>
</file>