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6" r:id="rId2"/>
    <p:sldId id="289" r:id="rId3"/>
    <p:sldId id="294" r:id="rId4"/>
    <p:sldId id="299" r:id="rId5"/>
    <p:sldId id="293" r:id="rId6"/>
    <p:sldId id="292" r:id="rId7"/>
    <p:sldId id="302" r:id="rId8"/>
    <p:sldId id="304" r:id="rId9"/>
    <p:sldId id="303" r:id="rId10"/>
    <p:sldId id="300" r:id="rId11"/>
    <p:sldId id="290" r:id="rId12"/>
    <p:sldId id="295" r:id="rId13"/>
    <p:sldId id="297" r:id="rId14"/>
    <p:sldId id="296" r:id="rId15"/>
    <p:sldId id="298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111F7-E8E2-45E9-8280-69D7285FEDBA}" v="7" dt="2022-09-20T17:08:21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0" autoAdjust="0"/>
    <p:restoredTop sz="73944" autoAdjust="0"/>
  </p:normalViewPr>
  <p:slideViewPr>
    <p:cSldViewPr snapToGrid="0" snapToObjects="1">
      <p:cViewPr varScale="1">
        <p:scale>
          <a:sx n="63" d="100"/>
          <a:sy n="63" d="100"/>
        </p:scale>
        <p:origin x="738" y="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edith, Dave" userId="abef5e19-f805-4cc1-9196-668eb76861de" providerId="ADAL" clId="{C3E111F7-E8E2-45E9-8280-69D7285FEDBA}"/>
    <pc:docChg chg="undo custSel addSld delSld modSld sldOrd">
      <pc:chgData name="Meredith, Dave" userId="abef5e19-f805-4cc1-9196-668eb76861de" providerId="ADAL" clId="{C3E111F7-E8E2-45E9-8280-69D7285FEDBA}" dt="2022-09-20T17:48:22.690" v="1299" actId="255"/>
      <pc:docMkLst>
        <pc:docMk/>
      </pc:docMkLst>
      <pc:sldChg chg="modSp mod">
        <pc:chgData name="Meredith, Dave" userId="abef5e19-f805-4cc1-9196-668eb76861de" providerId="ADAL" clId="{C3E111F7-E8E2-45E9-8280-69D7285FEDBA}" dt="2022-09-20T14:40:59.053" v="383" actId="20577"/>
        <pc:sldMkLst>
          <pc:docMk/>
          <pc:sldMk cId="2154042323" sldId="290"/>
        </pc:sldMkLst>
        <pc:spChg chg="mod">
          <ac:chgData name="Meredith, Dave" userId="abef5e19-f805-4cc1-9196-668eb76861de" providerId="ADAL" clId="{C3E111F7-E8E2-45E9-8280-69D7285FEDBA}" dt="2022-09-20T14:40:59.053" v="383" actId="20577"/>
          <ac:spMkLst>
            <pc:docMk/>
            <pc:sldMk cId="2154042323" sldId="290"/>
            <ac:spMk id="4" creationId="{B6F0266A-4FD3-4FB1-BD39-C01FEBB0C758}"/>
          </ac:spMkLst>
        </pc:spChg>
      </pc:sldChg>
      <pc:sldChg chg="del">
        <pc:chgData name="Meredith, Dave" userId="abef5e19-f805-4cc1-9196-668eb76861de" providerId="ADAL" clId="{C3E111F7-E8E2-45E9-8280-69D7285FEDBA}" dt="2022-09-20T17:47:26.908" v="1281" actId="2696"/>
        <pc:sldMkLst>
          <pc:docMk/>
          <pc:sldMk cId="2534842512" sldId="291"/>
        </pc:sldMkLst>
      </pc:sldChg>
      <pc:sldChg chg="addSp delSp modSp mod">
        <pc:chgData name="Meredith, Dave" userId="abef5e19-f805-4cc1-9196-668eb76861de" providerId="ADAL" clId="{C3E111F7-E8E2-45E9-8280-69D7285FEDBA}" dt="2022-09-20T17:08:30.436" v="1242" actId="14734"/>
        <pc:sldMkLst>
          <pc:docMk/>
          <pc:sldMk cId="1378134965" sldId="292"/>
        </pc:sldMkLst>
        <pc:spChg chg="add del">
          <ac:chgData name="Meredith, Dave" userId="abef5e19-f805-4cc1-9196-668eb76861de" providerId="ADAL" clId="{C3E111F7-E8E2-45E9-8280-69D7285FEDBA}" dt="2022-09-20T17:08:21.134" v="1240"/>
          <ac:spMkLst>
            <pc:docMk/>
            <pc:sldMk cId="1378134965" sldId="292"/>
            <ac:spMk id="4" creationId="{B6F0266A-4FD3-4FB1-BD39-C01FEBB0C758}"/>
          </ac:spMkLst>
        </pc:spChg>
        <pc:graphicFrameChg chg="add del mod modGraphic">
          <ac:chgData name="Meredith, Dave" userId="abef5e19-f805-4cc1-9196-668eb76861de" providerId="ADAL" clId="{C3E111F7-E8E2-45E9-8280-69D7285FEDBA}" dt="2022-09-20T17:07:30.608" v="1235"/>
          <ac:graphicFrameMkLst>
            <pc:docMk/>
            <pc:sldMk cId="1378134965" sldId="292"/>
            <ac:graphicFrameMk id="5" creationId="{754BE6D9-17D5-4E73-8319-64B863D24DCD}"/>
          </ac:graphicFrameMkLst>
        </pc:graphicFrameChg>
        <pc:graphicFrameChg chg="add del mod modGraphic">
          <ac:chgData name="Meredith, Dave" userId="abef5e19-f805-4cc1-9196-668eb76861de" providerId="ADAL" clId="{C3E111F7-E8E2-45E9-8280-69D7285FEDBA}" dt="2022-09-20T17:08:07.537" v="1239"/>
          <ac:graphicFrameMkLst>
            <pc:docMk/>
            <pc:sldMk cId="1378134965" sldId="292"/>
            <ac:graphicFrameMk id="6" creationId="{3017C2FF-B8A5-480A-A314-160F5FFB5CEC}"/>
          </ac:graphicFrameMkLst>
        </pc:graphicFrameChg>
        <pc:graphicFrameChg chg="add mod modGraphic">
          <ac:chgData name="Meredith, Dave" userId="abef5e19-f805-4cc1-9196-668eb76861de" providerId="ADAL" clId="{C3E111F7-E8E2-45E9-8280-69D7285FEDBA}" dt="2022-09-20T17:08:30.436" v="1242" actId="14734"/>
          <ac:graphicFrameMkLst>
            <pc:docMk/>
            <pc:sldMk cId="1378134965" sldId="292"/>
            <ac:graphicFrameMk id="7" creationId="{3A68510D-7693-4B0C-BAA9-032024906848}"/>
          </ac:graphicFrameMkLst>
        </pc:graphicFrameChg>
      </pc:sldChg>
      <pc:sldChg chg="modSp mod">
        <pc:chgData name="Meredith, Dave" userId="abef5e19-f805-4cc1-9196-668eb76861de" providerId="ADAL" clId="{C3E111F7-E8E2-45E9-8280-69D7285FEDBA}" dt="2022-09-20T16:36:13.748" v="1056" actId="14100"/>
        <pc:sldMkLst>
          <pc:docMk/>
          <pc:sldMk cId="3383573322" sldId="294"/>
        </pc:sldMkLst>
        <pc:spChg chg="mod">
          <ac:chgData name="Meredith, Dave" userId="abef5e19-f805-4cc1-9196-668eb76861de" providerId="ADAL" clId="{C3E111F7-E8E2-45E9-8280-69D7285FEDBA}" dt="2022-09-20T16:36:13.748" v="1056" actId="14100"/>
          <ac:spMkLst>
            <pc:docMk/>
            <pc:sldMk cId="3383573322" sldId="294"/>
            <ac:spMk id="4" creationId="{B6F0266A-4FD3-4FB1-BD39-C01FEBB0C758}"/>
          </ac:spMkLst>
        </pc:spChg>
      </pc:sldChg>
      <pc:sldChg chg="modSp mod">
        <pc:chgData name="Meredith, Dave" userId="abef5e19-f805-4cc1-9196-668eb76861de" providerId="ADAL" clId="{C3E111F7-E8E2-45E9-8280-69D7285FEDBA}" dt="2022-09-20T16:39:48.442" v="1115" actId="20577"/>
        <pc:sldMkLst>
          <pc:docMk/>
          <pc:sldMk cId="2626800261" sldId="295"/>
        </pc:sldMkLst>
        <pc:spChg chg="mod">
          <ac:chgData name="Meredith, Dave" userId="abef5e19-f805-4cc1-9196-668eb76861de" providerId="ADAL" clId="{C3E111F7-E8E2-45E9-8280-69D7285FEDBA}" dt="2022-09-20T16:39:48.442" v="1115" actId="20577"/>
          <ac:spMkLst>
            <pc:docMk/>
            <pc:sldMk cId="2626800261" sldId="295"/>
            <ac:spMk id="4" creationId="{B6F0266A-4FD3-4FB1-BD39-C01FEBB0C758}"/>
          </ac:spMkLst>
        </pc:spChg>
      </pc:sldChg>
      <pc:sldChg chg="modSp mod">
        <pc:chgData name="Meredith, Dave" userId="abef5e19-f805-4cc1-9196-668eb76861de" providerId="ADAL" clId="{C3E111F7-E8E2-45E9-8280-69D7285FEDBA}" dt="2022-09-20T16:40:58.344" v="1116" actId="6549"/>
        <pc:sldMkLst>
          <pc:docMk/>
          <pc:sldMk cId="3279583786" sldId="296"/>
        </pc:sldMkLst>
        <pc:spChg chg="mod">
          <ac:chgData name="Meredith, Dave" userId="abef5e19-f805-4cc1-9196-668eb76861de" providerId="ADAL" clId="{C3E111F7-E8E2-45E9-8280-69D7285FEDBA}" dt="2022-09-20T16:40:58.344" v="1116" actId="6549"/>
          <ac:spMkLst>
            <pc:docMk/>
            <pc:sldMk cId="3279583786" sldId="296"/>
            <ac:spMk id="4" creationId="{B6F0266A-4FD3-4FB1-BD39-C01FEBB0C758}"/>
          </ac:spMkLst>
        </pc:spChg>
      </pc:sldChg>
      <pc:sldChg chg="modSp mod">
        <pc:chgData name="Meredith, Dave" userId="abef5e19-f805-4cc1-9196-668eb76861de" providerId="ADAL" clId="{C3E111F7-E8E2-45E9-8280-69D7285FEDBA}" dt="2022-09-20T16:09:54.845" v="690" actId="20577"/>
        <pc:sldMkLst>
          <pc:docMk/>
          <pc:sldMk cId="3308261816" sldId="297"/>
        </pc:sldMkLst>
        <pc:spChg chg="mod">
          <ac:chgData name="Meredith, Dave" userId="abef5e19-f805-4cc1-9196-668eb76861de" providerId="ADAL" clId="{C3E111F7-E8E2-45E9-8280-69D7285FEDBA}" dt="2022-09-20T16:09:54.845" v="690" actId="20577"/>
          <ac:spMkLst>
            <pc:docMk/>
            <pc:sldMk cId="3308261816" sldId="297"/>
            <ac:spMk id="4" creationId="{B6F0266A-4FD3-4FB1-BD39-C01FEBB0C758}"/>
          </ac:spMkLst>
        </pc:spChg>
      </pc:sldChg>
      <pc:sldChg chg="modSp mod">
        <pc:chgData name="Meredith, Dave" userId="abef5e19-f805-4cc1-9196-668eb76861de" providerId="ADAL" clId="{C3E111F7-E8E2-45E9-8280-69D7285FEDBA}" dt="2022-09-20T16:45:51.668" v="1214" actId="20577"/>
        <pc:sldMkLst>
          <pc:docMk/>
          <pc:sldMk cId="3890029508" sldId="298"/>
        </pc:sldMkLst>
        <pc:spChg chg="mod">
          <ac:chgData name="Meredith, Dave" userId="abef5e19-f805-4cc1-9196-668eb76861de" providerId="ADAL" clId="{C3E111F7-E8E2-45E9-8280-69D7285FEDBA}" dt="2022-09-20T16:45:51.668" v="1214" actId="20577"/>
          <ac:spMkLst>
            <pc:docMk/>
            <pc:sldMk cId="3890029508" sldId="298"/>
            <ac:spMk id="4" creationId="{B6F0266A-4FD3-4FB1-BD39-C01FEBB0C758}"/>
          </ac:spMkLst>
        </pc:spChg>
      </pc:sldChg>
      <pc:sldChg chg="modSp mod ord">
        <pc:chgData name="Meredith, Dave" userId="abef5e19-f805-4cc1-9196-668eb76861de" providerId="ADAL" clId="{C3E111F7-E8E2-45E9-8280-69D7285FEDBA}" dt="2022-09-20T17:48:22.690" v="1299" actId="255"/>
        <pc:sldMkLst>
          <pc:docMk/>
          <pc:sldMk cId="997550985" sldId="299"/>
        </pc:sldMkLst>
        <pc:spChg chg="mod">
          <ac:chgData name="Meredith, Dave" userId="abef5e19-f805-4cc1-9196-668eb76861de" providerId="ADAL" clId="{C3E111F7-E8E2-45E9-8280-69D7285FEDBA}" dt="2022-09-20T17:48:22.690" v="1299" actId="255"/>
          <ac:spMkLst>
            <pc:docMk/>
            <pc:sldMk cId="997550985" sldId="299"/>
            <ac:spMk id="6" creationId="{D49CE925-58B9-45C5-837B-2F6988C429BA}"/>
          </ac:spMkLst>
        </pc:spChg>
      </pc:sldChg>
      <pc:sldChg chg="modSp add mod ord">
        <pc:chgData name="Meredith, Dave" userId="abef5e19-f805-4cc1-9196-668eb76861de" providerId="ADAL" clId="{C3E111F7-E8E2-45E9-8280-69D7285FEDBA}" dt="2022-09-20T16:52:37.493" v="1225" actId="20577"/>
        <pc:sldMkLst>
          <pc:docMk/>
          <pc:sldMk cId="1242495425" sldId="300"/>
        </pc:sldMkLst>
        <pc:spChg chg="mod">
          <ac:chgData name="Meredith, Dave" userId="abef5e19-f805-4cc1-9196-668eb76861de" providerId="ADAL" clId="{C3E111F7-E8E2-45E9-8280-69D7285FEDBA}" dt="2022-09-20T16:29:23.634" v="913" actId="20577"/>
          <ac:spMkLst>
            <pc:docMk/>
            <pc:sldMk cId="1242495425" sldId="300"/>
            <ac:spMk id="3" creationId="{A96B5140-300E-4322-9459-914D1F08DB2E}"/>
          </ac:spMkLst>
        </pc:spChg>
        <pc:spChg chg="mod">
          <ac:chgData name="Meredith, Dave" userId="abef5e19-f805-4cc1-9196-668eb76861de" providerId="ADAL" clId="{C3E111F7-E8E2-45E9-8280-69D7285FEDBA}" dt="2022-09-20T16:52:37.493" v="1225" actId="20577"/>
          <ac:spMkLst>
            <pc:docMk/>
            <pc:sldMk cId="1242495425" sldId="300"/>
            <ac:spMk id="4" creationId="{B6F0266A-4FD3-4FB1-BD39-C01FEBB0C758}"/>
          </ac:spMkLst>
        </pc:spChg>
      </pc:sldChg>
      <pc:sldChg chg="modSp add del mod">
        <pc:chgData name="Meredith, Dave" userId="abef5e19-f805-4cc1-9196-668eb76861de" providerId="ADAL" clId="{C3E111F7-E8E2-45E9-8280-69D7285FEDBA}" dt="2022-09-20T16:28:08.942" v="867" actId="2696"/>
        <pc:sldMkLst>
          <pc:docMk/>
          <pc:sldMk cId="1933685710" sldId="301"/>
        </pc:sldMkLst>
        <pc:spChg chg="mod">
          <ac:chgData name="Meredith, Dave" userId="abef5e19-f805-4cc1-9196-668eb76861de" providerId="ADAL" clId="{C3E111F7-E8E2-45E9-8280-69D7285FEDBA}" dt="2022-09-20T16:26:04.512" v="770" actId="20577"/>
          <ac:spMkLst>
            <pc:docMk/>
            <pc:sldMk cId="1933685710" sldId="301"/>
            <ac:spMk id="3" creationId="{A96B5140-300E-4322-9459-914D1F08DB2E}"/>
          </ac:spMkLst>
        </pc:spChg>
        <pc:spChg chg="mod">
          <ac:chgData name="Meredith, Dave" userId="abef5e19-f805-4cc1-9196-668eb76861de" providerId="ADAL" clId="{C3E111F7-E8E2-45E9-8280-69D7285FEDBA}" dt="2022-09-20T16:26:33.431" v="798" actId="21"/>
          <ac:spMkLst>
            <pc:docMk/>
            <pc:sldMk cId="1933685710" sldId="301"/>
            <ac:spMk id="4" creationId="{B6F0266A-4FD3-4FB1-BD39-C01FEBB0C758}"/>
          </ac:spMkLst>
        </pc:spChg>
      </pc:sldChg>
      <pc:sldChg chg="modSp new mod ord">
        <pc:chgData name="Meredith, Dave" userId="abef5e19-f805-4cc1-9196-668eb76861de" providerId="ADAL" clId="{C3E111F7-E8E2-45E9-8280-69D7285FEDBA}" dt="2022-09-20T16:53:07.531" v="1231"/>
        <pc:sldMkLst>
          <pc:docMk/>
          <pc:sldMk cId="679967000" sldId="302"/>
        </pc:sldMkLst>
        <pc:spChg chg="mod">
          <ac:chgData name="Meredith, Dave" userId="abef5e19-f805-4cc1-9196-668eb76861de" providerId="ADAL" clId="{C3E111F7-E8E2-45E9-8280-69D7285FEDBA}" dt="2022-09-20T16:26:27.409" v="797" actId="14100"/>
          <ac:spMkLst>
            <pc:docMk/>
            <pc:sldMk cId="679967000" sldId="302"/>
            <ac:spMk id="3" creationId="{1DED4BBB-7C61-44BC-8914-A59A2A2800A2}"/>
          </ac:spMkLst>
        </pc:spChg>
        <pc:spChg chg="mod">
          <ac:chgData name="Meredith, Dave" userId="abef5e19-f805-4cc1-9196-668eb76861de" providerId="ADAL" clId="{C3E111F7-E8E2-45E9-8280-69D7285FEDBA}" dt="2022-09-20T16:42:59.471" v="1210" actId="20577"/>
          <ac:spMkLst>
            <pc:docMk/>
            <pc:sldMk cId="679967000" sldId="302"/>
            <ac:spMk id="4" creationId="{8099F3A3-A6C1-4D2E-B2B8-5DB21A99F569}"/>
          </ac:spMkLst>
        </pc:spChg>
      </pc:sldChg>
      <pc:sldChg chg="modSp add mod ord">
        <pc:chgData name="Meredith, Dave" userId="abef5e19-f805-4cc1-9196-668eb76861de" providerId="ADAL" clId="{C3E111F7-E8E2-45E9-8280-69D7285FEDBA}" dt="2022-09-20T14:41:10.271" v="389"/>
        <pc:sldMkLst>
          <pc:docMk/>
          <pc:sldMk cId="1056484053" sldId="303"/>
        </pc:sldMkLst>
        <pc:spChg chg="mod">
          <ac:chgData name="Meredith, Dave" userId="abef5e19-f805-4cc1-9196-668eb76861de" providerId="ADAL" clId="{C3E111F7-E8E2-45E9-8280-69D7285FEDBA}" dt="2022-09-20T14:36:43.145" v="83" actId="20577"/>
          <ac:spMkLst>
            <pc:docMk/>
            <pc:sldMk cId="1056484053" sldId="303"/>
            <ac:spMk id="3" creationId="{A96B5140-300E-4322-9459-914D1F08DB2E}"/>
          </ac:spMkLst>
        </pc:spChg>
      </pc:sldChg>
      <pc:sldChg chg="modSp add mod ord">
        <pc:chgData name="Meredith, Dave" userId="abef5e19-f805-4cc1-9196-668eb76861de" providerId="ADAL" clId="{C3E111F7-E8E2-45E9-8280-69D7285FEDBA}" dt="2022-09-20T14:38:27.015" v="92"/>
        <pc:sldMkLst>
          <pc:docMk/>
          <pc:sldMk cId="3527118838" sldId="304"/>
        </pc:sldMkLst>
        <pc:spChg chg="mod">
          <ac:chgData name="Meredith, Dave" userId="abef5e19-f805-4cc1-9196-668eb76861de" providerId="ADAL" clId="{C3E111F7-E8E2-45E9-8280-69D7285FEDBA}" dt="2022-09-20T14:36:28.899" v="65" actId="20577"/>
          <ac:spMkLst>
            <pc:docMk/>
            <pc:sldMk cId="3527118838" sldId="304"/>
            <ac:spMk id="3" creationId="{A96B5140-300E-4322-9459-914D1F08DB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60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69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74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50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90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1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3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1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99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2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3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6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C3D69-8BA2-F342-8E80-88A32D164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75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7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5DDB6-3192-9F43-8AFE-2496F3AD5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9BA47-DD09-6A4B-A964-F337FC7A2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70335-9025-8144-A17B-DB1D11F03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57302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4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6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8249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4706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2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0579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E51714-B368-074A-B356-4D5B117AA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4030-2031-3D44-86E7-5337E2F7D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9A9D4-76FB-4E41-BA9D-DD6D3CFB1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8B902-D8F4-4A41-B5F3-DA85BB6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6491549-B961-2C40-861D-55C16BF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0E3D-1C68-CD41-A41B-6E38DD47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4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19EC-785C-184E-9C16-474F43C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73288-F212-614F-BF4C-4CB0882F0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29C05-C4EE-2647-BF8D-7770996B2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AD694-732A-5849-938C-DD49BDF9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1AA1B-93AD-FB4E-A137-8C0C3484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147D0-DAD8-6242-B85A-E5D58F040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491067" y="1041221"/>
            <a:ext cx="11211984" cy="3600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600" b="1" i="1" spc="0" baseline="0">
                <a:solidFill>
                  <a:schemeClr val="accent3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E719F754-D1AA-4A4B-9CCF-5E35C76BBAED}" type="slidenum">
              <a:rPr/>
              <a:pPr/>
              <a:t>‹#›</a:t>
            </a:fld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6"/>
          </p:nvPr>
        </p:nvSpPr>
        <p:spPr>
          <a:xfrm>
            <a:off x="491067" y="1753938"/>
            <a:ext cx="11211984" cy="4215266"/>
          </a:xfrm>
        </p:spPr>
        <p:txBody>
          <a:bodyPr/>
          <a:lstStyle>
            <a:lvl1pPr marL="342900" indent="-342900">
              <a:defRPr lang="en-US" sz="20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7250" indent="-457200">
              <a:defRPr lang="en-US" sz="18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342900">
              <a:defRPr lang="en-US" sz="1600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8613" indent="-342900">
              <a:defRPr lang="en-US" sz="1400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1513" indent="-342900">
              <a:defRPr lang="en-US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7338" lvl="0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87338" lvl="1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87338" lvl="2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87338" lvl="3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87338" lvl="4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184" y="435060"/>
            <a:ext cx="11207749" cy="492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767"/>
            <a:ext cx="12192000" cy="2615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27D59C-1055-284F-A691-EB81D0AAF6DF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008463-24A0-A542-BE4F-09DCE05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F52BFD-303D-244F-AAB2-3FD5AFE3B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DBA369A-EABA-C54E-8D72-9D35F7EA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94" r:id="rId6"/>
    <p:sldLayoutId id="2147483683" r:id="rId7"/>
    <p:sldLayoutId id="2147483696" r:id="rId8"/>
    <p:sldLayoutId id="2147483651" r:id="rId9"/>
    <p:sldLayoutId id="2147483659" r:id="rId10"/>
    <p:sldLayoutId id="2147483660" r:id="rId11"/>
    <p:sldLayoutId id="2147483661" r:id="rId12"/>
    <p:sldLayoutId id="2147483654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91" r:id="rId19"/>
    <p:sldLayoutId id="2147483695" r:id="rId20"/>
    <p:sldLayoutId id="2147483685" r:id="rId21"/>
    <p:sldLayoutId id="2147483688" r:id="rId22"/>
    <p:sldLayoutId id="2147483650" r:id="rId23"/>
    <p:sldLayoutId id="2147483665" r:id="rId24"/>
    <p:sldLayoutId id="2147483667" r:id="rId25"/>
    <p:sldLayoutId id="2147483652" r:id="rId26"/>
    <p:sldLayoutId id="2147483653" r:id="rId27"/>
    <p:sldLayoutId id="2147483655" r:id="rId28"/>
    <p:sldLayoutId id="2147483656" r:id="rId29"/>
    <p:sldLayoutId id="2147483657" r:id="rId30"/>
    <p:sldLayoutId id="2147483666" r:id="rId31"/>
    <p:sldLayoutId id="2147483664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1" r:id="rId41"/>
    <p:sldLayoutId id="2147483697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23C-1C5A-F04C-B586-29E798A0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48512"/>
            <a:ext cx="8420100" cy="1681241"/>
          </a:xfrm>
        </p:spPr>
        <p:txBody>
          <a:bodyPr/>
          <a:lstStyle/>
          <a:p>
            <a:r>
              <a:rPr lang="en-US" dirty="0">
                <a:latin typeface="Source Sans Pro Black"/>
                <a:ea typeface="Source Sans Pro Black"/>
              </a:rPr>
              <a:t>Faculty involvement in recruitment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19B78-ECDB-824B-BDD3-DDC37A29A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931138"/>
            <a:ext cx="8078724" cy="284631"/>
          </a:xfrm>
        </p:spPr>
        <p:txBody>
          <a:bodyPr/>
          <a:lstStyle/>
          <a:p>
            <a:r>
              <a:rPr lang="en-US" dirty="0"/>
              <a:t>Dave Meredith, Vice President Enrollment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B5660-3A1C-5C45-95EE-9129F9F38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Roboto Slab Thin"/>
              </a:rPr>
              <a:t>September 20,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9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627244"/>
          </a:xfrm>
        </p:spPr>
        <p:txBody>
          <a:bodyPr>
            <a:normAutofit/>
          </a:bodyPr>
          <a:lstStyle/>
          <a:p>
            <a:r>
              <a:rPr lang="en-US" dirty="0"/>
              <a:t>Home county Market share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0266A-4FD3-4FB1-BD39-C01FEBB0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24377"/>
            <a:ext cx="10096500" cy="4090623"/>
          </a:xfrm>
        </p:spPr>
        <p:txBody>
          <a:bodyPr vert="horz" lIns="0" tIns="0" rIns="0" bIns="0" rtlCol="0" anchor="t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Source Sans Pro Regular" panose="020B0503030403020204" pitchFamily="34" charset="0"/>
                <a:ea typeface="Source Sans Pro Regular" panose="020B0503030403020204" pitchFamily="34" charset="0"/>
                <a:cs typeface="Times New Roman" panose="02020603050405020304" pitchFamily="18" charset="0"/>
              </a:rPr>
              <a:t>Franklin County and OSU - 38%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Source Sans Pro Regular" panose="020B0503030403020204" pitchFamily="34" charset="0"/>
                <a:ea typeface="Source Sans Pro Regular" panose="020B0503030403020204" pitchFamily="34" charset="0"/>
                <a:cs typeface="Times New Roman" panose="02020603050405020304" pitchFamily="18" charset="0"/>
              </a:rPr>
              <a:t>Hamilton County and UC – 38%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Source Sans Pro Regular" panose="020B0503030403020204" pitchFamily="34" charset="0"/>
                <a:ea typeface="Source Sans Pro Regular" panose="020B0503030403020204" pitchFamily="34" charset="0"/>
                <a:cs typeface="Times New Roman" panose="02020603050405020304" pitchFamily="18" charset="0"/>
              </a:rPr>
              <a:t>Cuyahoga County and Cleveland State – 18%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  <a:cs typeface="Times New Roman" panose="02020603050405020304" pitchFamily="18" charset="0"/>
              </a:rPr>
              <a:t>Stark County and Kent State – 26%</a:t>
            </a:r>
            <a:endParaRPr lang="en-US" dirty="0">
              <a:effectLst/>
              <a:latin typeface="Source Sans Pro Regular" panose="020B0503030403020204" pitchFamily="34" charset="0"/>
              <a:ea typeface="Source Sans Pro Regular" panose="020B05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Source Sans Pro Regular" panose="020B0503030403020204" pitchFamily="34" charset="0"/>
                <a:ea typeface="Source Sans Pro Regular" panose="020B0503030403020204" pitchFamily="34" charset="0"/>
                <a:cs typeface="Times New Roman" panose="02020603050405020304" pitchFamily="18" charset="0"/>
              </a:rPr>
              <a:t>Lucas County and </a:t>
            </a:r>
            <a:r>
              <a:rPr lang="en-US" dirty="0" err="1">
                <a:effectLst/>
                <a:latin typeface="Source Sans Pro Regular" panose="020B0503030403020204" pitchFamily="34" charset="0"/>
                <a:ea typeface="Source Sans Pro Regular" panose="020B0503030403020204" pitchFamily="34" charset="0"/>
                <a:cs typeface="Times New Roman" panose="02020603050405020304" pitchFamily="18" charset="0"/>
              </a:rPr>
              <a:t>UToledo</a:t>
            </a: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  <a:cs typeface="Times New Roman" panose="02020603050405020304" pitchFamily="18" charset="0"/>
              </a:rPr>
              <a:t> - </a:t>
            </a:r>
            <a:r>
              <a:rPr lang="en-US" dirty="0">
                <a:effectLst/>
                <a:latin typeface="Source Sans Pro Regular" panose="020B0503030403020204" pitchFamily="34" charset="0"/>
                <a:ea typeface="Source Sans Pro Regular" panose="020B0503030403020204" pitchFamily="34" charset="0"/>
                <a:cs typeface="Times New Roman" panose="02020603050405020304" pitchFamily="18" charset="0"/>
              </a:rPr>
              <a:t> ???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9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627244"/>
          </a:xfrm>
        </p:spPr>
        <p:txBody>
          <a:bodyPr>
            <a:normAutofit/>
          </a:bodyPr>
          <a:lstStyle/>
          <a:p>
            <a:r>
              <a:rPr lang="en-US" dirty="0"/>
              <a:t>Looking forward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0266A-4FD3-4FB1-BD39-C01FEBB0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24377"/>
            <a:ext cx="10096500" cy="4090623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Top of funnel efforts for DHS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+32,000 senior prospects vs 2021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Minimal Junior and no sophomore recruitment efforts pre-2020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Yield, yield, yield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Diversify our incoming student pipelines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Admitted student surveys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Academics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Sense of community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4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627244"/>
          </a:xfrm>
        </p:spPr>
        <p:txBody>
          <a:bodyPr>
            <a:normAutofit/>
          </a:bodyPr>
          <a:lstStyle/>
          <a:p>
            <a:r>
              <a:rPr lang="en-US" dirty="0"/>
              <a:t>Minimal Time Commitment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0266A-4FD3-4FB1-BD39-C01FEBB0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24377"/>
            <a:ext cx="10096500" cy="4090623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Stop a campus tour and introduce yourself.  Welcome the prospective students and their families.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Work with your department to articulate what differentiates your program from others.  Why come here to study ________ vs the dozens of other schools that offer that major.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Document and distribute student success stories, exam passage rates, internships, outcomes after graduation.</a:t>
            </a:r>
          </a:p>
        </p:txBody>
      </p:sp>
    </p:spTree>
    <p:extLst>
      <p:ext uri="{BB962C8B-B14F-4D97-AF65-F5344CB8AC3E}">
        <p14:creationId xmlns:p14="http://schemas.microsoft.com/office/powerpoint/2010/main" val="262680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627244"/>
          </a:xfrm>
        </p:spPr>
        <p:txBody>
          <a:bodyPr>
            <a:normAutofit/>
          </a:bodyPr>
          <a:lstStyle/>
          <a:p>
            <a:r>
              <a:rPr lang="en-US" dirty="0"/>
              <a:t>Modest time commitment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0266A-4FD3-4FB1-BD39-C01FEBB0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24377"/>
            <a:ext cx="10096500" cy="4090623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Charge your undergraduate or graduate student association to make contact with every admitted student to build community.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Devise interactive and engaging activities for participants at Rocket Scholarship 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Identify opportunities for Yield Push initiative.</a:t>
            </a:r>
          </a:p>
          <a:p>
            <a:endParaRPr lang="en-US"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  <a:p>
            <a:endParaRPr lang="en-US"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  <a:p>
            <a:endParaRPr lang="en-US"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  <a:p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 </a:t>
            </a:r>
          </a:p>
          <a:p>
            <a:endParaRPr lang="en-US"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6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627244"/>
          </a:xfrm>
        </p:spPr>
        <p:txBody>
          <a:bodyPr>
            <a:normAutofit/>
          </a:bodyPr>
          <a:lstStyle/>
          <a:p>
            <a:r>
              <a:rPr lang="en-US" dirty="0"/>
              <a:t>Decent amount of time commitment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0266A-4FD3-4FB1-BD39-C01FEBB0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24377"/>
            <a:ext cx="10096500" cy="4090623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Host one “Be a ______ student for a day” in the Fall and one in Spring.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Identify and resolve obstacles impacting students seeking to transfer to </a:t>
            </a:r>
            <a:r>
              <a:rPr lang="en-US" dirty="0" err="1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UToledo</a:t>
            </a: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 (see Mary Humphrys for suggestions).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Commit to sending an email to the parent/guardian of every admitted student sharing positive student outcomes and what makes your program unique.</a:t>
            </a:r>
          </a:p>
        </p:txBody>
      </p:sp>
    </p:spTree>
    <p:extLst>
      <p:ext uri="{BB962C8B-B14F-4D97-AF65-F5344CB8AC3E}">
        <p14:creationId xmlns:p14="http://schemas.microsoft.com/office/powerpoint/2010/main" val="327958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26720"/>
            <a:ext cx="10096500" cy="716279"/>
          </a:xfrm>
        </p:spPr>
        <p:txBody>
          <a:bodyPr>
            <a:normAutofit/>
          </a:bodyPr>
          <a:lstStyle/>
          <a:p>
            <a:r>
              <a:rPr lang="en-US" dirty="0"/>
              <a:t>Role of retention on enrollment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0266A-4FD3-4FB1-BD39-C01FEBB0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142999"/>
            <a:ext cx="10096500" cy="4572002"/>
          </a:xfrm>
        </p:spPr>
        <p:txBody>
          <a:bodyPr vert="horz" lIns="0" tIns="0" rIns="0" bIns="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Here is what happens to an incoming DHS class of 2,000.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1,560 students come back for their sophomore year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1,340 students come back for their junior year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the time we get to the senior year, only 1,160 students remain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general rule of thumb is for every ~120 students, you realize $1million in revenue.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Those 2,000 students generate $16.6 million in year one.  That drops to $13 for the sophomores, $11 for the juniors and $9.6 for seniors.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2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627244"/>
          </a:xfrm>
        </p:spPr>
        <p:txBody>
          <a:bodyPr>
            <a:normAutofit fontScale="90000"/>
          </a:bodyPr>
          <a:lstStyle/>
          <a:p>
            <a:r>
              <a:rPr lang="en-US" dirty="0"/>
              <a:t>Enrollment management at </a:t>
            </a:r>
            <a:r>
              <a:rPr lang="en-US" dirty="0" err="1"/>
              <a:t>UToledo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0266A-4FD3-4FB1-BD39-C01FEBB0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24377"/>
            <a:ext cx="10096500" cy="4090623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Domestic and International undergraduate recruitment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Financial Aid &amp; Scholarships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Rocket Solutions Central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New Student Orientation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Undergraduate and Graduate application processing</a:t>
            </a:r>
          </a:p>
        </p:txBody>
      </p:sp>
    </p:spTree>
    <p:extLst>
      <p:ext uri="{BB962C8B-B14F-4D97-AF65-F5344CB8AC3E}">
        <p14:creationId xmlns:p14="http://schemas.microsoft.com/office/powerpoint/2010/main" val="227220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627244"/>
          </a:xfrm>
        </p:spPr>
        <p:txBody>
          <a:bodyPr>
            <a:normAutofit/>
          </a:bodyPr>
          <a:lstStyle/>
          <a:p>
            <a:r>
              <a:rPr lang="en-US" dirty="0"/>
              <a:t>Recruitment Team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0266A-4FD3-4FB1-BD39-C01FEBB0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17321"/>
            <a:ext cx="10096500" cy="4297680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Toledo-based recruitment team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Adult &amp; Transfer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DHS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Regional Recruiters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Cleveland	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Washington D.C 																		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Columbus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Cincinnati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Chicago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Atlanta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Charlotte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Dallas/Fort Worth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7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652916"/>
            <a:ext cx="10096500" cy="627244"/>
          </a:xfrm>
        </p:spPr>
        <p:txBody>
          <a:bodyPr>
            <a:normAutofit/>
          </a:bodyPr>
          <a:lstStyle/>
          <a:p>
            <a:r>
              <a:rPr lang="en-US" dirty="0"/>
              <a:t>2022 recap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9CE925-58B9-45C5-837B-2F6988C42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28751"/>
            <a:ext cx="10096500" cy="44713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Up in Adult, International, Online, Readmit and CCP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Down 251 new DHS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4 colleges account for 202 of the decline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Overall, down 226 new students vs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DHS yield continues to decline </a:t>
            </a:r>
            <a:r>
              <a:rPr lang="en-US" sz="2400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&lt; 13% since 2019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With 2021 yield rate 2,366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With 2019 yield rate 3,056</a:t>
            </a:r>
          </a:p>
          <a:p>
            <a:r>
              <a:rPr lang="en-US" dirty="0"/>
              <a:t>Transfer yield is a concern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With a 65% yield, we would have 400 more transfers</a:t>
            </a:r>
          </a:p>
        </p:txBody>
      </p:sp>
    </p:spTree>
    <p:extLst>
      <p:ext uri="{BB962C8B-B14F-4D97-AF65-F5344CB8AC3E}">
        <p14:creationId xmlns:p14="http://schemas.microsoft.com/office/powerpoint/2010/main" val="99755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652916"/>
            <a:ext cx="10096500" cy="627244"/>
          </a:xfrm>
        </p:spPr>
        <p:txBody>
          <a:bodyPr>
            <a:normAutofit/>
          </a:bodyPr>
          <a:lstStyle/>
          <a:p>
            <a:r>
              <a:rPr lang="en-US" dirty="0"/>
              <a:t>Enrollment Funnel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CB5E69-8902-51CA-821F-B006971BD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4176" y="1203755"/>
            <a:ext cx="4428267" cy="55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6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627244"/>
          </a:xfrm>
        </p:spPr>
        <p:txBody>
          <a:bodyPr>
            <a:normAutofit/>
          </a:bodyPr>
          <a:lstStyle/>
          <a:p>
            <a:r>
              <a:rPr lang="en-US" dirty="0"/>
              <a:t>DHS numbers 2018-2022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68510D-7693-4B0C-BAA9-032024906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807894"/>
              </p:ext>
            </p:extLst>
          </p:nvPr>
        </p:nvGraphicFramePr>
        <p:xfrm>
          <a:off x="1211580" y="1988820"/>
          <a:ext cx="7138670" cy="2347436"/>
        </p:xfrm>
        <a:graphic>
          <a:graphicData uri="http://schemas.openxmlformats.org/drawingml/2006/table">
            <a:tbl>
              <a:tblPr/>
              <a:tblGrid>
                <a:gridCol w="1783080">
                  <a:extLst>
                    <a:ext uri="{9D8B030D-6E8A-4147-A177-3AD203B41FA5}">
                      <a16:colId xmlns:a16="http://schemas.microsoft.com/office/drawing/2014/main" val="3703529854"/>
                    </a:ext>
                  </a:extLst>
                </a:gridCol>
                <a:gridCol w="1644674">
                  <a:extLst>
                    <a:ext uri="{9D8B030D-6E8A-4147-A177-3AD203B41FA5}">
                      <a16:colId xmlns:a16="http://schemas.microsoft.com/office/drawing/2014/main" val="2740805412"/>
                    </a:ext>
                  </a:extLst>
                </a:gridCol>
                <a:gridCol w="1236972">
                  <a:extLst>
                    <a:ext uri="{9D8B030D-6E8A-4147-A177-3AD203B41FA5}">
                      <a16:colId xmlns:a16="http://schemas.microsoft.com/office/drawing/2014/main" val="2989573930"/>
                    </a:ext>
                  </a:extLst>
                </a:gridCol>
                <a:gridCol w="1236972">
                  <a:extLst>
                    <a:ext uri="{9D8B030D-6E8A-4147-A177-3AD203B41FA5}">
                      <a16:colId xmlns:a16="http://schemas.microsoft.com/office/drawing/2014/main" val="1530718647"/>
                    </a:ext>
                  </a:extLst>
                </a:gridCol>
                <a:gridCol w="1236972">
                  <a:extLst>
                    <a:ext uri="{9D8B030D-6E8A-4147-A177-3AD203B41FA5}">
                      <a16:colId xmlns:a16="http://schemas.microsoft.com/office/drawing/2014/main" val="3693511155"/>
                    </a:ext>
                  </a:extLst>
                </a:gridCol>
              </a:tblGrid>
              <a:tr h="335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Funnel Stage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833731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Inquiries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098454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Applicants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096238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 Applicants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359394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326312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Enrolled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694353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Yield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142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13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154C2-45EA-45E7-AC8E-2B96A7C6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ED4BBB-7C61-44BC-8914-A59A2A28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912994"/>
          </a:xfrm>
        </p:spPr>
        <p:txBody>
          <a:bodyPr/>
          <a:lstStyle/>
          <a:p>
            <a:r>
              <a:rPr lang="en-US" dirty="0"/>
              <a:t>Guess the DHS admit rate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9F3A3-A6C1-4D2E-B2B8-5DB21A99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63090"/>
            <a:ext cx="10096500" cy="4037001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Source Sans Pro Regular" panose="020B0503030403020204" pitchFamily="34" charset="0"/>
                <a:ea typeface="Source Sans Pro Regular" panose="020B0503030403020204" pitchFamily="34" charset="0"/>
                <a:cs typeface="Times New Roman" panose="02020603050405020304" pitchFamily="18" charset="0"/>
              </a:rPr>
              <a:t>76% - up 3%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Source Sans Pro Regular" panose="020B0503030403020204" pitchFamily="34" charset="0"/>
                <a:ea typeface="Source Sans Pro Regular" panose="020B0503030403020204" pitchFamily="34" charset="0"/>
                <a:cs typeface="Times New Roman" panose="02020603050405020304" pitchFamily="18" charset="0"/>
              </a:rPr>
              <a:t>68%  - up 14%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Source Sans Pro Regular" panose="020B0503030403020204" pitchFamily="34" charset="0"/>
                <a:ea typeface="Source Sans Pro Regular" panose="020B0503030403020204" pitchFamily="34" charset="0"/>
                <a:cs typeface="Times New Roman" panose="02020603050405020304" pitchFamily="18" charset="0"/>
              </a:rPr>
              <a:t>92% - up 12%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Source Sans Pro Regular" panose="020B0503030403020204" pitchFamily="34" charset="0"/>
                <a:ea typeface="Source Sans Pro Regular" panose="020B0503030403020204" pitchFamily="34" charset="0"/>
                <a:cs typeface="Times New Roman" panose="02020603050405020304" pitchFamily="18" charset="0"/>
              </a:rPr>
              <a:t>95%  - flat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Source Sans Pro Regular" panose="020B0503030403020204" pitchFamily="34" charset="0"/>
              <a:ea typeface="Source Sans Pro Regular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Ohio State University</a:t>
            </a:r>
          </a:p>
          <a:p>
            <a:r>
              <a:rPr lang="en-US" dirty="0"/>
              <a:t>Miami University</a:t>
            </a:r>
          </a:p>
          <a:p>
            <a:r>
              <a:rPr lang="en-US" dirty="0" err="1"/>
              <a:t>UToledo</a:t>
            </a:r>
            <a:r>
              <a:rPr lang="en-US" dirty="0"/>
              <a:t> </a:t>
            </a:r>
          </a:p>
          <a:p>
            <a:r>
              <a:rPr lang="en-US" dirty="0"/>
              <a:t>University of Cincinnati</a:t>
            </a:r>
          </a:p>
        </p:txBody>
      </p:sp>
    </p:spTree>
    <p:extLst>
      <p:ext uri="{BB962C8B-B14F-4D97-AF65-F5344CB8AC3E}">
        <p14:creationId xmlns:p14="http://schemas.microsoft.com/office/powerpoint/2010/main" val="67996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26720"/>
            <a:ext cx="10096500" cy="716279"/>
          </a:xfrm>
        </p:spPr>
        <p:txBody>
          <a:bodyPr>
            <a:normAutofit/>
          </a:bodyPr>
          <a:lstStyle/>
          <a:p>
            <a:r>
              <a:rPr lang="en-US" dirty="0"/>
              <a:t>Ohio market share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D91271-05C3-24F1-8784-1F352A9E8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156" y="1463040"/>
            <a:ext cx="10720788" cy="36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1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801DF-321A-4158-9D6F-9180C5D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E7D85-594F-0A4B-B30D-4DE05AFCF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4FC9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4FC9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5140-300E-4322-9459-914D1F0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26720"/>
            <a:ext cx="10096500" cy="716279"/>
          </a:xfrm>
        </p:spPr>
        <p:txBody>
          <a:bodyPr>
            <a:normAutofit/>
          </a:bodyPr>
          <a:lstStyle/>
          <a:p>
            <a:r>
              <a:rPr lang="en-US" dirty="0" err="1"/>
              <a:t>Nw</a:t>
            </a:r>
            <a:r>
              <a:rPr lang="en-US" dirty="0"/>
              <a:t> </a:t>
            </a:r>
            <a:r>
              <a:rPr lang="en-US" dirty="0" err="1"/>
              <a:t>ohio</a:t>
            </a:r>
            <a:r>
              <a:rPr lang="en-US" dirty="0"/>
              <a:t> Market Share data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68C61F-A392-70EA-38A2-8418999837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9328" y="1142999"/>
          <a:ext cx="10253467" cy="4297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263">
                  <a:extLst>
                    <a:ext uri="{9D8B030D-6E8A-4147-A177-3AD203B41FA5}">
                      <a16:colId xmlns:a16="http://schemas.microsoft.com/office/drawing/2014/main" val="4031387999"/>
                    </a:ext>
                  </a:extLst>
                </a:gridCol>
                <a:gridCol w="937528">
                  <a:extLst>
                    <a:ext uri="{9D8B030D-6E8A-4147-A177-3AD203B41FA5}">
                      <a16:colId xmlns:a16="http://schemas.microsoft.com/office/drawing/2014/main" val="2213844264"/>
                    </a:ext>
                  </a:extLst>
                </a:gridCol>
                <a:gridCol w="759516">
                  <a:extLst>
                    <a:ext uri="{9D8B030D-6E8A-4147-A177-3AD203B41FA5}">
                      <a16:colId xmlns:a16="http://schemas.microsoft.com/office/drawing/2014/main" val="331186889"/>
                    </a:ext>
                  </a:extLst>
                </a:gridCol>
                <a:gridCol w="759516">
                  <a:extLst>
                    <a:ext uri="{9D8B030D-6E8A-4147-A177-3AD203B41FA5}">
                      <a16:colId xmlns:a16="http://schemas.microsoft.com/office/drawing/2014/main" val="2832732798"/>
                    </a:ext>
                  </a:extLst>
                </a:gridCol>
                <a:gridCol w="759516">
                  <a:extLst>
                    <a:ext uri="{9D8B030D-6E8A-4147-A177-3AD203B41FA5}">
                      <a16:colId xmlns:a16="http://schemas.microsoft.com/office/drawing/2014/main" val="3860921213"/>
                    </a:ext>
                  </a:extLst>
                </a:gridCol>
                <a:gridCol w="759516">
                  <a:extLst>
                    <a:ext uri="{9D8B030D-6E8A-4147-A177-3AD203B41FA5}">
                      <a16:colId xmlns:a16="http://schemas.microsoft.com/office/drawing/2014/main" val="631882700"/>
                    </a:ext>
                  </a:extLst>
                </a:gridCol>
                <a:gridCol w="759516">
                  <a:extLst>
                    <a:ext uri="{9D8B030D-6E8A-4147-A177-3AD203B41FA5}">
                      <a16:colId xmlns:a16="http://schemas.microsoft.com/office/drawing/2014/main" val="1295333120"/>
                    </a:ext>
                  </a:extLst>
                </a:gridCol>
                <a:gridCol w="759516">
                  <a:extLst>
                    <a:ext uri="{9D8B030D-6E8A-4147-A177-3AD203B41FA5}">
                      <a16:colId xmlns:a16="http://schemas.microsoft.com/office/drawing/2014/main" val="170283859"/>
                    </a:ext>
                  </a:extLst>
                </a:gridCol>
                <a:gridCol w="759516">
                  <a:extLst>
                    <a:ext uri="{9D8B030D-6E8A-4147-A177-3AD203B41FA5}">
                      <a16:colId xmlns:a16="http://schemas.microsoft.com/office/drawing/2014/main" val="586044100"/>
                    </a:ext>
                  </a:extLst>
                </a:gridCol>
                <a:gridCol w="759516">
                  <a:extLst>
                    <a:ext uri="{9D8B030D-6E8A-4147-A177-3AD203B41FA5}">
                      <a16:colId xmlns:a16="http://schemas.microsoft.com/office/drawing/2014/main" val="2656192943"/>
                    </a:ext>
                  </a:extLst>
                </a:gridCol>
                <a:gridCol w="759516">
                  <a:extLst>
                    <a:ext uri="{9D8B030D-6E8A-4147-A177-3AD203B41FA5}">
                      <a16:colId xmlns:a16="http://schemas.microsoft.com/office/drawing/2014/main" val="3780643760"/>
                    </a:ext>
                  </a:extLst>
                </a:gridCol>
                <a:gridCol w="759516">
                  <a:extLst>
                    <a:ext uri="{9D8B030D-6E8A-4147-A177-3AD203B41FA5}">
                      <a16:colId xmlns:a16="http://schemas.microsoft.com/office/drawing/2014/main" val="4203812328"/>
                    </a:ext>
                  </a:extLst>
                </a:gridCol>
                <a:gridCol w="759516">
                  <a:extLst>
                    <a:ext uri="{9D8B030D-6E8A-4147-A177-3AD203B41FA5}">
                      <a16:colId xmlns:a16="http://schemas.microsoft.com/office/drawing/2014/main" val="3483604800"/>
                    </a:ext>
                  </a:extLst>
                </a:gridCol>
              </a:tblGrid>
              <a:tr h="19534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Ohio Public DHS Market Size and Utoledo Market Share by Northwest Ohio County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34752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2333767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4,296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4,188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3,826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4,421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3,361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3,629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6614942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LUCAS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1,746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1,881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1,529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1,758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3479626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8187654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HANCOCK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0933997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FULTON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8444787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PUTNAM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5722844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OTTAWA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0183713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SANDUSKY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333942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DEFIANCE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4625290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HENRY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1849899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SENECA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4603591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WILLIAMS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5436797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PAULDING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4095269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VAN WERT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4601514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4262362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Ohio Public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7082346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TLDO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1,425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1,348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1,138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4058648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BGSU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2371940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OHSU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5522359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OSCC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242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8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17492</TotalTime>
  <Words>946</Words>
  <Application>Microsoft Office PowerPoint</Application>
  <PresentationFormat>Widescreen</PresentationFormat>
  <Paragraphs>412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Roboto Slab</vt:lpstr>
      <vt:lpstr>Roboto Slab Thin</vt:lpstr>
      <vt:lpstr>Source Sans Pro</vt:lpstr>
      <vt:lpstr>Source Sans Pro Black</vt:lpstr>
      <vt:lpstr>Source Sans Pro Light</vt:lpstr>
      <vt:lpstr>Source Sans Pro Regular</vt:lpstr>
      <vt:lpstr>Times New Roman</vt:lpstr>
      <vt:lpstr>Office Theme</vt:lpstr>
      <vt:lpstr>Faculty involvement in recruitment </vt:lpstr>
      <vt:lpstr>Enrollment management at UToledo</vt:lpstr>
      <vt:lpstr>Recruitment Team overview</vt:lpstr>
      <vt:lpstr>2022 recap</vt:lpstr>
      <vt:lpstr>Enrollment Funnel </vt:lpstr>
      <vt:lpstr>DHS numbers 2018-2022</vt:lpstr>
      <vt:lpstr>Guess the DHS admit rate</vt:lpstr>
      <vt:lpstr>Ohio market share </vt:lpstr>
      <vt:lpstr>Nw ohio Market Share data </vt:lpstr>
      <vt:lpstr>Home county Market share</vt:lpstr>
      <vt:lpstr>Looking forward</vt:lpstr>
      <vt:lpstr>Minimal Time Commitment </vt:lpstr>
      <vt:lpstr>Modest time commitment </vt:lpstr>
      <vt:lpstr>Decent amount of time commitment</vt:lpstr>
      <vt:lpstr>Role of retention on enrollment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2019-2020 Recruiting focus</dc:title>
  <dc:creator>Anderson, Jim</dc:creator>
  <cp:lastModifiedBy>facsen</cp:lastModifiedBy>
  <cp:revision>87</cp:revision>
  <cp:lastPrinted>2021-04-26T11:33:29Z</cp:lastPrinted>
  <dcterms:created xsi:type="dcterms:W3CDTF">2020-02-04T22:00:00Z</dcterms:created>
  <dcterms:modified xsi:type="dcterms:W3CDTF">2022-12-21T15:29:49Z</dcterms:modified>
</cp:coreProperties>
</file>