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1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  <p:sldId id="270" r:id="rId9"/>
    <p:sldId id="262" r:id="rId10"/>
    <p:sldId id="263" r:id="rId11"/>
    <p:sldId id="264" r:id="rId12"/>
    <p:sldId id="265" r:id="rId13"/>
    <p:sldId id="266" r:id="rId14"/>
    <p:sldId id="268" r:id="rId15"/>
    <p:sldId id="267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2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/>
              <a:t>Academic Units Revenue, Direct Cost, ASU Cost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Sheet1!$B$1:$E$1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393568622</c:v>
                </c:pt>
                <c:pt idx="1">
                  <c:v>395210676</c:v>
                </c:pt>
                <c:pt idx="2">
                  <c:v>408206551</c:v>
                </c:pt>
                <c:pt idx="3">
                  <c:v>356573046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54-4ECE-A557-A43DD20C6F7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Direct Expenses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Sheet1!$B$1:$E$1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>
                  <c:v>290970382</c:v>
                </c:pt>
                <c:pt idx="1">
                  <c:v>283168941</c:v>
                </c:pt>
                <c:pt idx="2">
                  <c:v>276964059</c:v>
                </c:pt>
                <c:pt idx="3">
                  <c:v>233184777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54-4ECE-A557-A43DD20C6F71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Academic Support Units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Sheet1!$B$1:$E$1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0">
                  <c:v>136963121</c:v>
                </c:pt>
                <c:pt idx="1">
                  <c:v>87212590</c:v>
                </c:pt>
                <c:pt idx="2">
                  <c:v>84541047</c:v>
                </c:pt>
                <c:pt idx="3">
                  <c:v>122382189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54-4ECE-A557-A43DD20C6F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2654255"/>
        <c:axId val="244690431"/>
      </c:barChart>
      <c:catAx>
        <c:axId val="242654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90431"/>
        <c:crosses val="autoZero"/>
        <c:auto val="1"/>
        <c:lblAlgn val="ctr"/>
        <c:lblOffset val="100"/>
        <c:noMultiLvlLbl val="0"/>
      </c:catAx>
      <c:valAx>
        <c:axId val="244690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2654255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/>
              <a:t>Margin Before</a:t>
            </a:r>
            <a:r>
              <a:rPr lang="en-US" sz="2800" baseline="0"/>
              <a:t> Support Unit Allocation</a:t>
            </a:r>
            <a:endParaRPr lang="en-US" sz="28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Sheet1!$B$37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Sheet1!$A$38:$A$47</c:f>
              <c:strCache>
                <c:ptCount val="10"/>
                <c:pt idx="0">
                  <c:v>A&amp;L</c:v>
                </c:pt>
                <c:pt idx="1">
                  <c:v>BUS</c:v>
                </c:pt>
                <c:pt idx="2">
                  <c:v>EDU</c:v>
                </c:pt>
                <c:pt idx="3">
                  <c:v>ENG</c:v>
                </c:pt>
                <c:pt idx="4">
                  <c:v>HHS</c:v>
                </c:pt>
                <c:pt idx="5">
                  <c:v>LAW</c:v>
                </c:pt>
                <c:pt idx="6">
                  <c:v>MED</c:v>
                </c:pt>
                <c:pt idx="7">
                  <c:v>PHA</c:v>
                </c:pt>
                <c:pt idx="8">
                  <c:v>NSM</c:v>
                </c:pt>
                <c:pt idx="9">
                  <c:v>NUR</c:v>
                </c:pt>
              </c:strCache>
            </c:strRef>
          </c:cat>
          <c:val>
            <c:numRef>
              <c:f>Sheet1!$B$38:$B$47</c:f>
              <c:numCache>
                <c:formatCode>0.0%</c:formatCode>
                <c:ptCount val="10"/>
                <c:pt idx="0">
                  <c:v>0.122</c:v>
                </c:pt>
                <c:pt idx="1">
                  <c:v>0.36</c:v>
                </c:pt>
                <c:pt idx="2">
                  <c:v>0.184</c:v>
                </c:pt>
                <c:pt idx="3">
                  <c:v>0.39100000000000001</c:v>
                </c:pt>
                <c:pt idx="4">
                  <c:v>0.47399999999999998</c:v>
                </c:pt>
                <c:pt idx="5">
                  <c:v>-0.72499999999999998</c:v>
                </c:pt>
                <c:pt idx="6">
                  <c:v>0.217</c:v>
                </c:pt>
                <c:pt idx="7">
                  <c:v>0.29499999999999998</c:v>
                </c:pt>
                <c:pt idx="8">
                  <c:v>0.24199999999999999</c:v>
                </c:pt>
                <c:pt idx="9">
                  <c:v>0.33500000000000002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F7-4BAA-BE29-3839777B3DEE}"/>
            </c:ext>
          </c:extLst>
        </c:ser>
        <c:ser>
          <c:idx val="1"/>
          <c:order val="1"/>
          <c:tx>
            <c:strRef>
              <c:f>Sheet1!$C$37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Sheet1!$A$38:$A$47</c:f>
              <c:strCache>
                <c:ptCount val="10"/>
                <c:pt idx="0">
                  <c:v>A&amp;L</c:v>
                </c:pt>
                <c:pt idx="1">
                  <c:v>BUS</c:v>
                </c:pt>
                <c:pt idx="2">
                  <c:v>EDU</c:v>
                </c:pt>
                <c:pt idx="3">
                  <c:v>ENG</c:v>
                </c:pt>
                <c:pt idx="4">
                  <c:v>HHS</c:v>
                </c:pt>
                <c:pt idx="5">
                  <c:v>LAW</c:v>
                </c:pt>
                <c:pt idx="6">
                  <c:v>MED</c:v>
                </c:pt>
                <c:pt idx="7">
                  <c:v>PHA</c:v>
                </c:pt>
                <c:pt idx="8">
                  <c:v>NSM</c:v>
                </c:pt>
                <c:pt idx="9">
                  <c:v>NUR</c:v>
                </c:pt>
              </c:strCache>
            </c:strRef>
          </c:cat>
          <c:val>
            <c:numRef>
              <c:f>Sheet1!$C$38:$C$47</c:f>
              <c:numCache>
                <c:formatCode>0.0%</c:formatCode>
                <c:ptCount val="10"/>
                <c:pt idx="0">
                  <c:v>0.114</c:v>
                </c:pt>
                <c:pt idx="1">
                  <c:v>0.39600000000000002</c:v>
                </c:pt>
                <c:pt idx="2">
                  <c:v>0.17</c:v>
                </c:pt>
                <c:pt idx="3">
                  <c:v>0.36699999999999999</c:v>
                </c:pt>
                <c:pt idx="4">
                  <c:v>0.46500000000000002</c:v>
                </c:pt>
                <c:pt idx="5">
                  <c:v>-0.245</c:v>
                </c:pt>
                <c:pt idx="6">
                  <c:v>0.20599999999999999</c:v>
                </c:pt>
                <c:pt idx="7">
                  <c:v>0.34300000000000003</c:v>
                </c:pt>
                <c:pt idx="8">
                  <c:v>0.29799999999999999</c:v>
                </c:pt>
                <c:pt idx="9">
                  <c:v>0.42199999999999999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F7-4BAA-BE29-3839777B3DEE}"/>
            </c:ext>
          </c:extLst>
        </c:ser>
        <c:ser>
          <c:idx val="2"/>
          <c:order val="2"/>
          <c:tx>
            <c:strRef>
              <c:f>Sheet1!$D$37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Sheet1!$A$38:$A$47</c:f>
              <c:strCache>
                <c:ptCount val="10"/>
                <c:pt idx="0">
                  <c:v>A&amp;L</c:v>
                </c:pt>
                <c:pt idx="1">
                  <c:v>BUS</c:v>
                </c:pt>
                <c:pt idx="2">
                  <c:v>EDU</c:v>
                </c:pt>
                <c:pt idx="3">
                  <c:v>ENG</c:v>
                </c:pt>
                <c:pt idx="4">
                  <c:v>HHS</c:v>
                </c:pt>
                <c:pt idx="5">
                  <c:v>LAW</c:v>
                </c:pt>
                <c:pt idx="6">
                  <c:v>MED</c:v>
                </c:pt>
                <c:pt idx="7">
                  <c:v>PHA</c:v>
                </c:pt>
                <c:pt idx="8">
                  <c:v>NSM</c:v>
                </c:pt>
                <c:pt idx="9">
                  <c:v>NUR</c:v>
                </c:pt>
              </c:strCache>
            </c:strRef>
          </c:cat>
          <c:val>
            <c:numRef>
              <c:f>Sheet1!$D$38:$D$47</c:f>
              <c:numCache>
                <c:formatCode>0.00%</c:formatCode>
                <c:ptCount val="10"/>
                <c:pt idx="0" formatCode="0.0%">
                  <c:v>0.16300000000000001</c:v>
                </c:pt>
                <c:pt idx="1">
                  <c:v>0.47299999999999998</c:v>
                </c:pt>
                <c:pt idx="2" formatCode="0.0%">
                  <c:v>0.17699999999999999</c:v>
                </c:pt>
                <c:pt idx="3">
                  <c:v>0.41699999999999998</c:v>
                </c:pt>
                <c:pt idx="4">
                  <c:v>0.50900000000000001</c:v>
                </c:pt>
                <c:pt idx="5">
                  <c:v>7.2999999999999995E-2</c:v>
                </c:pt>
                <c:pt idx="6">
                  <c:v>0.27200000000000002</c:v>
                </c:pt>
                <c:pt idx="7">
                  <c:v>0.39</c:v>
                </c:pt>
                <c:pt idx="8">
                  <c:v>0.29399999999999998</c:v>
                </c:pt>
                <c:pt idx="9">
                  <c:v>0.496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F7-4BAA-BE29-3839777B3DEE}"/>
            </c:ext>
          </c:extLst>
        </c:ser>
        <c:ser>
          <c:idx val="3"/>
          <c:order val="3"/>
          <c:tx>
            <c:strRef>
              <c:f>Sheet1!$E$37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Sheet1!$A$38:$A$47</c:f>
              <c:strCache>
                <c:ptCount val="10"/>
                <c:pt idx="0">
                  <c:v>A&amp;L</c:v>
                </c:pt>
                <c:pt idx="1">
                  <c:v>BUS</c:v>
                </c:pt>
                <c:pt idx="2">
                  <c:v>EDU</c:v>
                </c:pt>
                <c:pt idx="3">
                  <c:v>ENG</c:v>
                </c:pt>
                <c:pt idx="4">
                  <c:v>HHS</c:v>
                </c:pt>
                <c:pt idx="5">
                  <c:v>LAW</c:v>
                </c:pt>
                <c:pt idx="6">
                  <c:v>MED</c:v>
                </c:pt>
                <c:pt idx="7">
                  <c:v>PHA</c:v>
                </c:pt>
                <c:pt idx="8">
                  <c:v>NSM</c:v>
                </c:pt>
                <c:pt idx="9">
                  <c:v>NUR</c:v>
                </c:pt>
              </c:strCache>
            </c:strRef>
          </c:cat>
          <c:val>
            <c:numRef>
              <c:f>Sheet1!$E$38:$E$47</c:f>
              <c:numCache>
                <c:formatCode>0.0%</c:formatCode>
                <c:ptCount val="10"/>
                <c:pt idx="0">
                  <c:v>0.14499999999999999</c:v>
                </c:pt>
                <c:pt idx="1">
                  <c:v>0.49099999999999999</c:v>
                </c:pt>
                <c:pt idx="2">
                  <c:v>0.29599999999999999</c:v>
                </c:pt>
                <c:pt idx="3">
                  <c:v>0.54400000000000004</c:v>
                </c:pt>
                <c:pt idx="4">
                  <c:v>0.52700000000000002</c:v>
                </c:pt>
                <c:pt idx="5">
                  <c:v>0.13200000000000001</c:v>
                </c:pt>
                <c:pt idx="6">
                  <c:v>0.24</c:v>
                </c:pt>
                <c:pt idx="7">
                  <c:v>0.46899999999999997</c:v>
                </c:pt>
                <c:pt idx="8">
                  <c:v>0.41499999999999998</c:v>
                </c:pt>
                <c:pt idx="9">
                  <c:v>0.436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F7-4BAA-BE29-3839777B3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9923167"/>
        <c:axId val="289925247"/>
      </c:barChart>
      <c:catAx>
        <c:axId val="289923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9925247"/>
        <c:crosses val="autoZero"/>
        <c:auto val="1"/>
        <c:lblAlgn val="ctr"/>
        <c:lblOffset val="100"/>
        <c:noMultiLvlLbl val="0"/>
      </c:catAx>
      <c:valAx>
        <c:axId val="289925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99231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Sheet1!$A$1:$A$8</cx:f>
        <cx:lvl ptCount="8">
          <cx:pt idx="0">Research Support</cx:pt>
          <cx:pt idx="1">Increased Service</cx:pt>
          <cx:pt idx="2">Loss of Lines</cx:pt>
          <cx:pt idx="3">Existential Angst</cx:pt>
          <cx:pt idx="4">Larger Classes</cx:pt>
          <cx:pt idx="5">Less Support Staff</cx:pt>
          <cx:pt idx="6">More Preps</cx:pt>
          <cx:pt idx="7">Course Offerings</cx:pt>
        </cx:lvl>
      </cx:strDim>
      <cx:numDim type="val">
        <cx:f>Sheet1!$B$1:$B$8</cx:f>
        <cx:lvl ptCount="8" formatCode="General">
          <cx:pt idx="0">7</cx:pt>
          <cx:pt idx="1">5</cx:pt>
          <cx:pt idx="2">4</cx:pt>
          <cx:pt idx="3">4</cx:pt>
          <cx:pt idx="4">3</cx:pt>
          <cx:pt idx="5">3</cx:pt>
          <cx:pt idx="6">2</cx:pt>
          <cx:pt idx="7">1</cx:pt>
        </cx:lvl>
      </cx:numDim>
    </cx:data>
  </cx:chartData>
  <cx:chart>
    <cx:plotArea>
      <cx:plotAreaRegion>
        <cx:series layoutId="clusteredColumn" uniqueId="{281F714F-8381-40CB-A1EA-029DE02B39BF}" formatIdx="0">
          <cx:dataId val="0"/>
          <cx:layoutPr>
            <cx:aggregation/>
          </cx:layoutPr>
        </cx:series>
      </cx:plotAreaRegion>
      <cx:axis id="0">
        <cx:catScaling gapWidth="0"/>
        <cx:tickLabels/>
        <cx:txPr>
          <a:bodyPr spcFirstLastPara="1" vertOverflow="ellipsis" wrap="square" lIns="0" tIns="0" rIns="0" bIns="0" anchor="ctr" anchorCtr="1"/>
          <a:lstStyle/>
          <a:p>
            <a:pPr>
              <a:defRPr sz="1400"/>
            </a:pPr>
            <a:endParaRPr lang="en-US" sz="1400"/>
          </a:p>
        </cx:txPr>
      </cx:axis>
      <cx:axis id="1">
        <cx:valScaling/>
        <cx:majorGridlines/>
        <cx:tickLabels/>
        <cx:txPr>
          <a:bodyPr spcFirstLastPara="1" vertOverflow="ellipsis" wrap="square" lIns="0" tIns="0" rIns="0" bIns="0" anchor="ctr" anchorCtr="1"/>
          <a:lstStyle/>
          <a:p>
            <a:pPr>
              <a:defRPr sz="2400"/>
            </a:pPr>
            <a:endParaRPr lang="en-US" sz="2400"/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2FDD-7483-46F4-9875-961B7EF3C67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8C10-3F15-4190-8D6F-381D6073F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61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2FDD-7483-46F4-9875-961B7EF3C67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8C10-3F15-4190-8D6F-381D6073F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2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2FDD-7483-46F4-9875-961B7EF3C67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8C10-3F15-4190-8D6F-381D6073F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7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2FDD-7483-46F4-9875-961B7EF3C67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8C10-3F15-4190-8D6F-381D6073F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4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2FDD-7483-46F4-9875-961B7EF3C67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8C10-3F15-4190-8D6F-381D6073F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4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2FDD-7483-46F4-9875-961B7EF3C67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8C10-3F15-4190-8D6F-381D6073F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0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2FDD-7483-46F4-9875-961B7EF3C67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8C10-3F15-4190-8D6F-381D6073F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0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2FDD-7483-46F4-9875-961B7EF3C67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8C10-3F15-4190-8D6F-381D6073F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1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2FDD-7483-46F4-9875-961B7EF3C67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8C10-3F15-4190-8D6F-381D6073F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6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2FDD-7483-46F4-9875-961B7EF3C67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8C10-3F15-4190-8D6F-381D6073F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8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2FDD-7483-46F4-9875-961B7EF3C67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8C10-3F15-4190-8D6F-381D6073F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4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12FDD-7483-46F4-9875-961B7EF3C67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C8C10-3F15-4190-8D6F-381D6073F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3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Faculty Senate ad-hoc Budget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Collin Gilstrap</a:t>
            </a:r>
          </a:p>
          <a:p>
            <a:r>
              <a:rPr lang="en-US" dirty="0" smtClean="0"/>
              <a:t>Associate Professor</a:t>
            </a:r>
          </a:p>
          <a:p>
            <a:r>
              <a:rPr lang="en-US" dirty="0" smtClean="0"/>
              <a:t>Neff Department of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298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25" y="552450"/>
            <a:ext cx="10496550" cy="575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81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3024" y="524074"/>
            <a:ext cx="111800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How has this budget impacted your life as a faculty (i.e. teaching/research/service)? </a:t>
            </a: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5" name="Chart 4"/>
              <p:cNvGraphicFramePr/>
              <p:nvPr>
                <p:extLst>
                  <p:ext uri="{D42A27DB-BD31-4B8C-83A1-F6EECF244321}">
                    <p14:modId xmlns:p14="http://schemas.microsoft.com/office/powerpoint/2010/main" val="781615169"/>
                  </p:ext>
                </p:extLst>
              </p:nvPr>
            </p:nvGraphicFramePr>
            <p:xfrm>
              <a:off x="709448" y="1601292"/>
              <a:ext cx="10499835" cy="459455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5" name="Chart 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9448" y="1601292"/>
                <a:ext cx="10499835" cy="459455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2608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3024" y="524074"/>
            <a:ext cx="111800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How do your college faculty feel about the radical transparency of the IBB/RCM model?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“Our </a:t>
            </a:r>
            <a:r>
              <a:rPr lang="en-US" sz="3200" dirty="0"/>
              <a:t>college has historically presented and discussed budgets at least twice per year with faculty, including having faculty serve on budget committees in preparation of accreditation </a:t>
            </a:r>
            <a:r>
              <a:rPr lang="en-US" sz="3200" dirty="0" smtClean="0"/>
              <a:t>visits”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“The </a:t>
            </a:r>
            <a:r>
              <a:rPr lang="en-US" sz="3200" dirty="0"/>
              <a:t>faculty have requested multiple times to have more transparency in the budgeting process within the college.  Implementation of the IBB/RCM model within the budget has never been shared with the </a:t>
            </a:r>
            <a:r>
              <a:rPr lang="en-US" sz="3200" dirty="0" smtClean="0"/>
              <a:t>faculty”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6092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0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the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 information on how the college budget committees are formed and operated</a:t>
            </a:r>
          </a:p>
          <a:p>
            <a:endParaRPr lang="en-US" dirty="0" smtClean="0"/>
          </a:p>
          <a:p>
            <a:r>
              <a:rPr lang="en-US" dirty="0" smtClean="0"/>
              <a:t>Suggest common principles to the provost and faculty senate to ensure faculty input is taken into account in college budget 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21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3094596"/>
              </p:ext>
            </p:extLst>
          </p:nvPr>
        </p:nvGraphicFramePr>
        <p:xfrm>
          <a:off x="898635" y="457200"/>
          <a:ext cx="10172089" cy="587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06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5901488"/>
              </p:ext>
            </p:extLst>
          </p:nvPr>
        </p:nvGraphicFramePr>
        <p:xfrm>
          <a:off x="1467130" y="233682"/>
          <a:ext cx="9257739" cy="639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6698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IBB and College Budget Committees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67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055" y="350428"/>
            <a:ext cx="7447883" cy="625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45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592" y="377952"/>
            <a:ext cx="7483712" cy="623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7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6117" y="693381"/>
            <a:ext cx="7858315" cy="305355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6117" y="3746934"/>
            <a:ext cx="7858315" cy="304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74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912" y="428625"/>
            <a:ext cx="10544175" cy="600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87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2573E48533744B72F303E029F7B9D" ma:contentTypeVersion="11" ma:contentTypeDescription="Create a new document." ma:contentTypeScope="" ma:versionID="dabe0c5f54547bc5c3339487e8041f93">
  <xsd:schema xmlns:xsd="http://www.w3.org/2001/XMLSchema" xmlns:xs="http://www.w3.org/2001/XMLSchema" xmlns:p="http://schemas.microsoft.com/office/2006/metadata/properties" xmlns:ns3="576ab9fe-85b0-464f-9bde-9738600672a6" xmlns:ns4="952ec32f-e515-4dc9-ac90-4ef22d98c0f6" targetNamespace="http://schemas.microsoft.com/office/2006/metadata/properties" ma:root="true" ma:fieldsID="dc817c2befee6e968d7e2b6b3c6b047e" ns3:_="" ns4:_="">
    <xsd:import namespace="576ab9fe-85b0-464f-9bde-9738600672a6"/>
    <xsd:import namespace="952ec32f-e515-4dc9-ac90-4ef22d98c0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6ab9fe-85b0-464f-9bde-9738600672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2ec32f-e515-4dc9-ac90-4ef22d98c0f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6762CD-9328-4C26-89E0-4A41767D9177}">
  <ds:schemaRefs>
    <ds:schemaRef ds:uri="http://schemas.openxmlformats.org/package/2006/metadata/core-properties"/>
    <ds:schemaRef ds:uri="576ab9fe-85b0-464f-9bde-9738600672a6"/>
    <ds:schemaRef ds:uri="http://www.w3.org/XML/1998/namespace"/>
    <ds:schemaRef ds:uri="http://purl.org/dc/dcmitype/"/>
    <ds:schemaRef ds:uri="http://purl.org/dc/elements/1.1/"/>
    <ds:schemaRef ds:uri="952ec32f-e515-4dc9-ac90-4ef22d98c0f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533E071-FF71-4CFB-8586-6755701EF0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349C9B-2DF4-48C7-BB1A-332DC0F54D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6ab9fe-85b0-464f-9bde-9738600672a6"/>
    <ds:schemaRef ds:uri="952ec32f-e515-4dc9-ac90-4ef22d98c0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164</Words>
  <Application>Microsoft Office PowerPoint</Application>
  <PresentationFormat>Widescreen</PresentationFormat>
  <Paragraphs>16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Faculty Senate ad-hoc Budget Committee</vt:lpstr>
      <vt:lpstr>Goals of the Committee</vt:lpstr>
      <vt:lpstr>PowerPoint Presentation</vt:lpstr>
      <vt:lpstr>PowerPoint Presentation</vt:lpstr>
      <vt:lpstr>IBB and College Budget Committees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Toledo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Senate ad-hoc Budget Committee</dc:title>
  <dc:creator>Gilstrap, Collin M</dc:creator>
  <cp:lastModifiedBy>Gilstrap, Collin M</cp:lastModifiedBy>
  <cp:revision>12</cp:revision>
  <dcterms:created xsi:type="dcterms:W3CDTF">2022-10-18T18:16:25Z</dcterms:created>
  <dcterms:modified xsi:type="dcterms:W3CDTF">2022-11-01T16:57:56Z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0x010100F732573E48533744B72F303E029F7B9D</vt:lpwstr>
  </property>
</Properties>
</file>