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76" r:id="rId2"/>
    <p:sldId id="292" r:id="rId3"/>
    <p:sldId id="293" r:id="rId4"/>
    <p:sldId id="294" r:id="rId5"/>
    <p:sldId id="300" r:id="rId6"/>
    <p:sldId id="295" r:id="rId7"/>
    <p:sldId id="296" r:id="rId8"/>
    <p:sldId id="297" r:id="rId9"/>
    <p:sldId id="298" r:id="rId10"/>
    <p:sldId id="299" r:id="rId11"/>
    <p:sldId id="301" r:id="rId12"/>
    <p:sldId id="302" r:id="rId13"/>
    <p:sldId id="303" r:id="rId14"/>
    <p:sldId id="304" r:id="rId15"/>
    <p:sldId id="305" r:id="rId16"/>
    <p:sldId id="307" r:id="rId17"/>
    <p:sldId id="306" r:id="rId18"/>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47" autoAdjust="0"/>
    <p:restoredTop sz="83470" autoAdjust="0"/>
  </p:normalViewPr>
  <p:slideViewPr>
    <p:cSldViewPr snapToGrid="0" snapToObjects="1">
      <p:cViewPr varScale="1">
        <p:scale>
          <a:sx n="56" d="100"/>
          <a:sy n="56" d="100"/>
        </p:scale>
        <p:origin x="1376" y="4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70098"/>
          </a:xfrm>
          <a:prstGeom prst="rect">
            <a:avLst/>
          </a:prstGeom>
        </p:spPr>
        <p:txBody>
          <a:bodyPr vert="horz" lIns="93973" tIns="46986" rIns="93973" bIns="46986" rtlCol="0"/>
          <a:lstStyle>
            <a:lvl1pPr algn="r">
              <a:defRPr sz="1200"/>
            </a:lvl1pPr>
          </a:lstStyle>
          <a:p>
            <a:fld id="{FB5D3EDE-58EC-4C22-BEA4-983063A99975}" type="datetimeFigureOut">
              <a:rPr lang="en-US" smtClean="0"/>
              <a:t>11/21/2023</a:t>
            </a:fld>
            <a:endParaRPr lang="en-US"/>
          </a:p>
        </p:txBody>
      </p:sp>
      <p:sp>
        <p:nvSpPr>
          <p:cNvPr id="4" name="Footer Placeholder 3"/>
          <p:cNvSpPr>
            <a:spLocks noGrp="1"/>
          </p:cNvSpPr>
          <p:nvPr>
            <p:ph type="ftr" sz="quarter" idx="2"/>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70097"/>
          </a:xfrm>
          <a:prstGeom prst="rect">
            <a:avLst/>
          </a:prstGeom>
        </p:spPr>
        <p:txBody>
          <a:bodyPr vert="horz" lIns="93973" tIns="46986" rIns="93973" bIns="46986" rtlCol="0" anchor="b"/>
          <a:lstStyle>
            <a:lvl1pPr algn="r">
              <a:defRPr sz="1200"/>
            </a:lvl1pPr>
          </a:lstStyle>
          <a:p>
            <a:fld id="{C95F7BD4-5FC4-4BD2-916F-D67C2E5BE53D}" type="slidenum">
              <a:rPr lang="en-US" smtClean="0"/>
              <a:t>‹#›</a:t>
            </a:fld>
            <a:endParaRPr lang="en-US"/>
          </a:p>
        </p:txBody>
      </p:sp>
    </p:spTree>
    <p:extLst>
      <p:ext uri="{BB962C8B-B14F-4D97-AF65-F5344CB8AC3E}">
        <p14:creationId xmlns:p14="http://schemas.microsoft.com/office/powerpoint/2010/main" val="2414462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dirty="0"/>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9A276F67-E088-E941-83F1-CCAD42E1F85F}" type="datetimeFigureOut">
              <a:rPr lang="en-US" smtClean="0"/>
              <a:t>11/21/2023</a:t>
            </a:fld>
            <a:endParaRPr lang="en-US" dirty="0"/>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dirty="0"/>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25AC3D69-8BA2-F342-8E80-88A32D164BCC}" type="slidenum">
              <a:rPr lang="en-US" smtClean="0"/>
              <a:t>‹#›</a:t>
            </a:fld>
            <a:endParaRPr lang="en-US" dirty="0"/>
          </a:p>
        </p:txBody>
      </p:sp>
    </p:spTree>
    <p:extLst>
      <p:ext uri="{BB962C8B-B14F-4D97-AF65-F5344CB8AC3E}">
        <p14:creationId xmlns:p14="http://schemas.microsoft.com/office/powerpoint/2010/main" val="418456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3D69-8BA2-F342-8E80-88A32D164BCC}" type="slidenum">
              <a:rPr lang="en-US" smtClean="0"/>
              <a:t>2</a:t>
            </a:fld>
            <a:endParaRPr lang="en-US" dirty="0"/>
          </a:p>
        </p:txBody>
      </p:sp>
    </p:spTree>
    <p:extLst>
      <p:ext uri="{BB962C8B-B14F-4D97-AF65-F5344CB8AC3E}">
        <p14:creationId xmlns:p14="http://schemas.microsoft.com/office/powerpoint/2010/main" val="303259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3D69-8BA2-F342-8E80-88A32D164BCC}" type="slidenum">
              <a:rPr lang="en-US" smtClean="0"/>
              <a:t>17</a:t>
            </a:fld>
            <a:endParaRPr lang="en-US" dirty="0"/>
          </a:p>
        </p:txBody>
      </p:sp>
    </p:spTree>
    <p:extLst>
      <p:ext uri="{BB962C8B-B14F-4D97-AF65-F5344CB8AC3E}">
        <p14:creationId xmlns:p14="http://schemas.microsoft.com/office/powerpoint/2010/main" val="188595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3D69-8BA2-F342-8E80-88A32D164BCC}" type="slidenum">
              <a:rPr lang="en-US" smtClean="0"/>
              <a:t>3</a:t>
            </a:fld>
            <a:endParaRPr lang="en-US" dirty="0"/>
          </a:p>
        </p:txBody>
      </p:sp>
    </p:spTree>
    <p:extLst>
      <p:ext uri="{BB962C8B-B14F-4D97-AF65-F5344CB8AC3E}">
        <p14:creationId xmlns:p14="http://schemas.microsoft.com/office/powerpoint/2010/main" val="158035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C3D69-8BA2-F342-8E80-88A32D164BCC}" type="slidenum">
              <a:rPr lang="en-US" smtClean="0"/>
              <a:t>6</a:t>
            </a:fld>
            <a:endParaRPr lang="en-US" dirty="0"/>
          </a:p>
        </p:txBody>
      </p:sp>
    </p:spTree>
    <p:extLst>
      <p:ext uri="{BB962C8B-B14F-4D97-AF65-F5344CB8AC3E}">
        <p14:creationId xmlns:p14="http://schemas.microsoft.com/office/powerpoint/2010/main" val="373004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3D69-8BA2-F342-8E80-88A32D164BCC}" type="slidenum">
              <a:rPr lang="en-US" smtClean="0"/>
              <a:t>7</a:t>
            </a:fld>
            <a:endParaRPr lang="en-US" dirty="0"/>
          </a:p>
        </p:txBody>
      </p:sp>
    </p:spTree>
    <p:extLst>
      <p:ext uri="{BB962C8B-B14F-4D97-AF65-F5344CB8AC3E}">
        <p14:creationId xmlns:p14="http://schemas.microsoft.com/office/powerpoint/2010/main" val="244669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3D69-8BA2-F342-8E80-88A32D164BCC}" type="slidenum">
              <a:rPr lang="en-US" smtClean="0"/>
              <a:t>8</a:t>
            </a:fld>
            <a:endParaRPr lang="en-US" dirty="0"/>
          </a:p>
        </p:txBody>
      </p:sp>
    </p:spTree>
    <p:extLst>
      <p:ext uri="{BB962C8B-B14F-4D97-AF65-F5344CB8AC3E}">
        <p14:creationId xmlns:p14="http://schemas.microsoft.com/office/powerpoint/2010/main" val="2482326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3D69-8BA2-F342-8E80-88A32D164BCC}" type="slidenum">
              <a:rPr lang="en-US" smtClean="0"/>
              <a:t>9</a:t>
            </a:fld>
            <a:endParaRPr lang="en-US" dirty="0"/>
          </a:p>
        </p:txBody>
      </p:sp>
    </p:spTree>
    <p:extLst>
      <p:ext uri="{BB962C8B-B14F-4D97-AF65-F5344CB8AC3E}">
        <p14:creationId xmlns:p14="http://schemas.microsoft.com/office/powerpoint/2010/main" val="361642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3D69-8BA2-F342-8E80-88A32D164BCC}" type="slidenum">
              <a:rPr lang="en-US" smtClean="0"/>
              <a:t>13</a:t>
            </a:fld>
            <a:endParaRPr lang="en-US" dirty="0"/>
          </a:p>
        </p:txBody>
      </p:sp>
    </p:spTree>
    <p:extLst>
      <p:ext uri="{BB962C8B-B14F-4D97-AF65-F5344CB8AC3E}">
        <p14:creationId xmlns:p14="http://schemas.microsoft.com/office/powerpoint/2010/main" val="163024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3D69-8BA2-F342-8E80-88A32D164BCC}" type="slidenum">
              <a:rPr lang="en-US" smtClean="0"/>
              <a:t>15</a:t>
            </a:fld>
            <a:endParaRPr lang="en-US" dirty="0"/>
          </a:p>
        </p:txBody>
      </p:sp>
    </p:spTree>
    <p:extLst>
      <p:ext uri="{BB962C8B-B14F-4D97-AF65-F5344CB8AC3E}">
        <p14:creationId xmlns:p14="http://schemas.microsoft.com/office/powerpoint/2010/main" val="691289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3D69-8BA2-F342-8E80-88A32D164BCC}" type="slidenum">
              <a:rPr lang="en-US" smtClean="0"/>
              <a:t>16</a:t>
            </a:fld>
            <a:endParaRPr lang="en-US" dirty="0"/>
          </a:p>
        </p:txBody>
      </p:sp>
    </p:spTree>
    <p:extLst>
      <p:ext uri="{BB962C8B-B14F-4D97-AF65-F5344CB8AC3E}">
        <p14:creationId xmlns:p14="http://schemas.microsoft.com/office/powerpoint/2010/main" val="1513922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3348871"/>
            <a:ext cx="8420100" cy="2070219"/>
          </a:xfrm>
        </p:spPr>
        <p:txBody>
          <a:bodyPr anchor="t" anchorCtr="0">
            <a:noAutofit/>
          </a:bodyPr>
          <a:lstStyle>
            <a:lvl1pPr>
              <a:defRPr sz="5400" spc="0" baseline="0"/>
            </a:lvl1pPr>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76353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accent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accent1"/>
                </a:solidFill>
              </a:defRPr>
            </a:lvl1pPr>
          </a:lstStyle>
          <a:p>
            <a:fld id="{12B9F417-E6B8-654E-BD01-ECC6FA5DE3E6}" type="slidenum">
              <a:rPr lang="en-US" smtClean="0"/>
              <a:pPr/>
              <a:t>‹#›</a:t>
            </a:fld>
            <a:endParaRPr lang="en-US" dirty="0"/>
          </a:p>
        </p:txBody>
      </p:sp>
      <p:pic>
        <p:nvPicPr>
          <p:cNvPr id="7" name="Picture 6">
            <a:extLst>
              <a:ext uri="{FF2B5EF4-FFF2-40B4-BE49-F238E27FC236}">
                <a16:creationId xmlns:a16="http://schemas.microsoft.com/office/drawing/2014/main" id="{FF5CC3CB-744B-7141-BC7B-62E3042CEF0B}"/>
              </a:ext>
            </a:extLst>
          </p:cNvPr>
          <p:cNvPicPr>
            <a:picLocks noChangeAspect="1"/>
          </p:cNvPicPr>
          <p:nvPr userDrawn="1"/>
        </p:nvPicPr>
        <p:blipFill>
          <a:blip r:embed="rId2"/>
          <a:stretch>
            <a:fillRect/>
          </a:stretch>
        </p:blipFill>
        <p:spPr>
          <a:xfrm>
            <a:off x="9448800" y="5421756"/>
            <a:ext cx="1676400" cy="1433578"/>
          </a:xfrm>
          <a:prstGeom prst="rect">
            <a:avLst/>
          </a:prstGeom>
        </p:spPr>
      </p:pic>
    </p:spTree>
    <p:extLst>
      <p:ext uri="{BB962C8B-B14F-4D97-AF65-F5344CB8AC3E}">
        <p14:creationId xmlns:p14="http://schemas.microsoft.com/office/powerpoint/2010/main" val="352495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1"/>
                </a:solidFill>
                <a:latin typeface="Source Sans Pro Black" panose="020F0502020204030204" pitchFamily="34" charset="0"/>
                <a:cs typeface="Source Sans Pro Black"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accent3"/>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tx1"/>
                </a:solidFill>
              </a:defRPr>
            </a:lvl1pPr>
          </a:lstStyle>
          <a:p>
            <a:fld id="{E0264360-FE85-274F-9EBE-50F9E88ABEE3}" type="slidenum">
              <a:rPr lang="en-US" smtClean="0"/>
              <a:pPr/>
              <a:t>‹#›</a:t>
            </a:fld>
            <a:endParaRPr lang="en-US" dirty="0"/>
          </a:p>
        </p:txBody>
      </p:sp>
      <p:pic>
        <p:nvPicPr>
          <p:cNvPr id="7" name="Picture 6">
            <a:extLst>
              <a:ext uri="{FF2B5EF4-FFF2-40B4-BE49-F238E27FC236}">
                <a16:creationId xmlns:a16="http://schemas.microsoft.com/office/drawing/2014/main" id="{B91D9A60-BE26-B74A-B044-68CD14FA8CEC}"/>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4027159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bg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2"/>
                </a:solidFill>
              </a:defRPr>
            </a:lvl1pPr>
          </a:lstStyle>
          <a:p>
            <a:r>
              <a:rPr lang="en-US"/>
              <a:t>FSCSA Subcommittee on Parking: 21  November 2023</a:t>
            </a:r>
            <a:endParaRPr lang="en-US" dirty="0"/>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accent1"/>
                </a:solidFill>
              </a:defRPr>
            </a:lvl1pPr>
          </a:lstStyle>
          <a:p>
            <a:fld id="{4D30A8A5-6F3B-1B4D-8CD6-DEC5D6F8A941}" type="slidenum">
              <a:rPr lang="en-US" smtClean="0"/>
              <a:pPr/>
              <a:t>‹#›</a:t>
            </a:fld>
            <a:endParaRPr lang="en-US" dirty="0"/>
          </a:p>
        </p:txBody>
      </p:sp>
      <p:pic>
        <p:nvPicPr>
          <p:cNvPr id="7" name="Picture 6">
            <a:extLst>
              <a:ext uri="{FF2B5EF4-FFF2-40B4-BE49-F238E27FC236}">
                <a16:creationId xmlns:a16="http://schemas.microsoft.com/office/drawing/2014/main" id="{3C573B8A-E025-564F-A1F9-CB2E1619BF00}"/>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664008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86500" y="6356350"/>
            <a:ext cx="2743200" cy="365125"/>
          </a:xfrm>
        </p:spPr>
        <p:txBody>
          <a:bodyPr/>
          <a:lstStyle>
            <a:lvl1pPr>
              <a:defRPr/>
            </a:lvl1pPr>
          </a:lstStyle>
          <a:p>
            <a:fld id="{AB4154A8-7A02-594D-932D-D7D24B6B4635}" type="slidenum">
              <a:rPr lang="en-US" smtClean="0"/>
              <a:pPr/>
              <a:t>‹#›</a:t>
            </a:fld>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745395"/>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tretch>
            <a:fillRect/>
          </a:stretch>
        </p:blipFill>
        <p:spPr>
          <a:xfrm>
            <a:off x="1028699" y="846413"/>
            <a:ext cx="1171161" cy="810804"/>
          </a:xfrm>
          <a:prstGeom prst="rect">
            <a:avLst/>
          </a:prstGeom>
        </p:spPr>
      </p:pic>
      <p:pic>
        <p:nvPicPr>
          <p:cNvPr id="8" name="Picture 7">
            <a:extLst>
              <a:ext uri="{FF2B5EF4-FFF2-40B4-BE49-F238E27FC236}">
                <a16:creationId xmlns:a16="http://schemas.microsoft.com/office/drawing/2014/main" id="{A0AFB200-0970-7D45-852F-2525F207ADC8}"/>
              </a:ext>
            </a:extLst>
          </p:cNvPr>
          <p:cNvPicPr>
            <a:picLocks noChangeAspect="1"/>
          </p:cNvPicPr>
          <p:nvPr userDrawn="1"/>
        </p:nvPicPr>
        <p:blipFill>
          <a:blip r:embed="rId3"/>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00091503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accent4"/>
        </a:solidFill>
        <a:effectLst/>
      </p:bgPr>
    </p:bg>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6BF35B6D-A911-A848-A378-54499D325775}"/>
              </a:ext>
            </a:extLst>
          </p:cNvPr>
          <p:cNvSpPr>
            <a:spLocks noGrp="1"/>
          </p:cNvSpPr>
          <p:nvPr>
            <p:ph type="sldNum" sz="quarter" idx="12"/>
          </p:nvPr>
        </p:nvSpPr>
        <p:spPr>
          <a:xfrm>
            <a:off x="6286500" y="6356350"/>
            <a:ext cx="2743200" cy="365125"/>
          </a:xfrm>
        </p:spPr>
        <p:txBody>
          <a:bodyPr/>
          <a:lstStyle/>
          <a:p>
            <a:fld id="{1E0E7D85-594F-0A4B-B30D-4DE05AFCF638}" type="slidenum">
              <a:rPr lang="en-US" smtClean="0"/>
              <a:t>‹#›</a:t>
            </a:fld>
            <a:endParaRPr lang="en-US" dirty="0"/>
          </a:p>
        </p:txBody>
      </p:sp>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rcRect/>
          <a:stretch/>
        </p:blipFill>
        <p:spPr>
          <a:xfrm>
            <a:off x="1028699" y="846413"/>
            <a:ext cx="1171161" cy="810803"/>
          </a:xfrm>
          <a:prstGeom prst="rect">
            <a:avLst/>
          </a:prstGeom>
        </p:spPr>
      </p:pic>
      <p:pic>
        <p:nvPicPr>
          <p:cNvPr id="8" name="Picture 7">
            <a:extLst>
              <a:ext uri="{FF2B5EF4-FFF2-40B4-BE49-F238E27FC236}">
                <a16:creationId xmlns:a16="http://schemas.microsoft.com/office/drawing/2014/main" id="{F21D3449-DABC-3E4B-8EAE-4D8C06E5E6FB}"/>
              </a:ext>
            </a:extLst>
          </p:cNvPr>
          <p:cNvPicPr>
            <a:picLocks noChangeAspect="1"/>
          </p:cNvPicPr>
          <p:nvPr userDrawn="1"/>
        </p:nvPicPr>
        <p:blipFill>
          <a:blip r:embed="rId3"/>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244909477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ote">
    <p:bg>
      <p:bgPr>
        <a:solidFill>
          <a:schemeClr val="tx1"/>
        </a:solidFill>
        <a:effectLst/>
      </p:bgPr>
    </p:bg>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138D2D9F-A3EB-C64C-A6AF-36DDD226CA7F}"/>
              </a:ext>
            </a:extLst>
          </p:cNvPr>
          <p:cNvSpPr>
            <a:spLocks noGrp="1"/>
          </p:cNvSpPr>
          <p:nvPr>
            <p:ph type="sldNum" sz="quarter" idx="12"/>
          </p:nvPr>
        </p:nvSpPr>
        <p:spPr>
          <a:xfrm>
            <a:off x="6286500" y="6356349"/>
            <a:ext cx="2743200" cy="365125"/>
          </a:xfrm>
        </p:spPr>
        <p:txBody>
          <a:bodyPr/>
          <a:lstStyle>
            <a:lvl1pPr>
              <a:defRPr>
                <a:solidFill>
                  <a:schemeClr val="bg1"/>
                </a:solidFill>
              </a:defRPr>
            </a:lvl1pPr>
          </a:lstStyle>
          <a:p>
            <a:fld id="{1E0E7D85-594F-0A4B-B30D-4DE05AFCF638}" type="slidenum">
              <a:rPr lang="en-US" smtClean="0"/>
              <a:pPr/>
              <a:t>‹#›</a:t>
            </a:fld>
            <a:endParaRPr lang="en-US" dirty="0"/>
          </a:p>
        </p:txBody>
      </p:sp>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3"/>
                </a:solidFill>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3"/>
                </a:solidFill>
              </a:defRPr>
            </a:lvl1pPr>
          </a:lstStyle>
          <a:p>
            <a:r>
              <a:rPr lang="en-US"/>
              <a:t>FSCSA Subcommittee on Parking: 21  November 2023</a:t>
            </a:r>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bg1"/>
                </a:solidFill>
              </a:defRPr>
            </a:lvl1pPr>
            <a:lvl2pPr marL="457200" indent="0" fontAlgn="t">
              <a:buFontTx/>
              <a:buNone/>
              <a:defRPr>
                <a:solidFill>
                  <a:schemeClr val="bg1"/>
                </a:solidFill>
              </a:defRPr>
            </a:lvl2pPr>
            <a:lvl3pPr marL="914400" indent="0" fontAlgn="t">
              <a:buFontTx/>
              <a:buNone/>
              <a:defRPr>
                <a:solidFill>
                  <a:schemeClr val="bg1"/>
                </a:solidFill>
              </a:defRPr>
            </a:lvl3pPr>
            <a:lvl4pPr marL="1371600" indent="0" fontAlgn="t">
              <a:buFontTx/>
              <a:buNone/>
              <a:defRPr>
                <a:solidFill>
                  <a:schemeClr val="bg1"/>
                </a:solidFill>
              </a:defRPr>
            </a:lvl4pPr>
            <a:lvl5pPr marL="1828800" indent="0" fontAlgn="t">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tretch>
            <a:fillRect/>
          </a:stretch>
        </p:blipFill>
        <p:spPr>
          <a:xfrm>
            <a:off x="1028699" y="846413"/>
            <a:ext cx="1171161" cy="810804"/>
          </a:xfrm>
          <a:prstGeom prst="rect">
            <a:avLst/>
          </a:prstGeom>
        </p:spPr>
      </p:pic>
      <p:pic>
        <p:nvPicPr>
          <p:cNvPr id="8" name="Picture 7">
            <a:extLst>
              <a:ext uri="{FF2B5EF4-FFF2-40B4-BE49-F238E27FC236}">
                <a16:creationId xmlns:a16="http://schemas.microsoft.com/office/drawing/2014/main" id="{89029FD4-D417-9C44-9AD1-FABBC3140296}"/>
              </a:ext>
            </a:extLst>
          </p:cNvPr>
          <p:cNvPicPr>
            <a:picLocks noChangeAspect="1"/>
          </p:cNvPicPr>
          <p:nvPr userDrawn="1"/>
        </p:nvPicPr>
        <p:blipFill>
          <a:blip r:embed="rId3"/>
          <a:stretch>
            <a:fillRect/>
          </a:stretch>
        </p:blipFill>
        <p:spPr>
          <a:xfrm>
            <a:off x="9448800" y="5419090"/>
            <a:ext cx="1676400" cy="1438910"/>
          </a:xfrm>
          <a:prstGeom prst="rect">
            <a:avLst/>
          </a:prstGeom>
        </p:spPr>
      </p:pic>
      <p:pic>
        <p:nvPicPr>
          <p:cNvPr id="11" name="Picture 10">
            <a:extLst>
              <a:ext uri="{FF2B5EF4-FFF2-40B4-BE49-F238E27FC236}">
                <a16:creationId xmlns:a16="http://schemas.microsoft.com/office/drawing/2014/main" id="{3F55DDB6-3192-9F43-8AFE-2496F3AD5FD4}"/>
              </a:ext>
            </a:extLst>
          </p:cNvPr>
          <p:cNvPicPr>
            <a:picLocks noChangeAspect="1"/>
          </p:cNvPicPr>
          <p:nvPr userDrawn="1"/>
        </p:nvPicPr>
        <p:blipFill>
          <a:blip r:embed="rId3"/>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99330207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tx1"/>
                </a:solidFill>
              </a:defRPr>
            </a:lvl1pPr>
          </a:lstStyle>
          <a:p>
            <a:r>
              <a:rPr lang="en-US"/>
              <a:t>FSCSA Subcommittee on Parking: 21  November 2023</a:t>
            </a:r>
            <a:endParaRPr lang="en-US" dirty="0"/>
          </a:p>
        </p:txBody>
      </p:sp>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77857" y="6356350"/>
            <a:ext cx="2743200" cy="365125"/>
          </a:xfrm>
        </p:spPr>
        <p:txBody>
          <a:bodyPr/>
          <a:lstStyle>
            <a:lvl1pPr>
              <a:defRPr>
                <a:solidFill>
                  <a:schemeClr val="tx1"/>
                </a:solidFill>
              </a:defRPr>
            </a:lvl1pPr>
          </a:lstStyle>
          <a:p>
            <a:fld id="{1E0E7D85-594F-0A4B-B30D-4DE05AFCF638}" type="slidenum">
              <a:rPr lang="en-US" smtClean="0"/>
              <a:pPr/>
              <a:t>‹#›</a:t>
            </a:fld>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tx1"/>
                </a:solidFill>
              </a:defRPr>
            </a:lvl1pPr>
            <a:lvl2pPr marL="457200" indent="0" fontAlgn="t">
              <a:buFontTx/>
              <a:buNone/>
              <a:defRPr>
                <a:solidFill>
                  <a:schemeClr val="tx1"/>
                </a:solidFill>
              </a:defRPr>
            </a:lvl2pPr>
            <a:lvl3pPr marL="914400" indent="0" fontAlgn="t">
              <a:buFontTx/>
              <a:buNone/>
              <a:defRPr>
                <a:solidFill>
                  <a:schemeClr val="tx1"/>
                </a:solidFill>
              </a:defRPr>
            </a:lvl3pPr>
            <a:lvl4pPr marL="1371600" indent="0" fontAlgn="t">
              <a:buFontTx/>
              <a:buNone/>
              <a:defRPr>
                <a:solidFill>
                  <a:schemeClr val="tx1"/>
                </a:solidFill>
              </a:defRPr>
            </a:lvl4pPr>
            <a:lvl5pPr marL="1828800" indent="0" fontAlgn="t">
              <a:buFontTx/>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rcRect/>
          <a:stretch/>
        </p:blipFill>
        <p:spPr>
          <a:xfrm>
            <a:off x="1028699" y="846413"/>
            <a:ext cx="1171161" cy="810803"/>
          </a:xfrm>
          <a:prstGeom prst="rect">
            <a:avLst/>
          </a:prstGeom>
        </p:spPr>
      </p:pic>
      <p:pic>
        <p:nvPicPr>
          <p:cNvPr id="8" name="Picture 7">
            <a:extLst>
              <a:ext uri="{FF2B5EF4-FFF2-40B4-BE49-F238E27FC236}">
                <a16:creationId xmlns:a16="http://schemas.microsoft.com/office/drawing/2014/main" id="{B1BF931D-12AA-CF4E-B254-73278025C8DF}"/>
              </a:ext>
            </a:extLst>
          </p:cNvPr>
          <p:cNvPicPr>
            <a:picLocks noChangeAspect="1"/>
          </p:cNvPicPr>
          <p:nvPr userDrawn="1"/>
        </p:nvPicPr>
        <p:blipFill>
          <a:blip r:embed="rId3"/>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213760447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Quo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3"/>
                </a:solidFill>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3"/>
                </a:solidFill>
              </a:defRPr>
            </a:lvl1pPr>
          </a:lstStyle>
          <a:p>
            <a:r>
              <a:rPr lang="en-US"/>
              <a:t>FSCSA Subcommittee on Parking: 21  November 2023</a:t>
            </a:r>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bg1"/>
                </a:solidFill>
              </a:defRPr>
            </a:lvl1pPr>
            <a:lvl2pPr marL="457200" indent="0" fontAlgn="t">
              <a:buFontTx/>
              <a:buNone/>
              <a:defRPr>
                <a:solidFill>
                  <a:schemeClr val="bg1"/>
                </a:solidFill>
              </a:defRPr>
            </a:lvl2pPr>
            <a:lvl3pPr marL="914400" indent="0" fontAlgn="t">
              <a:buFontTx/>
              <a:buNone/>
              <a:defRPr>
                <a:solidFill>
                  <a:schemeClr val="bg1"/>
                </a:solidFill>
              </a:defRPr>
            </a:lvl3pPr>
            <a:lvl4pPr marL="1371600" indent="0" fontAlgn="t">
              <a:buFontTx/>
              <a:buNone/>
              <a:defRPr>
                <a:solidFill>
                  <a:schemeClr val="bg1"/>
                </a:solidFill>
              </a:defRPr>
            </a:lvl4pPr>
            <a:lvl5pPr marL="1828800" indent="0" fontAlgn="t">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tretch>
            <a:fillRect/>
          </a:stretch>
        </p:blipFill>
        <p:spPr>
          <a:xfrm>
            <a:off x="1028699" y="846413"/>
            <a:ext cx="1171161" cy="810804"/>
          </a:xfrm>
          <a:prstGeom prst="rect">
            <a:avLst/>
          </a:prstGeom>
        </p:spPr>
      </p:pic>
      <p:pic>
        <p:nvPicPr>
          <p:cNvPr id="11" name="Picture 10">
            <a:extLst>
              <a:ext uri="{FF2B5EF4-FFF2-40B4-BE49-F238E27FC236}">
                <a16:creationId xmlns:a16="http://schemas.microsoft.com/office/drawing/2014/main" id="{77E9BA47-DD09-6A4B-A964-F337FC7A2096}"/>
              </a:ext>
            </a:extLst>
          </p:cNvPr>
          <p:cNvPicPr>
            <a:picLocks noChangeAspect="1"/>
          </p:cNvPicPr>
          <p:nvPr userDrawn="1"/>
        </p:nvPicPr>
        <p:blipFill>
          <a:blip r:embed="rId3"/>
          <a:stretch>
            <a:fillRect/>
          </a:stretch>
        </p:blipFill>
        <p:spPr>
          <a:xfrm>
            <a:off x="9448800" y="5429707"/>
            <a:ext cx="1676400" cy="1433578"/>
          </a:xfrm>
          <a:prstGeom prst="rect">
            <a:avLst/>
          </a:prstGeom>
        </p:spPr>
      </p:pic>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77857" y="6356350"/>
            <a:ext cx="2743200" cy="365125"/>
          </a:xfrm>
        </p:spPr>
        <p:txBody>
          <a:bodyPr/>
          <a:lstStyle>
            <a:lvl1pPr>
              <a:defRPr>
                <a:solidFill>
                  <a:schemeClr val="bg1"/>
                </a:solidFill>
              </a:defRPr>
            </a:lvl1pPr>
          </a:lstStyle>
          <a:p>
            <a:fld id="{382E7940-8823-C144-92DB-1F42CF60DB15}" type="slidenum">
              <a:rPr lang="en-US" smtClean="0"/>
              <a:pPr/>
              <a:t>‹#›</a:t>
            </a:fld>
            <a:endParaRPr lang="en-US" dirty="0"/>
          </a:p>
        </p:txBody>
      </p:sp>
    </p:spTree>
    <p:extLst>
      <p:ext uri="{BB962C8B-B14F-4D97-AF65-F5344CB8AC3E}">
        <p14:creationId xmlns:p14="http://schemas.microsoft.com/office/powerpoint/2010/main" val="54265862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accent1"/>
                </a:solidFill>
              </a:defRPr>
            </a:lvl1pPr>
            <a:lvl2pPr marL="457200" indent="0" fontAlgn="t">
              <a:buFontTx/>
              <a:buNone/>
              <a:defRPr>
                <a:solidFill>
                  <a:schemeClr val="accent1"/>
                </a:solidFill>
              </a:defRPr>
            </a:lvl2pPr>
            <a:lvl3pPr marL="914400" indent="0" fontAlgn="t">
              <a:buFontTx/>
              <a:buNone/>
              <a:defRPr>
                <a:solidFill>
                  <a:schemeClr val="accent1"/>
                </a:solidFill>
              </a:defRPr>
            </a:lvl3pPr>
            <a:lvl4pPr marL="1371600" indent="0" fontAlgn="t">
              <a:buFontTx/>
              <a:buNone/>
              <a:defRPr>
                <a:solidFill>
                  <a:schemeClr val="accent1"/>
                </a:solidFill>
              </a:defRPr>
            </a:lvl4pPr>
            <a:lvl5pPr marL="1828800" indent="0" fontAlgn="t">
              <a:buFontTx/>
              <a:buNone/>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rcRect/>
          <a:stretch/>
        </p:blipFill>
        <p:spPr>
          <a:xfrm>
            <a:off x="1028699" y="846413"/>
            <a:ext cx="1171161" cy="810803"/>
          </a:xfrm>
          <a:prstGeom prst="rect">
            <a:avLst/>
          </a:prstGeom>
        </p:spPr>
      </p:pic>
      <p:pic>
        <p:nvPicPr>
          <p:cNvPr id="10" name="Picture 9">
            <a:extLst>
              <a:ext uri="{FF2B5EF4-FFF2-40B4-BE49-F238E27FC236}">
                <a16:creationId xmlns:a16="http://schemas.microsoft.com/office/drawing/2014/main" id="{77970335-9025-8144-A17B-DB1D11F0341F}"/>
              </a:ext>
            </a:extLst>
          </p:cNvPr>
          <p:cNvPicPr>
            <a:picLocks noChangeAspect="1"/>
          </p:cNvPicPr>
          <p:nvPr userDrawn="1"/>
        </p:nvPicPr>
        <p:blipFill>
          <a:blip r:embed="rId3"/>
          <a:stretch>
            <a:fillRect/>
          </a:stretch>
        </p:blipFill>
        <p:spPr>
          <a:xfrm>
            <a:off x="9448800" y="5431183"/>
            <a:ext cx="1676400" cy="1433578"/>
          </a:xfrm>
          <a:prstGeom prst="rect">
            <a:avLst/>
          </a:prstGeom>
        </p:spPr>
      </p:pic>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77857" y="6356350"/>
            <a:ext cx="2743200" cy="365125"/>
          </a:xfrm>
        </p:spPr>
        <p:txBody>
          <a:bodyPr/>
          <a:lstStyle>
            <a:lvl1pPr>
              <a:defRPr>
                <a:solidFill>
                  <a:schemeClr val="bg1"/>
                </a:solidFill>
              </a:defRPr>
            </a:lvl1pPr>
          </a:lstStyle>
          <a:p>
            <a:fld id="{801ADF2A-743D-6E41-8400-79BD3373C811}" type="slidenum">
              <a:rPr lang="en-US" smtClean="0"/>
              <a:pPr/>
              <a:t>‹#›</a:t>
            </a:fld>
            <a:endParaRPr lang="en-US" dirty="0"/>
          </a:p>
        </p:txBody>
      </p:sp>
    </p:spTree>
    <p:extLst>
      <p:ext uri="{BB962C8B-B14F-4D97-AF65-F5344CB8AC3E}">
        <p14:creationId xmlns:p14="http://schemas.microsoft.com/office/powerpoint/2010/main" val="73417870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1041952" y="0"/>
            <a:ext cx="8406848" cy="5829300"/>
          </a:xfrm>
          <a:solidFill>
            <a:schemeClr val="tx2"/>
          </a:solidFill>
        </p:spPr>
        <p:txBody>
          <a:bodyPr/>
          <a:lstStyle>
            <a:lvl1pPr>
              <a:defRPr>
                <a:solidFill>
                  <a:schemeClr val="accent2"/>
                </a:solidFill>
              </a:defRPr>
            </a:lvl1pPr>
          </a:lstStyle>
          <a:p>
            <a:endParaRPr lang="en-US" dirty="0"/>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r>
              <a:rPr lang="en-US"/>
              <a:t>FSCSA Subcommittee on Parking: 21  November 2023</a:t>
            </a:r>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6120848" y="4532551"/>
            <a:ext cx="4229100" cy="1296749"/>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6120848" y="3968570"/>
            <a:ext cx="4229100" cy="388530"/>
          </a:xfrm>
        </p:spPr>
        <p:txBody>
          <a:bodyPr anchor="b"/>
          <a:lstStyle>
            <a:lvl1pPr marL="0" indent="0" fontAlgn="t">
              <a:buNone/>
              <a:defRPr sz="2200" b="1" i="0">
                <a:solidFill>
                  <a:schemeClr val="bg1"/>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48061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3348871"/>
            <a:ext cx="8420100" cy="2070219"/>
          </a:xfrm>
        </p:spPr>
        <p:txBody>
          <a:bodyPr anchor="t" anchorCtr="0">
            <a:noAutofit/>
          </a:bodyPr>
          <a:lstStyle>
            <a:lvl1pPr>
              <a:defRPr sz="5400" spc="0" baseline="0"/>
            </a:lvl1pPr>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Date</a:t>
            </a:r>
          </a:p>
        </p:txBody>
      </p:sp>
    </p:spTree>
    <p:extLst>
      <p:ext uri="{BB962C8B-B14F-4D97-AF65-F5344CB8AC3E}">
        <p14:creationId xmlns:p14="http://schemas.microsoft.com/office/powerpoint/2010/main" val="1164037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2657302" y="0"/>
            <a:ext cx="8458201" cy="5829300"/>
          </a:xfrm>
          <a:solidFill>
            <a:schemeClr val="tx2"/>
          </a:solidFill>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811E7C77-5447-8C4B-8FE6-1D2FA007287A}"/>
              </a:ext>
            </a:extLst>
          </p:cNvPr>
          <p:cNvSpPr>
            <a:spLocks noGrp="1"/>
          </p:cNvSpPr>
          <p:nvPr>
            <p:ph type="sldNum" sz="quarter" idx="12"/>
          </p:nvPr>
        </p:nvSpPr>
        <p:spPr>
          <a:xfrm>
            <a:off x="6287676"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866900" y="4532551"/>
            <a:ext cx="4229100" cy="1296749"/>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1866900" y="3968570"/>
            <a:ext cx="4229100" cy="388530"/>
          </a:xfrm>
        </p:spPr>
        <p:txBody>
          <a:bodyPr anchor="b"/>
          <a:lstStyle>
            <a:lvl1pPr marL="0" indent="0" fontAlgn="t">
              <a:buNone/>
              <a:defRPr sz="2200" b="1" i="0">
                <a:solidFill>
                  <a:schemeClr val="bg1"/>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66648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1041952" y="0"/>
            <a:ext cx="8406848" cy="5829300"/>
          </a:xfrm>
          <a:solidFill>
            <a:schemeClr val="tx2"/>
          </a:solidFill>
        </p:spPr>
        <p:txBody>
          <a:bodyPr/>
          <a:lstStyle>
            <a:lvl1pPr>
              <a:defRPr>
                <a:solidFill>
                  <a:schemeClr val="accent2"/>
                </a:solidFill>
              </a:defRPr>
            </a:lvl1pPr>
          </a:lstStyle>
          <a:p>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6120848" y="4532551"/>
            <a:ext cx="4229100" cy="1296749"/>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6120848" y="3968570"/>
            <a:ext cx="4229100" cy="388530"/>
          </a:xfrm>
        </p:spPr>
        <p:txBody>
          <a:bodyPr anchor="b"/>
          <a:lstStyle>
            <a:lvl1pPr marL="0" indent="0" fontAlgn="t">
              <a:buNone/>
              <a:defRPr sz="2200" b="1" i="0">
                <a:solidFill>
                  <a:schemeClr val="accent3"/>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r>
              <a:rPr lang="en-US"/>
              <a:t>FSCSA Subcommittee on Parking: 21  November 2023</a:t>
            </a:r>
            <a:endParaRPr lang="en-US" dirty="0"/>
          </a:p>
        </p:txBody>
      </p:sp>
    </p:spTree>
    <p:extLst>
      <p:ext uri="{BB962C8B-B14F-4D97-AF65-F5344CB8AC3E}">
        <p14:creationId xmlns:p14="http://schemas.microsoft.com/office/powerpoint/2010/main" val="3224062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2648249" y="0"/>
            <a:ext cx="8458201" cy="5829300"/>
          </a:xfrm>
          <a:solidFill>
            <a:schemeClr val="tx2"/>
          </a:solidFill>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811E7C77-5447-8C4B-8FE6-1D2FA007287A}"/>
              </a:ext>
            </a:extLst>
          </p:cNvPr>
          <p:cNvSpPr>
            <a:spLocks noGrp="1"/>
          </p:cNvSpPr>
          <p:nvPr>
            <p:ph type="sldNum" sz="quarter" idx="12"/>
          </p:nvPr>
        </p:nvSpPr>
        <p:spPr>
          <a:xfrm>
            <a:off x="6287676" y="6347069"/>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866900" y="4532551"/>
            <a:ext cx="4229100" cy="1296749"/>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1866900" y="3968570"/>
            <a:ext cx="4229100" cy="388530"/>
          </a:xfrm>
        </p:spPr>
        <p:txBody>
          <a:bodyPr anchor="b"/>
          <a:lstStyle>
            <a:lvl1pPr marL="0" indent="0" fontAlgn="t">
              <a:buNone/>
              <a:defRPr sz="2200" b="1" i="0">
                <a:solidFill>
                  <a:schemeClr val="accent3"/>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707024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1E7C77-5447-8C4B-8FE6-1D2FA007287A}"/>
              </a:ext>
            </a:extLst>
          </p:cNvPr>
          <p:cNvSpPr>
            <a:spLocks noGrp="1"/>
          </p:cNvSpPr>
          <p:nvPr>
            <p:ph type="sldNum" sz="quarter" idx="12"/>
          </p:nvPr>
        </p:nvSpPr>
        <p:spPr>
          <a:xfrm>
            <a:off x="6290673"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652916"/>
            <a:ext cx="10096500" cy="1331496"/>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251621"/>
            <a:ext cx="10096500" cy="3648469"/>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r>
              <a:rPr lang="en-US"/>
              <a:t>FSCSA Subcommittee on Parking: 21  November 2023</a:t>
            </a:r>
            <a:endParaRPr lang="en-US" dirty="0"/>
          </a:p>
        </p:txBody>
      </p:sp>
      <p:pic>
        <p:nvPicPr>
          <p:cNvPr id="7" name="Picture 6">
            <a:extLst>
              <a:ext uri="{FF2B5EF4-FFF2-40B4-BE49-F238E27FC236}">
                <a16:creationId xmlns:a16="http://schemas.microsoft.com/office/drawing/2014/main" id="{D7468FC7-B1C5-7542-A6F1-F601234FF669}"/>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1239547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795130"/>
            <a:ext cx="5867400" cy="1366159"/>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398210"/>
            <a:ext cx="5867400" cy="33167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r>
              <a:rPr lang="en-US"/>
              <a:t>FSCSA Subcommittee on Parking: 21  November 2023</a:t>
            </a:r>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7734300" y="1028700"/>
            <a:ext cx="4457700" cy="4800600"/>
          </a:xfrm>
          <a:solidFill>
            <a:schemeClr val="tx2"/>
          </a:solidFill>
        </p:spPr>
        <p:txBody>
          <a:bodyPr/>
          <a:lstStyle>
            <a:lvl1pPr>
              <a:defRPr>
                <a:solidFill>
                  <a:schemeClr val="accent2"/>
                </a:solidFill>
              </a:defRPr>
            </a:lvl1pPr>
          </a:lstStyle>
          <a:p>
            <a:endParaRPr lang="en-US" dirty="0"/>
          </a:p>
        </p:txBody>
      </p:sp>
      <p:pic>
        <p:nvPicPr>
          <p:cNvPr id="8" name="Picture 7">
            <a:extLst>
              <a:ext uri="{FF2B5EF4-FFF2-40B4-BE49-F238E27FC236}">
                <a16:creationId xmlns:a16="http://schemas.microsoft.com/office/drawing/2014/main" id="{E327B309-D6AB-D24B-B0E8-9B73352D2248}"/>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10" name="Slide Number Placeholder 5">
            <a:extLst>
              <a:ext uri="{FF2B5EF4-FFF2-40B4-BE49-F238E27FC236}">
                <a16:creationId xmlns:a16="http://schemas.microsoft.com/office/drawing/2014/main" id="{9A74678A-E47C-C446-969F-B1003E4C91A2}"/>
              </a:ext>
            </a:extLst>
          </p:cNvPr>
          <p:cNvSpPr>
            <a:spLocks noGrp="1"/>
          </p:cNvSpPr>
          <p:nvPr>
            <p:ph type="sldNum" sz="quarter" idx="12"/>
          </p:nvPr>
        </p:nvSpPr>
        <p:spPr>
          <a:xfrm>
            <a:off x="6290673"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Tree>
    <p:extLst>
      <p:ext uri="{BB962C8B-B14F-4D97-AF65-F5344CB8AC3E}">
        <p14:creationId xmlns:p14="http://schemas.microsoft.com/office/powerpoint/2010/main" val="2825944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5257800" y="795130"/>
            <a:ext cx="5867400" cy="1366159"/>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5257800" y="2398210"/>
            <a:ext cx="5867400" cy="34310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r>
              <a:rPr lang="en-US"/>
              <a:t>FSCSA Subcommittee on Parking: 21  November 2023</a:t>
            </a:r>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1028700"/>
            <a:ext cx="4457700" cy="4800600"/>
          </a:xfrm>
          <a:solidFill>
            <a:schemeClr val="tx2"/>
          </a:solidFill>
        </p:spPr>
        <p:txBody>
          <a:bodyPr/>
          <a:lstStyle>
            <a:lvl1pPr>
              <a:defRPr>
                <a:solidFill>
                  <a:schemeClr val="accent2"/>
                </a:solidFill>
              </a:defRPr>
            </a:lvl1pPr>
          </a:lstStyle>
          <a:p>
            <a:endParaRPr lang="en-US" dirty="0"/>
          </a:p>
        </p:txBody>
      </p:sp>
      <p:pic>
        <p:nvPicPr>
          <p:cNvPr id="8" name="Picture 7">
            <a:extLst>
              <a:ext uri="{FF2B5EF4-FFF2-40B4-BE49-F238E27FC236}">
                <a16:creationId xmlns:a16="http://schemas.microsoft.com/office/drawing/2014/main" id="{6E4F326A-0F7B-A048-91BE-E4EB52271572}"/>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9" name="Slide Number Placeholder 5">
            <a:extLst>
              <a:ext uri="{FF2B5EF4-FFF2-40B4-BE49-F238E27FC236}">
                <a16:creationId xmlns:a16="http://schemas.microsoft.com/office/drawing/2014/main" id="{C311CB55-29B7-9743-B3B1-72D859267402}"/>
              </a:ext>
            </a:extLst>
          </p:cNvPr>
          <p:cNvSpPr>
            <a:spLocks noGrp="1"/>
          </p:cNvSpPr>
          <p:nvPr>
            <p:ph type="sldNum" sz="quarter" idx="12"/>
          </p:nvPr>
        </p:nvSpPr>
        <p:spPr>
          <a:xfrm>
            <a:off x="6290673"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Tree>
    <p:extLst>
      <p:ext uri="{BB962C8B-B14F-4D97-AF65-F5344CB8AC3E}">
        <p14:creationId xmlns:p14="http://schemas.microsoft.com/office/powerpoint/2010/main" val="2910096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4C3A-36A4-B841-80DA-2D7BE0C66550}"/>
              </a:ext>
            </a:extLst>
          </p:cNvPr>
          <p:cNvSpPr>
            <a:spLocks noGrp="1"/>
          </p:cNvSpPr>
          <p:nvPr>
            <p:ph type="title"/>
          </p:nvPr>
        </p:nvSpPr>
        <p:spPr>
          <a:xfrm>
            <a:off x="1028700" y="652916"/>
            <a:ext cx="10515600" cy="13314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3AD1761-7040-7A4D-A77A-52FB4297391B}"/>
              </a:ext>
            </a:extLst>
          </p:cNvPr>
          <p:cNvSpPr>
            <a:spLocks noGrp="1"/>
          </p:cNvSpPr>
          <p:nvPr>
            <p:ph sz="half" idx="1"/>
          </p:nvPr>
        </p:nvSpPr>
        <p:spPr>
          <a:xfrm>
            <a:off x="10287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F77CEFC-7993-474C-ADAF-D21CD1CC48E0}"/>
              </a:ext>
            </a:extLst>
          </p:cNvPr>
          <p:cNvSpPr>
            <a:spLocks noGrp="1"/>
          </p:cNvSpPr>
          <p:nvPr>
            <p:ph sz="half" idx="2"/>
          </p:nvPr>
        </p:nvSpPr>
        <p:spPr>
          <a:xfrm>
            <a:off x="60579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A3413A61-119B-7146-BF47-6BA5EE86C647}"/>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7" name="Slide Number Placeholder 6">
            <a:extLst>
              <a:ext uri="{FF2B5EF4-FFF2-40B4-BE49-F238E27FC236}">
                <a16:creationId xmlns:a16="http://schemas.microsoft.com/office/drawing/2014/main" id="{86F8C58E-F1EF-BE4E-A92F-D656E56AA4ED}"/>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9" name="Picture 8">
            <a:extLst>
              <a:ext uri="{FF2B5EF4-FFF2-40B4-BE49-F238E27FC236}">
                <a16:creationId xmlns:a16="http://schemas.microsoft.com/office/drawing/2014/main" id="{EEAD8B62-5F31-954A-9238-D6BC2EE85B27}"/>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205943774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8C7C-320B-524C-98FB-DE1BCAC017BA}"/>
              </a:ext>
            </a:extLst>
          </p:cNvPr>
          <p:cNvSpPr>
            <a:spLocks noGrp="1"/>
          </p:cNvSpPr>
          <p:nvPr>
            <p:ph type="title"/>
          </p:nvPr>
        </p:nvSpPr>
        <p:spPr>
          <a:xfrm>
            <a:off x="1028700" y="675591"/>
            <a:ext cx="10326688" cy="1325563"/>
          </a:xfrm>
        </p:spPr>
        <p:txBody>
          <a:bodyPr/>
          <a:lstStyle>
            <a:lvl1pPr fontAlgn="b">
              <a:defRPr/>
            </a:lvl1pPr>
          </a:lstStyle>
          <a:p>
            <a:r>
              <a:rPr lang="en-US" dirty="0"/>
              <a:t>Click to edit Master title style</a:t>
            </a:r>
          </a:p>
        </p:txBody>
      </p:sp>
      <p:sp>
        <p:nvSpPr>
          <p:cNvPr id="3" name="Text Placeholder 2">
            <a:extLst>
              <a:ext uri="{FF2B5EF4-FFF2-40B4-BE49-F238E27FC236}">
                <a16:creationId xmlns:a16="http://schemas.microsoft.com/office/drawing/2014/main" id="{E2B97133-9621-1E44-A42A-0C834C82B557}"/>
              </a:ext>
            </a:extLst>
          </p:cNvPr>
          <p:cNvSpPr>
            <a:spLocks noGrp="1"/>
          </p:cNvSpPr>
          <p:nvPr>
            <p:ph type="body" idx="1"/>
          </p:nvPr>
        </p:nvSpPr>
        <p:spPr>
          <a:xfrm>
            <a:off x="1028701"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21683D9-25AA-BD48-8E55-40D6E40CE42D}"/>
              </a:ext>
            </a:extLst>
          </p:cNvPr>
          <p:cNvSpPr>
            <a:spLocks noGrp="1"/>
          </p:cNvSpPr>
          <p:nvPr>
            <p:ph sz="half" idx="2"/>
          </p:nvPr>
        </p:nvSpPr>
        <p:spPr>
          <a:xfrm>
            <a:off x="1028701"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84FD85B-DF11-484D-8B88-8EC6A17B1190}"/>
              </a:ext>
            </a:extLst>
          </p:cNvPr>
          <p:cNvSpPr>
            <a:spLocks noGrp="1"/>
          </p:cNvSpPr>
          <p:nvPr>
            <p:ph type="body" sz="quarter" idx="3"/>
          </p:nvPr>
        </p:nvSpPr>
        <p:spPr>
          <a:xfrm>
            <a:off x="6057900"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44EE1B7-4789-B243-B467-11E2AF637F3D}"/>
              </a:ext>
            </a:extLst>
          </p:cNvPr>
          <p:cNvSpPr>
            <a:spLocks noGrp="1"/>
          </p:cNvSpPr>
          <p:nvPr>
            <p:ph sz="quarter" idx="4"/>
          </p:nvPr>
        </p:nvSpPr>
        <p:spPr>
          <a:xfrm>
            <a:off x="6057900"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FBC4E10-801A-2B48-A8CA-F3F611F0A25F}"/>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10" name="Slide Number Placeholder 6">
            <a:extLst>
              <a:ext uri="{FF2B5EF4-FFF2-40B4-BE49-F238E27FC236}">
                <a16:creationId xmlns:a16="http://schemas.microsoft.com/office/drawing/2014/main" id="{53D2E98C-6768-C348-A90C-20067AF8BD12}"/>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5993E4E6-4BB9-DD46-AF2B-F3BDB2D71D86}"/>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336808377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C457E6-5EC3-2F40-B70F-3D888AB65374}"/>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5" name="Slide Number Placeholder 6">
            <a:extLst>
              <a:ext uri="{FF2B5EF4-FFF2-40B4-BE49-F238E27FC236}">
                <a16:creationId xmlns:a16="http://schemas.microsoft.com/office/drawing/2014/main" id="{DB6E3CF1-191C-524C-B5A3-991E9E3C4CD7}"/>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6" name="Picture 5">
            <a:extLst>
              <a:ext uri="{FF2B5EF4-FFF2-40B4-BE49-F238E27FC236}">
                <a16:creationId xmlns:a16="http://schemas.microsoft.com/office/drawing/2014/main" id="{8A4732C2-D059-C646-B698-5B2FD1A90DB0}"/>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240378213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05BA-D49F-4541-A42A-8928DC186C30}"/>
              </a:ext>
            </a:extLst>
          </p:cNvPr>
          <p:cNvSpPr>
            <a:spLocks noGrp="1"/>
          </p:cNvSpPr>
          <p:nvPr>
            <p:ph type="title"/>
          </p:nvPr>
        </p:nvSpPr>
        <p:spPr>
          <a:xfrm>
            <a:off x="1041953" y="987424"/>
            <a:ext cx="4215848" cy="961689"/>
          </a:xfrm>
        </p:spPr>
        <p:txBody>
          <a:bodyPr anchor="b"/>
          <a:lstStyle>
            <a:lvl1pPr fontAlgn="b">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94B4A9B-6EDF-194B-B975-30C3130B2548}"/>
              </a:ext>
            </a:extLst>
          </p:cNvPr>
          <p:cNvSpPr>
            <a:spLocks noGrp="1"/>
          </p:cNvSpPr>
          <p:nvPr>
            <p:ph idx="1"/>
          </p:nvPr>
        </p:nvSpPr>
        <p:spPr>
          <a:xfrm>
            <a:off x="6057900" y="987425"/>
            <a:ext cx="5297488" cy="4873625"/>
          </a:xfrm>
        </p:spPr>
        <p:txBody>
          <a:bodyPr/>
          <a:lstStyle>
            <a:lvl1pPr marL="0" indent="0" fontAlgn="t">
              <a:buFontTx/>
              <a:buNone/>
              <a:defRPr sz="3200">
                <a:solidFill>
                  <a:schemeClr val="accent6"/>
                </a:solidFill>
              </a:defRPr>
            </a:lvl1pPr>
            <a:lvl2pPr marL="457200" indent="0" fontAlgn="t">
              <a:buFontTx/>
              <a:buNone/>
              <a:defRPr sz="2800">
                <a:solidFill>
                  <a:schemeClr val="accent6"/>
                </a:solidFill>
              </a:defRPr>
            </a:lvl2pPr>
            <a:lvl3pPr marL="914400" indent="0" fontAlgn="t">
              <a:buFontTx/>
              <a:buNone/>
              <a:defRPr sz="2400">
                <a:solidFill>
                  <a:schemeClr val="accent6"/>
                </a:solidFill>
              </a:defRPr>
            </a:lvl3pPr>
            <a:lvl4pPr marL="1371600" indent="0" fontAlgn="t">
              <a:buFontTx/>
              <a:buNone/>
              <a:defRPr sz="2000">
                <a:solidFill>
                  <a:schemeClr val="accent6"/>
                </a:solidFill>
              </a:defRPr>
            </a:lvl4pPr>
            <a:lvl5pPr marL="1828800" indent="0" fontAlgn="t">
              <a:buFontTx/>
              <a:buNone/>
              <a:defRPr sz="2000">
                <a:solidFill>
                  <a:schemeClr val="accent6"/>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E47D310-2830-4442-A596-6328AF88C9AB}"/>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F992C7AF-30BF-AF43-AE09-1E1EFFD235E8}"/>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8" name="Slide Number Placeholder 6">
            <a:extLst>
              <a:ext uri="{FF2B5EF4-FFF2-40B4-BE49-F238E27FC236}">
                <a16:creationId xmlns:a16="http://schemas.microsoft.com/office/drawing/2014/main" id="{3938903C-8B66-2F41-8DFD-CEC3F9443418}"/>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9" name="Picture 8">
            <a:extLst>
              <a:ext uri="{FF2B5EF4-FFF2-40B4-BE49-F238E27FC236}">
                <a16:creationId xmlns:a16="http://schemas.microsoft.com/office/drawing/2014/main" id="{C8BA6AE7-359E-1A44-B294-5FAAE1F833EB}"/>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84557702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FB7F4F-35DF-5743-B759-320B0E54B5AF}"/>
              </a:ext>
            </a:extLst>
          </p:cNvPr>
          <p:cNvSpPr>
            <a:spLocks noGrp="1"/>
          </p:cNvSpPr>
          <p:nvPr>
            <p:ph type="subTitle" idx="1"/>
          </p:nvPr>
        </p:nvSpPr>
        <p:spPr>
          <a:xfrm>
            <a:off x="1028699" y="4142874"/>
            <a:ext cx="5867401" cy="1215189"/>
          </a:xfrm>
        </p:spPr>
        <p:txBody>
          <a:bodyPr/>
          <a:lstStyle>
            <a:lvl1pPr marL="0" indent="0" algn="l">
              <a:buNone/>
              <a:defRPr sz="3200" b="0" i="0" cap="all" spc="500" baseline="0">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1905000"/>
            <a:ext cx="10096500" cy="2049378"/>
          </a:xfrm>
        </p:spPr>
        <p:txBody>
          <a:bodyPr anchor="b" anchorCtr="0"/>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3086009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6057900" y="1028700"/>
            <a:ext cx="61341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1041953" y="987424"/>
            <a:ext cx="4215848" cy="961689"/>
          </a:xfrm>
        </p:spPr>
        <p:txBody>
          <a:bodyPr anchor="b"/>
          <a:lstStyle>
            <a:lvl1pPr fontAlgn="b">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Slide Number Placeholder 6">
            <a:extLst>
              <a:ext uri="{FF2B5EF4-FFF2-40B4-BE49-F238E27FC236}">
                <a16:creationId xmlns:a16="http://schemas.microsoft.com/office/drawing/2014/main" id="{8176410E-6026-694D-A808-5FA9155FD7EB}"/>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85C42635-D73E-3D40-80C1-7534354BF09F}"/>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213286239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0" y="1028700"/>
            <a:ext cx="60579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6909352" y="987424"/>
            <a:ext cx="4215848" cy="961689"/>
          </a:xfrm>
        </p:spPr>
        <p:txBody>
          <a:bodyPr anchor="b"/>
          <a:lstStyle>
            <a:lvl1pPr fontAlgn="b">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6896100"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Slide Number Placeholder 6">
            <a:extLst>
              <a:ext uri="{FF2B5EF4-FFF2-40B4-BE49-F238E27FC236}">
                <a16:creationId xmlns:a16="http://schemas.microsoft.com/office/drawing/2014/main" id="{9B4C82F4-4A1E-5746-9128-59D6B27FFD38}"/>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59E51714-B368-074A-B356-4D5B117AA755}"/>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401127453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1028699"/>
            <a:ext cx="10096500" cy="972591"/>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239672"/>
            <a:ext cx="10096500" cy="3794043"/>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1"/>
                </a:solidFill>
              </a:defRPr>
            </a:lvl1pPr>
          </a:lstStyle>
          <a:p>
            <a:r>
              <a:rPr lang="en-US"/>
              <a:t>FSCSA Subcommittee on Parking: 21  November 2023</a:t>
            </a:r>
            <a:endParaRPr lang="en-US" dirty="0"/>
          </a:p>
        </p:txBody>
      </p:sp>
      <p:sp>
        <p:nvSpPr>
          <p:cNvPr id="7" name="Slide Number Placeholder 6">
            <a:extLst>
              <a:ext uri="{FF2B5EF4-FFF2-40B4-BE49-F238E27FC236}">
                <a16:creationId xmlns:a16="http://schemas.microsoft.com/office/drawing/2014/main" id="{02BEBF4B-2F4B-0E48-BE98-A4D04C770327}"/>
              </a:ext>
            </a:extLst>
          </p:cNvPr>
          <p:cNvSpPr>
            <a:spLocks noGrp="1"/>
          </p:cNvSpPr>
          <p:nvPr>
            <p:ph type="sldNum" sz="quarter" idx="12"/>
          </p:nvPr>
        </p:nvSpPr>
        <p:spPr>
          <a:xfrm>
            <a:off x="6282645" y="6358792"/>
            <a:ext cx="2743200" cy="365125"/>
          </a:xfrm>
        </p:spPr>
        <p:txBody>
          <a:bodyPr/>
          <a:lstStyle>
            <a:lvl1pPr>
              <a:defRPr>
                <a:solidFill>
                  <a:schemeClr val="tx1"/>
                </a:solidFill>
              </a:defRPr>
            </a:lvl1pPr>
          </a:lstStyle>
          <a:p>
            <a:fld id="{1220D3B0-4E6C-DE49-A128-AFEA584F0FD7}" type="slidenum">
              <a:rPr lang="en-US" smtClean="0"/>
              <a:pPr/>
              <a:t>‹#›</a:t>
            </a:fld>
            <a:endParaRPr lang="en-US" dirty="0"/>
          </a:p>
        </p:txBody>
      </p:sp>
      <p:pic>
        <p:nvPicPr>
          <p:cNvPr id="8" name="Picture 7">
            <a:extLst>
              <a:ext uri="{FF2B5EF4-FFF2-40B4-BE49-F238E27FC236}">
                <a16:creationId xmlns:a16="http://schemas.microsoft.com/office/drawing/2014/main" id="{39854030-2031-3D44-86E7-5337E2F7D3B7}"/>
              </a:ext>
            </a:extLst>
          </p:cNvPr>
          <p:cNvPicPr>
            <a:picLocks noChangeAspect="1"/>
          </p:cNvPicPr>
          <p:nvPr userDrawn="1"/>
        </p:nvPicPr>
        <p:blipFill>
          <a:blip r:embed="rId2"/>
          <a:stretch>
            <a:fillRect/>
          </a:stretch>
        </p:blipFill>
        <p:spPr>
          <a:xfrm>
            <a:off x="9448800" y="5419090"/>
            <a:ext cx="1676400" cy="1438910"/>
          </a:xfrm>
          <a:prstGeom prst="rect">
            <a:avLst/>
          </a:prstGeom>
        </p:spPr>
      </p:pic>
      <p:pic>
        <p:nvPicPr>
          <p:cNvPr id="9" name="Picture 8">
            <a:extLst>
              <a:ext uri="{FF2B5EF4-FFF2-40B4-BE49-F238E27FC236}">
                <a16:creationId xmlns:a16="http://schemas.microsoft.com/office/drawing/2014/main" id="{F6A9A9D4-76FB-4E41-BA9D-DD6D3CFB196C}"/>
              </a:ext>
            </a:extLst>
          </p:cNvPr>
          <p:cNvPicPr>
            <a:picLocks noChangeAspect="1"/>
          </p:cNvPicPr>
          <p:nvPr userDrawn="1"/>
        </p:nvPicPr>
        <p:blipFill>
          <a:blip r:embed="rId3"/>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66463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795130"/>
            <a:ext cx="5867400" cy="1366159"/>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398210"/>
            <a:ext cx="5867400" cy="33167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r>
              <a:rPr lang="en-US"/>
              <a:t>FSCSA Subcommittee on Parking: 21  November 2023</a:t>
            </a:r>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7734300" y="1028700"/>
            <a:ext cx="4457700" cy="4800600"/>
          </a:xfrm>
          <a:solidFill>
            <a:schemeClr val="tx2"/>
          </a:solidFill>
        </p:spPr>
        <p:txBody>
          <a:bodyPr/>
          <a:lstStyle>
            <a:lvl1pPr>
              <a:defRPr>
                <a:solidFill>
                  <a:schemeClr val="accent2"/>
                </a:solidFill>
              </a:defRPr>
            </a:lvl1pPr>
          </a:lstStyle>
          <a:p>
            <a:endParaRPr lang="en-US" dirty="0"/>
          </a:p>
        </p:txBody>
      </p:sp>
      <p:sp>
        <p:nvSpPr>
          <p:cNvPr id="12" name="Slide Number Placeholder 6">
            <a:extLst>
              <a:ext uri="{FF2B5EF4-FFF2-40B4-BE49-F238E27FC236}">
                <a16:creationId xmlns:a16="http://schemas.microsoft.com/office/drawing/2014/main" id="{C73A5F20-5E92-2A48-A3B1-04FE2775146A}"/>
              </a:ext>
            </a:extLst>
          </p:cNvPr>
          <p:cNvSpPr>
            <a:spLocks noGrp="1"/>
          </p:cNvSpPr>
          <p:nvPr>
            <p:ph type="sldNum" sz="quarter" idx="12"/>
          </p:nvPr>
        </p:nvSpPr>
        <p:spPr>
          <a:xfrm>
            <a:off x="6282645" y="6358792"/>
            <a:ext cx="2743200" cy="365125"/>
          </a:xfrm>
        </p:spPr>
        <p:txBody>
          <a:bodyPr/>
          <a:lstStyle>
            <a:lvl1pPr>
              <a:defRPr>
                <a:solidFill>
                  <a:schemeClr val="tx1"/>
                </a:solidFill>
              </a:defRPr>
            </a:lvl1pPr>
          </a:lstStyle>
          <a:p>
            <a:fld id="{1E0E7D85-594F-0A4B-B30D-4DE05AFCF638}" type="slidenum">
              <a:rPr lang="en-US" smtClean="0"/>
              <a:pPr/>
              <a:t>‹#›</a:t>
            </a:fld>
            <a:endParaRPr lang="en-US" dirty="0"/>
          </a:p>
        </p:txBody>
      </p:sp>
      <p:pic>
        <p:nvPicPr>
          <p:cNvPr id="13" name="Picture 12">
            <a:extLst>
              <a:ext uri="{FF2B5EF4-FFF2-40B4-BE49-F238E27FC236}">
                <a16:creationId xmlns:a16="http://schemas.microsoft.com/office/drawing/2014/main" id="{FCE8B902-D8F4-4A41-B5F3-DA85BB693284}"/>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79032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5257800" y="795130"/>
            <a:ext cx="5867400" cy="1366159"/>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5257800" y="2398210"/>
            <a:ext cx="5867400" cy="34310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r>
              <a:rPr lang="en-US"/>
              <a:t>FSCSA Subcommittee on Parking: 21  November 2023</a:t>
            </a:r>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1028700"/>
            <a:ext cx="4457700" cy="4800600"/>
          </a:xfrm>
          <a:solidFill>
            <a:schemeClr val="tx2"/>
          </a:solidFill>
        </p:spPr>
        <p:txBody>
          <a:bodyPr/>
          <a:lstStyle>
            <a:lvl1pPr>
              <a:defRPr>
                <a:solidFill>
                  <a:schemeClr val="accent2"/>
                </a:solidFill>
              </a:defRPr>
            </a:lvl1pPr>
          </a:lstStyle>
          <a:p>
            <a:endParaRPr lang="en-US" dirty="0"/>
          </a:p>
        </p:txBody>
      </p:sp>
      <p:sp>
        <p:nvSpPr>
          <p:cNvPr id="10" name="Slide Number Placeholder 6">
            <a:extLst>
              <a:ext uri="{FF2B5EF4-FFF2-40B4-BE49-F238E27FC236}">
                <a16:creationId xmlns:a16="http://schemas.microsoft.com/office/drawing/2014/main" id="{16491549-B961-2C40-861D-55C16BFEAFB3}"/>
              </a:ext>
            </a:extLst>
          </p:cNvPr>
          <p:cNvSpPr>
            <a:spLocks noGrp="1"/>
          </p:cNvSpPr>
          <p:nvPr>
            <p:ph type="sldNum" sz="quarter" idx="12"/>
          </p:nvPr>
        </p:nvSpPr>
        <p:spPr>
          <a:xfrm>
            <a:off x="6282645" y="6358792"/>
            <a:ext cx="2743200" cy="365125"/>
          </a:xfrm>
        </p:spPr>
        <p:txBody>
          <a:bodyPr/>
          <a:lstStyle>
            <a:lvl1pPr>
              <a:defRPr>
                <a:solidFill>
                  <a:schemeClr val="tx1"/>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DC590E3D-1C68-CD41-A41B-6E38DD470C37}"/>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655084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4C3A-36A4-B841-80DA-2D7BE0C66550}"/>
              </a:ext>
            </a:extLst>
          </p:cNvPr>
          <p:cNvSpPr>
            <a:spLocks noGrp="1"/>
          </p:cNvSpPr>
          <p:nvPr>
            <p:ph type="title"/>
          </p:nvPr>
        </p:nvSpPr>
        <p:spPr>
          <a:xfrm>
            <a:off x="1028700" y="652916"/>
            <a:ext cx="10515600" cy="13314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3AD1761-7040-7A4D-A77A-52FB4297391B}"/>
              </a:ext>
            </a:extLst>
          </p:cNvPr>
          <p:cNvSpPr>
            <a:spLocks noGrp="1"/>
          </p:cNvSpPr>
          <p:nvPr>
            <p:ph sz="half" idx="1"/>
          </p:nvPr>
        </p:nvSpPr>
        <p:spPr>
          <a:xfrm>
            <a:off x="10287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F77CEFC-7993-474C-ADAF-D21CD1CC48E0}"/>
              </a:ext>
            </a:extLst>
          </p:cNvPr>
          <p:cNvSpPr>
            <a:spLocks noGrp="1"/>
          </p:cNvSpPr>
          <p:nvPr>
            <p:ph sz="half" idx="2"/>
          </p:nvPr>
        </p:nvSpPr>
        <p:spPr>
          <a:xfrm>
            <a:off x="60579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A3413A61-119B-7146-BF47-6BA5EE86C647}"/>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8" name="Slide Number Placeholder 6">
            <a:extLst>
              <a:ext uri="{FF2B5EF4-FFF2-40B4-BE49-F238E27FC236}">
                <a16:creationId xmlns:a16="http://schemas.microsoft.com/office/drawing/2014/main" id="{812D582D-3970-7643-BEB5-8F77261CBCE7}"/>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33C21E56-9A0F-624B-9C80-246E54357CD3}" type="slidenum">
              <a:rPr lang="en-US" smtClean="0"/>
              <a:pPr/>
              <a:t>‹#›</a:t>
            </a:fld>
            <a:endParaRPr lang="en-US" dirty="0"/>
          </a:p>
        </p:txBody>
      </p:sp>
      <p:pic>
        <p:nvPicPr>
          <p:cNvPr id="9" name="Picture 8">
            <a:extLst>
              <a:ext uri="{FF2B5EF4-FFF2-40B4-BE49-F238E27FC236}">
                <a16:creationId xmlns:a16="http://schemas.microsoft.com/office/drawing/2014/main" id="{DC0D19EC-785C-184E-9C16-474F43C4F85E}"/>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95260754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8C7C-320B-524C-98FB-DE1BCAC017BA}"/>
              </a:ext>
            </a:extLst>
          </p:cNvPr>
          <p:cNvSpPr>
            <a:spLocks noGrp="1"/>
          </p:cNvSpPr>
          <p:nvPr>
            <p:ph type="title"/>
          </p:nvPr>
        </p:nvSpPr>
        <p:spPr>
          <a:xfrm>
            <a:off x="1028700" y="675591"/>
            <a:ext cx="10326688" cy="1325563"/>
          </a:xfrm>
        </p:spPr>
        <p:txBody>
          <a:bodyPr/>
          <a:lstStyle>
            <a:lvl1pPr fontAlgn="b">
              <a:defRPr/>
            </a:lvl1pPr>
          </a:lstStyle>
          <a:p>
            <a:r>
              <a:rPr lang="en-US" dirty="0"/>
              <a:t>Click to edit Master title style</a:t>
            </a:r>
          </a:p>
        </p:txBody>
      </p:sp>
      <p:sp>
        <p:nvSpPr>
          <p:cNvPr id="3" name="Text Placeholder 2">
            <a:extLst>
              <a:ext uri="{FF2B5EF4-FFF2-40B4-BE49-F238E27FC236}">
                <a16:creationId xmlns:a16="http://schemas.microsoft.com/office/drawing/2014/main" id="{E2B97133-9621-1E44-A42A-0C834C82B557}"/>
              </a:ext>
            </a:extLst>
          </p:cNvPr>
          <p:cNvSpPr>
            <a:spLocks noGrp="1"/>
          </p:cNvSpPr>
          <p:nvPr>
            <p:ph type="body" idx="1"/>
          </p:nvPr>
        </p:nvSpPr>
        <p:spPr>
          <a:xfrm>
            <a:off x="1028701"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21683D9-25AA-BD48-8E55-40D6E40CE42D}"/>
              </a:ext>
            </a:extLst>
          </p:cNvPr>
          <p:cNvSpPr>
            <a:spLocks noGrp="1"/>
          </p:cNvSpPr>
          <p:nvPr>
            <p:ph sz="half" idx="2"/>
          </p:nvPr>
        </p:nvSpPr>
        <p:spPr>
          <a:xfrm>
            <a:off x="1028701"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84FD85B-DF11-484D-8B88-8EC6A17B1190}"/>
              </a:ext>
            </a:extLst>
          </p:cNvPr>
          <p:cNvSpPr>
            <a:spLocks noGrp="1"/>
          </p:cNvSpPr>
          <p:nvPr>
            <p:ph type="body" sz="quarter" idx="3"/>
          </p:nvPr>
        </p:nvSpPr>
        <p:spPr>
          <a:xfrm>
            <a:off x="6057900"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44EE1B7-4789-B243-B467-11E2AF637F3D}"/>
              </a:ext>
            </a:extLst>
          </p:cNvPr>
          <p:cNvSpPr>
            <a:spLocks noGrp="1"/>
          </p:cNvSpPr>
          <p:nvPr>
            <p:ph sz="quarter" idx="4"/>
          </p:nvPr>
        </p:nvSpPr>
        <p:spPr>
          <a:xfrm>
            <a:off x="6057900"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FBC4E10-801A-2B48-A8CA-F3F611F0A25F}"/>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10" name="Slide Number Placeholder 6">
            <a:extLst>
              <a:ext uri="{FF2B5EF4-FFF2-40B4-BE49-F238E27FC236}">
                <a16:creationId xmlns:a16="http://schemas.microsoft.com/office/drawing/2014/main" id="{B5CE7C10-EAEA-6741-8950-06C5E3A8789D}"/>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A80F261E-5CBB-B04C-BE21-3334376A3FA6}" type="slidenum">
              <a:rPr lang="en-US" smtClean="0"/>
              <a:pPr/>
              <a:t>‹#›</a:t>
            </a:fld>
            <a:endParaRPr lang="en-US" dirty="0"/>
          </a:p>
        </p:txBody>
      </p:sp>
      <p:pic>
        <p:nvPicPr>
          <p:cNvPr id="11" name="Picture 10">
            <a:extLst>
              <a:ext uri="{FF2B5EF4-FFF2-40B4-BE49-F238E27FC236}">
                <a16:creationId xmlns:a16="http://schemas.microsoft.com/office/drawing/2014/main" id="{3D373288-F212-614F-BF4C-4CB0882F0127}"/>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71255635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4"/>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C457E6-5EC3-2F40-B70F-3D888AB65374}"/>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5" name="Slide Number Placeholder 6">
            <a:extLst>
              <a:ext uri="{FF2B5EF4-FFF2-40B4-BE49-F238E27FC236}">
                <a16:creationId xmlns:a16="http://schemas.microsoft.com/office/drawing/2014/main" id="{5B0E867A-5BEA-E341-BDAE-9DE0263B08EE}"/>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1E0E7D85-594F-0A4B-B30D-4DE05AFCF638}" type="slidenum">
              <a:rPr lang="en-US" smtClean="0"/>
              <a:pPr/>
              <a:t>‹#›</a:t>
            </a:fld>
            <a:endParaRPr lang="en-US" dirty="0"/>
          </a:p>
        </p:txBody>
      </p:sp>
      <p:pic>
        <p:nvPicPr>
          <p:cNvPr id="6" name="Picture 5">
            <a:extLst>
              <a:ext uri="{FF2B5EF4-FFF2-40B4-BE49-F238E27FC236}">
                <a16:creationId xmlns:a16="http://schemas.microsoft.com/office/drawing/2014/main" id="{5B929C05-C4EE-2647-BF8D-7770996B2098}"/>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292905396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05BA-D49F-4541-A42A-8928DC186C30}"/>
              </a:ext>
            </a:extLst>
          </p:cNvPr>
          <p:cNvSpPr>
            <a:spLocks noGrp="1"/>
          </p:cNvSpPr>
          <p:nvPr>
            <p:ph type="title"/>
          </p:nvPr>
        </p:nvSpPr>
        <p:spPr>
          <a:xfrm>
            <a:off x="1041953" y="987424"/>
            <a:ext cx="4215848" cy="961689"/>
          </a:xfrm>
        </p:spPr>
        <p:txBody>
          <a:bodyPr anchor="b"/>
          <a:lstStyle>
            <a:lvl1pPr fontAlgn="b">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94B4A9B-6EDF-194B-B975-30C3130B2548}"/>
              </a:ext>
            </a:extLst>
          </p:cNvPr>
          <p:cNvSpPr>
            <a:spLocks noGrp="1"/>
          </p:cNvSpPr>
          <p:nvPr>
            <p:ph idx="1"/>
          </p:nvPr>
        </p:nvSpPr>
        <p:spPr>
          <a:xfrm>
            <a:off x="6057900" y="987425"/>
            <a:ext cx="5092147" cy="4873625"/>
          </a:xfrm>
        </p:spPr>
        <p:txBody>
          <a:bodyPr/>
          <a:lstStyle>
            <a:lvl1pPr marL="0" indent="0" fontAlgn="t">
              <a:buFontTx/>
              <a:buNone/>
              <a:defRPr sz="3200">
                <a:solidFill>
                  <a:schemeClr val="accent6"/>
                </a:solidFill>
              </a:defRPr>
            </a:lvl1pPr>
            <a:lvl2pPr marL="457200" indent="0" fontAlgn="t">
              <a:buFontTx/>
              <a:buNone/>
              <a:defRPr sz="2800">
                <a:solidFill>
                  <a:schemeClr val="accent6"/>
                </a:solidFill>
              </a:defRPr>
            </a:lvl2pPr>
            <a:lvl3pPr marL="914400" indent="0" fontAlgn="t">
              <a:buFontTx/>
              <a:buNone/>
              <a:defRPr sz="2400">
                <a:solidFill>
                  <a:schemeClr val="accent6"/>
                </a:solidFill>
              </a:defRPr>
            </a:lvl3pPr>
            <a:lvl4pPr marL="1371600" indent="0" fontAlgn="t">
              <a:buFontTx/>
              <a:buNone/>
              <a:defRPr sz="2000">
                <a:solidFill>
                  <a:schemeClr val="accent6"/>
                </a:solidFill>
              </a:defRPr>
            </a:lvl4pPr>
            <a:lvl5pPr marL="1828800" indent="0" fontAlgn="t">
              <a:buFontTx/>
              <a:buNone/>
              <a:defRPr sz="2000">
                <a:solidFill>
                  <a:schemeClr val="accent6"/>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E47D310-2830-4442-A596-6328AF88C9AB}"/>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F992C7AF-30BF-AF43-AE09-1E1EFFD235E8}"/>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8" name="Slide Number Placeholder 6">
            <a:extLst>
              <a:ext uri="{FF2B5EF4-FFF2-40B4-BE49-F238E27FC236}">
                <a16:creationId xmlns:a16="http://schemas.microsoft.com/office/drawing/2014/main" id="{0E7C66C9-9EAC-1343-A179-45E0B3C7B3F7}"/>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0E0AA202-5356-CE4B-9B1C-9B805B64902A}" type="slidenum">
              <a:rPr lang="en-US" smtClean="0"/>
              <a:pPr/>
              <a:t>‹#›</a:t>
            </a:fld>
            <a:endParaRPr lang="en-US" dirty="0"/>
          </a:p>
        </p:txBody>
      </p:sp>
      <p:pic>
        <p:nvPicPr>
          <p:cNvPr id="9" name="Picture 8">
            <a:extLst>
              <a:ext uri="{FF2B5EF4-FFF2-40B4-BE49-F238E27FC236}">
                <a16:creationId xmlns:a16="http://schemas.microsoft.com/office/drawing/2014/main" id="{58FAD694-732A-5849-938C-DD49BDF95646}"/>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383398352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solidFill>
          <a:schemeClr val="accent4"/>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6057900" y="1028700"/>
            <a:ext cx="61341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1041953" y="987424"/>
            <a:ext cx="4215848" cy="961689"/>
          </a:xfrm>
        </p:spPr>
        <p:txBody>
          <a:bodyPr anchor="b"/>
          <a:lstStyle>
            <a:lvl1pPr fontAlgn="b">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Slide Number Placeholder 6">
            <a:extLst>
              <a:ext uri="{FF2B5EF4-FFF2-40B4-BE49-F238E27FC236}">
                <a16:creationId xmlns:a16="http://schemas.microsoft.com/office/drawing/2014/main" id="{E9B8AF96-9084-C34A-8326-B56906D92CFA}"/>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58A5A6D7-D4FE-9040-A888-E752E8DCD155}" type="slidenum">
              <a:rPr lang="en-US" smtClean="0"/>
              <a:pPr/>
              <a:t>‹#›</a:t>
            </a:fld>
            <a:endParaRPr lang="en-US" dirty="0"/>
          </a:p>
        </p:txBody>
      </p:sp>
      <p:pic>
        <p:nvPicPr>
          <p:cNvPr id="11" name="Picture 10">
            <a:extLst>
              <a:ext uri="{FF2B5EF4-FFF2-40B4-BE49-F238E27FC236}">
                <a16:creationId xmlns:a16="http://schemas.microsoft.com/office/drawing/2014/main" id="{8191AA1B-93AD-FB4E-A137-8C0C348411B8}"/>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7631569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FB7F4F-35DF-5743-B759-320B0E54B5AF}"/>
              </a:ext>
            </a:extLst>
          </p:cNvPr>
          <p:cNvSpPr>
            <a:spLocks noGrp="1"/>
          </p:cNvSpPr>
          <p:nvPr>
            <p:ph type="subTitle" idx="1"/>
          </p:nvPr>
        </p:nvSpPr>
        <p:spPr>
          <a:xfrm>
            <a:off x="1028699" y="4142874"/>
            <a:ext cx="5867401" cy="1215189"/>
          </a:xfrm>
        </p:spPr>
        <p:txBody>
          <a:bodyPr/>
          <a:lstStyle>
            <a:lvl1pPr marL="0" indent="0" algn="l">
              <a:buNone/>
              <a:defRPr sz="3200" b="0" i="0" cap="all" spc="500" baseline="0">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1905000"/>
            <a:ext cx="10096500" cy="2049378"/>
          </a:xfrm>
        </p:spPr>
        <p:txBody>
          <a:bodyPr anchor="b" anchorCtr="0"/>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Date</a:t>
            </a:r>
          </a:p>
        </p:txBody>
      </p:sp>
    </p:spTree>
    <p:extLst>
      <p:ext uri="{BB962C8B-B14F-4D97-AF65-F5344CB8AC3E}">
        <p14:creationId xmlns:p14="http://schemas.microsoft.com/office/powerpoint/2010/main" val="2060513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accent4"/>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76200" y="1028700"/>
            <a:ext cx="61341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Parking: 21  November 2023</a:t>
            </a:r>
            <a:endParaRPr lang="en-US" dirty="0"/>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6909352" y="987424"/>
            <a:ext cx="4215848" cy="961689"/>
          </a:xfrm>
        </p:spPr>
        <p:txBody>
          <a:bodyPr anchor="b"/>
          <a:lstStyle>
            <a:lvl1pPr fontAlgn="b">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6896100"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Slide Number Placeholder 6">
            <a:extLst>
              <a:ext uri="{FF2B5EF4-FFF2-40B4-BE49-F238E27FC236}">
                <a16:creationId xmlns:a16="http://schemas.microsoft.com/office/drawing/2014/main" id="{4AC78F42-9DA6-7845-B921-A42AEE237B5C}"/>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A8B18630-3351-1347-8F92-97E5339EB3DF}" type="slidenum">
              <a:rPr lang="en-US" smtClean="0"/>
              <a:pPr/>
              <a:t>‹#›</a:t>
            </a:fld>
            <a:endParaRPr lang="en-US" dirty="0"/>
          </a:p>
        </p:txBody>
      </p:sp>
      <p:pic>
        <p:nvPicPr>
          <p:cNvPr id="11" name="Picture 10">
            <a:extLst>
              <a:ext uri="{FF2B5EF4-FFF2-40B4-BE49-F238E27FC236}">
                <a16:creationId xmlns:a16="http://schemas.microsoft.com/office/drawing/2014/main" id="{990147D0-DAD8-6242-B85A-E5D58F0403D2}"/>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42560265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hasCustomPrompt="1"/>
          </p:nvPr>
        </p:nvSpPr>
        <p:spPr>
          <a:xfrm>
            <a:off x="1028700" y="1732105"/>
            <a:ext cx="8420100" cy="896795"/>
          </a:xfrm>
        </p:spPr>
        <p:txBody>
          <a:bodyPr anchor="t" anchorCtr="0">
            <a:noAutofit/>
          </a:bodyPr>
          <a:lstStyle>
            <a:lvl1pPr>
              <a:defRPr sz="5400" spc="0" baseline="0">
                <a:solidFill>
                  <a:schemeClr val="accent2"/>
                </a:solidFill>
              </a:defRPr>
            </a:lvl1pPr>
          </a:lstStyle>
          <a:p>
            <a:r>
              <a:rPr lang="en-US" dirty="0"/>
              <a:t>Thank you</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
        <p:nvSpPr>
          <p:cNvPr id="6" name="Content Placeholder 2">
            <a:extLst>
              <a:ext uri="{FF2B5EF4-FFF2-40B4-BE49-F238E27FC236}">
                <a16:creationId xmlns:a16="http://schemas.microsoft.com/office/drawing/2014/main" id="{17D5C3B5-9C73-BA41-B510-C6FC41E1368B}"/>
              </a:ext>
            </a:extLst>
          </p:cNvPr>
          <p:cNvSpPr>
            <a:spLocks noGrp="1"/>
          </p:cNvSpPr>
          <p:nvPr>
            <p:ph idx="1" hasCustomPrompt="1"/>
          </p:nvPr>
        </p:nvSpPr>
        <p:spPr>
          <a:xfrm>
            <a:off x="1047750" y="2628901"/>
            <a:ext cx="5867400" cy="2362200"/>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Closing remarks and information.</a:t>
            </a:r>
          </a:p>
        </p:txBody>
      </p:sp>
    </p:spTree>
    <p:extLst>
      <p:ext uri="{BB962C8B-B14F-4D97-AF65-F5344CB8AC3E}">
        <p14:creationId xmlns:p14="http://schemas.microsoft.com/office/powerpoint/2010/main" val="229963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923723"/>
            <a:ext cx="8420100" cy="1705177"/>
          </a:xfrm>
        </p:spPr>
        <p:txBody>
          <a:bodyPr anchor="t" anchorCtr="0">
            <a:noAutofit/>
          </a:bodyPr>
          <a:lstStyle>
            <a:lvl1pPr>
              <a:defRPr sz="5400" spc="0" baseline="0"/>
            </a:lvl1pPr>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2931138"/>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3215769"/>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215082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Layou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0"/>
            <a:ext cx="12192000" cy="6858000"/>
          </a:xfrm>
          <a:solidFill>
            <a:schemeClr val="tx2"/>
          </a:solidFill>
        </p:spPr>
        <p:txBody>
          <a:bodyPr/>
          <a:lstStyle>
            <a:lvl1pPr>
              <a:defRPr>
                <a:solidFill>
                  <a:schemeClr val="accent2"/>
                </a:solidFill>
              </a:defRPr>
            </a:lvl1pPr>
          </a:lstStyle>
          <a:p>
            <a:endParaRPr lang="en-US" dirty="0"/>
          </a:p>
        </p:txBody>
      </p:sp>
      <p:sp>
        <p:nvSpPr>
          <p:cNvPr id="11" name="Title 8">
            <a:extLst>
              <a:ext uri="{FF2B5EF4-FFF2-40B4-BE49-F238E27FC236}">
                <a16:creationId xmlns:a16="http://schemas.microsoft.com/office/drawing/2014/main" id="{47BD68E0-9DC0-CA40-BDA7-8E3D81087A54}"/>
              </a:ext>
            </a:extLst>
          </p:cNvPr>
          <p:cNvSpPr>
            <a:spLocks noGrp="1"/>
          </p:cNvSpPr>
          <p:nvPr>
            <p:ph type="title"/>
          </p:nvPr>
        </p:nvSpPr>
        <p:spPr>
          <a:xfrm>
            <a:off x="1028700" y="923723"/>
            <a:ext cx="8420100" cy="1705177"/>
          </a:xfrm>
        </p:spPr>
        <p:txBody>
          <a:bodyPr anchor="t" anchorCtr="0">
            <a:noAutofit/>
          </a:bodyPr>
          <a:lstStyle>
            <a:lvl1pPr>
              <a:defRPr sz="5400" spc="0" baseline="0"/>
            </a:lvl1pPr>
          </a:lstStyle>
          <a:p>
            <a:r>
              <a:rPr lang="en-US" dirty="0"/>
              <a:t>Click to edit Master title style</a:t>
            </a:r>
          </a:p>
        </p:txBody>
      </p:sp>
      <p:sp>
        <p:nvSpPr>
          <p:cNvPr id="12" name="Text Placeholder 13">
            <a:extLst>
              <a:ext uri="{FF2B5EF4-FFF2-40B4-BE49-F238E27FC236}">
                <a16:creationId xmlns:a16="http://schemas.microsoft.com/office/drawing/2014/main" id="{000EC847-8F76-954B-AF0B-EA76462475F0}"/>
              </a:ext>
            </a:extLst>
          </p:cNvPr>
          <p:cNvSpPr>
            <a:spLocks noGrp="1"/>
          </p:cNvSpPr>
          <p:nvPr>
            <p:ph type="body" sz="quarter" idx="10" hasCustomPrompt="1"/>
          </p:nvPr>
        </p:nvSpPr>
        <p:spPr>
          <a:xfrm>
            <a:off x="1028700" y="2931138"/>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3" name="Text Placeholder 15">
            <a:extLst>
              <a:ext uri="{FF2B5EF4-FFF2-40B4-BE49-F238E27FC236}">
                <a16:creationId xmlns:a16="http://schemas.microsoft.com/office/drawing/2014/main" id="{E8AEE2C1-5DED-3343-B377-25A9FEC76216}"/>
              </a:ext>
            </a:extLst>
          </p:cNvPr>
          <p:cNvSpPr>
            <a:spLocks noGrp="1"/>
          </p:cNvSpPr>
          <p:nvPr>
            <p:ph type="body" sz="quarter" idx="11" hasCustomPrompt="1"/>
          </p:nvPr>
        </p:nvSpPr>
        <p:spPr>
          <a:xfrm>
            <a:off x="1028700" y="3215769"/>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pic>
        <p:nvPicPr>
          <p:cNvPr id="14" name="Picture 13">
            <a:extLst>
              <a:ext uri="{FF2B5EF4-FFF2-40B4-BE49-F238E27FC236}">
                <a16:creationId xmlns:a16="http://schemas.microsoft.com/office/drawing/2014/main" id="{403CD32C-778B-284E-AD1B-2C922A413CB0}"/>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71508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2" name="Rectangle 1">
            <a:extLst>
              <a:ext uri="{FF2B5EF4-FFF2-40B4-BE49-F238E27FC236}">
                <a16:creationId xmlns:a16="http://schemas.microsoft.com/office/drawing/2014/main" id="{98117236-5E7C-3A4F-9AE6-882902A89316}"/>
              </a:ext>
            </a:extLst>
          </p:cNvPr>
          <p:cNvSpPr/>
          <p:nvPr userDrawn="1"/>
        </p:nvSpPr>
        <p:spPr>
          <a:xfrm>
            <a:off x="0" y="1028700"/>
            <a:ext cx="68961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1" y="1718853"/>
            <a:ext cx="5029200" cy="2162377"/>
          </a:xfrm>
        </p:spPr>
        <p:txBody>
          <a:bodyPr anchor="t" anchorCtr="0">
            <a:noAutofit/>
          </a:bodyPr>
          <a:lstStyle>
            <a:lvl1pPr>
              <a:defRPr sz="5400" spc="0" baseline="0"/>
            </a:lvl1pPr>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4523893"/>
            <a:ext cx="5867400" cy="344403"/>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4806406"/>
            <a:ext cx="3390900" cy="368808"/>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62088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Layou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0"/>
            <a:ext cx="12192000" cy="6858000"/>
          </a:xfrm>
          <a:solidFill>
            <a:schemeClr val="tx2"/>
          </a:solidFill>
        </p:spPr>
        <p:txBody>
          <a:bodyPr/>
          <a:lstStyle>
            <a:lvl1pPr>
              <a:defRPr>
                <a:solidFill>
                  <a:schemeClr val="accent2"/>
                </a:solidFill>
              </a:defRPr>
            </a:lvl1pPr>
          </a:lstStyle>
          <a:p>
            <a:endParaRPr lang="en-US" dirty="0"/>
          </a:p>
        </p:txBody>
      </p:sp>
      <p:pic>
        <p:nvPicPr>
          <p:cNvPr id="14" name="Picture 13">
            <a:extLst>
              <a:ext uri="{FF2B5EF4-FFF2-40B4-BE49-F238E27FC236}">
                <a16:creationId xmlns:a16="http://schemas.microsoft.com/office/drawing/2014/main" id="{403CD32C-778B-284E-AD1B-2C922A413CB0}"/>
              </a:ext>
            </a:extLst>
          </p:cNvPr>
          <p:cNvPicPr>
            <a:picLocks noChangeAspect="1"/>
          </p:cNvPicPr>
          <p:nvPr userDrawn="1"/>
        </p:nvPicPr>
        <p:blipFill>
          <a:blip r:embed="rId2"/>
          <a:stretch>
            <a:fillRect/>
          </a:stretch>
        </p:blipFill>
        <p:spPr>
          <a:xfrm>
            <a:off x="9448800" y="5419090"/>
            <a:ext cx="1676400" cy="1438910"/>
          </a:xfrm>
          <a:prstGeom prst="rect">
            <a:avLst/>
          </a:prstGeom>
        </p:spPr>
      </p:pic>
      <p:sp>
        <p:nvSpPr>
          <p:cNvPr id="8" name="Rectangle 7">
            <a:extLst>
              <a:ext uri="{FF2B5EF4-FFF2-40B4-BE49-F238E27FC236}">
                <a16:creationId xmlns:a16="http://schemas.microsoft.com/office/drawing/2014/main" id="{E927D59C-1055-284F-A691-EB81D0AAF6DF}"/>
              </a:ext>
            </a:extLst>
          </p:cNvPr>
          <p:cNvSpPr/>
          <p:nvPr userDrawn="1"/>
        </p:nvSpPr>
        <p:spPr>
          <a:xfrm>
            <a:off x="0" y="1028700"/>
            <a:ext cx="68961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2D008463-24A0-A542-BE4F-09DCE05EE46B}"/>
              </a:ext>
            </a:extLst>
          </p:cNvPr>
          <p:cNvSpPr>
            <a:spLocks noGrp="1"/>
          </p:cNvSpPr>
          <p:nvPr>
            <p:ph type="title"/>
          </p:nvPr>
        </p:nvSpPr>
        <p:spPr>
          <a:xfrm>
            <a:off x="1028701" y="1718853"/>
            <a:ext cx="5029200" cy="2162377"/>
          </a:xfrm>
        </p:spPr>
        <p:txBody>
          <a:bodyPr anchor="t" anchorCtr="0">
            <a:noAutofit/>
          </a:bodyPr>
          <a:lstStyle>
            <a:lvl1pPr>
              <a:defRPr sz="5400" spc="0" baseline="0"/>
            </a:lvl1pPr>
          </a:lstStyle>
          <a:p>
            <a:r>
              <a:rPr lang="en-US" dirty="0"/>
              <a:t>Click to edit Master title style</a:t>
            </a:r>
          </a:p>
        </p:txBody>
      </p:sp>
      <p:sp>
        <p:nvSpPr>
          <p:cNvPr id="10" name="Text Placeholder 13">
            <a:extLst>
              <a:ext uri="{FF2B5EF4-FFF2-40B4-BE49-F238E27FC236}">
                <a16:creationId xmlns:a16="http://schemas.microsoft.com/office/drawing/2014/main" id="{A5F52BFD-303D-244F-AAB2-3FD5AFE3B3FB}"/>
              </a:ext>
            </a:extLst>
          </p:cNvPr>
          <p:cNvSpPr>
            <a:spLocks noGrp="1"/>
          </p:cNvSpPr>
          <p:nvPr>
            <p:ph type="body" sz="quarter" idx="10" hasCustomPrompt="1"/>
          </p:nvPr>
        </p:nvSpPr>
        <p:spPr>
          <a:xfrm>
            <a:off x="1028700" y="4523893"/>
            <a:ext cx="5867400" cy="344403"/>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5" name="Text Placeholder 15">
            <a:extLst>
              <a:ext uri="{FF2B5EF4-FFF2-40B4-BE49-F238E27FC236}">
                <a16:creationId xmlns:a16="http://schemas.microsoft.com/office/drawing/2014/main" id="{9DBA369A-EABA-C54E-8D72-9D35F7EAAB5E}"/>
              </a:ext>
            </a:extLst>
          </p:cNvPr>
          <p:cNvSpPr>
            <a:spLocks noGrp="1"/>
          </p:cNvSpPr>
          <p:nvPr>
            <p:ph type="body" sz="quarter" idx="11" hasCustomPrompt="1"/>
          </p:nvPr>
        </p:nvSpPr>
        <p:spPr>
          <a:xfrm>
            <a:off x="1028700" y="4806406"/>
            <a:ext cx="3390900" cy="368808"/>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189148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tx1">
                    <a:tint val="75000"/>
                  </a:schemeClr>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3"/>
                </a:solidFill>
              </a:defRPr>
            </a:lvl1pPr>
          </a:lstStyle>
          <a:p>
            <a:r>
              <a:rPr lang="en-US"/>
              <a:t>FSCSA Subcommittee on Parking: 21  November 2023</a:t>
            </a:r>
            <a:endParaRPr lang="en-US" dirty="0"/>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accent3"/>
                </a:solidFill>
              </a:defRPr>
            </a:lvl1pPr>
          </a:lstStyle>
          <a:p>
            <a:fld id="{1E0E7D85-594F-0A4B-B30D-4DE05AFCF638}" type="slidenum">
              <a:rPr lang="en-US" smtClean="0"/>
              <a:pPr/>
              <a:t>‹#›</a:t>
            </a:fld>
            <a:endParaRPr lang="en-US" dirty="0"/>
          </a:p>
        </p:txBody>
      </p:sp>
      <p:pic>
        <p:nvPicPr>
          <p:cNvPr id="7" name="Picture 6">
            <a:extLst>
              <a:ext uri="{FF2B5EF4-FFF2-40B4-BE49-F238E27FC236}">
                <a16:creationId xmlns:a16="http://schemas.microsoft.com/office/drawing/2014/main" id="{2F2C296E-CC38-5D4E-BB29-FD4194CF20FF}"/>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1415895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12089A-6090-BA47-A35C-815B05CABF92}"/>
              </a:ext>
            </a:extLst>
          </p:cNvPr>
          <p:cNvSpPr>
            <a:spLocks noGrp="1"/>
          </p:cNvSpPr>
          <p:nvPr>
            <p:ph type="title"/>
          </p:nvPr>
        </p:nvSpPr>
        <p:spPr>
          <a:xfrm>
            <a:off x="1028700" y="729916"/>
            <a:ext cx="10515600" cy="1331496"/>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2A3A29-A82A-AA4F-839C-0360710DC43F}"/>
              </a:ext>
            </a:extLst>
          </p:cNvPr>
          <p:cNvSpPr>
            <a:spLocks noGrp="1"/>
          </p:cNvSpPr>
          <p:nvPr>
            <p:ph type="body" idx="1"/>
          </p:nvPr>
        </p:nvSpPr>
        <p:spPr>
          <a:xfrm>
            <a:off x="1028700" y="2398210"/>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D3DB87A-3292-4443-806E-4FEB222394A5}"/>
              </a:ext>
            </a:extLst>
          </p:cNvPr>
          <p:cNvSpPr>
            <a:spLocks noGrp="1"/>
          </p:cNvSpPr>
          <p:nvPr>
            <p:ph type="sldNum" sz="quarter" idx="4"/>
          </p:nvPr>
        </p:nvSpPr>
        <p:spPr>
          <a:xfrm>
            <a:off x="8382000" y="6356350"/>
            <a:ext cx="2743200" cy="365125"/>
          </a:xfrm>
          <a:prstGeom prst="rect">
            <a:avLst/>
          </a:prstGeom>
        </p:spPr>
        <p:txBody>
          <a:bodyPr vert="horz" lIns="0" tIns="0" rIns="0" bIns="0" rtlCol="0" anchor="ctr"/>
          <a:lstStyle>
            <a:lvl1pPr algn="r">
              <a:defRPr sz="1200" b="0" i="0">
                <a:solidFill>
                  <a:schemeClr val="tx1">
                    <a:tint val="75000"/>
                  </a:schemeClr>
                </a:solidFill>
                <a:latin typeface="Roboto Slab" pitchFamily="2" charset="0"/>
                <a:ea typeface="Roboto Slab" pitchFamily="2" charset="0"/>
              </a:defRPr>
            </a:lvl1pPr>
          </a:lstStyle>
          <a:p>
            <a:fld id="{1E0E7D85-594F-0A4B-B30D-4DE05AFCF638}" type="slidenum">
              <a:rPr lang="en-US" smtClean="0"/>
              <a:pPr/>
              <a:t>‹#›</a:t>
            </a:fld>
            <a:endParaRPr lang="en-US" dirty="0"/>
          </a:p>
        </p:txBody>
      </p:sp>
      <p:sp>
        <p:nvSpPr>
          <p:cNvPr id="11" name="Footer Placeholder 10">
            <a:extLst>
              <a:ext uri="{FF2B5EF4-FFF2-40B4-BE49-F238E27FC236}">
                <a16:creationId xmlns:a16="http://schemas.microsoft.com/office/drawing/2014/main" id="{25F50299-519C-924C-A429-72B4A914FA12}"/>
              </a:ext>
            </a:extLst>
          </p:cNvPr>
          <p:cNvSpPr>
            <a:spLocks noGrp="1"/>
          </p:cNvSpPr>
          <p:nvPr>
            <p:ph type="ftr" sz="quarter" idx="3"/>
          </p:nvPr>
        </p:nvSpPr>
        <p:spPr>
          <a:xfrm>
            <a:off x="1028700" y="6356350"/>
            <a:ext cx="4114800" cy="365125"/>
          </a:xfrm>
          <a:prstGeom prst="rect">
            <a:avLst/>
          </a:prstGeom>
        </p:spPr>
        <p:txBody>
          <a:bodyPr vert="horz" lIns="0" tIns="0" rIns="0" bIns="0" rtlCol="0" anchor="ctr"/>
          <a:lstStyle>
            <a:lvl1pPr algn="l">
              <a:defRPr sz="1200" kern="0" cap="all" spc="1000" baseline="0">
                <a:solidFill>
                  <a:schemeClr val="accent1"/>
                </a:solidFill>
                <a:latin typeface="Source Sans Pro" panose="020B0503030403020204" pitchFamily="34" charset="0"/>
                <a:ea typeface="Source Sans Pro" panose="020B0503030403020204" pitchFamily="34" charset="0"/>
              </a:defRPr>
            </a:lvl1pPr>
          </a:lstStyle>
          <a:p>
            <a:r>
              <a:rPr lang="en-US"/>
              <a:t>FSCSA Subcommittee on Parking: 21  November 2023</a:t>
            </a:r>
            <a:endParaRPr lang="en-US" dirty="0"/>
          </a:p>
        </p:txBody>
      </p:sp>
    </p:spTree>
    <p:extLst>
      <p:ext uri="{BB962C8B-B14F-4D97-AF65-F5344CB8AC3E}">
        <p14:creationId xmlns:p14="http://schemas.microsoft.com/office/powerpoint/2010/main" val="3498810350"/>
      </p:ext>
    </p:extLst>
  </p:cSld>
  <p:clrMap bg1="dk1" tx1="lt1" bg2="dk2" tx2="lt2" accent1="accent1" accent2="accent2" accent3="accent3" accent4="accent4" accent5="accent5" accent6="accent6" hlink="hlink" folHlink="folHlink"/>
  <p:sldLayoutIdLst>
    <p:sldLayoutId id="2147483658" r:id="rId1"/>
    <p:sldLayoutId id="2147483662" r:id="rId2"/>
    <p:sldLayoutId id="2147483649" r:id="rId3"/>
    <p:sldLayoutId id="2147483663" r:id="rId4"/>
    <p:sldLayoutId id="2147483682" r:id="rId5"/>
    <p:sldLayoutId id="2147483694" r:id="rId6"/>
    <p:sldLayoutId id="2147483683" r:id="rId7"/>
    <p:sldLayoutId id="2147483696" r:id="rId8"/>
    <p:sldLayoutId id="2147483651" r:id="rId9"/>
    <p:sldLayoutId id="2147483659" r:id="rId10"/>
    <p:sldLayoutId id="2147483660" r:id="rId11"/>
    <p:sldLayoutId id="2147483661" r:id="rId12"/>
    <p:sldLayoutId id="2147483654" r:id="rId13"/>
    <p:sldLayoutId id="2147483668" r:id="rId14"/>
    <p:sldLayoutId id="2147483669" r:id="rId15"/>
    <p:sldLayoutId id="2147483670" r:id="rId16"/>
    <p:sldLayoutId id="2147483671" r:id="rId17"/>
    <p:sldLayoutId id="2147483672" r:id="rId18"/>
    <p:sldLayoutId id="2147483691" r:id="rId19"/>
    <p:sldLayoutId id="2147483695" r:id="rId20"/>
    <p:sldLayoutId id="2147483685" r:id="rId21"/>
    <p:sldLayoutId id="2147483688" r:id="rId22"/>
    <p:sldLayoutId id="2147483650" r:id="rId23"/>
    <p:sldLayoutId id="2147483665" r:id="rId24"/>
    <p:sldLayoutId id="2147483667" r:id="rId25"/>
    <p:sldLayoutId id="2147483652" r:id="rId26"/>
    <p:sldLayoutId id="2147483653" r:id="rId27"/>
    <p:sldLayoutId id="2147483655" r:id="rId28"/>
    <p:sldLayoutId id="2147483656" r:id="rId29"/>
    <p:sldLayoutId id="2147483657" r:id="rId30"/>
    <p:sldLayoutId id="2147483666" r:id="rId31"/>
    <p:sldLayoutId id="2147483664" r:id="rId32"/>
    <p:sldLayoutId id="2147483673" r:id="rId33"/>
    <p:sldLayoutId id="2147483674" r:id="rId34"/>
    <p:sldLayoutId id="2147483675" r:id="rId35"/>
    <p:sldLayoutId id="2147483676" r:id="rId36"/>
    <p:sldLayoutId id="2147483677" r:id="rId37"/>
    <p:sldLayoutId id="2147483678" r:id="rId38"/>
    <p:sldLayoutId id="2147483679" r:id="rId39"/>
    <p:sldLayoutId id="2147483680" r:id="rId40"/>
    <p:sldLayoutId id="2147483681" r:id="rId41"/>
  </p:sldLayoutIdLst>
  <p:hf hdr="0" dt="0"/>
  <p:txStyles>
    <p:titleStyle>
      <a:lvl1pPr algn="l" defTabSz="914400" rtl="0" eaLnBrk="1" latinLnBrk="0" hangingPunct="1">
        <a:lnSpc>
          <a:spcPct val="90000"/>
        </a:lnSpc>
        <a:spcBef>
          <a:spcPct val="0"/>
        </a:spcBef>
        <a:buNone/>
        <a:defRPr sz="4400" b="1" i="0" kern="0" cap="all" spc="0" baseline="0">
          <a:solidFill>
            <a:schemeClr val="tx1"/>
          </a:solidFill>
          <a:latin typeface="Source Sans Pro Black" panose="020B0503030403020204" pitchFamily="34" charset="0"/>
          <a:ea typeface="Source Sans Pro Black" panose="020B0503030403020204" pitchFamily="34" charset="0"/>
          <a:cs typeface="+mj-cs"/>
        </a:defRPr>
      </a:lvl1pPr>
    </p:titleStyle>
    <p:bodyStyle>
      <a:lvl1pPr marL="228600" indent="-228600" algn="l" defTabSz="2286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Regular"/>
          <a:ea typeface="+mn-ea"/>
          <a:cs typeface="+mn-cs"/>
        </a:defRPr>
      </a:lvl1pPr>
      <a:lvl2pPr marL="685800" indent="-228600" algn="l" defTabSz="2286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Slab" pitchFamily="2" charset="0"/>
          <a:ea typeface="Roboto Slab" pitchFamily="2" charset="0"/>
          <a:cs typeface="+mn-cs"/>
        </a:defRPr>
      </a:lvl2pPr>
      <a:lvl3pPr marL="1143000" indent="-228600" algn="l" defTabSz="2286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Light" panose="020B0503030403020204" pitchFamily="34" charset="0"/>
          <a:ea typeface="Source Sans Pro Light" panose="020B0503030403020204" pitchFamily="34" charset="0"/>
          <a:cs typeface="+mn-cs"/>
        </a:defRPr>
      </a:lvl3pPr>
      <a:lvl4pPr marL="1600200" indent="-228600" algn="l" defTabSz="228600" rtl="0" eaLnBrk="1" latinLnBrk="0" hangingPunct="1">
        <a:lnSpc>
          <a:spcPct val="90000"/>
        </a:lnSpc>
        <a:spcBef>
          <a:spcPts val="500"/>
        </a:spcBef>
        <a:buFont typeface="Arial" panose="020B0604020202020204" pitchFamily="34" charset="0"/>
        <a:buChar char="•"/>
        <a:defRPr sz="1400" b="1" i="0" kern="1200">
          <a:solidFill>
            <a:schemeClr val="tx1"/>
          </a:solidFill>
          <a:latin typeface="Roboto Slab" pitchFamily="2" charset="0"/>
          <a:ea typeface="Roboto Slab" pitchFamily="2" charset="0"/>
          <a:cs typeface="+mn-cs"/>
        </a:defRPr>
      </a:lvl4pPr>
      <a:lvl5pPr marL="2057400" indent="-228600" algn="l" defTabSz="228600" rtl="0" eaLnBrk="1" latinLnBrk="0" hangingPunct="1">
        <a:lnSpc>
          <a:spcPct val="90000"/>
        </a:lnSpc>
        <a:spcBef>
          <a:spcPts val="500"/>
        </a:spcBef>
        <a:buFont typeface="Arial" panose="020B0604020202020204" pitchFamily="34" charset="0"/>
        <a:buChar char="•"/>
        <a:defRPr sz="14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6" userDrawn="1">
          <p15:clr>
            <a:srgbClr val="F26B43"/>
          </p15:clr>
        </p15:guide>
        <p15:guide id="2" pos="3816" userDrawn="1">
          <p15:clr>
            <a:srgbClr val="F26B43"/>
          </p15:clr>
        </p15:guide>
        <p15:guide id="3" pos="1176" userDrawn="1">
          <p15:clr>
            <a:srgbClr val="F26B43"/>
          </p15:clr>
        </p15:guide>
        <p15:guide id="4" orient="horz" pos="3672" userDrawn="1">
          <p15:clr>
            <a:srgbClr val="F26B43"/>
          </p15:clr>
        </p15:guide>
        <p15:guide id="5" orient="horz" pos="648" userDrawn="1">
          <p15:clr>
            <a:srgbClr val="F26B43"/>
          </p15:clr>
        </p15:guide>
        <p15:guide id="6" pos="648" userDrawn="1">
          <p15:clr>
            <a:srgbClr val="F26B43"/>
          </p15:clr>
        </p15:guide>
        <p15:guide id="7" pos="7008" userDrawn="1">
          <p15:clr>
            <a:srgbClr val="F26B43"/>
          </p15:clr>
        </p15:guide>
        <p15:guide id="8" pos="1704" userDrawn="1">
          <p15:clr>
            <a:srgbClr val="F26B43"/>
          </p15:clr>
        </p15:guide>
        <p15:guide id="9" pos="2232" userDrawn="1">
          <p15:clr>
            <a:srgbClr val="F26B43"/>
          </p15:clr>
        </p15:guide>
        <p15:guide id="10" pos="2784" userDrawn="1">
          <p15:clr>
            <a:srgbClr val="F26B43"/>
          </p15:clr>
        </p15:guide>
        <p15:guide id="11" pos="3312" userDrawn="1">
          <p15:clr>
            <a:srgbClr val="F26B43"/>
          </p15:clr>
        </p15:guide>
        <p15:guide id="12" pos="4344" userDrawn="1">
          <p15:clr>
            <a:srgbClr val="F26B43"/>
          </p15:clr>
        </p15:guide>
        <p15:guide id="13" pos="4872" userDrawn="1">
          <p15:clr>
            <a:srgbClr val="F26B43"/>
          </p15:clr>
        </p15:guide>
        <p15:guide id="14" pos="5424" userDrawn="1">
          <p15:clr>
            <a:srgbClr val="F26B43"/>
          </p15:clr>
        </p15:guide>
        <p15:guide id="15" pos="5952" userDrawn="1">
          <p15:clr>
            <a:srgbClr val="F26B43"/>
          </p15:clr>
        </p15:guide>
        <p15:guide id="16" pos="6480" userDrawn="1">
          <p15:clr>
            <a:srgbClr val="F26B43"/>
          </p15:clr>
        </p15:guide>
        <p15:guide id="17" orient="horz" pos="1152" userDrawn="1">
          <p15:clr>
            <a:srgbClr val="F26B43"/>
          </p15:clr>
        </p15:guide>
        <p15:guide id="18" orient="horz" pos="1656" userDrawn="1">
          <p15:clr>
            <a:srgbClr val="F26B43"/>
          </p15:clr>
        </p15:guide>
        <p15:guide id="19" orient="horz" pos="2640" userDrawn="1">
          <p15:clr>
            <a:srgbClr val="F26B43"/>
          </p15:clr>
        </p15:guide>
        <p15:guide id="20" orient="horz" pos="31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hyperlink" Target="https://www.parkutoledo.com/citations/"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hyperlink" Target="https://www.utoledo.edu/facsenate/docs/Approved%20Faculty%20Senate%20Minutes%20April%2012%202022.pdf" TargetMode="External"/><Relationship Id="rId4" Type="http://schemas.openxmlformats.org/officeDocument/2006/relationships/hyperlink" Target="https://www.parkutoledo.com/wp-content/uploads/parkutoledo_2022_annual_report.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hyperlink" Target="https://utoledo.nupark.com/v2/Portal/Login?ReturnUrl=/v2/portal" TargetMode="External"/><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hyperlink" Target="https://www.parkutoledo.com/holidays-and-global-days/?doing_wp_cron=1699367269.4391140937805175781250" TargetMode="External"/><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hyperlink" Target="mailto:events@parkutoled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E23C-1C5A-F04C-B586-29E798A04828}"/>
              </a:ext>
            </a:extLst>
          </p:cNvPr>
          <p:cNvSpPr>
            <a:spLocks noGrp="1"/>
          </p:cNvSpPr>
          <p:nvPr>
            <p:ph type="title"/>
          </p:nvPr>
        </p:nvSpPr>
        <p:spPr>
          <a:xfrm>
            <a:off x="1028700" y="923723"/>
            <a:ext cx="9830978" cy="2384556"/>
          </a:xfrm>
        </p:spPr>
        <p:txBody>
          <a:bodyPr/>
          <a:lstStyle/>
          <a:p>
            <a:r>
              <a:rPr lang="en-US" sz="4000" dirty="0"/>
              <a:t>Faculty Senate Committee on Student Affairs: Parking Issues Subcommittee: 21 November, 2023</a:t>
            </a:r>
            <a:br>
              <a:rPr lang="en-US" sz="4000" dirty="0"/>
            </a:br>
            <a:br>
              <a:rPr lang="en-US" sz="4000" dirty="0"/>
            </a:br>
            <a:br>
              <a:rPr lang="en-US" sz="4000" dirty="0"/>
            </a:br>
            <a:endParaRPr lang="en-US" sz="4000" dirty="0"/>
          </a:p>
        </p:txBody>
      </p:sp>
      <p:sp>
        <p:nvSpPr>
          <p:cNvPr id="3" name="Text Placeholder 2">
            <a:extLst>
              <a:ext uri="{FF2B5EF4-FFF2-40B4-BE49-F238E27FC236}">
                <a16:creationId xmlns:a16="http://schemas.microsoft.com/office/drawing/2014/main" id="{35519B78-ECDB-824B-BDD3-DDC37A29A05A}"/>
              </a:ext>
            </a:extLst>
          </p:cNvPr>
          <p:cNvSpPr>
            <a:spLocks noGrp="1"/>
          </p:cNvSpPr>
          <p:nvPr>
            <p:ph type="body" sz="quarter" idx="10"/>
          </p:nvPr>
        </p:nvSpPr>
        <p:spPr>
          <a:xfrm>
            <a:off x="1028700" y="2931138"/>
            <a:ext cx="5867400" cy="535076"/>
          </a:xfrm>
        </p:spPr>
        <p:txBody>
          <a:bodyPr/>
          <a:lstStyle/>
          <a:p>
            <a:r>
              <a:rPr lang="en-US" dirty="0"/>
              <a:t>Karen Green,  Lucy </a:t>
            </a:r>
            <a:r>
              <a:rPr lang="en-US" dirty="0" err="1"/>
              <a:t>Duhon</a:t>
            </a:r>
            <a:r>
              <a:rPr lang="en-US" dirty="0"/>
              <a:t>, </a:t>
            </a:r>
          </a:p>
          <a:p>
            <a:r>
              <a:rPr lang="en-US" dirty="0"/>
              <a:t>Deborah Coulter-Harris, Chair</a:t>
            </a:r>
          </a:p>
        </p:txBody>
      </p:sp>
      <p:sp>
        <p:nvSpPr>
          <p:cNvPr id="4" name="Text Placeholder 3">
            <a:extLst>
              <a:ext uri="{FF2B5EF4-FFF2-40B4-BE49-F238E27FC236}">
                <a16:creationId xmlns:a16="http://schemas.microsoft.com/office/drawing/2014/main" id="{931B5660-3A1C-5C45-95EE-9129F9F38C0C}"/>
              </a:ext>
            </a:extLst>
          </p:cNvPr>
          <p:cNvSpPr>
            <a:spLocks noGrp="1"/>
          </p:cNvSpPr>
          <p:nvPr>
            <p:ph type="body" sz="quarter" idx="11"/>
          </p:nvPr>
        </p:nvSpPr>
        <p:spPr>
          <a:xfrm>
            <a:off x="1028700" y="2694831"/>
            <a:ext cx="4335152" cy="236307"/>
          </a:xfrm>
        </p:spPr>
        <p:txBody>
          <a:bodyPr/>
          <a:lstStyle/>
          <a:p>
            <a:endParaRPr lang="en-US" dirty="0"/>
          </a:p>
          <a:p>
            <a:endParaRPr lang="en-US" dirty="0"/>
          </a:p>
        </p:txBody>
      </p:sp>
    </p:spTree>
    <p:extLst>
      <p:ext uri="{BB962C8B-B14F-4D97-AF65-F5344CB8AC3E}">
        <p14:creationId xmlns:p14="http://schemas.microsoft.com/office/powerpoint/2010/main" val="3963398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5.</a:t>
            </a:r>
          </a:p>
        </p:txBody>
      </p:sp>
      <p:sp>
        <p:nvSpPr>
          <p:cNvPr id="3" name="Content Placeholder 2"/>
          <p:cNvSpPr>
            <a:spLocks noGrp="1"/>
          </p:cNvSpPr>
          <p:nvPr>
            <p:ph idx="1"/>
          </p:nvPr>
        </p:nvSpPr>
        <p:spPr>
          <a:xfrm>
            <a:off x="1028700" y="2001291"/>
            <a:ext cx="10096500" cy="3325622"/>
          </a:xfrm>
          <a:solidFill>
            <a:schemeClr val="bg2">
              <a:lumMod val="40000"/>
              <a:lumOff val="60000"/>
            </a:schemeClr>
          </a:solidFill>
        </p:spPr>
        <p:txBody>
          <a:bodyPr/>
          <a:lstStyle/>
          <a:p>
            <a:pPr lvl="0"/>
            <a:r>
              <a:rPr lang="en-US" b="1" dirty="0">
                <a:solidFill>
                  <a:srgbClr val="FF0000"/>
                </a:solidFill>
              </a:rPr>
              <a:t>Question 5</a:t>
            </a:r>
            <a:r>
              <a:rPr lang="en-US" dirty="0"/>
              <a:t>. Are Grad students at UTMC paying more for their permits than student on Main Campus? </a:t>
            </a:r>
          </a:p>
          <a:p>
            <a:pPr marL="457200" lvl="0" indent="-457200">
              <a:buFont typeface="Arial" panose="020B0604020202020204" pitchFamily="34" charset="0"/>
              <a:buChar char="•"/>
            </a:pPr>
            <a:r>
              <a:rPr lang="en-US" sz="2400" dirty="0"/>
              <a:t>All prices are based upon permit types. Medical Student Board negotiated for  year permit for their fiscal year ($137 x 3 = $411). Start/ stop dates different than main campus (1 July to 30 June).</a:t>
            </a:r>
          </a:p>
          <a:p>
            <a:pPr marL="457200" indent="-457200">
              <a:buFont typeface="Arial" panose="020B0604020202020204" pitchFamily="34" charset="0"/>
              <a:buChar char="•"/>
            </a:pPr>
            <a:r>
              <a:rPr lang="en-US" sz="2400" dirty="0"/>
              <a:t>Medical permit = $411 (equals same rate annualized as other grad students per term).  </a:t>
            </a:r>
          </a:p>
          <a:p>
            <a:pPr marL="457200" lvl="0" indent="-457200">
              <a:buFont typeface="Arial" panose="020B0604020202020204" pitchFamily="34" charset="0"/>
              <a:buChar char="•"/>
            </a:pPr>
            <a:r>
              <a:rPr lang="en-US" sz="2400" dirty="0"/>
              <a:t>Nursing and Pharmacy on MC, grad students pay $137 per semester.</a:t>
            </a:r>
          </a:p>
          <a:p>
            <a:endParaRPr lang="en-US" dirty="0"/>
          </a:p>
        </p:txBody>
      </p:sp>
      <p:sp>
        <p:nvSpPr>
          <p:cNvPr id="4" name="Footer Placeholder 3"/>
          <p:cNvSpPr>
            <a:spLocks noGrp="1"/>
          </p:cNvSpPr>
          <p:nvPr>
            <p:ph type="ftr" sz="quarter" idx="11"/>
          </p:nvPr>
        </p:nvSpPr>
        <p:spPr/>
        <p:txBody>
          <a:bodyPr/>
          <a:lstStyle/>
          <a:p>
            <a:r>
              <a:rPr lang="en-US"/>
              <a:t>FSCSA Subcommittee on Parking: 21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10</a:t>
            </a:fld>
            <a:endParaRPr lang="en-US" dirty="0"/>
          </a:p>
        </p:txBody>
      </p:sp>
    </p:spTree>
    <p:extLst>
      <p:ext uri="{BB962C8B-B14F-4D97-AF65-F5344CB8AC3E}">
        <p14:creationId xmlns:p14="http://schemas.microsoft.com/office/powerpoint/2010/main" val="332941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6.</a:t>
            </a:r>
          </a:p>
        </p:txBody>
      </p:sp>
      <p:sp>
        <p:nvSpPr>
          <p:cNvPr id="3" name="Content Placeholder 2"/>
          <p:cNvSpPr>
            <a:spLocks noGrp="1"/>
          </p:cNvSpPr>
          <p:nvPr>
            <p:ph idx="1"/>
          </p:nvPr>
        </p:nvSpPr>
        <p:spPr>
          <a:xfrm>
            <a:off x="1028700" y="2001291"/>
            <a:ext cx="10096500" cy="3708394"/>
          </a:xfrm>
          <a:solidFill>
            <a:srgbClr val="FFCCFF"/>
          </a:solidFill>
        </p:spPr>
        <p:txBody>
          <a:bodyPr/>
          <a:lstStyle/>
          <a:p>
            <a:pPr lvl="0"/>
            <a:r>
              <a:rPr lang="en-US" b="1" dirty="0">
                <a:solidFill>
                  <a:srgbClr val="FF0000"/>
                </a:solidFill>
              </a:rPr>
              <a:t>Question 6:</a:t>
            </a:r>
            <a:r>
              <a:rPr lang="en-US" dirty="0">
                <a:solidFill>
                  <a:srgbClr val="FF0000"/>
                </a:solidFill>
              </a:rPr>
              <a:t> </a:t>
            </a:r>
            <a:r>
              <a:rPr lang="en-US" dirty="0"/>
              <a:t>Is it true that there were 35,000 tickets (100 per day) issued in 2022? What is the distribution of these tickets over a specific time period? </a:t>
            </a:r>
          </a:p>
          <a:p>
            <a:pPr marL="342900" indent="-342900">
              <a:buFont typeface="Arial" panose="020B0604020202020204" pitchFamily="34" charset="0"/>
              <a:buChar char="•"/>
            </a:pPr>
            <a:r>
              <a:rPr lang="en-US" sz="2400" dirty="0"/>
              <a:t>Yes. Out of 35,000 citations, </a:t>
            </a:r>
            <a:r>
              <a:rPr lang="en-US" sz="2400" dirty="0" err="1"/>
              <a:t>ParkUtoledo</a:t>
            </a:r>
            <a:r>
              <a:rPr lang="en-US" sz="2400" dirty="0"/>
              <a:t> voided 33% via appeals process. (</a:t>
            </a:r>
            <a:r>
              <a:rPr lang="en-US" sz="2400" b="1" dirty="0"/>
              <a:t>Please see Appendix I. </a:t>
            </a:r>
            <a:r>
              <a:rPr lang="en-US" sz="2400" b="1" dirty="0" err="1"/>
              <a:t>ParkUtoledo</a:t>
            </a:r>
            <a:r>
              <a:rPr lang="en-US" sz="2400" b="1" dirty="0"/>
              <a:t> Annual Report)</a:t>
            </a:r>
            <a:r>
              <a:rPr lang="en-US" sz="2400" dirty="0"/>
              <a:t>. </a:t>
            </a:r>
          </a:p>
          <a:p>
            <a:pPr marL="342900" indent="-342900">
              <a:buFont typeface="Arial" panose="020B0604020202020204" pitchFamily="34" charset="0"/>
              <a:buChar char="•"/>
            </a:pPr>
            <a:r>
              <a:rPr lang="en-US" sz="2400" dirty="0"/>
              <a:t>Already 25,000 citations issued for 2023. 30% of these have been forgiven </a:t>
            </a:r>
            <a:r>
              <a:rPr lang="en-US" sz="2400" b="1" dirty="0"/>
              <a:t>(See Chart 1.) (See Appendix II:</a:t>
            </a:r>
            <a:r>
              <a:rPr lang="en-US" sz="2400" b="1" dirty="0">
                <a:cs typeface="Mongolian Baiti" panose="03000500000000000000" pitchFamily="66" charset="0"/>
              </a:rPr>
              <a:t> Cost of Violations and Non-Ticket Global Holidays</a:t>
            </a:r>
            <a:r>
              <a:rPr lang="en-US" sz="2400" b="1" dirty="0"/>
              <a:t>).</a:t>
            </a:r>
            <a:r>
              <a:rPr lang="en-US" sz="2400" dirty="0"/>
              <a:t> </a:t>
            </a:r>
          </a:p>
          <a:p>
            <a:endParaRPr lang="en-US" dirty="0"/>
          </a:p>
        </p:txBody>
      </p:sp>
      <p:sp>
        <p:nvSpPr>
          <p:cNvPr id="4" name="Footer Placeholder 3"/>
          <p:cNvSpPr>
            <a:spLocks noGrp="1"/>
          </p:cNvSpPr>
          <p:nvPr>
            <p:ph type="ftr" sz="quarter" idx="11"/>
          </p:nvPr>
        </p:nvSpPr>
        <p:spPr/>
        <p:txBody>
          <a:bodyPr/>
          <a:lstStyle/>
          <a:p>
            <a:r>
              <a:rPr lang="en-US"/>
              <a:t>FSCSA Subcommittee on Parking: 21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11</a:t>
            </a:fld>
            <a:endParaRPr lang="en-US" dirty="0"/>
          </a:p>
        </p:txBody>
      </p:sp>
    </p:spTree>
    <p:extLst>
      <p:ext uri="{BB962C8B-B14F-4D97-AF65-F5344CB8AC3E}">
        <p14:creationId xmlns:p14="http://schemas.microsoft.com/office/powerpoint/2010/main" val="321021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028699"/>
            <a:ext cx="10096500" cy="427961"/>
          </a:xfrm>
        </p:spPr>
        <p:txBody>
          <a:bodyPr>
            <a:normAutofit fontScale="90000"/>
          </a:bodyPr>
          <a:lstStyle/>
          <a:p>
            <a:r>
              <a:rPr lang="en-US" dirty="0"/>
              <a:t>Question 6. </a:t>
            </a:r>
            <a:r>
              <a:rPr lang="en-US" dirty="0" err="1"/>
              <a:t>Con’t</a:t>
            </a:r>
            <a:endParaRPr lang="en-US" dirty="0"/>
          </a:p>
        </p:txBody>
      </p:sp>
      <p:sp>
        <p:nvSpPr>
          <p:cNvPr id="3" name="Content Placeholder 2"/>
          <p:cNvSpPr>
            <a:spLocks noGrp="1"/>
          </p:cNvSpPr>
          <p:nvPr>
            <p:ph idx="1"/>
          </p:nvPr>
        </p:nvSpPr>
        <p:spPr>
          <a:xfrm>
            <a:off x="1028700" y="1456660"/>
            <a:ext cx="10096500" cy="4242391"/>
          </a:xfrm>
          <a:solidFill>
            <a:srgbClr val="FFCCFF"/>
          </a:solidFill>
        </p:spPr>
        <p:txBody>
          <a:bodyPr/>
          <a:lstStyle/>
          <a:p>
            <a:pPr marL="457200" lvl="0" indent="-457200">
              <a:buFont typeface="Arial" panose="020B0604020202020204" pitchFamily="34" charset="0"/>
              <a:buChar char="•"/>
            </a:pPr>
            <a:r>
              <a:rPr lang="en-US" dirty="0"/>
              <a:t>63% of all tickets were issued for “failure to register.”</a:t>
            </a:r>
          </a:p>
          <a:p>
            <a:pPr marL="457200" lvl="0" indent="-457200">
              <a:buFont typeface="Arial" panose="020B0604020202020204" pitchFamily="34" charset="0"/>
              <a:buChar char="•"/>
            </a:pPr>
            <a:r>
              <a:rPr lang="en-US" dirty="0"/>
              <a:t>If 2 cars are on 1 permit on campus each car gets a shared permit citation. </a:t>
            </a:r>
            <a:r>
              <a:rPr lang="en-US" b="1" dirty="0"/>
              <a:t>People can have 4 cars under 1 permit but cannot be on campus at the same time within a 3-hour period.</a:t>
            </a:r>
            <a:endParaRPr lang="en-US" dirty="0"/>
          </a:p>
          <a:p>
            <a:pPr marL="914400" lvl="1" indent="-457200">
              <a:buFont typeface="Arial" panose="020B0604020202020204" pitchFamily="34" charset="0"/>
              <a:buChar char="•"/>
            </a:pPr>
            <a:r>
              <a:rPr lang="en-US" dirty="0"/>
              <a:t>Re: shared permits: biggest problem is employees and their college-age kids sharing a vehicle or roommates borrowing vehicles.</a:t>
            </a:r>
          </a:p>
          <a:p>
            <a:pPr marL="914400" lvl="1" indent="-457200">
              <a:buFont typeface="Arial" panose="020B0604020202020204" pitchFamily="34" charset="0"/>
              <a:buChar char="•"/>
            </a:pPr>
            <a:r>
              <a:rPr lang="en-US" dirty="0"/>
              <a:t>If a car backs in and no plate displayed, </a:t>
            </a:r>
            <a:r>
              <a:rPr lang="en-US" dirty="0" err="1"/>
              <a:t>ParkUtoledo</a:t>
            </a:r>
            <a:r>
              <a:rPr lang="en-US" dirty="0"/>
              <a:t> will waive the first citation if violator reaches out to the </a:t>
            </a:r>
            <a:r>
              <a:rPr lang="en-US" dirty="0" err="1"/>
              <a:t>ParkUToledo</a:t>
            </a:r>
            <a:r>
              <a:rPr lang="en-US" dirty="0"/>
              <a:t> office (via email, phone, appeal, in person).</a:t>
            </a:r>
          </a:p>
        </p:txBody>
      </p:sp>
      <p:sp>
        <p:nvSpPr>
          <p:cNvPr id="4" name="Footer Placeholder 3"/>
          <p:cNvSpPr>
            <a:spLocks noGrp="1"/>
          </p:cNvSpPr>
          <p:nvPr>
            <p:ph type="ftr" sz="quarter" idx="11"/>
          </p:nvPr>
        </p:nvSpPr>
        <p:spPr/>
        <p:txBody>
          <a:bodyPr/>
          <a:lstStyle/>
          <a:p>
            <a:r>
              <a:rPr lang="en-US"/>
              <a:t>FSCSA Subcommittee on Parking: 21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12</a:t>
            </a:fld>
            <a:endParaRPr lang="en-US" dirty="0"/>
          </a:p>
        </p:txBody>
      </p:sp>
    </p:spTree>
    <p:extLst>
      <p:ext uri="{BB962C8B-B14F-4D97-AF65-F5344CB8AC3E}">
        <p14:creationId xmlns:p14="http://schemas.microsoft.com/office/powerpoint/2010/main" val="2635273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765544"/>
            <a:ext cx="10096500" cy="744280"/>
          </a:xfrm>
        </p:spPr>
        <p:txBody>
          <a:bodyPr>
            <a:normAutofit/>
          </a:bodyPr>
          <a:lstStyle/>
          <a:p>
            <a:r>
              <a:rPr lang="en-US" dirty="0"/>
              <a:t>Question 7. (Chart 1)</a:t>
            </a:r>
          </a:p>
        </p:txBody>
      </p:sp>
      <p:sp>
        <p:nvSpPr>
          <p:cNvPr id="3" name="Content Placeholder 2"/>
          <p:cNvSpPr>
            <a:spLocks noGrp="1"/>
          </p:cNvSpPr>
          <p:nvPr>
            <p:ph idx="1"/>
          </p:nvPr>
        </p:nvSpPr>
        <p:spPr>
          <a:xfrm>
            <a:off x="507704" y="1509825"/>
            <a:ext cx="11684295" cy="4348716"/>
          </a:xfrm>
        </p:spPr>
        <p:txBody>
          <a:bodyPr/>
          <a:lstStyle/>
          <a:p>
            <a:r>
              <a:rPr lang="en-US" b="1" dirty="0">
                <a:solidFill>
                  <a:srgbClr val="FF0000"/>
                </a:solidFill>
              </a:rPr>
              <a:t>Question 7. </a:t>
            </a:r>
            <a:r>
              <a:rPr lang="en-US" dirty="0"/>
              <a:t>What is the percentage breakdown among students, faculty, staff regarding citations? </a:t>
            </a:r>
          </a:p>
          <a:p>
            <a:r>
              <a:rPr lang="en-US" sz="2000" dirty="0"/>
              <a:t>Faculty/Staff- 13%</a:t>
            </a:r>
          </a:p>
          <a:p>
            <a:r>
              <a:rPr lang="en-US" sz="2000" dirty="0"/>
              <a:t>Students- 38%</a:t>
            </a:r>
          </a:p>
          <a:p>
            <a:r>
              <a:rPr lang="en-US" sz="2000" dirty="0"/>
              <a:t>Affiliates/Departments- 4%</a:t>
            </a:r>
          </a:p>
          <a:p>
            <a:r>
              <a:rPr lang="en-US" sz="2000" dirty="0"/>
              <a:t>DMV Lookup- 21% **</a:t>
            </a:r>
          </a:p>
          <a:p>
            <a:r>
              <a:rPr lang="en-US" sz="2000" dirty="0"/>
              <a:t>Varied (Inactive Students, Retirees, Donors)- 16% </a:t>
            </a:r>
          </a:p>
          <a:p>
            <a:r>
              <a:rPr lang="en-US" sz="2000" dirty="0"/>
              <a:t>Visitors- 8%</a:t>
            </a:r>
          </a:p>
          <a:p>
            <a:r>
              <a:rPr lang="en-US" sz="2400" dirty="0"/>
              <a:t>**</a:t>
            </a:r>
            <a:r>
              <a:rPr lang="en-US" sz="2000" dirty="0"/>
              <a:t>DMV Lookup refers to vehicles parked on campus that are not registered within the </a:t>
            </a:r>
            <a:r>
              <a:rPr lang="en-US" sz="2000" dirty="0" err="1"/>
              <a:t>ParkUToledo</a:t>
            </a:r>
            <a:r>
              <a:rPr lang="en-US" sz="2000" dirty="0"/>
              <a:t> system. In order to issue the citation to the appropriate owner, the DMV Lookup is done to obtain that contact information</a:t>
            </a:r>
            <a:r>
              <a:rPr lang="en-US" dirty="0"/>
              <a:t>. </a:t>
            </a:r>
          </a:p>
          <a:p>
            <a:endParaRPr lang="en-US" dirty="0"/>
          </a:p>
          <a:p>
            <a:endParaRPr lang="en-US" b="1" dirty="0">
              <a:solidFill>
                <a:srgbClr val="FF0000"/>
              </a:solidFill>
            </a:endParaRPr>
          </a:p>
          <a:p>
            <a:r>
              <a:rPr lang="en-US" b="1" dirty="0">
                <a:solidFill>
                  <a:srgbClr val="FF0000"/>
                </a:solidFill>
              </a:rPr>
              <a:t>     </a:t>
            </a:r>
          </a:p>
        </p:txBody>
      </p:sp>
      <p:sp>
        <p:nvSpPr>
          <p:cNvPr id="4" name="Footer Placeholder 3"/>
          <p:cNvSpPr>
            <a:spLocks noGrp="1"/>
          </p:cNvSpPr>
          <p:nvPr>
            <p:ph type="ftr" sz="quarter" idx="11"/>
          </p:nvPr>
        </p:nvSpPr>
        <p:spPr/>
        <p:txBody>
          <a:bodyPr/>
          <a:lstStyle/>
          <a:p>
            <a:r>
              <a:rPr lang="en-US" dirty="0"/>
              <a:t>FSCSA Subcommittee on Parking: 21  November 2023</a:t>
            </a:r>
          </a:p>
        </p:txBody>
      </p:sp>
      <p:sp>
        <p:nvSpPr>
          <p:cNvPr id="5" name="Slide Number Placeholder 4"/>
          <p:cNvSpPr>
            <a:spLocks noGrp="1"/>
          </p:cNvSpPr>
          <p:nvPr>
            <p:ph type="sldNum" sz="quarter" idx="12"/>
          </p:nvPr>
        </p:nvSpPr>
        <p:spPr/>
        <p:txBody>
          <a:bodyPr/>
          <a:lstStyle/>
          <a:p>
            <a:fld id="{1220D3B0-4E6C-DE49-A128-AFEA584F0FD7}" type="slidenum">
              <a:rPr lang="en-US" smtClean="0"/>
              <a:pPr/>
              <a:t>13</a:t>
            </a:fld>
            <a:endParaRPr lang="en-US" dirty="0"/>
          </a:p>
        </p:txBody>
      </p:sp>
      <p:pic>
        <p:nvPicPr>
          <p:cNvPr id="7" name="Picture 6"/>
          <p:cNvPicPr>
            <a:picLocks noChangeAspect="1"/>
          </p:cNvPicPr>
          <p:nvPr/>
        </p:nvPicPr>
        <p:blipFill>
          <a:blip r:embed="rId3"/>
          <a:stretch>
            <a:fillRect/>
          </a:stretch>
        </p:blipFill>
        <p:spPr>
          <a:xfrm>
            <a:off x="7347099" y="2194016"/>
            <a:ext cx="4634473" cy="2548105"/>
          </a:xfrm>
          <a:prstGeom prst="rect">
            <a:avLst/>
          </a:prstGeom>
        </p:spPr>
      </p:pic>
    </p:spTree>
    <p:extLst>
      <p:ext uri="{BB962C8B-B14F-4D97-AF65-F5344CB8AC3E}">
        <p14:creationId xmlns:p14="http://schemas.microsoft.com/office/powerpoint/2010/main" val="159792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028700"/>
            <a:ext cx="10096500" cy="513022"/>
          </a:xfrm>
        </p:spPr>
        <p:txBody>
          <a:bodyPr>
            <a:normAutofit fontScale="90000"/>
          </a:bodyPr>
          <a:lstStyle/>
          <a:p>
            <a:r>
              <a:rPr lang="en-US" dirty="0"/>
              <a:t>Question 8.</a:t>
            </a:r>
          </a:p>
        </p:txBody>
      </p:sp>
      <p:sp>
        <p:nvSpPr>
          <p:cNvPr id="3" name="Content Placeholder 2"/>
          <p:cNvSpPr>
            <a:spLocks noGrp="1"/>
          </p:cNvSpPr>
          <p:nvPr>
            <p:ph idx="1"/>
          </p:nvPr>
        </p:nvSpPr>
        <p:spPr>
          <a:xfrm>
            <a:off x="1028700" y="1541722"/>
            <a:ext cx="10096500" cy="4199859"/>
          </a:xfrm>
          <a:solidFill>
            <a:schemeClr val="bg2">
              <a:lumMod val="40000"/>
              <a:lumOff val="60000"/>
            </a:schemeClr>
          </a:solidFill>
        </p:spPr>
        <p:txBody>
          <a:bodyPr/>
          <a:lstStyle/>
          <a:p>
            <a:r>
              <a:rPr lang="en-US" b="1" dirty="0">
                <a:solidFill>
                  <a:srgbClr val="FF0000"/>
                </a:solidFill>
              </a:rPr>
              <a:t>Question 8</a:t>
            </a:r>
            <a:r>
              <a:rPr lang="en-US" dirty="0"/>
              <a:t>. People on campus view </a:t>
            </a:r>
            <a:r>
              <a:rPr lang="en-US" dirty="0" err="1"/>
              <a:t>ParkUtoledo</a:t>
            </a:r>
            <a:r>
              <a:rPr lang="en-US" dirty="0"/>
              <a:t> as operating with impunity – no oversight – and view campus community as source of Revenue rather than as consumers of provided services - is this a misconception? </a:t>
            </a:r>
          </a:p>
          <a:p>
            <a:pPr marL="457200" indent="-457200">
              <a:buFont typeface="Arial" panose="020B0604020202020204" pitchFamily="34" charset="0"/>
              <a:buChar char="•"/>
            </a:pPr>
            <a:r>
              <a:rPr lang="en-US" sz="2400" b="1" dirty="0" err="1"/>
              <a:t>ParkUtoledo</a:t>
            </a:r>
            <a:r>
              <a:rPr lang="en-US" sz="2400" b="1" dirty="0"/>
              <a:t> is non-profit</a:t>
            </a:r>
            <a:r>
              <a:rPr lang="en-US" sz="2400" dirty="0"/>
              <a:t>; UT gets that money. UT gets that money. The budget is very closely monitored and reports are provided to Mike Dennis and Brian </a:t>
            </a:r>
            <a:r>
              <a:rPr lang="en-US" sz="2400" dirty="0" err="1"/>
              <a:t>Kulpa</a:t>
            </a:r>
            <a:r>
              <a:rPr lang="en-US" sz="2400" dirty="0"/>
              <a:t>.</a:t>
            </a:r>
          </a:p>
          <a:p>
            <a:pPr marL="457200" indent="-457200">
              <a:buFont typeface="Arial" panose="020B0604020202020204" pitchFamily="34" charset="0"/>
              <a:buChar char="•"/>
            </a:pPr>
            <a:r>
              <a:rPr lang="en-US" sz="2400" b="1" dirty="0"/>
              <a:t>On debt side:  </a:t>
            </a:r>
            <a:r>
              <a:rPr lang="en-US" sz="2400" dirty="0" err="1"/>
              <a:t>ParkUToledo</a:t>
            </a:r>
            <a:r>
              <a:rPr lang="en-US" sz="2400" dirty="0"/>
              <a:t> - $7-million improving parking lots over past two years; plans to invest $3-million in upgrades in 2024. All part of concession agreement.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dirty="0"/>
          </a:p>
          <a:p>
            <a:endParaRPr lang="en-US" dirty="0"/>
          </a:p>
        </p:txBody>
      </p:sp>
      <p:sp>
        <p:nvSpPr>
          <p:cNvPr id="4" name="Footer Placeholder 3"/>
          <p:cNvSpPr>
            <a:spLocks noGrp="1"/>
          </p:cNvSpPr>
          <p:nvPr>
            <p:ph type="ftr" sz="quarter" idx="11"/>
          </p:nvPr>
        </p:nvSpPr>
        <p:spPr/>
        <p:txBody>
          <a:bodyPr/>
          <a:lstStyle/>
          <a:p>
            <a:r>
              <a:rPr lang="en-US" dirty="0"/>
              <a:t>FSCSA Subcommittee on Parking: 21  November 2023</a:t>
            </a:r>
          </a:p>
        </p:txBody>
      </p:sp>
      <p:sp>
        <p:nvSpPr>
          <p:cNvPr id="5" name="Slide Number Placeholder 4"/>
          <p:cNvSpPr>
            <a:spLocks noGrp="1"/>
          </p:cNvSpPr>
          <p:nvPr>
            <p:ph type="sldNum" sz="quarter" idx="12"/>
          </p:nvPr>
        </p:nvSpPr>
        <p:spPr/>
        <p:txBody>
          <a:bodyPr/>
          <a:lstStyle/>
          <a:p>
            <a:fld id="{1220D3B0-4E6C-DE49-A128-AFEA584F0FD7}" type="slidenum">
              <a:rPr lang="en-US" smtClean="0"/>
              <a:pPr/>
              <a:t>14</a:t>
            </a:fld>
            <a:endParaRPr lang="en-US" dirty="0"/>
          </a:p>
        </p:txBody>
      </p:sp>
    </p:spTree>
    <p:extLst>
      <p:ext uri="{BB962C8B-B14F-4D97-AF65-F5344CB8AC3E}">
        <p14:creationId xmlns:p14="http://schemas.microsoft.com/office/powerpoint/2010/main" val="209468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028699"/>
            <a:ext cx="10096500" cy="491757"/>
          </a:xfrm>
        </p:spPr>
        <p:txBody>
          <a:bodyPr>
            <a:normAutofit fontScale="90000"/>
          </a:bodyPr>
          <a:lstStyle/>
          <a:p>
            <a:r>
              <a:rPr lang="en-US" dirty="0"/>
              <a:t>Question 8. </a:t>
            </a:r>
            <a:r>
              <a:rPr lang="en-US" dirty="0" err="1"/>
              <a:t>Con’t</a:t>
            </a:r>
            <a:endParaRPr lang="en-US" dirty="0"/>
          </a:p>
        </p:txBody>
      </p:sp>
      <p:sp>
        <p:nvSpPr>
          <p:cNvPr id="3" name="Content Placeholder 2"/>
          <p:cNvSpPr>
            <a:spLocks noGrp="1"/>
          </p:cNvSpPr>
          <p:nvPr>
            <p:ph idx="1"/>
          </p:nvPr>
        </p:nvSpPr>
        <p:spPr>
          <a:xfrm>
            <a:off x="1028700" y="1424764"/>
            <a:ext cx="10096500" cy="4412510"/>
          </a:xfrm>
          <a:solidFill>
            <a:schemeClr val="bg2">
              <a:lumMod val="40000"/>
              <a:lumOff val="60000"/>
            </a:schemeClr>
          </a:solidFill>
        </p:spPr>
        <p:txBody>
          <a:bodyPr/>
          <a:lstStyle/>
          <a:p>
            <a:pPr marL="800100" lvl="1" indent="-342900">
              <a:buFont typeface="Arial" panose="020B0604020202020204" pitchFamily="34" charset="0"/>
              <a:buChar char="•"/>
            </a:pPr>
            <a:r>
              <a:rPr lang="en-US" b="1" dirty="0"/>
              <a:t>Revenue</a:t>
            </a:r>
            <a:r>
              <a:rPr lang="en-US" dirty="0"/>
              <a:t> is down because enrollment is down.</a:t>
            </a:r>
            <a:endParaRPr lang="en-US" sz="2000" dirty="0"/>
          </a:p>
          <a:p>
            <a:pPr marL="1257300" lvl="2" indent="-342900">
              <a:buFont typeface="Arial" panose="020B0604020202020204" pitchFamily="34" charset="0"/>
              <a:buChar char="•"/>
            </a:pPr>
            <a:r>
              <a:rPr lang="en-US" dirty="0"/>
              <a:t>Will probably have to change parking fees to athletic events to bring in more revenue. Currently, </a:t>
            </a:r>
            <a:r>
              <a:rPr lang="en-US" dirty="0" err="1"/>
              <a:t>ParkUToledo</a:t>
            </a:r>
            <a:r>
              <a:rPr lang="en-US" dirty="0"/>
              <a:t> has no impact on athletic parking fees - no athletic fees are passed on to </a:t>
            </a:r>
            <a:r>
              <a:rPr lang="en-US" dirty="0" err="1"/>
              <a:t>ParkUToledo</a:t>
            </a:r>
            <a:r>
              <a:rPr lang="en-US" dirty="0"/>
              <a:t>. </a:t>
            </a:r>
          </a:p>
          <a:p>
            <a:pPr marL="1257300" lvl="2" indent="-342900">
              <a:buFont typeface="Arial" panose="020B0604020202020204" pitchFamily="34" charset="0"/>
              <a:buChar char="•"/>
            </a:pPr>
            <a:r>
              <a:rPr lang="en-US" dirty="0" err="1"/>
              <a:t>ParkUToledo</a:t>
            </a:r>
            <a:r>
              <a:rPr lang="en-US" dirty="0"/>
              <a:t> operates on calendar year fiscal year; communicates with campus community a lot, e.g., via Rocket Launch, </a:t>
            </a:r>
            <a:r>
              <a:rPr lang="en-US" b="1" dirty="0"/>
              <a:t>on-campus training/presentations and signage on campus</a:t>
            </a:r>
            <a:r>
              <a:rPr lang="en-US" dirty="0"/>
              <a:t>, and via QR Codes for the Park Mobile app on light posts @ parking lot.  App uses “Geo Smart” parking system</a:t>
            </a:r>
            <a:r>
              <a:rPr lang="en-US" b="1" dirty="0"/>
              <a:t>. (See Appendix III. Sherri </a:t>
            </a:r>
            <a:r>
              <a:rPr lang="en-US" b="1" dirty="0" err="1"/>
              <a:t>Kaspar’s</a:t>
            </a:r>
            <a:r>
              <a:rPr lang="en-US" b="1" dirty="0"/>
              <a:t> Presentation to Faculty Senate: 12 April, 2022)</a:t>
            </a:r>
            <a:endParaRPr lang="en-US" sz="1600" dirty="0"/>
          </a:p>
          <a:p>
            <a:pPr marL="1257300" lvl="2" indent="-342900">
              <a:buFont typeface="Arial" panose="020B0604020202020204" pitchFamily="34" charset="0"/>
              <a:buChar char="•"/>
            </a:pPr>
            <a:r>
              <a:rPr lang="en-US" dirty="0"/>
              <a:t>Sherri </a:t>
            </a:r>
            <a:r>
              <a:rPr lang="en-US" dirty="0" err="1"/>
              <a:t>Kaspar</a:t>
            </a:r>
            <a:r>
              <a:rPr lang="en-US" dirty="0"/>
              <a:t> &amp; Brian </a:t>
            </a:r>
            <a:r>
              <a:rPr lang="en-US" dirty="0" err="1"/>
              <a:t>Kulpa</a:t>
            </a:r>
            <a:r>
              <a:rPr lang="en-US" dirty="0"/>
              <a:t> agreed: enrollment increases could bring costs down; concession agreement expected 17,419 students in Fall 2023 with enrollment increasing periodically throughout 35-year agreement. Projected decreases in future enrollment may result in annual budget deficits.</a:t>
            </a:r>
          </a:p>
          <a:p>
            <a:pPr lvl="1"/>
            <a:endParaRPr lang="en-US" b="1" dirty="0">
              <a:solidFill>
                <a:srgbClr val="FF0000"/>
              </a:solidFill>
            </a:endParaRPr>
          </a:p>
        </p:txBody>
      </p:sp>
      <p:sp>
        <p:nvSpPr>
          <p:cNvPr id="4" name="Footer Placeholder 3"/>
          <p:cNvSpPr>
            <a:spLocks noGrp="1"/>
          </p:cNvSpPr>
          <p:nvPr>
            <p:ph type="ftr" sz="quarter" idx="11"/>
          </p:nvPr>
        </p:nvSpPr>
        <p:spPr/>
        <p:txBody>
          <a:bodyPr/>
          <a:lstStyle/>
          <a:p>
            <a:r>
              <a:rPr lang="en-US"/>
              <a:t>FSCSA Subcommittee on Parking: 21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15</a:t>
            </a:fld>
            <a:endParaRPr lang="en-US" dirty="0"/>
          </a:p>
        </p:txBody>
      </p:sp>
    </p:spTree>
    <p:extLst>
      <p:ext uri="{BB962C8B-B14F-4D97-AF65-F5344CB8AC3E}">
        <p14:creationId xmlns:p14="http://schemas.microsoft.com/office/powerpoint/2010/main" val="222577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733648"/>
            <a:ext cx="10096500" cy="4603896"/>
          </a:xfrm>
        </p:spPr>
        <p:txBody>
          <a:bodyPr/>
          <a:lstStyle/>
          <a:p>
            <a:r>
              <a:rPr lang="en-US" dirty="0"/>
              <a:t>                                            FIN</a:t>
            </a:r>
          </a:p>
          <a:p>
            <a:endParaRPr lang="en-US" dirty="0"/>
          </a:p>
          <a:p>
            <a:endParaRPr lang="en-US" dirty="0"/>
          </a:p>
        </p:txBody>
      </p:sp>
      <p:sp>
        <p:nvSpPr>
          <p:cNvPr id="4" name="Footer Placeholder 3"/>
          <p:cNvSpPr>
            <a:spLocks noGrp="1"/>
          </p:cNvSpPr>
          <p:nvPr>
            <p:ph type="ftr" sz="quarter" idx="11"/>
          </p:nvPr>
        </p:nvSpPr>
        <p:spPr/>
        <p:txBody>
          <a:bodyPr/>
          <a:lstStyle/>
          <a:p>
            <a:r>
              <a:rPr lang="en-US"/>
              <a:t>FSCSA Subcommittee on Parking: 21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16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508" y="1237474"/>
            <a:ext cx="4267200" cy="1066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307" y="2506293"/>
            <a:ext cx="4066401" cy="298892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286" y="2488903"/>
            <a:ext cx="4651458" cy="2944481"/>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1371" y="1237474"/>
            <a:ext cx="4781816" cy="1066800"/>
          </a:xfrm>
          <a:prstGeom prst="rect">
            <a:avLst/>
          </a:prstGeom>
        </p:spPr>
      </p:pic>
    </p:spTree>
    <p:extLst>
      <p:ext uri="{BB962C8B-B14F-4D97-AF65-F5344CB8AC3E}">
        <p14:creationId xmlns:p14="http://schemas.microsoft.com/office/powerpoint/2010/main" val="4041499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82502"/>
            <a:ext cx="10096500" cy="637954"/>
          </a:xfrm>
        </p:spPr>
        <p:txBody>
          <a:bodyPr>
            <a:noAutofit/>
          </a:bodyPr>
          <a:lstStyle/>
          <a:p>
            <a:r>
              <a:rPr lang="en-US" sz="2800" dirty="0">
                <a:solidFill>
                  <a:schemeClr val="bg1"/>
                </a:solidFill>
              </a:rPr>
              <a:t>				Appendices</a:t>
            </a:r>
          </a:p>
        </p:txBody>
      </p:sp>
      <p:sp>
        <p:nvSpPr>
          <p:cNvPr id="3" name="Text Placeholder 2"/>
          <p:cNvSpPr>
            <a:spLocks noGrp="1"/>
          </p:cNvSpPr>
          <p:nvPr>
            <p:ph type="body" idx="1"/>
          </p:nvPr>
        </p:nvSpPr>
        <p:spPr>
          <a:xfrm>
            <a:off x="1028700" y="1520457"/>
            <a:ext cx="10515600" cy="4093534"/>
          </a:xfrm>
        </p:spPr>
        <p:txBody>
          <a:bodyPr/>
          <a:lstStyle/>
          <a:p>
            <a:r>
              <a:rPr lang="en-US" sz="2000" b="1" dirty="0">
                <a:cs typeface="Mongolian Baiti" panose="03000500000000000000" pitchFamily="66" charset="0"/>
              </a:rPr>
              <a:t>Appendix I. Cost of Violations and Non-Ticket Global Holidays</a:t>
            </a:r>
          </a:p>
          <a:p>
            <a:r>
              <a:rPr lang="en-US" sz="2000" dirty="0">
                <a:cs typeface="Mongolian Baiti" panose="03000500000000000000" pitchFamily="66" charset="0"/>
                <a:hlinkClick r:id="rId3"/>
              </a:rPr>
              <a:t>https://www.parkutoledo.com/citations/</a:t>
            </a:r>
            <a:r>
              <a:rPr lang="en-US" sz="2000" dirty="0">
                <a:cs typeface="Mongolian Baiti" panose="03000500000000000000" pitchFamily="66" charset="0"/>
              </a:rPr>
              <a:t> </a:t>
            </a:r>
          </a:p>
          <a:p>
            <a:endParaRPr lang="en-US" sz="2000" b="1" dirty="0">
              <a:latin typeface="+mj-lt"/>
              <a:cs typeface="Mongolian Baiti" panose="03000500000000000000" pitchFamily="66" charset="0"/>
            </a:endParaRPr>
          </a:p>
          <a:p>
            <a:r>
              <a:rPr lang="en-US" sz="2000" b="1" dirty="0">
                <a:latin typeface="+mj-lt"/>
                <a:cs typeface="Mongolian Baiti" panose="03000500000000000000" pitchFamily="66" charset="0"/>
              </a:rPr>
              <a:t>Appendix II.</a:t>
            </a:r>
            <a:r>
              <a:rPr lang="en-US" sz="2000" dirty="0">
                <a:latin typeface="+mj-lt"/>
                <a:cs typeface="Mongolian Baiti" panose="03000500000000000000" pitchFamily="66" charset="0"/>
              </a:rPr>
              <a:t> </a:t>
            </a:r>
            <a:r>
              <a:rPr lang="en-US" sz="2000" dirty="0" err="1">
                <a:latin typeface="+mj-lt"/>
                <a:cs typeface="Mongolian Baiti" panose="03000500000000000000" pitchFamily="66" charset="0"/>
              </a:rPr>
              <a:t>ParkUtoledo</a:t>
            </a:r>
            <a:r>
              <a:rPr lang="en-US" sz="2000" dirty="0">
                <a:latin typeface="+mj-lt"/>
                <a:cs typeface="Mongolian Baiti" panose="03000500000000000000" pitchFamily="66" charset="0"/>
              </a:rPr>
              <a:t> Annual Report: Check </a:t>
            </a:r>
            <a:r>
              <a:rPr lang="en-US" sz="2000" dirty="0" err="1">
                <a:latin typeface="+mj-lt"/>
                <a:cs typeface="Mongolian Baiti" panose="03000500000000000000" pitchFamily="66" charset="0"/>
              </a:rPr>
              <a:t>ParkUToledo’s</a:t>
            </a:r>
            <a:r>
              <a:rPr lang="en-US" sz="2000" dirty="0">
                <a:latin typeface="+mj-lt"/>
                <a:cs typeface="Mongolian Baiti" panose="03000500000000000000" pitchFamily="66" charset="0"/>
              </a:rPr>
              <a:t> annual report</a:t>
            </a:r>
          </a:p>
          <a:p>
            <a:r>
              <a:rPr lang="en-US" sz="2000" dirty="0" err="1"/>
              <a:t>ParkUtoledo</a:t>
            </a:r>
            <a:r>
              <a:rPr lang="en-US" sz="2000" dirty="0"/>
              <a:t> Annual Report: Check </a:t>
            </a:r>
            <a:r>
              <a:rPr lang="en-US" sz="2000" dirty="0" err="1"/>
              <a:t>ParkUToledo’s</a:t>
            </a:r>
            <a:r>
              <a:rPr lang="en-US" sz="2000" dirty="0"/>
              <a:t> annual report </a:t>
            </a:r>
          </a:p>
          <a:p>
            <a:r>
              <a:rPr lang="en-US" sz="2000" dirty="0">
                <a:hlinkClick r:id="rId4"/>
              </a:rPr>
              <a:t>https://www.parkutoledo.com/wp-content/uploads/parkutoledo_2022_annual_report.pdf</a:t>
            </a:r>
            <a:endParaRPr lang="en-US" sz="2000" dirty="0"/>
          </a:p>
          <a:p>
            <a:endParaRPr lang="en-US" sz="2000" dirty="0"/>
          </a:p>
          <a:p>
            <a:r>
              <a:rPr lang="en-US" sz="2000" b="1" dirty="0">
                <a:latin typeface="+mj-lt"/>
                <a:cs typeface="Mongolian Baiti" panose="03000500000000000000" pitchFamily="66" charset="0"/>
              </a:rPr>
              <a:t>Appendix III. Sherri </a:t>
            </a:r>
            <a:r>
              <a:rPr lang="en-US" sz="2000" b="1" dirty="0" err="1">
                <a:latin typeface="+mj-lt"/>
                <a:cs typeface="Mongolian Baiti" panose="03000500000000000000" pitchFamily="66" charset="0"/>
              </a:rPr>
              <a:t>Kaspar’s</a:t>
            </a:r>
            <a:r>
              <a:rPr lang="en-US" sz="2000" b="1" dirty="0">
                <a:latin typeface="+mj-lt"/>
                <a:cs typeface="Mongolian Baiti" panose="03000500000000000000" pitchFamily="66" charset="0"/>
              </a:rPr>
              <a:t> Presentation to Faculty Senate: 12 April, 2022</a:t>
            </a:r>
            <a:endParaRPr lang="en-US" sz="2000" dirty="0">
              <a:latin typeface="+mj-lt"/>
              <a:cs typeface="Mongolian Baiti" panose="03000500000000000000" pitchFamily="66" charset="0"/>
            </a:endParaRPr>
          </a:p>
          <a:p>
            <a:r>
              <a:rPr lang="en-US" sz="2000" b="1" u="sng" dirty="0">
                <a:latin typeface="+mj-lt"/>
                <a:cs typeface="Mongolian Baiti" panose="03000500000000000000" pitchFamily="66" charset="0"/>
                <a:hlinkClick r:id="rId5"/>
              </a:rPr>
              <a:t>https://www.utoledo.edu/facsenate/docs/Approved%20Faculty%20Senate%20Minutes%20April%2012%202022.pdf</a:t>
            </a:r>
            <a:endParaRPr lang="en-US" sz="2000" b="1" u="sng" dirty="0">
              <a:latin typeface="+mj-lt"/>
              <a:cs typeface="Mongolian Baiti" panose="03000500000000000000" pitchFamily="66" charset="0"/>
            </a:endParaRPr>
          </a:p>
          <a:p>
            <a:endParaRPr lang="en-US" dirty="0"/>
          </a:p>
          <a:p>
            <a:endParaRPr lang="en-US" dirty="0"/>
          </a:p>
          <a:p>
            <a:r>
              <a:rPr lang="en-US" b="1" dirty="0"/>
              <a:t> </a:t>
            </a:r>
            <a:endParaRPr lang="en-US" dirty="0"/>
          </a:p>
          <a:p>
            <a:r>
              <a:rPr lang="en-US" dirty="0"/>
              <a:t> </a:t>
            </a:r>
          </a:p>
          <a:p>
            <a:endParaRPr lang="en-US" dirty="0"/>
          </a:p>
        </p:txBody>
      </p:sp>
      <p:sp>
        <p:nvSpPr>
          <p:cNvPr id="4" name="Footer Placeholder 3"/>
          <p:cNvSpPr>
            <a:spLocks noGrp="1"/>
          </p:cNvSpPr>
          <p:nvPr>
            <p:ph type="ftr" sz="quarter" idx="11"/>
          </p:nvPr>
        </p:nvSpPr>
        <p:spPr/>
        <p:txBody>
          <a:bodyPr/>
          <a:lstStyle/>
          <a:p>
            <a:r>
              <a:rPr lang="en-US"/>
              <a:t>FSCSA Subcommittee on Parking: 21  November 2023</a:t>
            </a:r>
            <a:endParaRPr lang="en-US" dirty="0"/>
          </a:p>
        </p:txBody>
      </p:sp>
      <p:sp>
        <p:nvSpPr>
          <p:cNvPr id="5" name="Slide Number Placeholder 4"/>
          <p:cNvSpPr>
            <a:spLocks noGrp="1"/>
          </p:cNvSpPr>
          <p:nvPr>
            <p:ph type="sldNum" sz="quarter" idx="12"/>
          </p:nvPr>
        </p:nvSpPr>
        <p:spPr/>
        <p:txBody>
          <a:bodyPr/>
          <a:lstStyle/>
          <a:p>
            <a:fld id="{12B9F417-E6B8-654E-BD01-ECC6FA5DE3E6}" type="slidenum">
              <a:rPr lang="en-US" smtClean="0"/>
              <a:pPr/>
              <a:t>17</a:t>
            </a:fld>
            <a:endParaRPr lang="en-US" dirty="0"/>
          </a:p>
        </p:txBody>
      </p:sp>
    </p:spTree>
    <p:extLst>
      <p:ext uri="{BB962C8B-B14F-4D97-AF65-F5344CB8AC3E}">
        <p14:creationId xmlns:p14="http://schemas.microsoft.com/office/powerpoint/2010/main" val="237062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0E7D85-594F-0A4B-B30D-4DE05AFCF638}" type="slidenum">
              <a:rPr lang="en-US" smtClean="0"/>
              <a:pPr/>
              <a:t>2</a:t>
            </a:fld>
            <a:endParaRPr lang="en-US" dirty="0"/>
          </a:p>
        </p:txBody>
      </p:sp>
      <p:sp>
        <p:nvSpPr>
          <p:cNvPr id="3" name="Title 2"/>
          <p:cNvSpPr>
            <a:spLocks noGrp="1"/>
          </p:cNvSpPr>
          <p:nvPr>
            <p:ph type="title"/>
          </p:nvPr>
        </p:nvSpPr>
        <p:spPr/>
        <p:txBody>
          <a:bodyPr>
            <a:normAutofit fontScale="90000"/>
          </a:bodyPr>
          <a:lstStyle/>
          <a:p>
            <a:br>
              <a:rPr lang="en-US" dirty="0"/>
            </a:br>
            <a:br>
              <a:rPr lang="en-US" sz="6600" dirty="0"/>
            </a:br>
            <a:br>
              <a:rPr lang="en-US" sz="7200" dirty="0"/>
            </a:br>
            <a:endParaRPr lang="en-US" sz="2700" dirty="0"/>
          </a:p>
        </p:txBody>
      </p:sp>
      <p:sp>
        <p:nvSpPr>
          <p:cNvPr id="4" name="Content Placeholder 3"/>
          <p:cNvSpPr>
            <a:spLocks noGrp="1"/>
          </p:cNvSpPr>
          <p:nvPr>
            <p:ph idx="1"/>
          </p:nvPr>
        </p:nvSpPr>
        <p:spPr>
          <a:xfrm>
            <a:off x="1411472" y="1233377"/>
            <a:ext cx="10096500" cy="3923414"/>
          </a:xfrm>
          <a:solidFill>
            <a:schemeClr val="bg2">
              <a:lumMod val="60000"/>
              <a:lumOff val="40000"/>
            </a:schemeClr>
          </a:solidFill>
        </p:spPr>
        <p:txBody>
          <a:bodyPr/>
          <a:lstStyle/>
          <a:p>
            <a:r>
              <a:rPr lang="en-US" sz="2400" b="1" dirty="0"/>
              <a:t>Subcommittee Statement</a:t>
            </a:r>
            <a:r>
              <a:rPr lang="en-US" sz="2400" dirty="0"/>
              <a:t>: </a:t>
            </a:r>
            <a:r>
              <a:rPr lang="en-US" sz="2000" dirty="0"/>
              <a:t>Our FSCSA Committee has done heroic work responding to student government and other issues for the past 3 years. We have solved many problems, interviewed many underrepresented communities, and even prompted new policies, such as the Policy on Religious Accommodations (#3364-71-30); subcommittees have worked hard the past three years with the Office of Accessibility and Disability Resources to enact changes, worked on COVID related issues, dorm issues, and many, many more. We have always been successful in enacting positive changes. However, our subcommittee on parking issues has failed to negotiate any changes in parking permit and citation fees; we can only relay the information that our 2 meetings produced. We were informed that the enrollment needs to increase beyond the contractually obligated amount as projected in the Concession Agreement (17,419 students in Fall of 2023 with enrollment increasing periodically throughout the 35-year agreement). </a:t>
            </a:r>
          </a:p>
          <a:p>
            <a:endParaRPr lang="en-US" dirty="0"/>
          </a:p>
          <a:p>
            <a:endParaRPr lang="en-US" b="1" i="1" dirty="0">
              <a:solidFill>
                <a:srgbClr val="FF0000"/>
              </a:solidFill>
              <a:latin typeface="+mn-lt"/>
            </a:endParaRPr>
          </a:p>
        </p:txBody>
      </p:sp>
      <p:sp>
        <p:nvSpPr>
          <p:cNvPr id="5" name="Footer Placeholder 4"/>
          <p:cNvSpPr>
            <a:spLocks noGrp="1"/>
          </p:cNvSpPr>
          <p:nvPr>
            <p:ph type="ftr" sz="quarter" idx="11"/>
          </p:nvPr>
        </p:nvSpPr>
        <p:spPr/>
        <p:txBody>
          <a:bodyPr/>
          <a:lstStyle/>
          <a:p>
            <a:r>
              <a:rPr lang="en-US"/>
              <a:t>FSCSA Subcommittee on Parking: 21  November 2023</a:t>
            </a:r>
            <a:endParaRPr lang="en-US" dirty="0"/>
          </a:p>
        </p:txBody>
      </p:sp>
    </p:spTree>
    <p:extLst>
      <p:ext uri="{BB962C8B-B14F-4D97-AF65-F5344CB8AC3E}">
        <p14:creationId xmlns:p14="http://schemas.microsoft.com/office/powerpoint/2010/main" val="2427904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8700" y="627321"/>
            <a:ext cx="10096500" cy="659219"/>
          </a:xfrm>
        </p:spPr>
        <p:txBody>
          <a:bodyPr>
            <a:normAutofit/>
          </a:bodyPr>
          <a:lstStyle/>
          <a:p>
            <a:r>
              <a:rPr lang="en-US" dirty="0"/>
              <a:t>Introduction</a:t>
            </a:r>
          </a:p>
        </p:txBody>
      </p:sp>
      <p:sp>
        <p:nvSpPr>
          <p:cNvPr id="7" name="Content Placeholder 6"/>
          <p:cNvSpPr>
            <a:spLocks noGrp="1"/>
          </p:cNvSpPr>
          <p:nvPr>
            <p:ph idx="1"/>
          </p:nvPr>
        </p:nvSpPr>
        <p:spPr>
          <a:xfrm>
            <a:off x="595423" y="1169581"/>
            <a:ext cx="11313041" cy="4189228"/>
          </a:xfrm>
          <a:solidFill>
            <a:schemeClr val="bg2">
              <a:lumMod val="40000"/>
              <a:lumOff val="60000"/>
            </a:schemeClr>
          </a:solidFill>
        </p:spPr>
        <p:txBody>
          <a:bodyPr/>
          <a:lstStyle/>
          <a:p>
            <a:r>
              <a:rPr lang="en-US" b="1" dirty="0"/>
              <a:t>Persons in Attendance at 11 October, 2023 meeting: </a:t>
            </a:r>
            <a:r>
              <a:rPr lang="en-US" dirty="0"/>
              <a:t>Karen Green, Lucy </a:t>
            </a:r>
            <a:r>
              <a:rPr lang="en-US" dirty="0" err="1"/>
              <a:t>Duhon</a:t>
            </a:r>
            <a:r>
              <a:rPr lang="en-US" dirty="0"/>
              <a:t>, Deborah C-H, Michael Dennis, Brian </a:t>
            </a:r>
            <a:r>
              <a:rPr lang="en-US" dirty="0" err="1"/>
              <a:t>Kulpa</a:t>
            </a:r>
            <a:r>
              <a:rPr lang="en-US" dirty="0"/>
              <a:t>. </a:t>
            </a:r>
          </a:p>
          <a:p>
            <a:r>
              <a:rPr lang="en-US" b="1" dirty="0"/>
              <a:t>Persons in attendance at 18 October meeting: </a:t>
            </a:r>
            <a:r>
              <a:rPr lang="en-US" dirty="0"/>
              <a:t>Lucy </a:t>
            </a:r>
            <a:r>
              <a:rPr lang="en-US" dirty="0" err="1"/>
              <a:t>Duhon</a:t>
            </a:r>
            <a:r>
              <a:rPr lang="en-US" dirty="0"/>
              <a:t>, Deborah C-H, Brian </a:t>
            </a:r>
            <a:r>
              <a:rPr lang="en-US" dirty="0" err="1"/>
              <a:t>Kulpa</a:t>
            </a:r>
            <a:r>
              <a:rPr lang="en-US" dirty="0"/>
              <a:t>, Sherri </a:t>
            </a:r>
            <a:r>
              <a:rPr lang="en-US" dirty="0" err="1"/>
              <a:t>Kaspar</a:t>
            </a:r>
            <a:r>
              <a:rPr lang="en-US" dirty="0"/>
              <a:t>, Dan Cowgill.</a:t>
            </a:r>
          </a:p>
          <a:p>
            <a:r>
              <a:rPr lang="en-US" dirty="0"/>
              <a:t>This presentation is to apprise Faculty Senate and the University of Toledo’s Administration on Parking issues that Student Government identified and presented to FSCSA; these issues include:</a:t>
            </a:r>
            <a:endParaRPr lang="en-US" sz="2400" dirty="0"/>
          </a:p>
          <a:p>
            <a:pPr marL="457200" lvl="0" indent="-457200">
              <a:buFont typeface="Arial" panose="020B0604020202020204" pitchFamily="34" charset="0"/>
              <a:buChar char="•"/>
            </a:pPr>
            <a:r>
              <a:rPr lang="en-US" dirty="0"/>
              <a:t> Cost of permit and violation fees; students left out of decisions.</a:t>
            </a:r>
          </a:p>
          <a:p>
            <a:pPr marL="457200" lvl="0" indent="-457200">
              <a:buFont typeface="Arial" panose="020B0604020202020204" pitchFamily="34" charset="0"/>
              <a:buChar char="•"/>
            </a:pPr>
            <a:r>
              <a:rPr lang="en-US" dirty="0"/>
              <a:t>Ticket forgiveness; create fund for financially insecure students.</a:t>
            </a:r>
          </a:p>
        </p:txBody>
      </p:sp>
      <p:sp>
        <p:nvSpPr>
          <p:cNvPr id="5" name="Footer Placeholder 4"/>
          <p:cNvSpPr>
            <a:spLocks noGrp="1"/>
          </p:cNvSpPr>
          <p:nvPr>
            <p:ph type="ftr" sz="quarter" idx="11"/>
          </p:nvPr>
        </p:nvSpPr>
        <p:spPr/>
        <p:txBody>
          <a:bodyPr/>
          <a:lstStyle/>
          <a:p>
            <a:r>
              <a:rPr lang="en-US"/>
              <a:t>FSCSA Subcommittee on Parking: 21  November 2023</a:t>
            </a:r>
            <a:endParaRPr lang="en-US" dirty="0"/>
          </a:p>
        </p:txBody>
      </p:sp>
      <p:sp>
        <p:nvSpPr>
          <p:cNvPr id="2" name="Slide Number Placeholder 1"/>
          <p:cNvSpPr>
            <a:spLocks noGrp="1"/>
          </p:cNvSpPr>
          <p:nvPr>
            <p:ph type="sldNum" sz="quarter" idx="12"/>
          </p:nvPr>
        </p:nvSpPr>
        <p:spPr/>
        <p:txBody>
          <a:bodyPr/>
          <a:lstStyle/>
          <a:p>
            <a:fld id="{1E0E7D85-594F-0A4B-B30D-4DE05AFCF638}" type="slidenum">
              <a:rPr lang="en-US" smtClean="0"/>
              <a:pPr/>
              <a:t>3</a:t>
            </a:fld>
            <a:endParaRPr lang="en-US" dirty="0"/>
          </a:p>
        </p:txBody>
      </p:sp>
    </p:spTree>
    <p:extLst>
      <p:ext uri="{BB962C8B-B14F-4D97-AF65-F5344CB8AC3E}">
        <p14:creationId xmlns:p14="http://schemas.microsoft.com/office/powerpoint/2010/main" val="289220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idx="1"/>
          </p:nvPr>
        </p:nvSpPr>
        <p:spPr>
          <a:xfrm>
            <a:off x="1028700" y="1871332"/>
            <a:ext cx="10096500" cy="3732026"/>
          </a:xfrm>
          <a:solidFill>
            <a:schemeClr val="bg2">
              <a:lumMod val="40000"/>
              <a:lumOff val="60000"/>
            </a:schemeClr>
          </a:solidFill>
        </p:spPr>
        <p:txBody>
          <a:bodyPr/>
          <a:lstStyle/>
          <a:p>
            <a:pPr lvl="0"/>
            <a:r>
              <a:rPr lang="en-US" b="1" dirty="0">
                <a:solidFill>
                  <a:srgbClr val="FF0000"/>
                </a:solidFill>
              </a:rPr>
              <a:t>Question 1. </a:t>
            </a:r>
            <a:r>
              <a:rPr lang="en-US" sz="2400" b="1" dirty="0"/>
              <a:t>Is there any possibility annual permit fees can be lowered? </a:t>
            </a:r>
            <a:r>
              <a:rPr lang="en-US" sz="2400" dirty="0"/>
              <a:t>“No.” In 2024-2025 student permit fees will be raised $4 (per semester) and faculty permit fees will be raised $14 (for the year).</a:t>
            </a:r>
          </a:p>
          <a:p>
            <a:pPr marL="457200" lvl="0" indent="-457200">
              <a:buFont typeface="Arial" panose="020B0604020202020204" pitchFamily="34" charset="0"/>
              <a:buChar char="•"/>
            </a:pPr>
            <a:r>
              <a:rPr lang="en-US" sz="2400" dirty="0"/>
              <a:t>All current fees cover parking capital expenses/ manage debt.</a:t>
            </a:r>
          </a:p>
          <a:p>
            <a:pPr marL="457200" lvl="0" indent="-457200">
              <a:buFont typeface="Arial" panose="020B0604020202020204" pitchFamily="34" charset="0"/>
              <a:buChar char="•"/>
            </a:pPr>
            <a:r>
              <a:rPr lang="en-US" sz="2400" dirty="0"/>
              <a:t>Michael Dennis and Brian </a:t>
            </a:r>
            <a:r>
              <a:rPr lang="en-US" sz="2400" dirty="0" err="1"/>
              <a:t>Kulpa</a:t>
            </a:r>
            <a:r>
              <a:rPr lang="en-US" sz="2400" dirty="0"/>
              <a:t> stated there is hope: if enrollment increased to 18,000 or above, there may be room then to lower permit and citation fees.</a:t>
            </a:r>
          </a:p>
          <a:p>
            <a:pPr marL="914400" lvl="1" indent="-457200">
              <a:buFont typeface="Arial" panose="020B0604020202020204" pitchFamily="34" charset="0"/>
              <a:buChar char="•"/>
            </a:pPr>
            <a:r>
              <a:rPr lang="en-US" sz="2000" dirty="0"/>
              <a:t>Rates had not changed between 2011 and 2021 (steady at $125 per semester / $250 per year).  Rates were below market and peer rates. </a:t>
            </a:r>
          </a:p>
          <a:p>
            <a:pPr marL="800100" lvl="1" indent="-342900">
              <a:buFont typeface="Arial" panose="020B0604020202020204" pitchFamily="34" charset="0"/>
              <a:buChar char="•"/>
            </a:pPr>
            <a:r>
              <a:rPr lang="en-US" sz="2000" dirty="0"/>
              <a:t>Student parking permit:  $137 per semester / $274 per year</a:t>
            </a:r>
          </a:p>
          <a:p>
            <a:pPr marL="457200" lvl="0" indent="-457200">
              <a:buFont typeface="Arial" panose="020B0604020202020204" pitchFamily="34" charset="0"/>
              <a:buChar char="•"/>
            </a:pPr>
            <a:endParaRPr lang="en-US" sz="2400" dirty="0"/>
          </a:p>
        </p:txBody>
      </p:sp>
      <p:sp>
        <p:nvSpPr>
          <p:cNvPr id="4" name="Footer Placeholder 3"/>
          <p:cNvSpPr>
            <a:spLocks noGrp="1"/>
          </p:cNvSpPr>
          <p:nvPr>
            <p:ph type="ftr" sz="quarter" idx="11"/>
          </p:nvPr>
        </p:nvSpPr>
        <p:spPr/>
        <p:txBody>
          <a:bodyPr/>
          <a:lstStyle/>
          <a:p>
            <a:r>
              <a:rPr lang="en-US"/>
              <a:t>FSCSA Subcommittee on Parking: 21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4</a:t>
            </a:fld>
            <a:endParaRPr lang="en-US" dirty="0"/>
          </a:p>
        </p:txBody>
      </p:sp>
    </p:spTree>
    <p:extLst>
      <p:ext uri="{BB962C8B-B14F-4D97-AF65-F5344CB8AC3E}">
        <p14:creationId xmlns:p14="http://schemas.microsoft.com/office/powerpoint/2010/main" val="414960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08075"/>
            <a:ext cx="10096500" cy="754912"/>
          </a:xfrm>
        </p:spPr>
        <p:txBody>
          <a:bodyPr>
            <a:normAutofit/>
          </a:bodyPr>
          <a:lstStyle/>
          <a:p>
            <a:r>
              <a:rPr lang="en-US" dirty="0"/>
              <a:t>Question 2.</a:t>
            </a:r>
          </a:p>
        </p:txBody>
      </p:sp>
      <p:sp>
        <p:nvSpPr>
          <p:cNvPr id="3" name="Content Placeholder 2"/>
          <p:cNvSpPr>
            <a:spLocks noGrp="1"/>
          </p:cNvSpPr>
          <p:nvPr>
            <p:ph idx="1"/>
          </p:nvPr>
        </p:nvSpPr>
        <p:spPr>
          <a:xfrm>
            <a:off x="1028700" y="1562986"/>
            <a:ext cx="10096500" cy="4470729"/>
          </a:xfrm>
        </p:spPr>
        <p:txBody>
          <a:bodyPr/>
          <a:lstStyle/>
          <a:p>
            <a:pPr lvl="0"/>
            <a:r>
              <a:rPr lang="en-US" b="1" dirty="0">
                <a:solidFill>
                  <a:srgbClr val="FF0000"/>
                </a:solidFill>
              </a:rPr>
              <a:t>Question 2. </a:t>
            </a:r>
            <a:r>
              <a:rPr lang="en-US" b="1" dirty="0"/>
              <a:t>How do our permit rates compare to other Ohio universities</a:t>
            </a:r>
            <a:r>
              <a:rPr lang="en-US" sz="1800" b="1" dirty="0"/>
              <a:t>?    </a:t>
            </a:r>
            <a:r>
              <a:rPr lang="en-US" sz="1800" dirty="0"/>
              <a:t>As you may observe from the chart below, Toledo is slightly below average regarding the cost of parking permit rates.</a:t>
            </a:r>
          </a:p>
          <a:p>
            <a:pPr lvl="0"/>
            <a:endParaRPr lang="en-US" sz="1800" dirty="0"/>
          </a:p>
          <a:p>
            <a:pPr lvl="0"/>
            <a:endParaRPr lang="en-US" sz="1800" dirty="0"/>
          </a:p>
          <a:p>
            <a:pPr lvl="0"/>
            <a:endParaRPr lang="en-US" sz="1800" dirty="0"/>
          </a:p>
        </p:txBody>
      </p:sp>
      <p:sp>
        <p:nvSpPr>
          <p:cNvPr id="4" name="Footer Placeholder 3"/>
          <p:cNvSpPr>
            <a:spLocks noGrp="1"/>
          </p:cNvSpPr>
          <p:nvPr>
            <p:ph type="ftr" sz="quarter" idx="11"/>
          </p:nvPr>
        </p:nvSpPr>
        <p:spPr/>
        <p:txBody>
          <a:bodyPr/>
          <a:lstStyle/>
          <a:p>
            <a:r>
              <a:rPr lang="en-US"/>
              <a:t>FSCSA Subcommittee on Parking: 21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5</a:t>
            </a:fld>
            <a:endParaRPr lang="en-US" dirty="0"/>
          </a:p>
        </p:txBody>
      </p:sp>
      <p:pic>
        <p:nvPicPr>
          <p:cNvPr id="8" name="Picture 7"/>
          <p:cNvPicPr>
            <a:picLocks noChangeAspect="1"/>
          </p:cNvPicPr>
          <p:nvPr/>
        </p:nvPicPr>
        <p:blipFill>
          <a:blip r:embed="rId2"/>
          <a:stretch>
            <a:fillRect/>
          </a:stretch>
        </p:blipFill>
        <p:spPr>
          <a:xfrm>
            <a:off x="3086100" y="2607384"/>
            <a:ext cx="5945847" cy="3586428"/>
          </a:xfrm>
          <a:prstGeom prst="rect">
            <a:avLst/>
          </a:prstGeom>
        </p:spPr>
      </p:pic>
    </p:spTree>
    <p:extLst>
      <p:ext uri="{BB962C8B-B14F-4D97-AF65-F5344CB8AC3E}">
        <p14:creationId xmlns:p14="http://schemas.microsoft.com/office/powerpoint/2010/main" val="318328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1"/>
            <a:ext cx="10096500" cy="765543"/>
          </a:xfrm>
        </p:spPr>
        <p:txBody>
          <a:bodyPr/>
          <a:lstStyle/>
          <a:p>
            <a:r>
              <a:rPr lang="en-US" dirty="0"/>
              <a:t>Question 3.</a:t>
            </a:r>
          </a:p>
        </p:txBody>
      </p:sp>
      <p:sp>
        <p:nvSpPr>
          <p:cNvPr id="3" name="Content Placeholder 2"/>
          <p:cNvSpPr>
            <a:spLocks noGrp="1"/>
          </p:cNvSpPr>
          <p:nvPr>
            <p:ph idx="1"/>
          </p:nvPr>
        </p:nvSpPr>
        <p:spPr>
          <a:xfrm>
            <a:off x="1028700" y="1329070"/>
            <a:ext cx="10096500" cy="4061637"/>
          </a:xfrm>
        </p:spPr>
        <p:txBody>
          <a:bodyPr/>
          <a:lstStyle/>
          <a:p>
            <a:r>
              <a:rPr lang="en-US" b="1" dirty="0">
                <a:solidFill>
                  <a:srgbClr val="FF0000"/>
                </a:solidFill>
              </a:rPr>
              <a:t>Question 3: </a:t>
            </a:r>
            <a:r>
              <a:rPr lang="en-US" b="1" dirty="0"/>
              <a:t>Could there be no ticketing the first 2 weeks of the semester? </a:t>
            </a:r>
          </a:p>
          <a:p>
            <a:pPr marL="457200" lvl="0" indent="-457200">
              <a:buFont typeface="Arial" panose="020B0604020202020204" pitchFamily="34" charset="0"/>
              <a:buChar char="•"/>
            </a:pPr>
            <a:r>
              <a:rPr lang="en-US" dirty="0"/>
              <a:t>Always possibility to forgive first ticket; no more grace period at start of the term, </a:t>
            </a:r>
            <a:r>
              <a:rPr lang="en-US" dirty="0" err="1"/>
              <a:t>i.e.“cultural</a:t>
            </a:r>
            <a:r>
              <a:rPr lang="en-US" dirty="0"/>
              <a:t> change.”  </a:t>
            </a:r>
          </a:p>
          <a:p>
            <a:pPr marL="457200" lvl="0" indent="-457200">
              <a:buFont typeface="Arial" panose="020B0604020202020204" pitchFamily="34" charset="0"/>
              <a:buChar char="•"/>
            </a:pPr>
            <a:r>
              <a:rPr lang="en-US" dirty="0"/>
              <a:t>Willing to forgive ticket if student goes through 30-minute online training. </a:t>
            </a:r>
          </a:p>
          <a:p>
            <a:pPr marL="914400" lvl="1" indent="-457200">
              <a:buFont typeface="Arial" panose="020B0604020202020204" pitchFamily="34" charset="0"/>
              <a:buChar char="•"/>
            </a:pPr>
            <a:r>
              <a:rPr lang="en-US" dirty="0"/>
              <a:t>Following the concession agreement (CA), first-time forgiveness and the 1-week grace period went away.</a:t>
            </a:r>
          </a:p>
          <a:p>
            <a:pPr marL="914400" lvl="1" indent="-457200">
              <a:buFont typeface="Arial" panose="020B0604020202020204" pitchFamily="34" charset="0"/>
              <a:buChar char="•"/>
            </a:pPr>
            <a:r>
              <a:rPr lang="en-US" dirty="0"/>
              <a:t>Since </a:t>
            </a:r>
            <a:r>
              <a:rPr lang="en-US" dirty="0" err="1"/>
              <a:t>ParkUToledo's</a:t>
            </a:r>
            <a:r>
              <a:rPr lang="en-US" dirty="0"/>
              <a:t> inception in fall 2021, 61% (students and employees) have received more than one citation.</a:t>
            </a:r>
          </a:p>
          <a:p>
            <a:pPr marL="914400" lvl="1" indent="-457200">
              <a:buFont typeface="Arial" panose="020B0604020202020204" pitchFamily="34" charset="0"/>
              <a:buChar char="•"/>
            </a:pPr>
            <a:endParaRPr lang="en-US" dirty="0"/>
          </a:p>
          <a:p>
            <a:endParaRPr lang="en-US" dirty="0"/>
          </a:p>
        </p:txBody>
      </p:sp>
      <p:sp>
        <p:nvSpPr>
          <p:cNvPr id="4" name="Footer Placeholder 3"/>
          <p:cNvSpPr>
            <a:spLocks noGrp="1"/>
          </p:cNvSpPr>
          <p:nvPr>
            <p:ph type="ftr" sz="quarter" idx="11"/>
          </p:nvPr>
        </p:nvSpPr>
        <p:spPr/>
        <p:txBody>
          <a:bodyPr/>
          <a:lstStyle/>
          <a:p>
            <a:r>
              <a:rPr lang="en-US"/>
              <a:t>FSCSA Subcommittee on Parking: 21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6</a:t>
            </a:fld>
            <a:endParaRPr lang="en-US" dirty="0"/>
          </a:p>
        </p:txBody>
      </p:sp>
    </p:spTree>
    <p:extLst>
      <p:ext uri="{BB962C8B-B14F-4D97-AF65-F5344CB8AC3E}">
        <p14:creationId xmlns:p14="http://schemas.microsoft.com/office/powerpoint/2010/main" val="526206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 </a:t>
            </a:r>
            <a:r>
              <a:rPr lang="en-US" dirty="0" err="1"/>
              <a:t>Con’t</a:t>
            </a:r>
            <a:endParaRPr lang="en-US" dirty="0"/>
          </a:p>
        </p:txBody>
      </p:sp>
      <p:sp>
        <p:nvSpPr>
          <p:cNvPr id="3" name="Content Placeholder 2"/>
          <p:cNvSpPr>
            <a:spLocks noGrp="1"/>
          </p:cNvSpPr>
          <p:nvPr>
            <p:ph idx="1"/>
          </p:nvPr>
        </p:nvSpPr>
        <p:spPr>
          <a:xfrm>
            <a:off x="1028700" y="2001290"/>
            <a:ext cx="10096500" cy="3463845"/>
          </a:xfrm>
        </p:spPr>
        <p:txBody>
          <a:bodyPr/>
          <a:lstStyle/>
          <a:p>
            <a:pPr marL="457200" indent="-457200">
              <a:buFont typeface="Arial" panose="020B0604020202020204" pitchFamily="34" charset="0"/>
              <a:buChar char="•"/>
            </a:pPr>
            <a:r>
              <a:rPr lang="en-US" dirty="0"/>
              <a:t>Sherri K.: “failure to register” ($61 ticket) is biggest violation (63% of all tickets) followed by “failure to observe:” means violators (not just students) not following rules and instructions posted on signs throughout lots on campus. </a:t>
            </a:r>
          </a:p>
          <a:p>
            <a:pPr marL="914400" lvl="1" indent="-457200">
              <a:buFont typeface="Arial" panose="020B0604020202020204" pitchFamily="34" charset="0"/>
              <a:buChar char="•"/>
            </a:pPr>
            <a:r>
              <a:rPr lang="en-US" dirty="0"/>
              <a:t>Anyone who has $200 or more in ticket fines will have their car booted. Students tend to be multiple offenders; they receive warning slip first, asking them to contact Parking.  </a:t>
            </a:r>
          </a:p>
          <a:p>
            <a:pPr marL="914400" lvl="1" indent="-457200">
              <a:buFont typeface="Arial" panose="020B0604020202020204" pitchFamily="34" charset="0"/>
              <a:buChar char="•"/>
            </a:pPr>
            <a:r>
              <a:rPr lang="en-US" dirty="0"/>
              <a:t>Sometimes it’s an unknown car or plate that’s in question. (DMV Look-up)</a:t>
            </a:r>
          </a:p>
          <a:p>
            <a:endParaRPr lang="en-US" dirty="0"/>
          </a:p>
        </p:txBody>
      </p:sp>
      <p:sp>
        <p:nvSpPr>
          <p:cNvPr id="4" name="Footer Placeholder 3"/>
          <p:cNvSpPr>
            <a:spLocks noGrp="1"/>
          </p:cNvSpPr>
          <p:nvPr>
            <p:ph type="ftr" sz="quarter" idx="11"/>
          </p:nvPr>
        </p:nvSpPr>
        <p:spPr/>
        <p:txBody>
          <a:bodyPr/>
          <a:lstStyle/>
          <a:p>
            <a:r>
              <a:rPr lang="en-US"/>
              <a:t>FSCSA Subcommittee on Parking: 21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7</a:t>
            </a:fld>
            <a:endParaRPr lang="en-US" dirty="0"/>
          </a:p>
        </p:txBody>
      </p:sp>
    </p:spTree>
    <p:extLst>
      <p:ext uri="{BB962C8B-B14F-4D97-AF65-F5344CB8AC3E}">
        <p14:creationId xmlns:p14="http://schemas.microsoft.com/office/powerpoint/2010/main" val="1214971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028700"/>
            <a:ext cx="10096500" cy="704408"/>
          </a:xfrm>
        </p:spPr>
        <p:txBody>
          <a:bodyPr/>
          <a:lstStyle/>
          <a:p>
            <a:r>
              <a:rPr lang="en-US" dirty="0"/>
              <a:t>Question 4. </a:t>
            </a:r>
          </a:p>
        </p:txBody>
      </p:sp>
      <p:sp>
        <p:nvSpPr>
          <p:cNvPr id="3" name="Content Placeholder 2"/>
          <p:cNvSpPr>
            <a:spLocks noGrp="1"/>
          </p:cNvSpPr>
          <p:nvPr>
            <p:ph idx="1"/>
          </p:nvPr>
        </p:nvSpPr>
        <p:spPr>
          <a:xfrm>
            <a:off x="1028700" y="1648048"/>
            <a:ext cx="10096500" cy="4029738"/>
          </a:xfrm>
          <a:solidFill>
            <a:schemeClr val="bg2">
              <a:lumMod val="40000"/>
              <a:lumOff val="60000"/>
            </a:schemeClr>
          </a:solidFill>
        </p:spPr>
        <p:txBody>
          <a:bodyPr/>
          <a:lstStyle/>
          <a:p>
            <a:r>
              <a:rPr lang="en-US" b="1" dirty="0">
                <a:solidFill>
                  <a:srgbClr val="FF0000"/>
                </a:solidFill>
              </a:rPr>
              <a:t>Question 4.</a:t>
            </a:r>
            <a:r>
              <a:rPr lang="en-US" dirty="0"/>
              <a:t> Why are people getting ticketed at public events that promote the University of Toledo? Chemistry Department had to cancel “Saturday Morning Science” this year because department has no funds to pay for parking. </a:t>
            </a:r>
          </a:p>
          <a:p>
            <a:pPr marL="457200" indent="-457200">
              <a:buFont typeface="Arial" panose="020B0604020202020204" pitchFamily="34" charset="0"/>
              <a:buChar char="•"/>
            </a:pPr>
            <a:r>
              <a:rPr lang="en-US" dirty="0"/>
              <a:t>All part of concession cost of parking. </a:t>
            </a:r>
          </a:p>
          <a:p>
            <a:pPr marL="800100" lvl="1" indent="-342900">
              <a:buFont typeface="Arial" panose="020B0604020202020204" pitchFamily="34" charset="0"/>
              <a:buChar char="•"/>
            </a:pPr>
            <a:r>
              <a:rPr lang="en-US" dirty="0"/>
              <a:t>Parking is an option; people can get a permit or drop students off. </a:t>
            </a:r>
          </a:p>
          <a:p>
            <a:pPr marL="800100" lvl="1" indent="-342900">
              <a:buFont typeface="Arial" panose="020B0604020202020204" pitchFamily="34" charset="0"/>
              <a:buChar char="•"/>
            </a:pPr>
            <a:r>
              <a:rPr lang="en-US" dirty="0"/>
              <a:t>Guests will continue to secure a guest parking permit via the </a:t>
            </a:r>
            <a:r>
              <a:rPr lang="en-US" u="sng" dirty="0">
                <a:hlinkClick r:id="rId3"/>
              </a:rPr>
              <a:t>parking </a:t>
            </a:r>
            <a:r>
              <a:rPr lang="en-US" u="sng" dirty="0" err="1">
                <a:hlinkClick r:id="rId3"/>
              </a:rPr>
              <a:t>portal</a:t>
            </a:r>
            <a:r>
              <a:rPr lang="en-US" dirty="0" err="1"/>
              <a:t>.</a:t>
            </a:r>
            <a:r>
              <a:rPr lang="en-US" u="sng" dirty="0" err="1">
                <a:hlinkClick r:id="rId3"/>
              </a:rPr>
              <a:t>https</a:t>
            </a:r>
            <a:r>
              <a:rPr lang="en-US" u="sng" dirty="0">
                <a:hlinkClick r:id="rId3"/>
              </a:rPr>
              <a:t>://utoledo.nupark.com/v2/Portal/Login?ReturnUrl=%2Fv2%2Fportal</a:t>
            </a:r>
            <a:endParaRPr lang="en-US" dirty="0"/>
          </a:p>
          <a:p>
            <a:endParaRPr lang="en-US" dirty="0"/>
          </a:p>
          <a:p>
            <a:r>
              <a:rPr lang="en-US" b="1" dirty="0">
                <a:solidFill>
                  <a:srgbClr val="FF0000"/>
                </a:solidFill>
              </a:rPr>
              <a:t> </a:t>
            </a:r>
          </a:p>
        </p:txBody>
      </p:sp>
      <p:sp>
        <p:nvSpPr>
          <p:cNvPr id="4" name="Footer Placeholder 3"/>
          <p:cNvSpPr>
            <a:spLocks noGrp="1"/>
          </p:cNvSpPr>
          <p:nvPr>
            <p:ph type="ftr" sz="quarter" idx="11"/>
          </p:nvPr>
        </p:nvSpPr>
        <p:spPr/>
        <p:txBody>
          <a:bodyPr/>
          <a:lstStyle/>
          <a:p>
            <a:r>
              <a:rPr lang="en-US" dirty="0"/>
              <a:t>FSCSA Subcommittee on Parking: 21  November 2023</a:t>
            </a:r>
          </a:p>
        </p:txBody>
      </p:sp>
    </p:spTree>
    <p:extLst>
      <p:ext uri="{BB962C8B-B14F-4D97-AF65-F5344CB8AC3E}">
        <p14:creationId xmlns:p14="http://schemas.microsoft.com/office/powerpoint/2010/main" val="159577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028700"/>
            <a:ext cx="10096500" cy="619348"/>
          </a:xfrm>
        </p:spPr>
        <p:txBody>
          <a:bodyPr/>
          <a:lstStyle/>
          <a:p>
            <a:r>
              <a:rPr lang="en-US" dirty="0"/>
              <a:t>Question 4. </a:t>
            </a:r>
            <a:r>
              <a:rPr lang="en-US" dirty="0" err="1"/>
              <a:t>Con’t</a:t>
            </a:r>
            <a:endParaRPr lang="en-US" dirty="0"/>
          </a:p>
        </p:txBody>
      </p:sp>
      <p:sp>
        <p:nvSpPr>
          <p:cNvPr id="3" name="Content Placeholder 2"/>
          <p:cNvSpPr>
            <a:spLocks noGrp="1"/>
          </p:cNvSpPr>
          <p:nvPr>
            <p:ph idx="1"/>
          </p:nvPr>
        </p:nvSpPr>
        <p:spPr>
          <a:xfrm>
            <a:off x="1028700" y="1648049"/>
            <a:ext cx="10096500" cy="3540640"/>
          </a:xfrm>
          <a:solidFill>
            <a:schemeClr val="bg2">
              <a:lumMod val="40000"/>
              <a:lumOff val="60000"/>
            </a:schemeClr>
          </a:solidFill>
        </p:spPr>
        <p:txBody>
          <a:bodyPr/>
          <a:lstStyle/>
          <a:p>
            <a:pPr marL="800100" lvl="1" indent="-342900">
              <a:buFont typeface="Arial" panose="020B0604020202020204" pitchFamily="34" charset="0"/>
              <a:buChar char="•"/>
            </a:pPr>
            <a:r>
              <a:rPr lang="en-US" dirty="0"/>
              <a:t>Chemistry Dept. can ask to be the list.  But leadership has already decided this list (so may be difficult to change).  Perhaps “could share cost with visitors.”</a:t>
            </a:r>
          </a:p>
          <a:p>
            <a:pPr marL="800100" lvl="1" indent="-342900">
              <a:buFont typeface="Arial" panose="020B0604020202020204" pitchFamily="34" charset="0"/>
              <a:buChar char="•"/>
            </a:pPr>
            <a:r>
              <a:rPr lang="en-US" dirty="0"/>
              <a:t>There are “global days” (freebies for departmental events) (e.g., “football days”).</a:t>
            </a:r>
            <a:r>
              <a:rPr lang="en-US" u="sng" dirty="0">
                <a:hlinkClick r:id="rId3"/>
              </a:rPr>
              <a:t> https://www.parkutoledo.com/holidays-and-global-days/?doing_wp_cron=1699367269.4391140937805175781250</a:t>
            </a:r>
            <a:endParaRPr lang="en-US" dirty="0"/>
          </a:p>
          <a:p>
            <a:pPr marL="800100" lvl="1" indent="-342900">
              <a:buFont typeface="Arial" panose="020B0604020202020204" pitchFamily="34" charset="0"/>
              <a:buChar char="•"/>
            </a:pPr>
            <a:r>
              <a:rPr lang="en-US" dirty="0"/>
              <a:t>“There is always a cost to parking, even for visitors.”</a:t>
            </a:r>
          </a:p>
          <a:p>
            <a:pPr marL="800100" lvl="1" indent="-342900">
              <a:buFont typeface="Arial" panose="020B0604020202020204" pitchFamily="34" charset="0"/>
              <a:buChar char="•"/>
            </a:pPr>
            <a:r>
              <a:rPr lang="en-US" dirty="0"/>
              <a:t>Give </a:t>
            </a:r>
            <a:r>
              <a:rPr lang="en-US" u="sng" dirty="0">
                <a:hlinkClick r:id="rId4"/>
              </a:rPr>
              <a:t>events@parkutoledo.com</a:t>
            </a:r>
            <a:r>
              <a:rPr lang="en-US" dirty="0"/>
              <a:t> as much advance notice as possible regarding parking needs.</a:t>
            </a:r>
          </a:p>
          <a:p>
            <a:pPr marL="800100" lvl="1" indent="-342900">
              <a:buFont typeface="Arial" panose="020B0604020202020204" pitchFamily="34" charset="0"/>
              <a:buChar char="•"/>
            </a:pPr>
            <a:endParaRPr lang="en-US" dirty="0"/>
          </a:p>
          <a:p>
            <a:endParaRPr lang="en-US" dirty="0"/>
          </a:p>
        </p:txBody>
      </p:sp>
      <p:sp>
        <p:nvSpPr>
          <p:cNvPr id="4" name="Footer Placeholder 3"/>
          <p:cNvSpPr>
            <a:spLocks noGrp="1"/>
          </p:cNvSpPr>
          <p:nvPr>
            <p:ph type="ftr" sz="quarter" idx="11"/>
          </p:nvPr>
        </p:nvSpPr>
        <p:spPr/>
        <p:txBody>
          <a:bodyPr/>
          <a:lstStyle/>
          <a:p>
            <a:r>
              <a:rPr lang="en-US"/>
              <a:t>FSCSA Subcommittee on Parking: 21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9</a:t>
            </a:fld>
            <a:endParaRPr lang="en-US" dirty="0"/>
          </a:p>
        </p:txBody>
      </p:sp>
    </p:spTree>
    <p:extLst>
      <p:ext uri="{BB962C8B-B14F-4D97-AF65-F5344CB8AC3E}">
        <p14:creationId xmlns:p14="http://schemas.microsoft.com/office/powerpoint/2010/main" val="1754205417"/>
      </p:ext>
    </p:extLst>
  </p:cSld>
  <p:clrMapOvr>
    <a:masterClrMapping/>
  </p:clrMapOvr>
</p:sld>
</file>

<file path=ppt/theme/theme1.xml><?xml version="1.0" encoding="utf-8"?>
<a:theme xmlns:a="http://schemas.openxmlformats.org/drawingml/2006/main" name="Office Theme">
  <a:themeElements>
    <a:clrScheme name="UToledo Color Palette">
      <a:dk1>
        <a:srgbClr val="003D7E"/>
      </a:dk1>
      <a:lt1>
        <a:srgbClr val="FFFFFF"/>
      </a:lt1>
      <a:dk2>
        <a:srgbClr val="FFD200"/>
      </a:dk2>
      <a:lt2>
        <a:srgbClr val="CAD9E1"/>
      </a:lt2>
      <a:accent1>
        <a:srgbClr val="102B5F"/>
      </a:accent1>
      <a:accent2>
        <a:srgbClr val="134FC9"/>
      </a:accent2>
      <a:accent3>
        <a:srgbClr val="3BB2F1"/>
      </a:accent3>
      <a:accent4>
        <a:srgbClr val="AFD5E9"/>
      </a:accent4>
      <a:accent5>
        <a:srgbClr val="5B9BD5"/>
      </a:accent5>
      <a:accent6>
        <a:srgbClr val="494947"/>
      </a:accent6>
      <a:hlink>
        <a:srgbClr val="0563C1"/>
      </a:hlink>
      <a:folHlink>
        <a:srgbClr val="BDBBB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8019</TotalTime>
  <Words>1789</Words>
  <Application>Microsoft Office PowerPoint</Application>
  <PresentationFormat>Widescreen</PresentationFormat>
  <Paragraphs>135</Paragraphs>
  <Slides>17</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Roboto Slab</vt:lpstr>
      <vt:lpstr>Roboto Slab Thin</vt:lpstr>
      <vt:lpstr>Source Sans Pro</vt:lpstr>
      <vt:lpstr>Source Sans Pro Black</vt:lpstr>
      <vt:lpstr>Source Sans Pro Light</vt:lpstr>
      <vt:lpstr>Source Sans Pro Regular</vt:lpstr>
      <vt:lpstr>Times New Roman</vt:lpstr>
      <vt:lpstr>Office Theme</vt:lpstr>
      <vt:lpstr>Faculty Senate Committee on Student Affairs: Parking Issues Subcommittee: 21 November, 2023   </vt:lpstr>
      <vt:lpstr>   </vt:lpstr>
      <vt:lpstr>Introduction</vt:lpstr>
      <vt:lpstr>Question 1.</vt:lpstr>
      <vt:lpstr>Question 2.</vt:lpstr>
      <vt:lpstr>Question 3.</vt:lpstr>
      <vt:lpstr>Question 3. Con’t</vt:lpstr>
      <vt:lpstr>Question 4. </vt:lpstr>
      <vt:lpstr>Question 4. Con’t</vt:lpstr>
      <vt:lpstr>Question 5.</vt:lpstr>
      <vt:lpstr>Question 6.</vt:lpstr>
      <vt:lpstr>Question 6. Con’t</vt:lpstr>
      <vt:lpstr>Question 7. (Chart 1)</vt:lpstr>
      <vt:lpstr>Question 8.</vt:lpstr>
      <vt:lpstr>Question 8. Con’t</vt:lpstr>
      <vt:lpstr>PowerPoint Presentation</vt:lpstr>
      <vt:lpstr>    Appendices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Sattler</dc:creator>
  <cp:lastModifiedBy>Hubbard, Quinetta L.</cp:lastModifiedBy>
  <cp:revision>262</cp:revision>
  <cp:lastPrinted>2023-02-19T21:35:37Z</cp:lastPrinted>
  <dcterms:created xsi:type="dcterms:W3CDTF">2019-04-10T14:52:33Z</dcterms:created>
  <dcterms:modified xsi:type="dcterms:W3CDTF">2023-11-21T20:09:44Z</dcterms:modified>
</cp:coreProperties>
</file>