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6" r:id="rId2"/>
    <p:sldId id="277" r:id="rId3"/>
    <p:sldId id="279" r:id="rId4"/>
    <p:sldId id="278" r:id="rId5"/>
    <p:sldId id="280" r:id="rId6"/>
    <p:sldId id="281" r:id="rId7"/>
    <p:sldId id="282" r:id="rId8"/>
    <p:sldId id="283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7"/>
    <p:restoredTop sz="94709"/>
  </p:normalViewPr>
  <p:slideViewPr>
    <p:cSldViewPr snapToGrid="0" snapToObjects="1">
      <p:cViewPr varScale="1">
        <p:scale>
          <a:sx n="93" d="100"/>
          <a:sy n="93" d="100"/>
        </p:scale>
        <p:origin x="14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11/8/2022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5CC3CB-744B-7141-BC7B-62E3042CE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1756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1D9A60-BE26-B74A-B044-68CD14FA8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573B8A-E025-564F-A1F9-CB2E1619B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AFB200-0970-7D45-852F-2525F207A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1D3449-DABC-3E4B-8EAE-4D8C06E5E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029FD4-D417-9C44-9AD1-FABBC3140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F55DDB6-3192-9F43-8AFE-2496F3AD5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BF931D-12AA-CF4E-B254-73278025C8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E9BA47-DD09-6A4B-A964-F337FC7A20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970335-9025-8144-A17B-DB1D11F034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31183"/>
            <a:ext cx="1676400" cy="14335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57302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4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1952" y="0"/>
            <a:ext cx="8406848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848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20848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6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8249" y="0"/>
            <a:ext cx="8458201" cy="58293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7676" y="6347069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32551"/>
            <a:ext cx="4229100" cy="12967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C3555325-0DA9-FF4E-A03B-4B44025DC2B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66900" y="3968570"/>
            <a:ext cx="4229100" cy="388530"/>
          </a:xfrm>
        </p:spPr>
        <p:txBody>
          <a:bodyPr anchor="b"/>
          <a:lstStyle>
            <a:lvl1pPr marL="0" indent="0" fontAlgn="t">
              <a:buNone/>
              <a:defRPr sz="2200" b="1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2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468FC7-B1C5-7542-A6F1-F601234FF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27B309-D6AB-D24B-B0E8-9B73352D2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4F326A-0F7B-A048-91BE-E4EB5227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AD8B62-5F31-954A-9238-D6BC2EE85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93E4E6-4BB9-DD46-AF2B-F3BDB2D71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xmlns="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4732C2-D059-C646-B698-5B2FD1A90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8BA6AE7-359E-1A44-B294-5FAAE1F83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C42635-D73E-3D40-80C1-7534354BF0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28700"/>
            <a:ext cx="60579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E51714-B368-074A-B356-4D5B117AA7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854030-2031-3D44-86E7-5337E2F7D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A9A9D4-76FB-4E41-BA9D-DD6D3CFB1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xmlns="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CE8B902-D8F4-4A41-B5F3-DA85BB693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457700" cy="48006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16491549-B961-2C40-861D-55C16BFE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590E3D-1C68-CD41-A41B-6E38DD470C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4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0D19EC-785C-184E-9C16-474F43C4F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0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D373288-F212-614F-BF4C-4CB0882F0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xmlns="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929C05-C4EE-2647-BF8D-7770996B2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53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FAD694-732A-5849-938C-DD49BDF9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8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91AA1B-93AD-FB4E-A137-8C0C3484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1028700"/>
            <a:ext cx="6134100" cy="4832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90147D0-DAD8-6242-B85A-E5D58F040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9707"/>
            <a:ext cx="1676400" cy="14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0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27041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8">
            <a:extLst>
              <a:ext uri="{FF2B5EF4-FFF2-40B4-BE49-F238E27FC236}">
                <a16:creationId xmlns:a16="http://schemas.microsoft.com/office/drawing/2014/main" xmlns="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xmlns="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33D695-1F7F-6E4A-B58F-EE82E732B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03CD32C-778B-284E-AD1B-2C922A413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927D59C-1055-284F-A691-EB81D0AAF6DF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2D008463-24A0-A542-BE4F-09DCE05E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A5F52BFD-303D-244F-AAB2-3FD5AFE3B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86740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xmlns="" id="{9DBA369A-EABA-C54E-8D72-9D35F7EAAB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Thursday, May 23, 2019</a:t>
            </a:r>
          </a:p>
        </p:txBody>
      </p:sp>
    </p:spTree>
    <p:extLst>
      <p:ext uri="{BB962C8B-B14F-4D97-AF65-F5344CB8AC3E}">
        <p14:creationId xmlns:p14="http://schemas.microsoft.com/office/powerpoint/2010/main" val="18914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2C296E-CC38-5D4E-BB29-FD4194CF2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8800" y="5419090"/>
            <a:ext cx="1676400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683" r:id="rId7"/>
    <p:sldLayoutId id="2147483696" r:id="rId8"/>
    <p:sldLayoutId id="2147483651" r:id="rId9"/>
    <p:sldLayoutId id="2147483659" r:id="rId10"/>
    <p:sldLayoutId id="2147483660" r:id="rId11"/>
    <p:sldLayoutId id="2147483661" r:id="rId12"/>
    <p:sldLayoutId id="2147483654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91" r:id="rId19"/>
    <p:sldLayoutId id="2147483695" r:id="rId20"/>
    <p:sldLayoutId id="2147483685" r:id="rId21"/>
    <p:sldLayoutId id="2147483688" r:id="rId22"/>
    <p:sldLayoutId id="2147483650" r:id="rId23"/>
    <p:sldLayoutId id="2147483665" r:id="rId24"/>
    <p:sldLayoutId id="2147483667" r:id="rId25"/>
    <p:sldLayoutId id="2147483652" r:id="rId26"/>
    <p:sldLayoutId id="2147483653" r:id="rId27"/>
    <p:sldLayoutId id="2147483655" r:id="rId28"/>
    <p:sldLayoutId id="2147483656" r:id="rId29"/>
    <p:sldLayoutId id="2147483657" r:id="rId30"/>
    <p:sldLayoutId id="2147483666" r:id="rId31"/>
    <p:sldLayoutId id="2147483664" r:id="rId32"/>
    <p:sldLayoutId id="2147483673" r:id="rId33"/>
    <p:sldLayoutId id="2147483674" r:id="rId34"/>
    <p:sldLayoutId id="2147483675" r:id="rId35"/>
    <p:sldLayoutId id="2147483676" r:id="rId36"/>
    <p:sldLayoutId id="2147483677" r:id="rId37"/>
    <p:sldLayoutId id="2147483678" r:id="rId38"/>
    <p:sldLayoutId id="2147483679" r:id="rId39"/>
    <p:sldLayoutId id="2147483680" r:id="rId40"/>
    <p:sldLayoutId id="2147483681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FE23C-1C5A-F04C-B586-29E798A0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9830978" cy="1705177"/>
          </a:xfrm>
        </p:spPr>
        <p:txBody>
          <a:bodyPr/>
          <a:lstStyle/>
          <a:p>
            <a:r>
              <a:rPr lang="en-US" sz="4000" dirty="0"/>
              <a:t> Faculty Senate Committee on Student </a:t>
            </a:r>
            <a:r>
              <a:rPr lang="en-US" sz="4000" dirty="0" smtClean="0"/>
              <a:t>Affairs: 28 </a:t>
            </a:r>
            <a:r>
              <a:rPr lang="en-US" sz="4000" dirty="0"/>
              <a:t>October, </a:t>
            </a:r>
            <a:r>
              <a:rPr lang="en-US" sz="4000" dirty="0" smtClean="0"/>
              <a:t>2022, Meeting and </a:t>
            </a:r>
            <a:r>
              <a:rPr lang="en-US" sz="4000" dirty="0"/>
              <a:t>Other </a:t>
            </a:r>
            <a:r>
              <a:rPr lang="en-US" sz="4000" dirty="0" smtClean="0"/>
              <a:t>Updates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519B78-ECDB-824B-BDD3-DDC37A29A0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Dr. Deborah Coulter-Harris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1B5660-3A1C-5C45-95EE-9129F9F38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3215769"/>
            <a:ext cx="4335152" cy="44183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1: Faculty Emails.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Lucy </a:t>
            </a:r>
            <a:r>
              <a:rPr lang="en-US" dirty="0" err="1" smtClean="0"/>
              <a:t>Duhon</a:t>
            </a:r>
            <a:r>
              <a:rPr lang="en-US" dirty="0" smtClean="0"/>
              <a:t>: students </a:t>
            </a:r>
            <a:r>
              <a:rPr lang="en-US" dirty="0"/>
              <a:t>need to have </a:t>
            </a:r>
            <a:r>
              <a:rPr lang="en-US" dirty="0" smtClean="0"/>
              <a:t>realistic </a:t>
            </a:r>
            <a:r>
              <a:rPr lang="en-US" dirty="0"/>
              <a:t>sense of what they should expect from faculty, and faculty need to manage student expectations and learn to articulate their expectations from students. </a:t>
            </a:r>
            <a:endParaRPr lang="en-US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Sally </a:t>
            </a:r>
            <a:r>
              <a:rPr lang="en-US" dirty="0" err="1" smtClean="0"/>
              <a:t>Harmych</a:t>
            </a:r>
            <a:r>
              <a:rPr lang="en-US" dirty="0" smtClean="0"/>
              <a:t> and </a:t>
            </a:r>
            <a:r>
              <a:rPr lang="en-US" dirty="0"/>
              <a:t>Lucy </a:t>
            </a:r>
            <a:r>
              <a:rPr lang="en-US" dirty="0" smtClean="0"/>
              <a:t>agreed: should </a:t>
            </a:r>
            <a:r>
              <a:rPr lang="en-US" dirty="0"/>
              <a:t>be a section on faculty syllabi regarding email etiquette that includes tips, guidelines and perhaps a 48 hour turnaround response.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9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1: Faculty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Lucy </a:t>
            </a:r>
            <a:r>
              <a:rPr lang="en-US" dirty="0" err="1" smtClean="0"/>
              <a:t>Duhon</a:t>
            </a:r>
            <a:r>
              <a:rPr lang="en-US" dirty="0" smtClean="0"/>
              <a:t> - </a:t>
            </a:r>
            <a:r>
              <a:rPr lang="en-US" dirty="0"/>
              <a:t>contacted Jeanne </a:t>
            </a:r>
            <a:r>
              <a:rPr lang="en-US" dirty="0" err="1"/>
              <a:t>Kusina</a:t>
            </a:r>
            <a:r>
              <a:rPr lang="en-US" dirty="0"/>
              <a:t> regarding </a:t>
            </a:r>
            <a:r>
              <a:rPr lang="en-US" dirty="0" smtClean="0"/>
              <a:t>training; will </a:t>
            </a:r>
            <a:r>
              <a:rPr lang="en-US" dirty="0"/>
              <a:t>also ask </a:t>
            </a:r>
            <a:r>
              <a:rPr lang="en-US" dirty="0" err="1" smtClean="0"/>
              <a:t>riting</a:t>
            </a:r>
            <a:r>
              <a:rPr lang="en-US" dirty="0" smtClean="0"/>
              <a:t> </a:t>
            </a:r>
            <a:r>
              <a:rPr lang="en-US" dirty="0"/>
              <a:t>Center to provide email etiquette training to students. </a:t>
            </a:r>
            <a:endParaRPr lang="en-US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Paulette Kilmer </a:t>
            </a:r>
            <a:r>
              <a:rPr lang="en-US" dirty="0"/>
              <a:t>will contact UT online about training also. </a:t>
            </a:r>
            <a:endParaRPr lang="en-US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sub-committee plans to give their report to Faculty Senate at tonight’s 15 November meeting.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1: Faculty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 25 October, 2022, I was the invited speaker to the UT Student Government </a:t>
            </a:r>
            <a:r>
              <a:rPr lang="en-US" dirty="0" smtClean="0"/>
              <a:t>assemblage: </a:t>
            </a:r>
            <a:r>
              <a:rPr lang="en-US" dirty="0"/>
              <a:t>fielded many questions about faculty not responding to emails, and directed them to go directly up the chain of command beginning with the professor before complaining to the Chair.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6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2: Dorms and ACC.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Karen </a:t>
            </a:r>
            <a:r>
              <a:rPr lang="en-US" dirty="0"/>
              <a:t>Green, Sally </a:t>
            </a:r>
            <a:r>
              <a:rPr lang="en-US" dirty="0" err="1"/>
              <a:t>Harmych</a:t>
            </a:r>
            <a:r>
              <a:rPr lang="en-US" dirty="0"/>
              <a:t>, and Deborah Coulter-Harris toured Parks Tower on Friday, 21 October from 11 am to noon.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Created extensive </a:t>
            </a:r>
            <a:r>
              <a:rPr lang="en-US" dirty="0"/>
              <a:t>check-list (see Appendix 1</a:t>
            </a:r>
            <a:r>
              <a:rPr lang="en-US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Met </a:t>
            </a:r>
            <a:r>
              <a:rPr lang="en-US" dirty="0"/>
              <a:t>with Luis Stagg, Santo </a:t>
            </a:r>
            <a:r>
              <a:rPr lang="en-US" dirty="0" err="1"/>
              <a:t>Gagalino</a:t>
            </a:r>
            <a:r>
              <a:rPr lang="en-US" dirty="0"/>
              <a:t>, and Jaime </a:t>
            </a:r>
            <a:r>
              <a:rPr lang="en-US" dirty="0" err="1"/>
              <a:t>Mazzari</a:t>
            </a:r>
            <a:r>
              <a:rPr lang="en-US" dirty="0"/>
              <a:t> from American Campus </a:t>
            </a:r>
            <a:r>
              <a:rPr lang="en-US" dirty="0" err="1"/>
              <a:t>Communiies</a:t>
            </a:r>
            <a:r>
              <a:rPr lang="en-US" dirty="0"/>
              <a:t> (ACC) and also met with </a:t>
            </a:r>
            <a:r>
              <a:rPr lang="en-US" dirty="0" err="1"/>
              <a:t>ResLife</a:t>
            </a:r>
            <a:r>
              <a:rPr lang="en-US" dirty="0"/>
              <a:t> directors Kate Abu </a:t>
            </a:r>
            <a:r>
              <a:rPr lang="en-US" dirty="0" err="1"/>
              <a:t>Absi</a:t>
            </a:r>
            <a:r>
              <a:rPr lang="en-US" dirty="0"/>
              <a:t>, Ali Moore, and </a:t>
            </a:r>
            <a:r>
              <a:rPr lang="en-US" dirty="0" err="1"/>
              <a:t>Menyada</a:t>
            </a:r>
            <a:r>
              <a:rPr lang="en-US" dirty="0"/>
              <a:t> Anderson.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1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54805"/>
            <a:ext cx="10096500" cy="883577"/>
          </a:xfrm>
        </p:spPr>
        <p:txBody>
          <a:bodyPr/>
          <a:lstStyle/>
          <a:p>
            <a:r>
              <a:rPr lang="en-US" dirty="0"/>
              <a:t>Issue 2: Dorms and ACC.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2770"/>
            <a:ext cx="10096500" cy="3308277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Checked </a:t>
            </a:r>
            <a:r>
              <a:rPr lang="en-US" sz="2400" dirty="0"/>
              <a:t>facilities and security to include cameras and monitors.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Karen Green began forming a student committee from ACC dorms; had meeting on 7 November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Sub-committee sent out ACC contact info to all RAs in ACC dorms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Happy </a:t>
            </a:r>
            <a:r>
              <a:rPr lang="en-US" sz="2400" dirty="0"/>
              <a:t>to report </a:t>
            </a:r>
            <a:r>
              <a:rPr lang="en-US" sz="2400" dirty="0" smtClean="0"/>
              <a:t> ACC is </a:t>
            </a:r>
            <a:r>
              <a:rPr lang="en-US" sz="2400" dirty="0"/>
              <a:t>doing a great job; new washers and dryers in dorms and general maintenance issues are accomplished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Detailed </a:t>
            </a:r>
            <a:r>
              <a:rPr lang="en-US" sz="2400" dirty="0"/>
              <a:t>report to be delivered at </a:t>
            </a:r>
            <a:r>
              <a:rPr lang="en-US" sz="2400" dirty="0" smtClean="0"/>
              <a:t>13 </a:t>
            </a:r>
            <a:r>
              <a:rPr lang="en-US" sz="2400" dirty="0"/>
              <a:t>December Faculty Senate meeting.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9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708918"/>
            <a:ext cx="10096500" cy="945222"/>
          </a:xfrm>
        </p:spPr>
        <p:txBody>
          <a:bodyPr/>
          <a:lstStyle/>
          <a:p>
            <a:r>
              <a:rPr lang="en-US" dirty="0"/>
              <a:t>Issues 3 and 4.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828800"/>
            <a:ext cx="10096500" cy="42049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Committee </a:t>
            </a:r>
            <a:r>
              <a:rPr lang="en-US" dirty="0"/>
              <a:t>unanimously voted “no” to a Senator’s good suggestion to create a training video to apprise faculty to be sensitive to international student cultural </a:t>
            </a:r>
            <a:r>
              <a:rPr lang="en-US" dirty="0" smtClean="0"/>
              <a:t>issues: </a:t>
            </a:r>
            <a:r>
              <a:rPr lang="en-US" dirty="0"/>
              <a:t>no </a:t>
            </a:r>
            <a:r>
              <a:rPr lang="en-US" dirty="0" smtClean="0"/>
              <a:t>$ </a:t>
            </a:r>
            <a:r>
              <a:rPr lang="en-US" dirty="0"/>
              <a:t>for </a:t>
            </a:r>
            <a:r>
              <a:rPr lang="en-US" dirty="0" smtClean="0"/>
              <a:t>venture</a:t>
            </a:r>
            <a:r>
              <a:rPr lang="en-US" dirty="0"/>
              <a:t>, and </a:t>
            </a:r>
            <a:r>
              <a:rPr lang="en-US" dirty="0" smtClean="0"/>
              <a:t>could </a:t>
            </a:r>
            <a:r>
              <a:rPr lang="en-US" dirty="0"/>
              <a:t>be issues of offending </a:t>
            </a:r>
            <a:r>
              <a:rPr lang="en-US" dirty="0" smtClean="0"/>
              <a:t>faculty </a:t>
            </a:r>
            <a:r>
              <a:rPr lang="en-US" dirty="0"/>
              <a:t>and students.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Berhane</a:t>
            </a:r>
            <a:r>
              <a:rPr lang="en-US" dirty="0"/>
              <a:t> also suggested creating a spreadsheet that would include common issues for international students; this would include locations, contact names and numbers that should be housed and accessible in OISSS in the Student Union.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9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3709"/>
            <a:ext cx="10096500" cy="760287"/>
          </a:xfrm>
        </p:spPr>
        <p:txBody>
          <a:bodyPr/>
          <a:lstStyle/>
          <a:p>
            <a:r>
              <a:rPr lang="en-US" dirty="0"/>
              <a:t>Issues 3 and 4.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202076"/>
            <a:ext cx="10096500" cy="4181583"/>
          </a:xfrm>
        </p:spPr>
        <p:txBody>
          <a:bodyPr/>
          <a:lstStyle/>
          <a:p>
            <a:r>
              <a:rPr lang="en-US" b="1" dirty="0"/>
              <a:t>New updates on Issues 3 and 4. </a:t>
            </a: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subcommittee met on Friday at 10 a.m. on 4 November, 2022. Attending were: Samir </a:t>
            </a:r>
            <a:r>
              <a:rPr lang="en-US" dirty="0" err="1"/>
              <a:t>Hefzy</a:t>
            </a:r>
            <a:r>
              <a:rPr lang="en-US" dirty="0"/>
              <a:t>, </a:t>
            </a:r>
            <a:r>
              <a:rPr lang="en-US" dirty="0" err="1"/>
              <a:t>Behane</a:t>
            </a:r>
            <a:r>
              <a:rPr lang="en-US" dirty="0"/>
              <a:t> </a:t>
            </a:r>
            <a:r>
              <a:rPr lang="en-US" dirty="0" err="1"/>
              <a:t>Teclehaimanot</a:t>
            </a:r>
            <a:r>
              <a:rPr lang="en-US" dirty="0"/>
              <a:t>, Karen </a:t>
            </a:r>
            <a:r>
              <a:rPr lang="en-US" dirty="0" err="1"/>
              <a:t>Hoblet</a:t>
            </a:r>
            <a:r>
              <a:rPr lang="en-US" dirty="0"/>
              <a:t>, Sarah Aldrich, and Deborah Coulter-Harris.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Subcommittee </a:t>
            </a:r>
            <a:r>
              <a:rPr lang="en-US" dirty="0"/>
              <a:t>plans to meet with </a:t>
            </a:r>
            <a:r>
              <a:rPr lang="en-US" dirty="0" err="1"/>
              <a:t>Yash</a:t>
            </a:r>
            <a:r>
              <a:rPr lang="en-US" dirty="0"/>
              <a:t> </a:t>
            </a:r>
            <a:r>
              <a:rPr lang="en-US" dirty="0" err="1"/>
              <a:t>Shingan</a:t>
            </a:r>
            <a:r>
              <a:rPr lang="en-US" dirty="0"/>
              <a:t> and other members of ISA before the end of fall semester to begin a dialogue about their </a:t>
            </a:r>
            <a:r>
              <a:rPr lang="en-US" dirty="0" smtClean="0"/>
              <a:t>concerns and expectations, and ask for recommendations for resources to </a:t>
            </a:r>
            <a:r>
              <a:rPr lang="en-US" dirty="0"/>
              <a:t>meet their educational needs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Deborah will set up first virtual meeting.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1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13138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Other </a:t>
            </a:r>
            <a:r>
              <a:rPr lang="en-US" dirty="0"/>
              <a:t>Meetings and Plans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Committee unanimously agreed to have another Pizza Party at the end of Spring semester for UT Student Government and ISA members. Last year’s Pizza Party was a great success</a:t>
            </a:r>
            <a:r>
              <a:rPr lang="en-US" dirty="0" smtClean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Committee might meet for a supper at end of semester!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D3B0-4E6C-DE49-A128-AFEA584F0F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93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7196</TotalTime>
  <Words>579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Roboto Slab</vt:lpstr>
      <vt:lpstr>Roboto Slab Thin</vt:lpstr>
      <vt:lpstr>Source Sans Pro</vt:lpstr>
      <vt:lpstr>Source Sans Pro Black</vt:lpstr>
      <vt:lpstr>Source Sans Pro Light</vt:lpstr>
      <vt:lpstr>Source Sans Pro Regular</vt:lpstr>
      <vt:lpstr>Times New Roman</vt:lpstr>
      <vt:lpstr>Office Theme</vt:lpstr>
      <vt:lpstr> Faculty Senate Committee on Student Affairs: 28 October, 2022, Meeting and Other Updates</vt:lpstr>
      <vt:lpstr>Issue 1: Faculty Emails. </vt:lpstr>
      <vt:lpstr>Issue 1: Faculty Emails</vt:lpstr>
      <vt:lpstr>Issue 1: Faculty Emails</vt:lpstr>
      <vt:lpstr>Issue 2: Dorms and ACC. </vt:lpstr>
      <vt:lpstr>Issue 2: Dorms and ACC. </vt:lpstr>
      <vt:lpstr>Issues 3 and 4. </vt:lpstr>
      <vt:lpstr>Issues 3 and 4. </vt:lpstr>
      <vt:lpstr>  Other Meetings and Plans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Sattler</dc:creator>
  <cp:lastModifiedBy>Microsoft account</cp:lastModifiedBy>
  <cp:revision>112</cp:revision>
  <dcterms:created xsi:type="dcterms:W3CDTF">2019-04-10T14:52:33Z</dcterms:created>
  <dcterms:modified xsi:type="dcterms:W3CDTF">2022-11-09T00:24:39Z</dcterms:modified>
</cp:coreProperties>
</file>