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0"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ri.kaspar@parkutoledo.com" userId="933170ae251f818e" providerId="LiveId" clId="{2B6F6BF9-2B0E-47A1-9EA1-7F6F2C490E4B}"/>
    <pc:docChg chg="delSld">
      <pc:chgData name="sherri.kaspar@parkutoledo.com" userId="933170ae251f818e" providerId="LiveId" clId="{2B6F6BF9-2B0E-47A1-9EA1-7F6F2C490E4B}" dt="2022-04-18T14:27:49.576" v="0" actId="47"/>
      <pc:docMkLst>
        <pc:docMk/>
      </pc:docMkLst>
      <pc:sldChg chg="del">
        <pc:chgData name="sherri.kaspar@parkutoledo.com" userId="933170ae251f818e" providerId="LiveId" clId="{2B6F6BF9-2B0E-47A1-9EA1-7F6F2C490E4B}" dt="2022-04-18T14:27:49.576" v="0" actId="47"/>
        <pc:sldMkLst>
          <pc:docMk/>
          <pc:sldMk cId="1130897524"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B530-C4DA-4B5E-A057-5F305474CB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6F551C-AF61-4571-A506-C40702EFB1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00F47-8111-4B45-9E6D-A7AF8BDDB07F}"/>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930BFDF8-70E4-4526-9FC8-4E078887A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E113E-4CD4-4EF1-B0E7-380FFCC7DCCE}"/>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4071465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921FC-AE43-41FE-ABEA-A001FC7B46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6E6AA3-29B5-4045-BCFA-51A0178CF4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063FE2-D23D-4C08-9A14-7527F024DD5B}"/>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BE8B8BFD-0229-4509-9611-5D547FBE3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B81225-37CB-4BA1-A232-3FD59CD142CE}"/>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290922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FEC986-A388-4F6E-84D1-900061D30C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2713E6-27E3-441B-B545-67F6CB4C4D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B4B34D-B580-4271-9721-3CB5681E2676}"/>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88E1A050-49B9-4D97-B687-E72CA7451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896FAB-3472-401A-B49F-E9BEF4F77D25}"/>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418960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7A68-DAB6-4F59-BED1-55F0148BF5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8A228B-F173-4A69-BB2C-1531A94F32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679E19-0135-4C51-8C79-B80375187FAD}"/>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907C6F64-AAB7-4035-9B13-19F276D0E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909A1-B89A-40E5-B10B-1C4D06AFCD10}"/>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81087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E6F33-10CA-4EDC-882A-FF695B23C3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725690-1B60-40F9-B0B1-0D7A397C9E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11CBD5-F8C2-4C69-BB6C-B669A0F2265D}"/>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FBE2B878-CE99-4249-98FB-30102DB55C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D2EE5-1873-47B7-A8ED-33609C112A04}"/>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373892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45BB9-5762-430D-9A94-DABFD6F21D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0A7C5F-00EB-4C9B-B84C-9D8DD1BA3E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269199-BF91-4A2D-9938-4DF172032D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E2BC4D-924E-4426-8968-91CAA14C198E}"/>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6" name="Footer Placeholder 5">
            <a:extLst>
              <a:ext uri="{FF2B5EF4-FFF2-40B4-BE49-F238E27FC236}">
                <a16:creationId xmlns:a16="http://schemas.microsoft.com/office/drawing/2014/main" id="{2F3A3FBB-9CB3-4AE8-9E90-03F43CEFFC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E2E19E-29D9-4056-AFCA-C56B890B5B02}"/>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4078281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801C-2BE2-4B82-92DC-364AA2F836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5536F2-B74E-4133-8A81-E2EBD48399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42297C-478F-44E9-91D4-681590B497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80E07F-C5C5-4D14-9079-A0EA457F92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05494-26CC-47C8-9ECF-14D4D1BE55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3A309D-D45B-43C0-A00D-F5F68FD32B73}"/>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8" name="Footer Placeholder 7">
            <a:extLst>
              <a:ext uri="{FF2B5EF4-FFF2-40B4-BE49-F238E27FC236}">
                <a16:creationId xmlns:a16="http://schemas.microsoft.com/office/drawing/2014/main" id="{8EB00103-58FC-46B2-9615-E37D5FE22F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6D3E74-B06E-4577-B055-0F327FBA03EF}"/>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118393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3E902-3976-4E25-B9AB-0F0961F695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C36FD2-54C8-42CB-AD9A-30BC2F3AAC3D}"/>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4" name="Footer Placeholder 3">
            <a:extLst>
              <a:ext uri="{FF2B5EF4-FFF2-40B4-BE49-F238E27FC236}">
                <a16:creationId xmlns:a16="http://schemas.microsoft.com/office/drawing/2014/main" id="{C9054062-C9F2-409F-BCC6-40EC527F2A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8124F9-ABF3-4387-8B16-DFC649F57F78}"/>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190595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E4DAEB-CCC4-44D1-87FB-F82292256510}"/>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3" name="Footer Placeholder 2">
            <a:extLst>
              <a:ext uri="{FF2B5EF4-FFF2-40B4-BE49-F238E27FC236}">
                <a16:creationId xmlns:a16="http://schemas.microsoft.com/office/drawing/2014/main" id="{3C5DA4A1-A908-40A5-84B1-7DAB7F3962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711A77-5DCE-41BC-B0AC-DF66CF880C4F}"/>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181007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08FE-172F-4C36-A1AF-0D3BF16401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65DDEF-0058-4B27-8D47-651EEA80FB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587C75-7DDB-4B88-A40F-6BAD72D9F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C57CDA-A905-4044-88B0-5487CC6B3132}"/>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6" name="Footer Placeholder 5">
            <a:extLst>
              <a:ext uri="{FF2B5EF4-FFF2-40B4-BE49-F238E27FC236}">
                <a16:creationId xmlns:a16="http://schemas.microsoft.com/office/drawing/2014/main" id="{FE2AEF75-DD43-4B6D-BF6F-AA26B9D038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BFE258-9746-416E-A261-5FCDA8F0B763}"/>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288216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6007-BE37-4547-AD64-018F244DC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A5B79B-0B3F-4AB0-A09D-98FC203F95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9F944C-9727-482C-AB47-A5107E256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BA3668-E086-4609-8197-D8178087FA6F}"/>
              </a:ext>
            </a:extLst>
          </p:cNvPr>
          <p:cNvSpPr>
            <a:spLocks noGrp="1"/>
          </p:cNvSpPr>
          <p:nvPr>
            <p:ph type="dt" sz="half" idx="10"/>
          </p:nvPr>
        </p:nvSpPr>
        <p:spPr/>
        <p:txBody>
          <a:bodyPr/>
          <a:lstStyle/>
          <a:p>
            <a:fld id="{637E6D44-DD6B-4DE2-91D7-C165301E567C}" type="datetimeFigureOut">
              <a:rPr lang="en-US" smtClean="0"/>
              <a:t>5/18/2022</a:t>
            </a:fld>
            <a:endParaRPr lang="en-US"/>
          </a:p>
        </p:txBody>
      </p:sp>
      <p:sp>
        <p:nvSpPr>
          <p:cNvPr id="6" name="Footer Placeholder 5">
            <a:extLst>
              <a:ext uri="{FF2B5EF4-FFF2-40B4-BE49-F238E27FC236}">
                <a16:creationId xmlns:a16="http://schemas.microsoft.com/office/drawing/2014/main" id="{3326E2CE-00E6-48F0-A389-9B660AE453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DAD9F3-6194-404B-A21F-E6178E968E53}"/>
              </a:ext>
            </a:extLst>
          </p:cNvPr>
          <p:cNvSpPr>
            <a:spLocks noGrp="1"/>
          </p:cNvSpPr>
          <p:nvPr>
            <p:ph type="sldNum" sz="quarter" idx="12"/>
          </p:nvPr>
        </p:nvSpPr>
        <p:spPr/>
        <p:txBody>
          <a:bodyPr/>
          <a:lstStyle/>
          <a:p>
            <a:fld id="{11CA9ADA-0200-4D6B-B257-6C89283E2D93}" type="slidenum">
              <a:rPr lang="en-US" smtClean="0"/>
              <a:t>‹#›</a:t>
            </a:fld>
            <a:endParaRPr lang="en-US"/>
          </a:p>
        </p:txBody>
      </p:sp>
    </p:spTree>
    <p:extLst>
      <p:ext uri="{BB962C8B-B14F-4D97-AF65-F5344CB8AC3E}">
        <p14:creationId xmlns:p14="http://schemas.microsoft.com/office/powerpoint/2010/main" val="13882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27451-04C3-4139-8B6E-902B58A89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B9C334-2D9D-40D0-81C1-E52A18D46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CDE82-8EC1-47B7-806B-928AAFBAD6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E6D44-DD6B-4DE2-91D7-C165301E567C}" type="datetimeFigureOut">
              <a:rPr lang="en-US" smtClean="0"/>
              <a:t>5/18/2022</a:t>
            </a:fld>
            <a:endParaRPr lang="en-US"/>
          </a:p>
        </p:txBody>
      </p:sp>
      <p:sp>
        <p:nvSpPr>
          <p:cNvPr id="5" name="Footer Placeholder 4">
            <a:extLst>
              <a:ext uri="{FF2B5EF4-FFF2-40B4-BE49-F238E27FC236}">
                <a16:creationId xmlns:a16="http://schemas.microsoft.com/office/drawing/2014/main" id="{8B40F6A4-3650-415B-9C77-027AA59A17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4FCB75-D0B7-486E-BE5F-62E54C66DE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A9ADA-0200-4D6B-B257-6C89283E2D93}" type="slidenum">
              <a:rPr lang="en-US" smtClean="0"/>
              <a:t>‹#›</a:t>
            </a:fld>
            <a:endParaRPr lang="en-US"/>
          </a:p>
        </p:txBody>
      </p:sp>
    </p:spTree>
    <p:extLst>
      <p:ext uri="{BB962C8B-B14F-4D97-AF65-F5344CB8AC3E}">
        <p14:creationId xmlns:p14="http://schemas.microsoft.com/office/powerpoint/2010/main" val="3394399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414BE-6205-4676-AD08-542B02EA0E0A}"/>
              </a:ext>
            </a:extLst>
          </p:cNvPr>
          <p:cNvSpPr>
            <a:spLocks noGrp="1"/>
          </p:cNvSpPr>
          <p:nvPr>
            <p:ph type="title"/>
          </p:nvPr>
        </p:nvSpPr>
        <p:spPr>
          <a:xfrm>
            <a:off x="838200" y="365125"/>
            <a:ext cx="10515600" cy="756539"/>
          </a:xfrm>
        </p:spPr>
        <p:txBody>
          <a:bodyPr>
            <a:normAutofit/>
          </a:bodyPr>
          <a:lstStyle/>
          <a:p>
            <a:pPr algn="ctr"/>
            <a:r>
              <a:rPr lang="en-US" sz="3600" b="1" dirty="0"/>
              <a:t>Monetizing Parking Assets</a:t>
            </a:r>
          </a:p>
        </p:txBody>
      </p:sp>
      <p:sp>
        <p:nvSpPr>
          <p:cNvPr id="3" name="Content Placeholder 2">
            <a:extLst>
              <a:ext uri="{FF2B5EF4-FFF2-40B4-BE49-F238E27FC236}">
                <a16:creationId xmlns:a16="http://schemas.microsoft.com/office/drawing/2014/main" id="{536F79FE-525E-4D49-B9B9-B91A5C8551A1}"/>
              </a:ext>
            </a:extLst>
          </p:cNvPr>
          <p:cNvSpPr>
            <a:spLocks noGrp="1"/>
          </p:cNvSpPr>
          <p:nvPr>
            <p:ph idx="1"/>
          </p:nvPr>
        </p:nvSpPr>
        <p:spPr>
          <a:xfrm>
            <a:off x="838200" y="1179449"/>
            <a:ext cx="10515600" cy="4351338"/>
          </a:xfrm>
        </p:spPr>
        <p: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University of Toledo monetized its parking assets through a long-term concession (the “Concession”) transaction, in order to:</a:t>
            </a:r>
          </a:p>
          <a:p>
            <a:pPr marL="342900" marR="0" lvl="0" indent="-342900" algn="just" defTabSz="914400" rtl="0" eaLnBrk="1" fontAlgn="auto" latinLnBrk="0" hangingPunct="1">
              <a:lnSpc>
                <a:spcPct val="104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Generate an upfront capital payment that can be used to help the University achieve its growth targets and advance its strategic priorities.</a:t>
            </a:r>
          </a:p>
          <a:p>
            <a:pPr marL="342900" marR="0" lvl="0" indent="-342900" algn="just" defTabSz="914400" rtl="0" eaLnBrk="1" fontAlgn="auto" latinLnBrk="0" hangingPunct="1">
              <a:lnSpc>
                <a:spcPct val="104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Improve the physical condition of the facilities that make up the Parking System.</a:t>
            </a:r>
          </a:p>
          <a:p>
            <a:pPr marL="342900" marR="0" lvl="0" indent="-342900" algn="just" defTabSz="914400" rtl="0" eaLnBrk="1" fontAlgn="auto" latinLnBrk="0" hangingPunct="1">
              <a:lnSpc>
                <a:spcPct val="104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Provide a better customer experience by outsourcing the operation to an experienced, professional third-party parking operator.</a:t>
            </a:r>
          </a:p>
          <a:p>
            <a:pPr marL="342900" marR="0" lvl="0" indent="-342900" algn="just" defTabSz="914400" rtl="0" eaLnBrk="1" fontAlgn="auto" latinLnBrk="0" hangingPunct="1">
              <a:lnSpc>
                <a:spcPct val="104000"/>
              </a:lnSpc>
              <a:spcBef>
                <a:spcPts val="0"/>
              </a:spcBef>
              <a:spcAft>
                <a:spcPts val="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Improve the operation and management of the System using technology and parking industry best practices.</a:t>
            </a:r>
          </a:p>
          <a:p>
            <a:pPr marL="342900" marR="0" lvl="0" indent="-342900" algn="just" defTabSz="914400" rtl="0" eaLnBrk="1" fontAlgn="auto" latinLnBrk="0" hangingPunct="1">
              <a:lnSpc>
                <a:spcPct val="104000"/>
              </a:lnSpc>
              <a:spcBef>
                <a:spcPts val="0"/>
              </a:spcBef>
              <a:spcAft>
                <a:spcPts val="1200"/>
              </a:spcAft>
              <a:buClrTx/>
              <a:buSzTx/>
              <a:buFont typeface="Symbol" panose="05050102010706020507" pitchFamily="18" charset="2"/>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Focus on its core mission of educating its students.</a:t>
            </a:r>
          </a:p>
          <a:p>
            <a:pPr marL="0" marR="0" lvl="0" indent="0" algn="just" defTabSz="914400" rtl="0" eaLnBrk="1" fontAlgn="auto" latinLnBrk="0" hangingPunct="1">
              <a:lnSpc>
                <a:spcPct val="104000"/>
              </a:lnSpc>
              <a:spcBef>
                <a:spcPts val="0"/>
              </a:spcBef>
              <a:spcAft>
                <a:spcPts val="12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Concession transaction closed on October 7, 2021 and provided the University with an upfront payment of $52 million together with a further $10 million to be spent by the Concessionaire over the first three years of the Concession on upgrading the condition of the parking assets. </a:t>
            </a:r>
          </a:p>
          <a:p>
            <a:pPr marL="0" marR="0" lvl="0" indent="0" algn="just" defTabSz="914400" rtl="0" eaLnBrk="1" fontAlgn="auto" latinLnBrk="0" hangingPunct="1">
              <a:lnSpc>
                <a:spcPct val="104000"/>
              </a:lnSpc>
              <a:spcBef>
                <a:spcPts val="0"/>
              </a:spcBef>
              <a:spcAft>
                <a:spcPts val="12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Thereafter the Concessionaire is required to maintain the parking assets in good condition and to distribute to the University an anticipated further $140 million of surplus parking cash flows over the life of the Concession. </a:t>
            </a:r>
          </a:p>
          <a:p>
            <a:endParaRPr lang="en-US" dirty="0"/>
          </a:p>
        </p:txBody>
      </p:sp>
      <p:pic>
        <p:nvPicPr>
          <p:cNvPr id="4" name="Picture 3">
            <a:extLst>
              <a:ext uri="{FF2B5EF4-FFF2-40B4-BE49-F238E27FC236}">
                <a16:creationId xmlns:a16="http://schemas.microsoft.com/office/drawing/2014/main" id="{94DB0583-9CFF-4674-8779-11509C6EAAED}"/>
              </a:ext>
            </a:extLst>
          </p:cNvPr>
          <p:cNvPicPr>
            <a:picLocks noChangeAspect="1"/>
          </p:cNvPicPr>
          <p:nvPr/>
        </p:nvPicPr>
        <p:blipFill>
          <a:blip r:embed="rId2"/>
          <a:stretch>
            <a:fillRect/>
          </a:stretch>
        </p:blipFill>
        <p:spPr>
          <a:xfrm>
            <a:off x="1086643" y="5588572"/>
            <a:ext cx="10018713" cy="878739"/>
          </a:xfrm>
          <a:prstGeom prst="rect">
            <a:avLst/>
          </a:prstGeom>
        </p:spPr>
      </p:pic>
      <p:pic>
        <p:nvPicPr>
          <p:cNvPr id="5" name="Picture 4" descr="ParkUToledo-logo">
            <a:extLst>
              <a:ext uri="{FF2B5EF4-FFF2-40B4-BE49-F238E27FC236}">
                <a16:creationId xmlns:a16="http://schemas.microsoft.com/office/drawing/2014/main" id="{9B9CE839-187E-457A-A300-D25AEDC294AA}"/>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9838944" y="0"/>
            <a:ext cx="2353056" cy="1063471"/>
          </a:xfrm>
          <a:prstGeom prst="rect">
            <a:avLst/>
          </a:prstGeom>
        </p:spPr>
      </p:pic>
    </p:spTree>
    <p:extLst>
      <p:ext uri="{BB962C8B-B14F-4D97-AF65-F5344CB8AC3E}">
        <p14:creationId xmlns:p14="http://schemas.microsoft.com/office/powerpoint/2010/main" val="325709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973853-DA3F-4B14-90A8-43AA0052262E}"/>
              </a:ext>
            </a:extLst>
          </p:cNvPr>
          <p:cNvSpPr>
            <a:spLocks noGrp="1"/>
          </p:cNvSpPr>
          <p:nvPr>
            <p:ph type="title"/>
          </p:nvPr>
        </p:nvSpPr>
        <p:spPr>
          <a:xfrm>
            <a:off x="838200" y="365125"/>
            <a:ext cx="10515600" cy="756539"/>
          </a:xfrm>
        </p:spPr>
        <p:txBody>
          <a:bodyPr>
            <a:normAutofit/>
          </a:bodyPr>
          <a:lstStyle/>
          <a:p>
            <a:pPr algn="ctr"/>
            <a:r>
              <a:rPr lang="en-US" sz="3600" b="1" dirty="0"/>
              <a:t>The Concessionaire</a:t>
            </a:r>
          </a:p>
        </p:txBody>
      </p:sp>
      <p:sp>
        <p:nvSpPr>
          <p:cNvPr id="4" name="Content Placeholder 3">
            <a:extLst>
              <a:ext uri="{FF2B5EF4-FFF2-40B4-BE49-F238E27FC236}">
                <a16:creationId xmlns:a16="http://schemas.microsoft.com/office/drawing/2014/main" id="{54C1FF24-5A27-4F66-B57C-74F6FBB2CA52}"/>
              </a:ext>
            </a:extLst>
          </p:cNvPr>
          <p:cNvSpPr>
            <a:spLocks noGrp="1"/>
          </p:cNvSpPr>
          <p:nvPr>
            <p:ph idx="1"/>
          </p:nvPr>
        </p:nvSpPr>
        <p:spPr>
          <a:xfrm>
            <a:off x="838200" y="1121664"/>
            <a:ext cx="10515600" cy="4351338"/>
          </a:xfrm>
        </p:spPr>
        <p:txBody>
          <a:bodyPr>
            <a:normAutofit fontScale="92500" lnSpcReduction="10000"/>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Concession Agreement is between the University of Toledo and ParkUToledo (the “Concessionaire”), a non-profit entity controlled by the Toledo Lucas County Port Authority.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Concessionaire’s obligations are managed by an Asset Manager (Diogenes) which in turn oversees the operation of the Parking System by an experienced parking Operator (SP+).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Both the Asset Manager and the Operator have extensive experience in concession and parking operations management, and both have continued the employment of key university parking employees in order to ensure continuity of processes and institutional knowledge.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 a non-profit entity the Concessionaire operates the parking system for the ultimate benefit of the University and pays all surplus cash flow from the parking revenues, after operating expenses and debt service, to the University.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Diogenes and SP+ are private companies, engaged by the Concessionaire to manage and operate the parking system for a fee and neither company participates in the parking revenues. </a:t>
            </a:r>
          </a:p>
          <a:p>
            <a:endParaRPr lang="en-US" dirty="0"/>
          </a:p>
        </p:txBody>
      </p:sp>
      <p:pic>
        <p:nvPicPr>
          <p:cNvPr id="5" name="Picture 4">
            <a:extLst>
              <a:ext uri="{FF2B5EF4-FFF2-40B4-BE49-F238E27FC236}">
                <a16:creationId xmlns:a16="http://schemas.microsoft.com/office/drawing/2014/main" id="{CE57F7FA-D365-427E-B047-6837B26227AE}"/>
              </a:ext>
            </a:extLst>
          </p:cNvPr>
          <p:cNvPicPr>
            <a:picLocks noChangeAspect="1"/>
          </p:cNvPicPr>
          <p:nvPr/>
        </p:nvPicPr>
        <p:blipFill>
          <a:blip r:embed="rId2"/>
          <a:stretch>
            <a:fillRect/>
          </a:stretch>
        </p:blipFill>
        <p:spPr>
          <a:xfrm>
            <a:off x="1311517" y="5736336"/>
            <a:ext cx="9568966" cy="379995"/>
          </a:xfrm>
          <a:prstGeom prst="rect">
            <a:avLst/>
          </a:prstGeom>
        </p:spPr>
      </p:pic>
      <p:pic>
        <p:nvPicPr>
          <p:cNvPr id="6" name="Picture 5" descr="ParkUToledo-logo">
            <a:extLst>
              <a:ext uri="{FF2B5EF4-FFF2-40B4-BE49-F238E27FC236}">
                <a16:creationId xmlns:a16="http://schemas.microsoft.com/office/drawing/2014/main" id="{2CF908E7-1599-492F-9F74-9D253400760C}"/>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9838944" y="0"/>
            <a:ext cx="2353056" cy="1063471"/>
          </a:xfrm>
          <a:prstGeom prst="rect">
            <a:avLst/>
          </a:prstGeom>
        </p:spPr>
      </p:pic>
    </p:spTree>
    <p:extLst>
      <p:ext uri="{BB962C8B-B14F-4D97-AF65-F5344CB8AC3E}">
        <p14:creationId xmlns:p14="http://schemas.microsoft.com/office/powerpoint/2010/main" val="115128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DE38-AD12-42D5-9607-31C58792394F}"/>
              </a:ext>
            </a:extLst>
          </p:cNvPr>
          <p:cNvSpPr>
            <a:spLocks noGrp="1"/>
          </p:cNvSpPr>
          <p:nvPr>
            <p:ph type="title"/>
          </p:nvPr>
        </p:nvSpPr>
        <p:spPr>
          <a:xfrm>
            <a:off x="838200" y="365125"/>
            <a:ext cx="10515600" cy="829691"/>
          </a:xfrm>
        </p:spPr>
        <p:txBody>
          <a:bodyPr>
            <a:normAutofit/>
          </a:bodyPr>
          <a:lstStyle/>
          <a:p>
            <a:r>
              <a:rPr lang="en-US" sz="3600" b="1" dirty="0"/>
              <a:t>                                     Key Takeaways</a:t>
            </a:r>
          </a:p>
        </p:txBody>
      </p:sp>
      <p:sp>
        <p:nvSpPr>
          <p:cNvPr id="3" name="Content Placeholder 2">
            <a:extLst>
              <a:ext uri="{FF2B5EF4-FFF2-40B4-BE49-F238E27FC236}">
                <a16:creationId xmlns:a16="http://schemas.microsoft.com/office/drawing/2014/main" id="{2C40883E-6452-421B-B910-63042A1C5A6F}"/>
              </a:ext>
            </a:extLst>
          </p:cNvPr>
          <p:cNvSpPr>
            <a:spLocks noGrp="1"/>
          </p:cNvSpPr>
          <p:nvPr>
            <p:ph idx="1"/>
          </p:nvPr>
        </p:nvSpPr>
        <p:spPr>
          <a:xfrm>
            <a:off x="838200" y="1194816"/>
            <a:ext cx="10515600" cy="5157216"/>
          </a:xfrm>
        </p:spPr>
        <p:txBody>
          <a:bodyPr>
            <a:normAutofit fontScale="92500" lnSpcReduction="10000"/>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 executed an innovative financing structure in order to recycle and redeploy capital from a non-core asset into mission critical funding</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 ownership changed hands –</a:t>
            </a:r>
          </a:p>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 retains control of parking policy, eligibility, rates and fines, </a:t>
            </a:r>
          </a:p>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 sets operating standards</a:t>
            </a:r>
          </a:p>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Strict hand back provisions</a:t>
            </a:r>
          </a:p>
          <a:p>
            <a:pPr marL="342900" marR="0" lvl="0" indent="-34290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Reporting requirements and PAC</a:t>
            </a:r>
            <a:endParaRPr kumimoji="0" lang="en-US" sz="1800" b="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It is a financing transaction in the sense that the up</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front check and ongoing capital life cycle cost commitments are based on numbers – and changes to those numbers can have consequences; </a:t>
            </a:r>
          </a:p>
          <a:p>
            <a:pPr marL="342900" marR="0" lvl="0" indent="-3429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Enrolment</a:t>
            </a:r>
          </a:p>
          <a:p>
            <a:pPr marL="342900" marR="0" lvl="0" indent="-3429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Permit and visitor estimates</a:t>
            </a:r>
          </a:p>
          <a:p>
            <a:pPr marL="342900" marR="0" lvl="0" indent="-342900" algn="l" defTabSz="914400" rtl="0" eaLnBrk="1" fontAlgn="auto" latinLnBrk="0" hangingPunct="1">
              <a:lnSpc>
                <a:spcPct val="107000"/>
              </a:lnSpc>
              <a:spcBef>
                <a:spcPts val="0"/>
              </a:spcBef>
              <a:spcAft>
                <a:spcPts val="80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Number of parking spaces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Changes to these assumptions will impact debt service and / or the amounts distributed annually to the University as surplus cash flow</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It is more than a financing transaction in the sense that it is a partnership in which ParkUToledo has a mission to provide safe secure parking and to optimize the surplus cash flows distributed to the University over the life of the concession. </a:t>
            </a:r>
          </a:p>
          <a:p>
            <a:endParaRPr lang="en-US" dirty="0"/>
          </a:p>
        </p:txBody>
      </p:sp>
      <p:pic>
        <p:nvPicPr>
          <p:cNvPr id="4" name="Picture 3" descr="ParkUToledo-logo">
            <a:extLst>
              <a:ext uri="{FF2B5EF4-FFF2-40B4-BE49-F238E27FC236}">
                <a16:creationId xmlns:a16="http://schemas.microsoft.com/office/drawing/2014/main" id="{02474C82-CAA6-4C0E-A14B-21F04AC64DC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9838944" y="0"/>
            <a:ext cx="2353056" cy="1063471"/>
          </a:xfrm>
          <a:prstGeom prst="rect">
            <a:avLst/>
          </a:prstGeom>
        </p:spPr>
      </p:pic>
    </p:spTree>
    <p:extLst>
      <p:ext uri="{BB962C8B-B14F-4D97-AF65-F5344CB8AC3E}">
        <p14:creationId xmlns:p14="http://schemas.microsoft.com/office/powerpoint/2010/main" val="1432203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526</Words>
  <Application>Microsoft Office PowerPoint</Application>
  <PresentationFormat>Widescreen</PresentationFormat>
  <Paragraphs>32</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Calibri</vt:lpstr>
      <vt:lpstr>Calibri Light</vt:lpstr>
      <vt:lpstr>Courier New</vt:lpstr>
      <vt:lpstr>Symbol</vt:lpstr>
      <vt:lpstr>Times New Roman</vt:lpstr>
      <vt:lpstr>Wingdings</vt:lpstr>
      <vt:lpstr>Office Theme</vt:lpstr>
      <vt:lpstr>Monetizing Parking Assets</vt:lpstr>
      <vt:lpstr>The Concessionaire</vt:lpstr>
      <vt:lpstr>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Monetizing Parking Assets</dc:title>
  <dc:creator>sherri.kaspar@parkutoledo.com</dc:creator>
  <cp:lastModifiedBy>facsen</cp:lastModifiedBy>
  <cp:revision>1</cp:revision>
  <cp:lastPrinted>2022-04-18T14:25:51Z</cp:lastPrinted>
  <dcterms:created xsi:type="dcterms:W3CDTF">2022-04-12T15:23:41Z</dcterms:created>
  <dcterms:modified xsi:type="dcterms:W3CDTF">2022-05-18T19:01:35Z</dcterms:modified>
</cp:coreProperties>
</file>