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sldIdLst>
    <p:sldId id="347" r:id="rId5"/>
    <p:sldId id="349" r:id="rId6"/>
    <p:sldId id="348" r:id="rId7"/>
    <p:sldId id="356" r:id="rId8"/>
    <p:sldId id="357" r:id="rId9"/>
    <p:sldId id="350" r:id="rId10"/>
    <p:sldId id="351" r:id="rId11"/>
    <p:sldId id="354" r:id="rId12"/>
    <p:sldId id="358" r:id="rId13"/>
    <p:sldId id="359" r:id="rId14"/>
    <p:sldId id="355" r:id="rId15"/>
    <p:sldId id="352" r:id="rId16"/>
    <p:sldId id="35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nate 2022 10 18 report" id="{E76FF028-B6BB-B84A-8912-762DF9CD35BD}">
          <p14:sldIdLst>
            <p14:sldId id="347"/>
            <p14:sldId id="349"/>
            <p14:sldId id="348"/>
            <p14:sldId id="356"/>
            <p14:sldId id="357"/>
            <p14:sldId id="350"/>
            <p14:sldId id="351"/>
            <p14:sldId id="354"/>
            <p14:sldId id="358"/>
            <p14:sldId id="359"/>
            <p14:sldId id="355"/>
            <p14:sldId id="352"/>
            <p14:sldId id="35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99"/>
    <a:srgbClr val="800000"/>
    <a:srgbClr val="2F5597"/>
    <a:srgbClr val="008000"/>
    <a:srgbClr val="009900"/>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745B92-98B5-49BA-8EA4-479F60B4EA59}" v="1" dt="2023-08-31T15:24:37.185"/>
    <p1510:client id="{C269BE7E-E13E-43FF-A3FE-FBD2215D7142}" v="32" dt="2023-08-29T19:18:45.639"/>
    <p1510:client id="{FFF43196-122E-7F4E-A711-B5998852A607}" v="1" dt="2023-08-31T17:20:08.7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euermann, Barry W." userId="S::bscheue@rockets.utoledo.edu::fe07034a-cb9e-49c8-8af4-33e9afaa3e8d" providerId="AD" clId="Web-{0C745B92-98B5-49BA-8EA4-479F60B4EA59}"/>
    <pc:docChg chg="sldOrd">
      <pc:chgData name="Scheuermann, Barry W." userId="S::bscheue@rockets.utoledo.edu::fe07034a-cb9e-49c8-8af4-33e9afaa3e8d" providerId="AD" clId="Web-{0C745B92-98B5-49BA-8EA4-479F60B4EA59}" dt="2023-08-31T15:24:37.185" v="0"/>
      <pc:docMkLst>
        <pc:docMk/>
      </pc:docMkLst>
      <pc:sldChg chg="ord">
        <pc:chgData name="Scheuermann, Barry W." userId="S::bscheue@rockets.utoledo.edu::fe07034a-cb9e-49c8-8af4-33e9afaa3e8d" providerId="AD" clId="Web-{0C745B92-98B5-49BA-8EA4-479F60B4EA59}" dt="2023-08-31T15:24:37.185" v="0"/>
        <pc:sldMkLst>
          <pc:docMk/>
          <pc:sldMk cId="1838627834" sldId="348"/>
        </pc:sldMkLst>
      </pc:sldChg>
    </pc:docChg>
  </pc:docChgLst>
  <pc:docChgLst>
    <pc:chgData name="Koch, Lauren Gerard" userId="S::lkoch7@rockets.utoledo.edu::b790a0dd-390c-48f2-865f-422c0e9c8e17" providerId="AD" clId="Web-{FFF43196-122E-7F4E-A711-B5998852A607}"/>
    <pc:docChg chg="sldOrd">
      <pc:chgData name="Koch, Lauren Gerard" userId="S::lkoch7@rockets.utoledo.edu::b790a0dd-390c-48f2-865f-422c0e9c8e17" providerId="AD" clId="Web-{FFF43196-122E-7F4E-A711-B5998852A607}" dt="2023-08-31T17:20:08.737" v="0"/>
      <pc:docMkLst>
        <pc:docMk/>
      </pc:docMkLst>
      <pc:sldChg chg="ord">
        <pc:chgData name="Koch, Lauren Gerard" userId="S::lkoch7@rockets.utoledo.edu::b790a0dd-390c-48f2-865f-422c0e9c8e17" providerId="AD" clId="Web-{FFF43196-122E-7F4E-A711-B5998852A607}" dt="2023-08-31T17:20:08.737" v="0"/>
        <pc:sldMkLst>
          <pc:docMk/>
          <pc:sldMk cId="4199990551" sldId="35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90174-6CF3-4E20-A660-C9FBDBA8E85C}" type="datetimeFigureOut">
              <a:rPr lang="en-US" smtClean="0"/>
              <a:t>8/31/2023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1084F-8B24-4438-B1EA-F74F074538B1}" type="slidenum">
              <a:rPr lang="en-US" smtClean="0"/>
              <a:t>‹#›</a:t>
            </a:fld>
            <a:endParaRPr lang="en-US"/>
          </a:p>
        </p:txBody>
      </p:sp>
    </p:spTree>
    <p:extLst>
      <p:ext uri="{BB962C8B-B14F-4D97-AF65-F5344CB8AC3E}">
        <p14:creationId xmlns:p14="http://schemas.microsoft.com/office/powerpoint/2010/main" val="3154665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071084F-8B24-4438-B1EA-F74F074538B1}" type="slidenum">
              <a:rPr lang="en-US" smtClean="0"/>
              <a:t>1</a:t>
            </a:fld>
            <a:endParaRPr lang="en-US"/>
          </a:p>
        </p:txBody>
      </p:sp>
      <p:sp>
        <p:nvSpPr>
          <p:cNvPr id="6" name="Notes Placeholder 5">
            <a:extLst>
              <a:ext uri="{FF2B5EF4-FFF2-40B4-BE49-F238E27FC236}">
                <a16:creationId xmlns:a16="http://schemas.microsoft.com/office/drawing/2014/main" id="{3BEC9119-867E-9FDC-A477-57C1FDDC3F9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189508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084F-8B24-4438-B1EA-F74F074538B1}" type="slidenum">
              <a:rPr lang="en-US" smtClean="0"/>
              <a:t>10</a:t>
            </a:fld>
            <a:endParaRPr lang="en-US"/>
          </a:p>
        </p:txBody>
      </p:sp>
    </p:spTree>
    <p:extLst>
      <p:ext uri="{BB962C8B-B14F-4D97-AF65-F5344CB8AC3E}">
        <p14:creationId xmlns:p14="http://schemas.microsoft.com/office/powerpoint/2010/main" val="3848482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084F-8B24-4438-B1EA-F74F074538B1}" type="slidenum">
              <a:rPr lang="en-US" smtClean="0"/>
              <a:t>11</a:t>
            </a:fld>
            <a:endParaRPr lang="en-US"/>
          </a:p>
        </p:txBody>
      </p:sp>
    </p:spTree>
    <p:extLst>
      <p:ext uri="{BB962C8B-B14F-4D97-AF65-F5344CB8AC3E}">
        <p14:creationId xmlns:p14="http://schemas.microsoft.com/office/powerpoint/2010/main" val="538904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084F-8B24-4438-B1EA-F74F074538B1}" type="slidenum">
              <a:rPr lang="en-US" smtClean="0"/>
              <a:t>12</a:t>
            </a:fld>
            <a:endParaRPr lang="en-US"/>
          </a:p>
        </p:txBody>
      </p:sp>
    </p:spTree>
    <p:extLst>
      <p:ext uri="{BB962C8B-B14F-4D97-AF65-F5344CB8AC3E}">
        <p14:creationId xmlns:p14="http://schemas.microsoft.com/office/powerpoint/2010/main" val="3616513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084F-8B24-4438-B1EA-F74F074538B1}" type="slidenum">
              <a:rPr lang="en-US" smtClean="0"/>
              <a:t>13</a:t>
            </a:fld>
            <a:endParaRPr lang="en-US"/>
          </a:p>
        </p:txBody>
      </p:sp>
    </p:spTree>
    <p:extLst>
      <p:ext uri="{BB962C8B-B14F-4D97-AF65-F5344CB8AC3E}">
        <p14:creationId xmlns:p14="http://schemas.microsoft.com/office/powerpoint/2010/main" val="3369534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071084F-8B24-4438-B1EA-F74F074538B1}" type="slidenum">
              <a:rPr lang="en-US" smtClean="0"/>
              <a:t>2</a:t>
            </a:fld>
            <a:endParaRPr lang="en-US"/>
          </a:p>
        </p:txBody>
      </p:sp>
      <p:sp>
        <p:nvSpPr>
          <p:cNvPr id="6" name="Notes Placeholder 5">
            <a:extLst>
              <a:ext uri="{FF2B5EF4-FFF2-40B4-BE49-F238E27FC236}">
                <a16:creationId xmlns:a16="http://schemas.microsoft.com/office/drawing/2014/main" id="{93F1E217-9825-071E-1EF1-8DB08B7C11D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958789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071084F-8B24-4438-B1EA-F74F074538B1}" type="slidenum">
              <a:rPr lang="en-US" smtClean="0"/>
              <a:t>3</a:t>
            </a:fld>
            <a:endParaRPr lang="en-US"/>
          </a:p>
        </p:txBody>
      </p:sp>
      <p:sp>
        <p:nvSpPr>
          <p:cNvPr id="6" name="Notes Placeholder 5">
            <a:extLst>
              <a:ext uri="{FF2B5EF4-FFF2-40B4-BE49-F238E27FC236}">
                <a16:creationId xmlns:a16="http://schemas.microsoft.com/office/drawing/2014/main" id="{B2327B4B-027E-37B7-AB03-D3A629BB529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68160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071084F-8B24-4438-B1EA-F74F074538B1}" type="slidenum">
              <a:rPr lang="en-US" smtClean="0"/>
              <a:t>4</a:t>
            </a:fld>
            <a:endParaRPr lang="en-US"/>
          </a:p>
        </p:txBody>
      </p:sp>
      <p:sp>
        <p:nvSpPr>
          <p:cNvPr id="6" name="Notes Placeholder 5">
            <a:extLst>
              <a:ext uri="{FF2B5EF4-FFF2-40B4-BE49-F238E27FC236}">
                <a16:creationId xmlns:a16="http://schemas.microsoft.com/office/drawing/2014/main" id="{0B84C92D-B4E6-702C-007C-6F68B0B1430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511238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084F-8B24-4438-B1EA-F74F074538B1}" type="slidenum">
              <a:rPr lang="en-US" smtClean="0"/>
              <a:t>5</a:t>
            </a:fld>
            <a:endParaRPr lang="en-US"/>
          </a:p>
        </p:txBody>
      </p:sp>
    </p:spTree>
    <p:extLst>
      <p:ext uri="{BB962C8B-B14F-4D97-AF65-F5344CB8AC3E}">
        <p14:creationId xmlns:p14="http://schemas.microsoft.com/office/powerpoint/2010/main" val="231803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071084F-8B24-4438-B1EA-F74F074538B1}" type="slidenum">
              <a:rPr lang="en-US" smtClean="0"/>
              <a:t>6</a:t>
            </a:fld>
            <a:endParaRPr lang="en-US"/>
          </a:p>
        </p:txBody>
      </p:sp>
      <p:sp>
        <p:nvSpPr>
          <p:cNvPr id="6" name="Notes Placeholder 5">
            <a:extLst>
              <a:ext uri="{FF2B5EF4-FFF2-40B4-BE49-F238E27FC236}">
                <a16:creationId xmlns:a16="http://schemas.microsoft.com/office/drawing/2014/main" id="{938E8115-4FFA-DBF8-B69F-80301C61AD2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023730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084F-8B24-4438-B1EA-F74F074538B1}" type="slidenum">
              <a:rPr lang="en-US" smtClean="0"/>
              <a:t>7</a:t>
            </a:fld>
            <a:endParaRPr lang="en-US"/>
          </a:p>
        </p:txBody>
      </p:sp>
    </p:spTree>
    <p:extLst>
      <p:ext uri="{BB962C8B-B14F-4D97-AF65-F5344CB8AC3E}">
        <p14:creationId xmlns:p14="http://schemas.microsoft.com/office/powerpoint/2010/main" val="349700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084F-8B24-4438-B1EA-F74F074538B1}" type="slidenum">
              <a:rPr lang="en-US" smtClean="0"/>
              <a:t>8</a:t>
            </a:fld>
            <a:endParaRPr lang="en-US"/>
          </a:p>
        </p:txBody>
      </p:sp>
    </p:spTree>
    <p:extLst>
      <p:ext uri="{BB962C8B-B14F-4D97-AF65-F5344CB8AC3E}">
        <p14:creationId xmlns:p14="http://schemas.microsoft.com/office/powerpoint/2010/main" val="1604667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084F-8B24-4438-B1EA-F74F074538B1}" type="slidenum">
              <a:rPr lang="en-US" smtClean="0"/>
              <a:t>9</a:t>
            </a:fld>
            <a:endParaRPr lang="en-US"/>
          </a:p>
        </p:txBody>
      </p:sp>
    </p:spTree>
    <p:extLst>
      <p:ext uri="{BB962C8B-B14F-4D97-AF65-F5344CB8AC3E}">
        <p14:creationId xmlns:p14="http://schemas.microsoft.com/office/powerpoint/2010/main" val="1670894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4BC868-4B2B-1C4C-BC43-7B148B186DC6}"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7C970-F389-C647-A411-B348222293E3}" type="slidenum">
              <a:rPr lang="en-US" smtClean="0"/>
              <a:t>‹#›</a:t>
            </a:fld>
            <a:endParaRPr lang="en-US"/>
          </a:p>
        </p:txBody>
      </p:sp>
    </p:spTree>
    <p:extLst>
      <p:ext uri="{BB962C8B-B14F-4D97-AF65-F5344CB8AC3E}">
        <p14:creationId xmlns:p14="http://schemas.microsoft.com/office/powerpoint/2010/main" val="1310203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4BC868-4B2B-1C4C-BC43-7B148B186DC6}"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7C970-F389-C647-A411-B348222293E3}" type="slidenum">
              <a:rPr lang="en-US" smtClean="0"/>
              <a:t>‹#›</a:t>
            </a:fld>
            <a:endParaRPr lang="en-US"/>
          </a:p>
        </p:txBody>
      </p:sp>
    </p:spTree>
    <p:extLst>
      <p:ext uri="{BB962C8B-B14F-4D97-AF65-F5344CB8AC3E}">
        <p14:creationId xmlns:p14="http://schemas.microsoft.com/office/powerpoint/2010/main" val="2107711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4BC868-4B2B-1C4C-BC43-7B148B186DC6}"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7C970-F389-C647-A411-B348222293E3}" type="slidenum">
              <a:rPr lang="en-US" smtClean="0"/>
              <a:t>‹#›</a:t>
            </a:fld>
            <a:endParaRPr lang="en-US"/>
          </a:p>
        </p:txBody>
      </p:sp>
    </p:spTree>
    <p:extLst>
      <p:ext uri="{BB962C8B-B14F-4D97-AF65-F5344CB8AC3E}">
        <p14:creationId xmlns:p14="http://schemas.microsoft.com/office/powerpoint/2010/main" val="573558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4BC868-4B2B-1C4C-BC43-7B148B186DC6}"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7C970-F389-C647-A411-B348222293E3}" type="slidenum">
              <a:rPr lang="en-US" smtClean="0"/>
              <a:t>‹#›</a:t>
            </a:fld>
            <a:endParaRPr lang="en-US"/>
          </a:p>
        </p:txBody>
      </p:sp>
    </p:spTree>
    <p:extLst>
      <p:ext uri="{BB962C8B-B14F-4D97-AF65-F5344CB8AC3E}">
        <p14:creationId xmlns:p14="http://schemas.microsoft.com/office/powerpoint/2010/main" val="410115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4BC868-4B2B-1C4C-BC43-7B148B186DC6}"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7C970-F389-C647-A411-B348222293E3}" type="slidenum">
              <a:rPr lang="en-US" smtClean="0"/>
              <a:t>‹#›</a:t>
            </a:fld>
            <a:endParaRPr lang="en-US"/>
          </a:p>
        </p:txBody>
      </p:sp>
    </p:spTree>
    <p:extLst>
      <p:ext uri="{BB962C8B-B14F-4D97-AF65-F5344CB8AC3E}">
        <p14:creationId xmlns:p14="http://schemas.microsoft.com/office/powerpoint/2010/main" val="2432590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4BC868-4B2B-1C4C-BC43-7B148B186DC6}"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7C970-F389-C647-A411-B348222293E3}" type="slidenum">
              <a:rPr lang="en-US" smtClean="0"/>
              <a:t>‹#›</a:t>
            </a:fld>
            <a:endParaRPr lang="en-US"/>
          </a:p>
        </p:txBody>
      </p:sp>
    </p:spTree>
    <p:extLst>
      <p:ext uri="{BB962C8B-B14F-4D97-AF65-F5344CB8AC3E}">
        <p14:creationId xmlns:p14="http://schemas.microsoft.com/office/powerpoint/2010/main" val="1591419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4BC868-4B2B-1C4C-BC43-7B148B186DC6}" type="datetimeFigureOut">
              <a:rPr lang="en-US" smtClean="0"/>
              <a:t>8/31/2023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A7C970-F389-C647-A411-B348222293E3}" type="slidenum">
              <a:rPr lang="en-US" smtClean="0"/>
              <a:t>‹#›</a:t>
            </a:fld>
            <a:endParaRPr lang="en-US"/>
          </a:p>
        </p:txBody>
      </p:sp>
    </p:spTree>
    <p:extLst>
      <p:ext uri="{BB962C8B-B14F-4D97-AF65-F5344CB8AC3E}">
        <p14:creationId xmlns:p14="http://schemas.microsoft.com/office/powerpoint/2010/main" val="3853960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4BC868-4B2B-1C4C-BC43-7B148B186DC6}" type="datetimeFigureOut">
              <a:rPr lang="en-US" smtClean="0"/>
              <a:t>8/31/2023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A7C970-F389-C647-A411-B348222293E3}" type="slidenum">
              <a:rPr lang="en-US" smtClean="0"/>
              <a:t>‹#›</a:t>
            </a:fld>
            <a:endParaRPr lang="en-US"/>
          </a:p>
        </p:txBody>
      </p:sp>
    </p:spTree>
    <p:extLst>
      <p:ext uri="{BB962C8B-B14F-4D97-AF65-F5344CB8AC3E}">
        <p14:creationId xmlns:p14="http://schemas.microsoft.com/office/powerpoint/2010/main" val="2357969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BC868-4B2B-1C4C-BC43-7B148B186DC6}" type="datetimeFigureOut">
              <a:rPr lang="en-US" smtClean="0"/>
              <a:t>8/31/2023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A7C970-F389-C647-A411-B348222293E3}" type="slidenum">
              <a:rPr lang="en-US" smtClean="0"/>
              <a:t>‹#›</a:t>
            </a:fld>
            <a:endParaRPr lang="en-US"/>
          </a:p>
        </p:txBody>
      </p:sp>
    </p:spTree>
    <p:extLst>
      <p:ext uri="{BB962C8B-B14F-4D97-AF65-F5344CB8AC3E}">
        <p14:creationId xmlns:p14="http://schemas.microsoft.com/office/powerpoint/2010/main" val="3164441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4BC868-4B2B-1C4C-BC43-7B148B186DC6}"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7C970-F389-C647-A411-B348222293E3}" type="slidenum">
              <a:rPr lang="en-US" smtClean="0"/>
              <a:t>‹#›</a:t>
            </a:fld>
            <a:endParaRPr lang="en-US"/>
          </a:p>
        </p:txBody>
      </p:sp>
    </p:spTree>
    <p:extLst>
      <p:ext uri="{BB962C8B-B14F-4D97-AF65-F5344CB8AC3E}">
        <p14:creationId xmlns:p14="http://schemas.microsoft.com/office/powerpoint/2010/main" val="4084759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4BC868-4B2B-1C4C-BC43-7B148B186DC6}"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7C970-F389-C647-A411-B348222293E3}" type="slidenum">
              <a:rPr lang="en-US" smtClean="0"/>
              <a:t>‹#›</a:t>
            </a:fld>
            <a:endParaRPr lang="en-US"/>
          </a:p>
        </p:txBody>
      </p:sp>
    </p:spTree>
    <p:extLst>
      <p:ext uri="{BB962C8B-B14F-4D97-AF65-F5344CB8AC3E}">
        <p14:creationId xmlns:p14="http://schemas.microsoft.com/office/powerpoint/2010/main" val="3979861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BC868-4B2B-1C4C-BC43-7B148B186DC6}" type="datetimeFigureOut">
              <a:rPr lang="en-US" smtClean="0"/>
              <a:t>8/31/2023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7C970-F389-C647-A411-B348222293E3}" type="slidenum">
              <a:rPr lang="en-US" smtClean="0"/>
              <a:t>‹#›</a:t>
            </a:fld>
            <a:endParaRPr lang="en-US"/>
          </a:p>
        </p:txBody>
      </p:sp>
    </p:spTree>
    <p:extLst>
      <p:ext uri="{BB962C8B-B14F-4D97-AF65-F5344CB8AC3E}">
        <p14:creationId xmlns:p14="http://schemas.microsoft.com/office/powerpoint/2010/main" val="1605337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1.jpeg"/><Relationship Id="rId21" Type="http://schemas.openxmlformats.org/officeDocument/2006/relationships/image" Target="../media/image19.jpeg"/><Relationship Id="rId7" Type="http://schemas.openxmlformats.org/officeDocument/2006/relationships/image" Target="../media/image5.jpeg"/><Relationship Id="rId12" Type="http://schemas.openxmlformats.org/officeDocument/2006/relationships/image" Target="../media/image10.emf"/><Relationship Id="rId17" Type="http://schemas.openxmlformats.org/officeDocument/2006/relationships/image" Target="../media/image15.jpeg"/><Relationship Id="rId2" Type="http://schemas.openxmlformats.org/officeDocument/2006/relationships/notesSlide" Target="../notesSlides/notesSlide2.xml"/><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24" Type="http://schemas.openxmlformats.org/officeDocument/2006/relationships/image" Target="../media/image22.jpeg"/><Relationship Id="rId5" Type="http://schemas.openxmlformats.org/officeDocument/2006/relationships/image" Target="../media/image3.jpeg"/><Relationship Id="rId15" Type="http://schemas.openxmlformats.org/officeDocument/2006/relationships/image" Target="../media/image13.jpeg"/><Relationship Id="rId23" Type="http://schemas.openxmlformats.org/officeDocument/2006/relationships/image" Target="../media/image21.jpe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mailto:Meghan.Cunningham@utoledo.edu" TargetMode="External"/><Relationship Id="rId3" Type="http://schemas.openxmlformats.org/officeDocument/2006/relationships/hyperlink" Target="mailto:Gregory.Postel@UToledo.Edu" TargetMode="External"/><Relationship Id="rId7" Type="http://schemas.openxmlformats.org/officeDocument/2006/relationships/hyperlink" Target="mailto:david.meredith@utoledo.edu" TargetMode="External"/><Relationship Id="rId12" Type="http://schemas.openxmlformats.org/officeDocument/2006/relationships/hyperlink" Target="mailto:Sara.Clark2@utoledo.ed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Angela.Paprocki@utoledo.edu" TargetMode="External"/><Relationship Id="rId11" Type="http://schemas.openxmlformats.org/officeDocument/2006/relationships/hyperlink" Target="mailto:Sammy.Spann@UToledo.Edu" TargetMode="External"/><Relationship Id="rId5" Type="http://schemas.openxmlformats.org/officeDocument/2006/relationships/hyperlink" Target="mailto:risa.dickson@utoledo.edu" TargetMode="External"/><Relationship Id="rId10" Type="http://schemas.openxmlformats.org/officeDocument/2006/relationships/hyperlink" Target="mailto:Michael.Dennis5@UToledo.Edu" TargetMode="External"/><Relationship Id="rId4" Type="http://schemas.openxmlformats.org/officeDocument/2006/relationships/hyperlink" Target="mailto:Diane.miller2@utoledo.edu" TargetMode="External"/><Relationship Id="rId9" Type="http://schemas.openxmlformats.org/officeDocument/2006/relationships/hyperlink" Target="mailto:Matt.Schroeder@utoledo.edu"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04DC-D5BF-1D72-598A-63FD3DDA5611}"/>
              </a:ext>
            </a:extLst>
          </p:cNvPr>
          <p:cNvSpPr>
            <a:spLocks noGrp="1"/>
          </p:cNvSpPr>
          <p:nvPr>
            <p:ph type="ctrTitle"/>
          </p:nvPr>
        </p:nvSpPr>
        <p:spPr/>
        <p:txBody>
          <a:bodyPr>
            <a:noAutofit/>
          </a:bodyPr>
          <a:lstStyle/>
          <a:p>
            <a:r>
              <a:rPr lang="en-US" sz="4600" b="1">
                <a:latin typeface="Arial" panose="020B0604020202020204" pitchFamily="34" charset="0"/>
                <a:cs typeface="Arial" panose="020B0604020202020204" pitchFamily="34" charset="0"/>
              </a:rPr>
              <a:t>Faculty Senate Ad Hoc Recruitment and Retention Committee (RRC)</a:t>
            </a:r>
          </a:p>
        </p:txBody>
      </p:sp>
      <p:sp>
        <p:nvSpPr>
          <p:cNvPr id="3" name="Subtitle 2">
            <a:extLst>
              <a:ext uri="{FF2B5EF4-FFF2-40B4-BE49-F238E27FC236}">
                <a16:creationId xmlns:a16="http://schemas.microsoft.com/office/drawing/2014/main" id="{92775DDF-D829-8DE7-0CA9-33959690D675}"/>
              </a:ext>
            </a:extLst>
          </p:cNvPr>
          <p:cNvSpPr>
            <a:spLocks noGrp="1"/>
          </p:cNvSpPr>
          <p:nvPr>
            <p:ph type="subTitle" idx="1"/>
          </p:nvPr>
        </p:nvSpPr>
        <p:spPr>
          <a:xfrm>
            <a:off x="1073728" y="3796001"/>
            <a:ext cx="6858000" cy="450417"/>
          </a:xfrm>
        </p:spPr>
        <p:txBody>
          <a:bodyPr>
            <a:normAutofit/>
          </a:bodyPr>
          <a:lstStyle/>
          <a:p>
            <a:r>
              <a:rPr lang="en-US">
                <a:latin typeface="Arial" panose="020B0604020202020204" pitchFamily="34" charset="0"/>
                <a:cs typeface="Arial" panose="020B0604020202020204" pitchFamily="34" charset="0"/>
              </a:rPr>
              <a:t>2023 / 2024</a:t>
            </a:r>
          </a:p>
        </p:txBody>
      </p:sp>
      <p:sp>
        <p:nvSpPr>
          <p:cNvPr id="4" name="TextBox 3">
            <a:extLst>
              <a:ext uri="{FF2B5EF4-FFF2-40B4-BE49-F238E27FC236}">
                <a16:creationId xmlns:a16="http://schemas.microsoft.com/office/drawing/2014/main" id="{3F9FE5ED-32F0-C293-CA45-79999F464DEE}"/>
              </a:ext>
            </a:extLst>
          </p:cNvPr>
          <p:cNvSpPr txBox="1"/>
          <p:nvPr/>
        </p:nvSpPr>
        <p:spPr>
          <a:xfrm>
            <a:off x="1752539" y="4675910"/>
            <a:ext cx="5500377" cy="830997"/>
          </a:xfrm>
          <a:prstGeom prst="rect">
            <a:avLst/>
          </a:prstGeom>
          <a:noFill/>
        </p:spPr>
        <p:txBody>
          <a:bodyPr wrap="square" rtlCol="0">
            <a:spAutoFit/>
          </a:bodyPr>
          <a:lstStyle/>
          <a:p>
            <a:pPr algn="ctr"/>
            <a:r>
              <a:rPr lang="en-US" sz="2400" i="0" strike="noStrike">
                <a:solidFill>
                  <a:srgbClr val="000000"/>
                </a:solidFill>
                <a:effectLst/>
                <a:latin typeface="Arial" panose="020B0604020202020204" pitchFamily="34" charset="0"/>
                <a:cs typeface="Arial" panose="020B0604020202020204" pitchFamily="34" charset="0"/>
              </a:rPr>
              <a:t>August 29</a:t>
            </a:r>
            <a:r>
              <a:rPr lang="en-US" sz="2400">
                <a:latin typeface="Arial" panose="020B0604020202020204" pitchFamily="34" charset="0"/>
                <a:cs typeface="Arial" panose="020B0604020202020204" pitchFamily="34" charset="0"/>
              </a:rPr>
              <a:t>, 2023</a:t>
            </a:r>
          </a:p>
          <a:p>
            <a:pPr algn="ctr"/>
            <a:r>
              <a:rPr lang="en-US" sz="2400" b="1">
                <a:latin typeface="Arial" panose="020B0604020202020204" pitchFamily="34" charset="0"/>
                <a:cs typeface="Arial" panose="020B0604020202020204" pitchFamily="34" charset="0"/>
              </a:rPr>
              <a:t>Brief Update</a:t>
            </a:r>
          </a:p>
        </p:txBody>
      </p:sp>
    </p:spTree>
    <p:extLst>
      <p:ext uri="{BB962C8B-B14F-4D97-AF65-F5344CB8AC3E}">
        <p14:creationId xmlns:p14="http://schemas.microsoft.com/office/powerpoint/2010/main" val="610436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126FB-D788-0845-AB69-6BC25DF6E27C}"/>
              </a:ext>
            </a:extLst>
          </p:cNvPr>
          <p:cNvSpPr>
            <a:spLocks noGrp="1"/>
          </p:cNvSpPr>
          <p:nvPr>
            <p:ph type="title"/>
          </p:nvPr>
        </p:nvSpPr>
        <p:spPr>
          <a:xfrm>
            <a:off x="628650" y="158297"/>
            <a:ext cx="7886700" cy="1325563"/>
          </a:xfrm>
        </p:spPr>
        <p:txBody>
          <a:bodyPr>
            <a:normAutofit/>
          </a:bodyPr>
          <a:lstStyle/>
          <a:p>
            <a:pPr algn="ctr"/>
            <a:r>
              <a:rPr lang="en-US" sz="3200" b="1">
                <a:solidFill>
                  <a:schemeClr val="bg1"/>
                </a:solidFill>
                <a:highlight>
                  <a:srgbClr val="FF0000"/>
                </a:highlight>
                <a:latin typeface="Arial" panose="020B0604020202020204" pitchFamily="34" charset="0"/>
                <a:cs typeface="Arial" panose="020B0604020202020204" pitchFamily="34" charset="0"/>
              </a:rPr>
              <a:t>Examples:</a:t>
            </a:r>
            <a:br>
              <a:rPr lang="en-US" sz="3200" b="1">
                <a:solidFill>
                  <a:schemeClr val="bg1"/>
                </a:solidFill>
                <a:highlight>
                  <a:srgbClr val="FF0000"/>
                </a:highlight>
                <a:latin typeface="Arial" panose="020B0604020202020204" pitchFamily="34" charset="0"/>
                <a:cs typeface="Arial" panose="020B0604020202020204" pitchFamily="34" charset="0"/>
              </a:rPr>
            </a:br>
            <a:r>
              <a:rPr lang="en-US" sz="3200">
                <a:solidFill>
                  <a:schemeClr val="bg1"/>
                </a:solidFill>
                <a:highlight>
                  <a:srgbClr val="FF0000"/>
                </a:highlight>
                <a:latin typeface="Arial" panose="020B0604020202020204" pitchFamily="34" charset="0"/>
                <a:cs typeface="Arial" panose="020B0604020202020204" pitchFamily="34" charset="0"/>
              </a:rPr>
              <a:t>Things that don't fit UToledo and why</a:t>
            </a:r>
            <a:endParaRPr lang="en-US" sz="3200" b="1">
              <a:solidFill>
                <a:schemeClr val="bg1"/>
              </a:solidFill>
              <a:highlight>
                <a:srgbClr val="FFFF00"/>
              </a:highligh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4B257C4-5EA5-716A-D9E7-73905D7B1C62}"/>
              </a:ext>
            </a:extLst>
          </p:cNvPr>
          <p:cNvSpPr>
            <a:spLocks noGrp="1"/>
          </p:cNvSpPr>
          <p:nvPr>
            <p:ph idx="1"/>
          </p:nvPr>
        </p:nvSpPr>
        <p:spPr>
          <a:xfrm>
            <a:off x="389164" y="1912711"/>
            <a:ext cx="8126186" cy="4351338"/>
          </a:xfrm>
        </p:spPr>
        <p:txBody>
          <a:bodyPr>
            <a:normAutofit lnSpcReduction="10000"/>
          </a:bodyPr>
          <a:lstStyle/>
          <a:p>
            <a:pPr>
              <a:spcAft>
                <a:spcPts val="1200"/>
              </a:spcAft>
            </a:pPr>
            <a:r>
              <a:rPr lang="en-US" b="1">
                <a:latin typeface="Arial" panose="020B0604020202020204" pitchFamily="34" charset="0"/>
                <a:cs typeface="Arial" panose="020B0604020202020204" pitchFamily="34" charset="0"/>
              </a:rPr>
              <a:t>RRC recommendation</a:t>
            </a:r>
            <a:r>
              <a:rPr lang="en-US">
                <a:latin typeface="Arial" panose="020B0604020202020204" pitchFamily="34" charset="0"/>
                <a:cs typeface="Arial" panose="020B0604020202020204" pitchFamily="34" charset="0"/>
              </a:rPr>
              <a:t>: “Provide each College with dedicated recruiters with detailed, program-specific knowledge”</a:t>
            </a:r>
          </a:p>
          <a:p>
            <a:pPr>
              <a:spcAft>
                <a:spcPts val="1200"/>
              </a:spcAft>
            </a:pPr>
            <a:r>
              <a:rPr lang="en-US" b="1">
                <a:latin typeface="Arial" panose="020B0604020202020204" pitchFamily="34" charset="0"/>
                <a:cs typeface="Arial" panose="020B0604020202020204" pitchFamily="34" charset="0"/>
              </a:rPr>
              <a:t>Administration’s response</a:t>
            </a:r>
            <a:r>
              <a:rPr lang="en-US">
                <a:latin typeface="Arial" panose="020B0604020202020204" pitchFamily="34" charset="0"/>
                <a:cs typeface="Arial" panose="020B0604020202020204" pitchFamily="34" charset="0"/>
              </a:rPr>
              <a:t>: “EM unsure how this would work logistically or financially if nine colleges employed recruiters and had to pay for travel expenses to cover the area we need to grow enrollment. Will all nine visit Chicago, Cincinnati, Detroit  etc. in addition to NW Ohio? This seems very inefficient”</a:t>
            </a:r>
          </a:p>
          <a:p>
            <a:pPr marL="0" indent="0">
              <a:buNone/>
            </a:pPr>
            <a:endParaRPr lang="en-US">
              <a:highlight>
                <a:srgbClr val="00FF00"/>
              </a:highlight>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848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F146-923C-3287-B6AB-C219DB6CA4BB}"/>
              </a:ext>
            </a:extLst>
          </p:cNvPr>
          <p:cNvSpPr>
            <a:spLocks noGrp="1"/>
          </p:cNvSpPr>
          <p:nvPr>
            <p:ph type="title"/>
          </p:nvPr>
        </p:nvSpPr>
        <p:spPr>
          <a:xfrm>
            <a:off x="410374" y="-130421"/>
            <a:ext cx="7886700" cy="1325563"/>
          </a:xfrm>
        </p:spPr>
        <p:txBody>
          <a:bodyPr/>
          <a:lstStyle/>
          <a:p>
            <a:r>
              <a:rPr lang="en-US" b="1">
                <a:latin typeface="Arial" panose="020B0604020202020204" pitchFamily="34" charset="0"/>
                <a:cs typeface="Arial" panose="020B0604020202020204" pitchFamily="34" charset="0"/>
              </a:rPr>
              <a:t>This Semester’s Plan</a:t>
            </a:r>
          </a:p>
        </p:txBody>
      </p:sp>
      <p:sp>
        <p:nvSpPr>
          <p:cNvPr id="3" name="Content Placeholder 2">
            <a:extLst>
              <a:ext uri="{FF2B5EF4-FFF2-40B4-BE49-F238E27FC236}">
                <a16:creationId xmlns:a16="http://schemas.microsoft.com/office/drawing/2014/main" id="{E6B990A7-9B54-728C-1210-21041F1FA2F5}"/>
              </a:ext>
            </a:extLst>
          </p:cNvPr>
          <p:cNvSpPr>
            <a:spLocks noGrp="1"/>
          </p:cNvSpPr>
          <p:nvPr>
            <p:ph idx="1"/>
          </p:nvPr>
        </p:nvSpPr>
        <p:spPr>
          <a:xfrm>
            <a:off x="283169" y="988654"/>
            <a:ext cx="8677951" cy="5819188"/>
          </a:xfrm>
        </p:spPr>
        <p:txBody>
          <a:bodyPr>
            <a:noAutofit/>
          </a:bodyPr>
          <a:lstStyle/>
          <a:p>
            <a:pPr marR="0" algn="just">
              <a:spcBef>
                <a:spcPts val="600"/>
              </a:spcBef>
              <a:spcAft>
                <a:spcPts val="1000"/>
              </a:spcAft>
            </a:pPr>
            <a:r>
              <a:rPr lang="en-US" sz="1900">
                <a:effectLst/>
                <a:latin typeface="Arial" panose="020B0604020202020204" pitchFamily="34" charset="0"/>
                <a:ea typeface="Times New Roman" panose="02020603050405020304" pitchFamily="18" charset="0"/>
                <a:cs typeface="Times New Roman" panose="02020603050405020304" pitchFamily="18" charset="0"/>
              </a:rPr>
              <a:t>Using President </a:t>
            </a:r>
            <a:r>
              <a:rPr lang="en-US" sz="1900" err="1">
                <a:effectLst/>
                <a:latin typeface="Arial" panose="020B0604020202020204" pitchFamily="34" charset="0"/>
                <a:ea typeface="Times New Roman" panose="02020603050405020304" pitchFamily="18" charset="0"/>
                <a:cs typeface="Times New Roman" panose="02020603050405020304" pitchFamily="18" charset="0"/>
              </a:rPr>
              <a:t>Postel’s</a:t>
            </a:r>
            <a:r>
              <a:rPr lang="en-US" sz="1900">
                <a:effectLst/>
                <a:latin typeface="Arial" panose="020B0604020202020204" pitchFamily="34" charset="0"/>
                <a:ea typeface="Times New Roman" panose="02020603050405020304" pitchFamily="18" charset="0"/>
                <a:cs typeface="Times New Roman" panose="02020603050405020304" pitchFamily="18" charset="0"/>
              </a:rPr>
              <a:t> response as the starting point, RCC members will meet with administrators (from the level of Deans and Vice Presidents and up) to discuss the implementation of the RRC's recommendations</a:t>
            </a:r>
          </a:p>
          <a:p>
            <a:pPr marR="0" algn="just">
              <a:spcBef>
                <a:spcPts val="600"/>
              </a:spcBef>
              <a:spcAft>
                <a:spcPts val="600"/>
              </a:spcAft>
            </a:pPr>
            <a:r>
              <a:rPr lang="en-US" sz="1900">
                <a:effectLst/>
                <a:latin typeface="Arial" panose="020B0604020202020204" pitchFamily="34" charset="0"/>
                <a:ea typeface="Times New Roman" panose="02020603050405020304" pitchFamily="18" charset="0"/>
                <a:cs typeface="Times New Roman" panose="02020603050405020304" pitchFamily="18" charset="0"/>
              </a:rPr>
              <a:t>In doing so, we will be looking to learn:</a:t>
            </a:r>
          </a:p>
          <a:p>
            <a:pPr marL="684213" marR="0" indent="-342900" algn="just">
              <a:spcBef>
                <a:spcPts val="600"/>
              </a:spcBef>
              <a:spcAft>
                <a:spcPts val="500"/>
              </a:spcAft>
              <a:buFont typeface="+mj-lt"/>
              <a:buAutoNum type="arabicParenR"/>
            </a:pPr>
            <a:r>
              <a:rPr lang="en-US" sz="1700">
                <a:effectLst/>
                <a:latin typeface="Arial" panose="020B0604020202020204" pitchFamily="34" charset="0"/>
                <a:ea typeface="Times New Roman" panose="02020603050405020304" pitchFamily="18" charset="0"/>
                <a:cs typeface="Times New Roman" panose="02020603050405020304" pitchFamily="18" charset="0"/>
              </a:rPr>
              <a:t>Which of the recommendations have been implemented, how were they implemented, what were the outcomes, and how further progress can be made</a:t>
            </a:r>
          </a:p>
          <a:p>
            <a:pPr marL="684213" marR="0" indent="-342900" algn="just">
              <a:spcBef>
                <a:spcPts val="600"/>
              </a:spcBef>
              <a:spcAft>
                <a:spcPts val="500"/>
              </a:spcAft>
              <a:buFont typeface="+mj-lt"/>
              <a:buAutoNum type="arabicParenR"/>
            </a:pPr>
            <a:r>
              <a:rPr lang="en-US" sz="1700">
                <a:effectLst/>
                <a:latin typeface="Arial" panose="020B0604020202020204" pitchFamily="34" charset="0"/>
                <a:ea typeface="Times New Roman" panose="02020603050405020304" pitchFamily="18" charset="0"/>
                <a:cs typeface="Times New Roman" panose="02020603050405020304" pitchFamily="18" charset="0"/>
              </a:rPr>
              <a:t>Which of the recommendations do the UToledo administrators plan to implement, how do they plan to implement them, and how can they be improved </a:t>
            </a:r>
          </a:p>
          <a:p>
            <a:pPr marL="684213" marR="0" indent="-342900" algn="just">
              <a:spcBef>
                <a:spcPts val="600"/>
              </a:spcBef>
              <a:spcAft>
                <a:spcPts val="500"/>
              </a:spcAft>
              <a:buFont typeface="+mj-lt"/>
              <a:buAutoNum type="arabicParenR"/>
            </a:pPr>
            <a:r>
              <a:rPr lang="en-US" sz="1700">
                <a:effectLst/>
                <a:latin typeface="Arial" panose="020B0604020202020204" pitchFamily="34" charset="0"/>
                <a:ea typeface="Times New Roman" panose="02020603050405020304" pitchFamily="18" charset="0"/>
                <a:cs typeface="Times New Roman" panose="02020603050405020304" pitchFamily="18" charset="0"/>
              </a:rPr>
              <a:t>Which recommendations do they disagree with and whether their disagreement is well-founded</a:t>
            </a:r>
          </a:p>
          <a:p>
            <a:pPr marL="684213" marR="0" indent="-342900" algn="just">
              <a:spcBef>
                <a:spcPts val="600"/>
              </a:spcBef>
              <a:spcAft>
                <a:spcPts val="1000"/>
              </a:spcAft>
              <a:buFont typeface="+mj-lt"/>
              <a:buAutoNum type="arabicParenR"/>
            </a:pPr>
            <a:r>
              <a:rPr lang="en-US" sz="1700">
                <a:effectLst/>
                <a:latin typeface="Arial" panose="020B0604020202020204" pitchFamily="34" charset="0"/>
                <a:ea typeface="Times New Roman" panose="02020603050405020304" pitchFamily="18" charset="0"/>
                <a:cs typeface="Times New Roman" panose="02020603050405020304" pitchFamily="18" charset="0"/>
              </a:rPr>
              <a:t>Identify implementation barriers that the faculty and staff can help overcome and provide a plan to do so</a:t>
            </a:r>
          </a:p>
          <a:p>
            <a:pPr marR="0" algn="just">
              <a:spcBef>
                <a:spcPts val="600"/>
              </a:spcBef>
              <a:spcAft>
                <a:spcPts val="1000"/>
              </a:spcAft>
            </a:pPr>
            <a:r>
              <a:rPr lang="en-US" sz="1900">
                <a:effectLst/>
                <a:latin typeface="Arial" panose="020B0604020202020204" pitchFamily="34" charset="0"/>
                <a:ea typeface="Times New Roman" panose="02020603050405020304" pitchFamily="18" charset="0"/>
                <a:cs typeface="Times New Roman" panose="02020603050405020304" pitchFamily="18" charset="0"/>
              </a:rPr>
              <a:t>Based on this feedback, we will refine our recommendations, continue to advise the administration of their implementation, and prepare a report on what the Administration did in response to last year's RRC recommendations </a:t>
            </a:r>
          </a:p>
          <a:p>
            <a:pPr marR="0" algn="just">
              <a:spcBef>
                <a:spcPts val="600"/>
              </a:spcBef>
              <a:spcAft>
                <a:spcPts val="600"/>
              </a:spcAft>
            </a:pPr>
            <a:r>
              <a:rPr lang="en-US" sz="1900">
                <a:effectLst/>
                <a:latin typeface="Arial" panose="020B0604020202020204" pitchFamily="34" charset="0"/>
                <a:ea typeface="Times New Roman" panose="02020603050405020304" pitchFamily="18" charset="0"/>
                <a:cs typeface="Times New Roman" panose="02020603050405020304" pitchFamily="18" charset="0"/>
              </a:rPr>
              <a:t>We believe that, collectively, these activities will stimulate the Administration toward further action on last year's findings, ultimately helping UToledo to solve its enrollment crisis</a:t>
            </a:r>
          </a:p>
          <a:p>
            <a:pPr marL="0" indent="0">
              <a:buNone/>
            </a:pPr>
            <a:endParaRPr lang="en-US"/>
          </a:p>
        </p:txBody>
      </p:sp>
    </p:spTree>
    <p:extLst>
      <p:ext uri="{BB962C8B-B14F-4D97-AF65-F5344CB8AC3E}">
        <p14:creationId xmlns:p14="http://schemas.microsoft.com/office/powerpoint/2010/main" val="59361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8CF1-A3E5-4015-0E8B-D92598C7A9C3}"/>
              </a:ext>
            </a:extLst>
          </p:cNvPr>
          <p:cNvSpPr>
            <a:spLocks noGrp="1"/>
          </p:cNvSpPr>
          <p:nvPr>
            <p:ph type="title"/>
          </p:nvPr>
        </p:nvSpPr>
        <p:spPr/>
        <p:txBody>
          <a:bodyPr/>
          <a:lstStyle/>
          <a:p>
            <a:pPr algn="ctr"/>
            <a:r>
              <a:rPr lang="en-US" b="1"/>
              <a:t>Questions</a:t>
            </a:r>
          </a:p>
        </p:txBody>
      </p:sp>
      <p:sp>
        <p:nvSpPr>
          <p:cNvPr id="3" name="Content Placeholder 2">
            <a:extLst>
              <a:ext uri="{FF2B5EF4-FFF2-40B4-BE49-F238E27FC236}">
                <a16:creationId xmlns:a16="http://schemas.microsoft.com/office/drawing/2014/main" id="{2F8F0F0D-0332-29FD-E8F0-50EFA9AD7E8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33569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8CF1-A3E5-4015-0E8B-D92598C7A9C3}"/>
              </a:ext>
            </a:extLst>
          </p:cNvPr>
          <p:cNvSpPr>
            <a:spLocks noGrp="1"/>
          </p:cNvSpPr>
          <p:nvPr>
            <p:ph type="title"/>
          </p:nvPr>
        </p:nvSpPr>
        <p:spPr/>
        <p:txBody>
          <a:bodyPr/>
          <a:lstStyle/>
          <a:p>
            <a:pPr algn="ctr"/>
            <a:r>
              <a:rPr lang="en-US" b="1"/>
              <a:t>END</a:t>
            </a:r>
          </a:p>
        </p:txBody>
      </p:sp>
      <p:sp>
        <p:nvSpPr>
          <p:cNvPr id="3" name="Content Placeholder 2">
            <a:extLst>
              <a:ext uri="{FF2B5EF4-FFF2-40B4-BE49-F238E27FC236}">
                <a16:creationId xmlns:a16="http://schemas.microsoft.com/office/drawing/2014/main" id="{2F8F0F0D-0332-29FD-E8F0-50EFA9AD7E8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90110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3DDFE-36E1-C340-E843-38E5506B4F8C}"/>
              </a:ext>
            </a:extLst>
          </p:cNvPr>
          <p:cNvSpPr>
            <a:spLocks noGrp="1"/>
          </p:cNvSpPr>
          <p:nvPr>
            <p:ph type="title"/>
          </p:nvPr>
        </p:nvSpPr>
        <p:spPr>
          <a:xfrm>
            <a:off x="186342" y="228474"/>
            <a:ext cx="8749302" cy="463141"/>
          </a:xfrm>
        </p:spPr>
        <p:txBody>
          <a:bodyPr>
            <a:normAutofit fontScale="90000"/>
          </a:bodyPr>
          <a:lstStyle/>
          <a:p>
            <a:pPr algn="ctr"/>
            <a:r>
              <a:rPr lang="en-US" sz="2800" b="1">
                <a:latin typeface="Arial" panose="020B0604020202020204" pitchFamily="34" charset="0"/>
                <a:cs typeface="Arial" panose="020B0604020202020204" pitchFamily="34" charset="0"/>
              </a:rPr>
              <a:t>2023 – 2024 RRC (22 Members) </a:t>
            </a:r>
          </a:p>
        </p:txBody>
      </p:sp>
      <p:sp>
        <p:nvSpPr>
          <p:cNvPr id="74" name="TextBox 73">
            <a:extLst>
              <a:ext uri="{FF2B5EF4-FFF2-40B4-BE49-F238E27FC236}">
                <a16:creationId xmlns:a16="http://schemas.microsoft.com/office/drawing/2014/main" id="{81331672-63AA-A15A-4FF3-AC34DAAFE54E}"/>
              </a:ext>
            </a:extLst>
          </p:cNvPr>
          <p:cNvSpPr txBox="1"/>
          <p:nvPr/>
        </p:nvSpPr>
        <p:spPr>
          <a:xfrm>
            <a:off x="5584054" y="6452423"/>
            <a:ext cx="1191060" cy="348813"/>
          </a:xfrm>
          <a:prstGeom prst="rect">
            <a:avLst/>
          </a:prstGeom>
          <a:noFill/>
        </p:spPr>
        <p:txBody>
          <a:bodyPr wrap="square" rtlCol="0">
            <a:spAutoFit/>
          </a:bodyPr>
          <a:lstStyle/>
          <a:p>
            <a:pPr algn="ctr">
              <a:lnSpc>
                <a:spcPts val="1000"/>
              </a:lnSpc>
            </a:pPr>
            <a:r>
              <a:rPr lang="en-US" sz="900">
                <a:latin typeface="Arial" panose="020B0604020202020204" pitchFamily="34" charset="0"/>
                <a:cs typeface="Arial" panose="020B0604020202020204" pitchFamily="34" charset="0"/>
              </a:rPr>
              <a:t>Prof. A. Spivak</a:t>
            </a:r>
          </a:p>
          <a:p>
            <a:pPr algn="ctr">
              <a:lnSpc>
                <a:spcPts val="1000"/>
              </a:lnSpc>
            </a:pPr>
            <a:r>
              <a:rPr lang="en-US" sz="900">
                <a:latin typeface="Arial" panose="020B0604020202020204" pitchFamily="34" charset="0"/>
                <a:cs typeface="Arial" panose="020B0604020202020204" pitchFamily="34" charset="0"/>
              </a:rPr>
              <a:t>Civil Engineering</a:t>
            </a:r>
          </a:p>
        </p:txBody>
      </p:sp>
      <p:sp>
        <p:nvSpPr>
          <p:cNvPr id="75" name="TextBox 74">
            <a:extLst>
              <a:ext uri="{FF2B5EF4-FFF2-40B4-BE49-F238E27FC236}">
                <a16:creationId xmlns:a16="http://schemas.microsoft.com/office/drawing/2014/main" id="{0AB879B6-863A-B4F1-4853-E109D85723E5}"/>
              </a:ext>
            </a:extLst>
          </p:cNvPr>
          <p:cNvSpPr txBox="1"/>
          <p:nvPr/>
        </p:nvSpPr>
        <p:spPr>
          <a:xfrm>
            <a:off x="4067759" y="3385861"/>
            <a:ext cx="1159637" cy="348813"/>
          </a:xfrm>
          <a:prstGeom prst="rect">
            <a:avLst/>
          </a:prstGeom>
          <a:noFill/>
        </p:spPr>
        <p:txBody>
          <a:bodyPr wrap="square" rtlCol="0">
            <a:spAutoFit/>
          </a:bodyPr>
          <a:lstStyle/>
          <a:p>
            <a:pPr algn="ctr">
              <a:lnSpc>
                <a:spcPts val="1000"/>
              </a:lnSpc>
            </a:pPr>
            <a:r>
              <a:rPr lang="en-US" sz="900">
                <a:latin typeface="Arial" panose="020B0604020202020204" pitchFamily="34" charset="0"/>
                <a:cs typeface="Arial" panose="020B0604020202020204" pitchFamily="34" charset="0"/>
              </a:rPr>
              <a:t>Prof. L. Kovach</a:t>
            </a:r>
          </a:p>
          <a:p>
            <a:pPr algn="ctr">
              <a:lnSpc>
                <a:spcPts val="1000"/>
              </a:lnSpc>
            </a:pPr>
            <a:r>
              <a:rPr lang="en-US" sz="900">
                <a:latin typeface="Arial" panose="020B0604020202020204" pitchFamily="34" charset="0"/>
                <a:cs typeface="Arial" panose="020B0604020202020204" pitchFamily="34" charset="0"/>
              </a:rPr>
              <a:t>Education</a:t>
            </a:r>
          </a:p>
        </p:txBody>
      </p:sp>
      <p:sp>
        <p:nvSpPr>
          <p:cNvPr id="81" name="TextBox 80">
            <a:extLst>
              <a:ext uri="{FF2B5EF4-FFF2-40B4-BE49-F238E27FC236}">
                <a16:creationId xmlns:a16="http://schemas.microsoft.com/office/drawing/2014/main" id="{514A37CD-9D2E-BDF1-BD11-40F4746E29F3}"/>
              </a:ext>
            </a:extLst>
          </p:cNvPr>
          <p:cNvSpPr txBox="1"/>
          <p:nvPr/>
        </p:nvSpPr>
        <p:spPr>
          <a:xfrm>
            <a:off x="4933966" y="1747437"/>
            <a:ext cx="800219"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B. Bosch</a:t>
            </a:r>
          </a:p>
          <a:p>
            <a:pPr algn="ctr">
              <a:lnSpc>
                <a:spcPts val="1000"/>
              </a:lnSpc>
            </a:pPr>
            <a:r>
              <a:rPr lang="en-US" sz="900">
                <a:latin typeface="Arial" panose="020B0604020202020204" pitchFamily="34" charset="0"/>
                <a:cs typeface="Arial" panose="020B0604020202020204" pitchFamily="34" charset="0"/>
              </a:rPr>
              <a:t>Engineering</a:t>
            </a:r>
          </a:p>
        </p:txBody>
      </p:sp>
      <p:sp>
        <p:nvSpPr>
          <p:cNvPr id="85" name="TextBox 84">
            <a:extLst>
              <a:ext uri="{FF2B5EF4-FFF2-40B4-BE49-F238E27FC236}">
                <a16:creationId xmlns:a16="http://schemas.microsoft.com/office/drawing/2014/main" id="{24D23EAE-5E54-A516-D0D7-2BABFAD9480B}"/>
              </a:ext>
            </a:extLst>
          </p:cNvPr>
          <p:cNvSpPr txBox="1"/>
          <p:nvPr/>
        </p:nvSpPr>
        <p:spPr>
          <a:xfrm>
            <a:off x="2489112" y="6452423"/>
            <a:ext cx="1088760"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S. Robinson</a:t>
            </a:r>
          </a:p>
          <a:p>
            <a:pPr algn="ctr">
              <a:lnSpc>
                <a:spcPts val="1000"/>
              </a:lnSpc>
            </a:pPr>
            <a:r>
              <a:rPr lang="en-US" sz="900">
                <a:latin typeface="Arial" panose="020B0604020202020204" pitchFamily="34" charset="0"/>
                <a:cs typeface="Arial" panose="020B0604020202020204" pitchFamily="34" charset="0"/>
              </a:rPr>
              <a:t>Mathematics</a:t>
            </a:r>
          </a:p>
        </p:txBody>
      </p:sp>
      <p:sp>
        <p:nvSpPr>
          <p:cNvPr id="113" name="TextBox 112">
            <a:extLst>
              <a:ext uri="{FF2B5EF4-FFF2-40B4-BE49-F238E27FC236}">
                <a16:creationId xmlns:a16="http://schemas.microsoft.com/office/drawing/2014/main" id="{1E622AEC-C9B4-2AE6-FE98-521D88771F9E}"/>
              </a:ext>
            </a:extLst>
          </p:cNvPr>
          <p:cNvSpPr txBox="1"/>
          <p:nvPr/>
        </p:nvSpPr>
        <p:spPr>
          <a:xfrm>
            <a:off x="4065988" y="6452423"/>
            <a:ext cx="1024639"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M. Seegert</a:t>
            </a:r>
          </a:p>
          <a:p>
            <a:pPr algn="ctr">
              <a:lnSpc>
                <a:spcPts val="1000"/>
              </a:lnSpc>
            </a:pPr>
            <a:r>
              <a:rPr lang="en-US" sz="900">
                <a:latin typeface="Arial" panose="020B0604020202020204" pitchFamily="34" charset="0"/>
                <a:cs typeface="Arial" panose="020B0604020202020204" pitchFamily="34" charset="0"/>
              </a:rPr>
              <a:t>Pharmacy</a:t>
            </a:r>
          </a:p>
        </p:txBody>
      </p:sp>
      <p:sp>
        <p:nvSpPr>
          <p:cNvPr id="1025" name="TextBox 1024">
            <a:extLst>
              <a:ext uri="{FF2B5EF4-FFF2-40B4-BE49-F238E27FC236}">
                <a16:creationId xmlns:a16="http://schemas.microsoft.com/office/drawing/2014/main" id="{162DF1A3-A3DC-D5DA-D043-C5FCAEB68DFA}"/>
              </a:ext>
            </a:extLst>
          </p:cNvPr>
          <p:cNvSpPr txBox="1"/>
          <p:nvPr/>
        </p:nvSpPr>
        <p:spPr>
          <a:xfrm>
            <a:off x="632244" y="4913122"/>
            <a:ext cx="902811"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J. Martin</a:t>
            </a:r>
          </a:p>
          <a:p>
            <a:pPr algn="ctr">
              <a:lnSpc>
                <a:spcPts val="1000"/>
              </a:lnSpc>
            </a:pPr>
            <a:r>
              <a:rPr lang="en-US" sz="900">
                <a:latin typeface="Arial" panose="020B0604020202020204" pitchFamily="34" charset="0"/>
                <a:cs typeface="Arial" panose="020B0604020202020204" pitchFamily="34" charset="0"/>
              </a:rPr>
              <a:t>Libraries</a:t>
            </a:r>
          </a:p>
        </p:txBody>
      </p:sp>
      <p:sp>
        <p:nvSpPr>
          <p:cNvPr id="1027" name="TextBox 1026">
            <a:extLst>
              <a:ext uri="{FF2B5EF4-FFF2-40B4-BE49-F238E27FC236}">
                <a16:creationId xmlns:a16="http://schemas.microsoft.com/office/drawing/2014/main" id="{FBDCF58E-2FAE-C36B-4F59-0E31BAE65543}"/>
              </a:ext>
            </a:extLst>
          </p:cNvPr>
          <p:cNvSpPr txBox="1"/>
          <p:nvPr/>
        </p:nvSpPr>
        <p:spPr>
          <a:xfrm>
            <a:off x="3279873" y="1747437"/>
            <a:ext cx="1281120"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D. Bazett-Jones</a:t>
            </a:r>
          </a:p>
          <a:p>
            <a:pPr algn="ctr">
              <a:lnSpc>
                <a:spcPts val="1000"/>
              </a:lnSpc>
            </a:pPr>
            <a:r>
              <a:rPr lang="en-US" sz="900">
                <a:latin typeface="Arial" panose="020B0604020202020204" pitchFamily="34" charset="0"/>
                <a:cs typeface="Arial" panose="020B0604020202020204" pitchFamily="34" charset="0"/>
              </a:rPr>
              <a:t>Athletic Training</a:t>
            </a:r>
          </a:p>
        </p:txBody>
      </p:sp>
      <p:sp>
        <p:nvSpPr>
          <p:cNvPr id="1029" name="TextBox 1028">
            <a:extLst>
              <a:ext uri="{FF2B5EF4-FFF2-40B4-BE49-F238E27FC236}">
                <a16:creationId xmlns:a16="http://schemas.microsoft.com/office/drawing/2014/main" id="{DBD15F93-E81F-C8E8-BC66-77C39C405DC9}"/>
              </a:ext>
            </a:extLst>
          </p:cNvPr>
          <p:cNvSpPr txBox="1"/>
          <p:nvPr/>
        </p:nvSpPr>
        <p:spPr>
          <a:xfrm>
            <a:off x="6397929" y="4913122"/>
            <a:ext cx="845103"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A. Prior</a:t>
            </a:r>
          </a:p>
          <a:p>
            <a:pPr algn="ctr">
              <a:lnSpc>
                <a:spcPts val="1000"/>
              </a:lnSpc>
            </a:pPr>
            <a:r>
              <a:rPr lang="en-US" sz="900">
                <a:latin typeface="Arial" panose="020B0604020202020204" pitchFamily="34" charset="0"/>
                <a:cs typeface="Arial" panose="020B0604020202020204" pitchFamily="34" charset="0"/>
              </a:rPr>
              <a:t>Humanities</a:t>
            </a:r>
          </a:p>
        </p:txBody>
      </p:sp>
      <p:sp>
        <p:nvSpPr>
          <p:cNvPr id="1030" name="TextBox 1029">
            <a:extLst>
              <a:ext uri="{FF2B5EF4-FFF2-40B4-BE49-F238E27FC236}">
                <a16:creationId xmlns:a16="http://schemas.microsoft.com/office/drawing/2014/main" id="{1A1824A0-1A07-2BAC-8699-97A039D009C0}"/>
              </a:ext>
            </a:extLst>
          </p:cNvPr>
          <p:cNvSpPr txBox="1"/>
          <p:nvPr/>
        </p:nvSpPr>
        <p:spPr>
          <a:xfrm>
            <a:off x="3456796" y="4913122"/>
            <a:ext cx="1133644"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A. Nadarajah</a:t>
            </a:r>
          </a:p>
          <a:p>
            <a:pPr algn="ctr">
              <a:lnSpc>
                <a:spcPts val="1000"/>
              </a:lnSpc>
            </a:pPr>
            <a:r>
              <a:rPr lang="en-US" sz="900">
                <a:latin typeface="Arial" panose="020B0604020202020204" pitchFamily="34" charset="0"/>
                <a:cs typeface="Arial" panose="020B0604020202020204" pitchFamily="34" charset="0"/>
              </a:rPr>
              <a:t>Bioengineering</a:t>
            </a:r>
          </a:p>
        </p:txBody>
      </p:sp>
      <p:sp>
        <p:nvSpPr>
          <p:cNvPr id="1031" name="TextBox 1030">
            <a:extLst>
              <a:ext uri="{FF2B5EF4-FFF2-40B4-BE49-F238E27FC236}">
                <a16:creationId xmlns:a16="http://schemas.microsoft.com/office/drawing/2014/main" id="{9EBE90A7-4564-EB98-3C9D-59020CF92E2D}"/>
              </a:ext>
            </a:extLst>
          </p:cNvPr>
          <p:cNvSpPr txBox="1"/>
          <p:nvPr/>
        </p:nvSpPr>
        <p:spPr>
          <a:xfrm>
            <a:off x="7626168" y="1747437"/>
            <a:ext cx="1031051"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M. Elahinia</a:t>
            </a:r>
          </a:p>
          <a:p>
            <a:pPr algn="ctr">
              <a:lnSpc>
                <a:spcPts val="1000"/>
              </a:lnSpc>
            </a:pPr>
            <a:r>
              <a:rPr lang="en-US" sz="900">
                <a:latin typeface="Arial" panose="020B0604020202020204" pitchFamily="34" charset="0"/>
                <a:cs typeface="Arial" panose="020B0604020202020204" pitchFamily="34" charset="0"/>
              </a:rPr>
              <a:t>MIME</a:t>
            </a:r>
          </a:p>
        </p:txBody>
      </p:sp>
      <p:sp>
        <p:nvSpPr>
          <p:cNvPr id="1032" name="TextBox 1031">
            <a:extLst>
              <a:ext uri="{FF2B5EF4-FFF2-40B4-BE49-F238E27FC236}">
                <a16:creationId xmlns:a16="http://schemas.microsoft.com/office/drawing/2014/main" id="{147C2840-D9B4-1D93-7E6A-1D70E61F218A}"/>
              </a:ext>
            </a:extLst>
          </p:cNvPr>
          <p:cNvSpPr txBox="1"/>
          <p:nvPr/>
        </p:nvSpPr>
        <p:spPr>
          <a:xfrm>
            <a:off x="2005159" y="4913122"/>
            <a:ext cx="889987"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B. Miner</a:t>
            </a:r>
          </a:p>
          <a:p>
            <a:pPr algn="ctr">
              <a:lnSpc>
                <a:spcPts val="1000"/>
              </a:lnSpc>
            </a:pPr>
            <a:r>
              <a:rPr lang="en-US" sz="900">
                <a:latin typeface="Arial" panose="020B0604020202020204" pitchFamily="34" charset="0"/>
                <a:cs typeface="Arial" panose="020B0604020202020204" pitchFamily="34" charset="0"/>
              </a:rPr>
              <a:t>Dept. of Art</a:t>
            </a:r>
          </a:p>
        </p:txBody>
      </p:sp>
      <p:sp>
        <p:nvSpPr>
          <p:cNvPr id="1033" name="TextBox 1032">
            <a:extLst>
              <a:ext uri="{FF2B5EF4-FFF2-40B4-BE49-F238E27FC236}">
                <a16:creationId xmlns:a16="http://schemas.microsoft.com/office/drawing/2014/main" id="{48C503FD-1CBC-754E-B887-4F1E80320008}"/>
              </a:ext>
            </a:extLst>
          </p:cNvPr>
          <p:cNvSpPr txBox="1"/>
          <p:nvPr/>
        </p:nvSpPr>
        <p:spPr>
          <a:xfrm>
            <a:off x="7122102" y="6452423"/>
            <a:ext cx="1024639"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R. Suliman</a:t>
            </a:r>
          </a:p>
          <a:p>
            <a:pPr algn="ctr">
              <a:lnSpc>
                <a:spcPts val="1000"/>
              </a:lnSpc>
            </a:pPr>
            <a:r>
              <a:rPr lang="en-US" sz="900">
                <a:latin typeface="Arial" panose="020B0604020202020204" pitchFamily="34" charset="0"/>
                <a:cs typeface="Arial" panose="020B0604020202020204" pitchFamily="34" charset="0"/>
              </a:rPr>
              <a:t>Business</a:t>
            </a:r>
          </a:p>
        </p:txBody>
      </p:sp>
      <p:sp>
        <p:nvSpPr>
          <p:cNvPr id="1035" name="TextBox 1034">
            <a:extLst>
              <a:ext uri="{FF2B5EF4-FFF2-40B4-BE49-F238E27FC236}">
                <a16:creationId xmlns:a16="http://schemas.microsoft.com/office/drawing/2014/main" id="{FAD0FC56-4099-FE66-77F8-185333E9EA92}"/>
              </a:ext>
            </a:extLst>
          </p:cNvPr>
          <p:cNvSpPr txBox="1"/>
          <p:nvPr/>
        </p:nvSpPr>
        <p:spPr>
          <a:xfrm>
            <a:off x="6274945" y="1747437"/>
            <a:ext cx="922047"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K. Green</a:t>
            </a:r>
          </a:p>
          <a:p>
            <a:pPr algn="ctr">
              <a:lnSpc>
                <a:spcPts val="1000"/>
              </a:lnSpc>
            </a:pPr>
            <a:r>
              <a:rPr lang="en-US" sz="900">
                <a:latin typeface="Arial" panose="020B0604020202020204" pitchFamily="34" charset="0"/>
                <a:cs typeface="Arial" panose="020B0604020202020204" pitchFamily="34" charset="0"/>
              </a:rPr>
              <a:t>Accounting</a:t>
            </a:r>
          </a:p>
        </p:txBody>
      </p:sp>
      <p:sp>
        <p:nvSpPr>
          <p:cNvPr id="1036" name="TextBox 1035">
            <a:extLst>
              <a:ext uri="{FF2B5EF4-FFF2-40B4-BE49-F238E27FC236}">
                <a16:creationId xmlns:a16="http://schemas.microsoft.com/office/drawing/2014/main" id="{642B7C01-BFB4-7D76-AF28-79304E08C090}"/>
              </a:ext>
            </a:extLst>
          </p:cNvPr>
          <p:cNvSpPr txBox="1"/>
          <p:nvPr/>
        </p:nvSpPr>
        <p:spPr>
          <a:xfrm>
            <a:off x="1074414" y="6452423"/>
            <a:ext cx="1072730" cy="348813"/>
          </a:xfrm>
          <a:prstGeom prst="rect">
            <a:avLst/>
          </a:prstGeom>
          <a:noFill/>
        </p:spPr>
        <p:txBody>
          <a:bodyPr wrap="square" rtlCol="0">
            <a:spAutoFit/>
          </a:bodyPr>
          <a:lstStyle/>
          <a:p>
            <a:pPr algn="ctr">
              <a:lnSpc>
                <a:spcPts val="1000"/>
              </a:lnSpc>
            </a:pPr>
            <a:r>
              <a:rPr lang="en-US" sz="900">
                <a:latin typeface="Arial" panose="020B0604020202020204" pitchFamily="34" charset="0"/>
                <a:cs typeface="Arial" panose="020B0604020202020204" pitchFamily="34" charset="0"/>
              </a:rPr>
              <a:t>Dr. T. Rhodes</a:t>
            </a:r>
          </a:p>
          <a:p>
            <a:pPr algn="ctr">
              <a:lnSpc>
                <a:spcPts val="1000"/>
              </a:lnSpc>
            </a:pPr>
            <a:r>
              <a:rPr lang="en-US" sz="900">
                <a:latin typeface="Arial" panose="020B0604020202020204" pitchFamily="34" charset="0"/>
                <a:cs typeface="Arial" panose="020B0604020202020204" pitchFamily="34" charset="0"/>
              </a:rPr>
              <a:t>Music</a:t>
            </a:r>
          </a:p>
        </p:txBody>
      </p:sp>
      <p:sp>
        <p:nvSpPr>
          <p:cNvPr id="1038" name="TextBox 1037">
            <a:extLst>
              <a:ext uri="{FF2B5EF4-FFF2-40B4-BE49-F238E27FC236}">
                <a16:creationId xmlns:a16="http://schemas.microsoft.com/office/drawing/2014/main" id="{B1EE1A97-5EFA-8E08-2472-7436B7E0BBEA}"/>
              </a:ext>
            </a:extLst>
          </p:cNvPr>
          <p:cNvSpPr txBox="1"/>
          <p:nvPr/>
        </p:nvSpPr>
        <p:spPr>
          <a:xfrm>
            <a:off x="7675625" y="4913122"/>
            <a:ext cx="806631"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A. Ray</a:t>
            </a:r>
          </a:p>
          <a:p>
            <a:pPr algn="ctr">
              <a:lnSpc>
                <a:spcPts val="1000"/>
              </a:lnSpc>
            </a:pPr>
            <a:r>
              <a:rPr lang="en-US" sz="900">
                <a:latin typeface="Arial" panose="020B0604020202020204" pitchFamily="34" charset="0"/>
                <a:cs typeface="Arial" panose="020B0604020202020204" pitchFamily="34" charset="0"/>
              </a:rPr>
              <a:t>Physics</a:t>
            </a:r>
          </a:p>
        </p:txBody>
      </p:sp>
      <p:pic>
        <p:nvPicPr>
          <p:cNvPr id="1040" name="Picture 6" descr="Heben Research Group">
            <a:extLst>
              <a:ext uri="{FF2B5EF4-FFF2-40B4-BE49-F238E27FC236}">
                <a16:creationId xmlns:a16="http://schemas.microsoft.com/office/drawing/2014/main" id="{7FDCC392-E1AA-4703-5DDB-733D5943DF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873" t="2088" r="20986" b="51173"/>
          <a:stretch/>
        </p:blipFill>
        <p:spPr bwMode="auto">
          <a:xfrm>
            <a:off x="1283282" y="2478015"/>
            <a:ext cx="608939" cy="860524"/>
          </a:xfrm>
          <a:prstGeom prst="rect">
            <a:avLst/>
          </a:prstGeom>
          <a:noFill/>
          <a:extLst>
            <a:ext uri="{909E8E84-426E-40DD-AFC4-6F175D3DCCD1}">
              <a14:hiddenFill xmlns:a14="http://schemas.microsoft.com/office/drawing/2010/main">
                <a:solidFill>
                  <a:srgbClr val="FFFFFF"/>
                </a:solidFill>
              </a14:hiddenFill>
            </a:ext>
          </a:extLst>
        </p:spPr>
      </p:pic>
      <p:sp>
        <p:nvSpPr>
          <p:cNvPr id="1041" name="TextBox 1040">
            <a:extLst>
              <a:ext uri="{FF2B5EF4-FFF2-40B4-BE49-F238E27FC236}">
                <a16:creationId xmlns:a16="http://schemas.microsoft.com/office/drawing/2014/main" id="{D2F6F0EE-1901-25C8-222F-5C3309CC6222}"/>
              </a:ext>
            </a:extLst>
          </p:cNvPr>
          <p:cNvSpPr txBox="1"/>
          <p:nvPr/>
        </p:nvSpPr>
        <p:spPr>
          <a:xfrm>
            <a:off x="1086125" y="3385861"/>
            <a:ext cx="960520"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M. </a:t>
            </a:r>
            <a:r>
              <a:rPr lang="en-US" sz="900" err="1">
                <a:latin typeface="Arial" panose="020B0604020202020204" pitchFamily="34" charset="0"/>
                <a:cs typeface="Arial" panose="020B0604020202020204" pitchFamily="34" charset="0"/>
              </a:rPr>
              <a:t>Heben</a:t>
            </a:r>
            <a:endParaRPr lang="en-US" sz="900">
              <a:latin typeface="Arial" panose="020B0604020202020204" pitchFamily="34" charset="0"/>
              <a:cs typeface="Arial" panose="020B0604020202020204" pitchFamily="34" charset="0"/>
            </a:endParaRPr>
          </a:p>
          <a:p>
            <a:pPr algn="ctr">
              <a:lnSpc>
                <a:spcPts val="1000"/>
              </a:lnSpc>
            </a:pPr>
            <a:r>
              <a:rPr lang="en-US" sz="900">
                <a:latin typeface="Arial" panose="020B0604020202020204" pitchFamily="34" charset="0"/>
                <a:cs typeface="Arial" panose="020B0604020202020204" pitchFamily="34" charset="0"/>
              </a:rPr>
              <a:t>Physics</a:t>
            </a:r>
          </a:p>
        </p:txBody>
      </p:sp>
      <p:pic>
        <p:nvPicPr>
          <p:cNvPr id="3118" name="Picture 4" descr="Dr. Karen Green">
            <a:extLst>
              <a:ext uri="{FF2B5EF4-FFF2-40B4-BE49-F238E27FC236}">
                <a16:creationId xmlns:a16="http://schemas.microsoft.com/office/drawing/2014/main" id="{FA9FF71C-5D50-1AA8-278B-83DDE60DCE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433" t="9782" r="17498" b="26129"/>
          <a:stretch/>
        </p:blipFill>
        <p:spPr bwMode="auto">
          <a:xfrm>
            <a:off x="6446789" y="887901"/>
            <a:ext cx="588199" cy="843095"/>
          </a:xfrm>
          <a:prstGeom prst="rect">
            <a:avLst/>
          </a:prstGeom>
          <a:noFill/>
          <a:extLst>
            <a:ext uri="{909E8E84-426E-40DD-AFC4-6F175D3DCCD1}">
              <a14:hiddenFill xmlns:a14="http://schemas.microsoft.com/office/drawing/2010/main">
                <a:solidFill>
                  <a:srgbClr val="FFFFFF"/>
                </a:solidFill>
              </a14:hiddenFill>
            </a:ext>
          </a:extLst>
        </p:spPr>
      </p:pic>
      <p:pic>
        <p:nvPicPr>
          <p:cNvPr id="3116" name="Picture 2" descr="Rhodes RMB headshot">
            <a:extLst>
              <a:ext uri="{FF2B5EF4-FFF2-40B4-BE49-F238E27FC236}">
                <a16:creationId xmlns:a16="http://schemas.microsoft.com/office/drawing/2014/main" id="{7147E1E2-907B-35D3-DEBB-48868F5CD4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9712" y="5529313"/>
            <a:ext cx="564589" cy="846882"/>
          </a:xfrm>
          <a:prstGeom prst="rect">
            <a:avLst/>
          </a:prstGeom>
          <a:noFill/>
          <a:extLst>
            <a:ext uri="{909E8E84-426E-40DD-AFC4-6F175D3DCCD1}">
              <a14:hiddenFill xmlns:a14="http://schemas.microsoft.com/office/drawing/2010/main">
                <a:solidFill>
                  <a:srgbClr val="FFFFFF"/>
                </a:solidFill>
              </a14:hiddenFill>
            </a:ext>
          </a:extLst>
        </p:spPr>
      </p:pic>
      <p:pic>
        <p:nvPicPr>
          <p:cNvPr id="3112" name="Picture 6" descr="Aniruddha Ray">
            <a:extLst>
              <a:ext uri="{FF2B5EF4-FFF2-40B4-BE49-F238E27FC236}">
                <a16:creationId xmlns:a16="http://schemas.microsoft.com/office/drawing/2014/main" id="{F33002B8-9004-6BA4-8A39-E1E7898F4C5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263" r="18159"/>
          <a:stretch/>
        </p:blipFill>
        <p:spPr bwMode="auto">
          <a:xfrm>
            <a:off x="7789820" y="3999156"/>
            <a:ext cx="564589" cy="846882"/>
          </a:xfrm>
          <a:prstGeom prst="rect">
            <a:avLst/>
          </a:prstGeom>
          <a:noFill/>
          <a:extLst>
            <a:ext uri="{909E8E84-426E-40DD-AFC4-6F175D3DCCD1}">
              <a14:hiddenFill xmlns:a14="http://schemas.microsoft.com/office/drawing/2010/main">
                <a:solidFill>
                  <a:srgbClr val="FFFFFF"/>
                </a:solidFill>
              </a14:hiddenFill>
            </a:ext>
          </a:extLst>
        </p:spPr>
      </p:pic>
      <p:pic>
        <p:nvPicPr>
          <p:cNvPr id="3110" name="Picture 2" descr="Directory">
            <a:extLst>
              <a:ext uri="{FF2B5EF4-FFF2-40B4-BE49-F238E27FC236}">
                <a16:creationId xmlns:a16="http://schemas.microsoft.com/office/drawing/2014/main" id="{BDCD470C-339F-36FF-F2F3-3B156FF1424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2552" r="15898"/>
          <a:stretch/>
        </p:blipFill>
        <p:spPr bwMode="auto">
          <a:xfrm>
            <a:off x="2716757" y="5523715"/>
            <a:ext cx="609794" cy="852279"/>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6" descr="Seegert Michelle">
            <a:extLst>
              <a:ext uri="{FF2B5EF4-FFF2-40B4-BE49-F238E27FC236}">
                <a16:creationId xmlns:a16="http://schemas.microsoft.com/office/drawing/2014/main" id="{5B3DF382-81F6-1A0A-CCAE-195A2B26BDA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437" t="-357" r="19604" b="28741"/>
          <a:stretch/>
        </p:blipFill>
        <p:spPr bwMode="auto">
          <a:xfrm>
            <a:off x="4246456" y="5525249"/>
            <a:ext cx="609794" cy="856544"/>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6" descr="Ashley Pryor">
            <a:extLst>
              <a:ext uri="{FF2B5EF4-FFF2-40B4-BE49-F238E27FC236}">
                <a16:creationId xmlns:a16="http://schemas.microsoft.com/office/drawing/2014/main" id="{640A0622-2F38-B714-7AF6-9BC917DF32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22605" y="3999156"/>
            <a:ext cx="574093" cy="858840"/>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4" descr="Mohammad Elahinia">
            <a:extLst>
              <a:ext uri="{FF2B5EF4-FFF2-40B4-BE49-F238E27FC236}">
                <a16:creationId xmlns:a16="http://schemas.microsoft.com/office/drawing/2014/main" id="{F8302B97-04D1-FF06-34D4-2831D4D5B6A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57097" y="887901"/>
            <a:ext cx="571520" cy="858840"/>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8" descr="Barbara Miner">
            <a:extLst>
              <a:ext uri="{FF2B5EF4-FFF2-40B4-BE49-F238E27FC236}">
                <a16:creationId xmlns:a16="http://schemas.microsoft.com/office/drawing/2014/main" id="{C0C542D6-CBD3-D302-7369-CD8D66B3598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0772" r="19191"/>
          <a:stretch/>
        </p:blipFill>
        <p:spPr bwMode="auto">
          <a:xfrm>
            <a:off x="2140143" y="3986973"/>
            <a:ext cx="601512" cy="858840"/>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3095">
            <a:extLst>
              <a:ext uri="{FF2B5EF4-FFF2-40B4-BE49-F238E27FC236}">
                <a16:creationId xmlns:a16="http://schemas.microsoft.com/office/drawing/2014/main" id="{5C490C46-FE73-80D9-CC0A-AA20E9F63BB0}"/>
              </a:ext>
            </a:extLst>
          </p:cNvPr>
          <p:cNvPicPr>
            <a:picLocks noChangeAspect="1"/>
          </p:cNvPicPr>
          <p:nvPr/>
        </p:nvPicPr>
        <p:blipFill rotWithShape="1">
          <a:blip r:embed="rId12"/>
          <a:srcRect l="7141" r="7455"/>
          <a:stretch/>
        </p:blipFill>
        <p:spPr>
          <a:xfrm>
            <a:off x="7317647" y="5529313"/>
            <a:ext cx="601511" cy="869109"/>
          </a:xfrm>
          <a:prstGeom prst="rect">
            <a:avLst/>
          </a:prstGeom>
        </p:spPr>
      </p:pic>
      <p:pic>
        <p:nvPicPr>
          <p:cNvPr id="3092" name="Picture 8" descr="Julia Martin">
            <a:extLst>
              <a:ext uri="{FF2B5EF4-FFF2-40B4-BE49-F238E27FC236}">
                <a16:creationId xmlns:a16="http://schemas.microsoft.com/office/drawing/2014/main" id="{CD1E972B-971E-55C9-D76D-3757689FEB8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4410" y="3988444"/>
            <a:ext cx="567521" cy="851278"/>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4" descr="bazettjones">
            <a:extLst>
              <a:ext uri="{FF2B5EF4-FFF2-40B4-BE49-F238E27FC236}">
                <a16:creationId xmlns:a16="http://schemas.microsoft.com/office/drawing/2014/main" id="{DF85B60E-164E-C261-D741-330163E1823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26110" y="887901"/>
            <a:ext cx="567522" cy="851279"/>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2" descr="Arunan Nadarajah, Ph.D.">
            <a:extLst>
              <a:ext uri="{FF2B5EF4-FFF2-40B4-BE49-F238E27FC236}">
                <a16:creationId xmlns:a16="http://schemas.microsoft.com/office/drawing/2014/main" id="{DC5B8565-E89A-4135-5A7B-251161E35F2E}"/>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6660" t="-551" r="5099" b="551"/>
          <a:stretch/>
        </p:blipFill>
        <p:spPr bwMode="auto">
          <a:xfrm>
            <a:off x="3673358" y="3993064"/>
            <a:ext cx="631541" cy="85884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2" descr="photo">
            <a:extLst>
              <a:ext uri="{FF2B5EF4-FFF2-40B4-BE49-F238E27FC236}">
                <a16:creationId xmlns:a16="http://schemas.microsoft.com/office/drawing/2014/main" id="{2C3AAC64-2A60-D1CE-92B2-F3C02B6F10DC}"/>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25980" r="31223" b="41508"/>
          <a:stretch/>
        </p:blipFill>
        <p:spPr bwMode="auto">
          <a:xfrm>
            <a:off x="5880171" y="5523514"/>
            <a:ext cx="608942" cy="85421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2" descr="Lisa Pescara Kovach">
            <a:extLst>
              <a:ext uri="{FF2B5EF4-FFF2-40B4-BE49-F238E27FC236}">
                <a16:creationId xmlns:a16="http://schemas.microsoft.com/office/drawing/2014/main" id="{9BEED00A-F820-8BCA-F285-B6BAB36DD0E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08394" y="2478015"/>
            <a:ext cx="609794" cy="84790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ryan Bosch">
            <a:extLst>
              <a:ext uri="{FF2B5EF4-FFF2-40B4-BE49-F238E27FC236}">
                <a16:creationId xmlns:a16="http://schemas.microsoft.com/office/drawing/2014/main" id="{BFF06FF2-95A6-6C54-C8E8-068CB4F1CE46}"/>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r="4951"/>
          <a:stretch/>
        </p:blipFill>
        <p:spPr bwMode="auto">
          <a:xfrm>
            <a:off x="5015740" y="887901"/>
            <a:ext cx="608941" cy="854215"/>
          </a:xfrm>
          <a:prstGeom prst="rect">
            <a:avLst/>
          </a:prstGeom>
          <a:noFill/>
          <a:extLst>
            <a:ext uri="{909E8E84-426E-40DD-AFC4-6F175D3DCCD1}">
              <a14:hiddenFill xmlns:a14="http://schemas.microsoft.com/office/drawing/2010/main">
                <a:solidFill>
                  <a:srgbClr val="FFFFFF"/>
                </a:solidFill>
              </a14:hiddenFill>
            </a:ext>
          </a:extLst>
        </p:spPr>
      </p:pic>
      <p:sp>
        <p:nvSpPr>
          <p:cNvPr id="1071" name="TextBox 1070">
            <a:extLst>
              <a:ext uri="{FF2B5EF4-FFF2-40B4-BE49-F238E27FC236}">
                <a16:creationId xmlns:a16="http://schemas.microsoft.com/office/drawing/2014/main" id="{35FC6CDF-3AA2-F33E-86FD-2F7E13BCC0DB}"/>
              </a:ext>
            </a:extLst>
          </p:cNvPr>
          <p:cNvSpPr txBox="1"/>
          <p:nvPr/>
        </p:nvSpPr>
        <p:spPr>
          <a:xfrm>
            <a:off x="7185680" y="3385861"/>
            <a:ext cx="989755" cy="348813"/>
          </a:xfrm>
          <a:prstGeom prst="rect">
            <a:avLst/>
          </a:prstGeom>
          <a:noFill/>
        </p:spPr>
        <p:txBody>
          <a:bodyPr wrap="square" rtlCol="0">
            <a:spAutoFit/>
          </a:bodyPr>
          <a:lstStyle/>
          <a:p>
            <a:pPr algn="ctr">
              <a:lnSpc>
                <a:spcPts val="1000"/>
              </a:lnSpc>
            </a:pPr>
            <a:r>
              <a:rPr lang="en-US" sz="900">
                <a:latin typeface="Arial" panose="020B0604020202020204" pitchFamily="34" charset="0"/>
                <a:cs typeface="Arial" panose="020B0604020202020204" pitchFamily="34" charset="0"/>
              </a:rPr>
              <a:t>Prof. L. Lewin</a:t>
            </a:r>
          </a:p>
          <a:p>
            <a:pPr algn="ctr">
              <a:lnSpc>
                <a:spcPts val="1000"/>
              </a:lnSpc>
            </a:pPr>
            <a:r>
              <a:rPr lang="en-US" sz="900">
                <a:latin typeface="Arial" panose="020B0604020202020204" pitchFamily="34" charset="0"/>
                <a:cs typeface="Arial" panose="020B0604020202020204" pitchFamily="34" charset="0"/>
              </a:rPr>
              <a:t>Nursing</a:t>
            </a:r>
          </a:p>
        </p:txBody>
      </p:sp>
      <p:sp>
        <p:nvSpPr>
          <p:cNvPr id="1072" name="TextBox 1071">
            <a:extLst>
              <a:ext uri="{FF2B5EF4-FFF2-40B4-BE49-F238E27FC236}">
                <a16:creationId xmlns:a16="http://schemas.microsoft.com/office/drawing/2014/main" id="{EDDB86BC-A7D0-48C5-A047-6D871E8CB7DD}"/>
              </a:ext>
            </a:extLst>
          </p:cNvPr>
          <p:cNvSpPr txBox="1"/>
          <p:nvPr/>
        </p:nvSpPr>
        <p:spPr>
          <a:xfrm>
            <a:off x="4871529" y="4913122"/>
            <a:ext cx="1116079" cy="348813"/>
          </a:xfrm>
          <a:prstGeom prst="rect">
            <a:avLst/>
          </a:prstGeom>
          <a:noFill/>
        </p:spPr>
        <p:txBody>
          <a:bodyPr wrap="square" rtlCol="0">
            <a:spAutoFit/>
          </a:bodyPr>
          <a:lstStyle/>
          <a:p>
            <a:pPr algn="ctr">
              <a:lnSpc>
                <a:spcPts val="1000"/>
              </a:lnSpc>
            </a:pPr>
            <a:r>
              <a:rPr lang="en-US" sz="900">
                <a:latin typeface="Arial" panose="020B0604020202020204" pitchFamily="34" charset="0"/>
                <a:cs typeface="Arial" panose="020B0604020202020204" pitchFamily="34" charset="0"/>
              </a:rPr>
              <a:t>T. Phares</a:t>
            </a:r>
          </a:p>
          <a:p>
            <a:pPr algn="ctr">
              <a:lnSpc>
                <a:spcPts val="1000"/>
              </a:lnSpc>
            </a:pPr>
            <a:r>
              <a:rPr lang="en-US" sz="900">
                <a:latin typeface="Arial" panose="020B0604020202020204" pitchFamily="34" charset="0"/>
                <a:cs typeface="Arial" panose="020B0604020202020204" pitchFamily="34" charset="0"/>
              </a:rPr>
              <a:t>Bioengineering</a:t>
            </a:r>
          </a:p>
        </p:txBody>
      </p:sp>
      <p:pic>
        <p:nvPicPr>
          <p:cNvPr id="3077" name="Picture 10" descr="tammy">
            <a:extLst>
              <a:ext uri="{FF2B5EF4-FFF2-40B4-BE49-F238E27FC236}">
                <a16:creationId xmlns:a16="http://schemas.microsoft.com/office/drawing/2014/main" id="{8699C67D-2F68-AEAA-1936-90BA20B80B6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52090" y="3993289"/>
            <a:ext cx="573249" cy="847904"/>
          </a:xfrm>
          <a:prstGeom prst="rect">
            <a:avLst/>
          </a:prstGeom>
          <a:noFill/>
          <a:extLst>
            <a:ext uri="{909E8E84-426E-40DD-AFC4-6F175D3DCCD1}">
              <a14:hiddenFill xmlns:a14="http://schemas.microsoft.com/office/drawing/2010/main">
                <a:solidFill>
                  <a:srgbClr val="FFFFFF"/>
                </a:solidFill>
              </a14:hiddenFill>
            </a:ext>
          </a:extLst>
        </p:spPr>
      </p:pic>
      <p:sp>
        <p:nvSpPr>
          <p:cNvPr id="1081" name="TextBox 1080">
            <a:extLst>
              <a:ext uri="{FF2B5EF4-FFF2-40B4-BE49-F238E27FC236}">
                <a16:creationId xmlns:a16="http://schemas.microsoft.com/office/drawing/2014/main" id="{C0B14CB6-8F5B-299E-CAC3-BCD46C35D893}"/>
              </a:ext>
            </a:extLst>
          </p:cNvPr>
          <p:cNvSpPr txBox="1"/>
          <p:nvPr/>
        </p:nvSpPr>
        <p:spPr>
          <a:xfrm>
            <a:off x="1878132" y="1747437"/>
            <a:ext cx="1249060"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T. Avidor-Reiss</a:t>
            </a:r>
          </a:p>
          <a:p>
            <a:pPr algn="ctr">
              <a:lnSpc>
                <a:spcPts val="1000"/>
              </a:lnSpc>
            </a:pPr>
            <a:r>
              <a:rPr lang="en-US" sz="900">
                <a:latin typeface="Arial" panose="020B0604020202020204" pitchFamily="34" charset="0"/>
                <a:cs typeface="Arial" panose="020B0604020202020204" pitchFamily="34" charset="0"/>
              </a:rPr>
              <a:t>Biology</a:t>
            </a:r>
          </a:p>
        </p:txBody>
      </p:sp>
      <p:sp>
        <p:nvSpPr>
          <p:cNvPr id="1082" name="TextBox 1081">
            <a:extLst>
              <a:ext uri="{FF2B5EF4-FFF2-40B4-BE49-F238E27FC236}">
                <a16:creationId xmlns:a16="http://schemas.microsoft.com/office/drawing/2014/main" id="{60D2FC8D-505E-2339-3E74-8F2012597159}"/>
              </a:ext>
            </a:extLst>
          </p:cNvPr>
          <p:cNvSpPr txBox="1"/>
          <p:nvPr/>
        </p:nvSpPr>
        <p:spPr>
          <a:xfrm>
            <a:off x="5426375" y="3385861"/>
            <a:ext cx="1529620" cy="348813"/>
          </a:xfrm>
          <a:prstGeom prst="rect">
            <a:avLst/>
          </a:prstGeom>
          <a:noFill/>
        </p:spPr>
        <p:txBody>
          <a:bodyPr wrap="square" rtlCol="0">
            <a:spAutoFit/>
          </a:bodyPr>
          <a:lstStyle/>
          <a:p>
            <a:pPr algn="ctr">
              <a:lnSpc>
                <a:spcPts val="1000"/>
              </a:lnSpc>
            </a:pPr>
            <a:r>
              <a:rPr lang="en-US" sz="900">
                <a:latin typeface="Arial" panose="020B0604020202020204" pitchFamily="34" charset="0"/>
                <a:cs typeface="Arial" panose="020B0604020202020204" pitchFamily="34" charset="0"/>
              </a:rPr>
              <a:t>Prof. Y. Lapitsky</a:t>
            </a:r>
          </a:p>
          <a:p>
            <a:pPr algn="ctr">
              <a:lnSpc>
                <a:spcPts val="1000"/>
              </a:lnSpc>
            </a:pPr>
            <a:r>
              <a:rPr lang="en-US" sz="900">
                <a:latin typeface="Arial" panose="020B0604020202020204" pitchFamily="34" charset="0"/>
                <a:cs typeface="Arial" panose="020B0604020202020204" pitchFamily="34" charset="0"/>
              </a:rPr>
              <a:t>Chemical Engineering</a:t>
            </a:r>
          </a:p>
        </p:txBody>
      </p:sp>
      <p:pic>
        <p:nvPicPr>
          <p:cNvPr id="3075" name="Picture 3074" descr="A person in a suit&#10;&#10;Description automatically generated with medium confidence">
            <a:extLst>
              <a:ext uri="{FF2B5EF4-FFF2-40B4-BE49-F238E27FC236}">
                <a16:creationId xmlns:a16="http://schemas.microsoft.com/office/drawing/2014/main" id="{0541ECD0-4F67-BE00-AA67-B0530530D794}"/>
              </a:ext>
            </a:extLst>
          </p:cNvPr>
          <p:cNvPicPr>
            <a:picLocks noChangeAspect="1"/>
          </p:cNvPicPr>
          <p:nvPr/>
        </p:nvPicPr>
        <p:blipFill rotWithShape="1">
          <a:blip r:embed="rId20"/>
          <a:srcRect r="6156"/>
          <a:stretch/>
        </p:blipFill>
        <p:spPr>
          <a:xfrm>
            <a:off x="5843640" y="2478015"/>
            <a:ext cx="606484" cy="859536"/>
          </a:xfrm>
          <a:prstGeom prst="rect">
            <a:avLst/>
          </a:prstGeom>
        </p:spPr>
      </p:pic>
      <p:pic>
        <p:nvPicPr>
          <p:cNvPr id="3072" name="Picture 3071" descr="A person wearing glasses and a grey shirt&#10;&#10;Description automatically generated with low confidence">
            <a:extLst>
              <a:ext uri="{FF2B5EF4-FFF2-40B4-BE49-F238E27FC236}">
                <a16:creationId xmlns:a16="http://schemas.microsoft.com/office/drawing/2014/main" id="{E3EE351F-1281-9B6E-A11B-687B716ACC68}"/>
              </a:ext>
            </a:extLst>
          </p:cNvPr>
          <p:cNvPicPr>
            <a:picLocks noChangeAspect="1"/>
          </p:cNvPicPr>
          <p:nvPr/>
        </p:nvPicPr>
        <p:blipFill>
          <a:blip r:embed="rId21"/>
          <a:stretch>
            <a:fillRect/>
          </a:stretch>
        </p:blipFill>
        <p:spPr>
          <a:xfrm>
            <a:off x="2231647" y="887901"/>
            <a:ext cx="572355" cy="859536"/>
          </a:xfrm>
          <a:prstGeom prst="rect">
            <a:avLst/>
          </a:prstGeom>
        </p:spPr>
      </p:pic>
      <p:pic>
        <p:nvPicPr>
          <p:cNvPr id="1086" name="Picture 4" descr="Photo of Dr. Linda Lewin">
            <a:extLst>
              <a:ext uri="{FF2B5EF4-FFF2-40B4-BE49-F238E27FC236}">
                <a16:creationId xmlns:a16="http://schemas.microsoft.com/office/drawing/2014/main" id="{AAAB80CF-C221-DA33-F070-10FDEC04FCF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375576" y="2478015"/>
            <a:ext cx="566623" cy="8534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ed Ahrens">
            <a:extLst>
              <a:ext uri="{FF2B5EF4-FFF2-40B4-BE49-F238E27FC236}">
                <a16:creationId xmlns:a16="http://schemas.microsoft.com/office/drawing/2014/main" id="{FAF06F3E-F129-8D40-1AF0-F62D9A1E313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94410" y="887901"/>
            <a:ext cx="615129" cy="8498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00D66F8-9394-8F6C-F531-0F6573F79BED}"/>
              </a:ext>
            </a:extLst>
          </p:cNvPr>
          <p:cNvSpPr txBox="1"/>
          <p:nvPr/>
        </p:nvSpPr>
        <p:spPr>
          <a:xfrm>
            <a:off x="522415" y="1747437"/>
            <a:ext cx="1191060" cy="477054"/>
          </a:xfrm>
          <a:prstGeom prst="rect">
            <a:avLst/>
          </a:prstGeom>
          <a:noFill/>
        </p:spPr>
        <p:txBody>
          <a:bodyPr wrap="square" rtlCol="0">
            <a:spAutoFit/>
          </a:bodyPr>
          <a:lstStyle/>
          <a:p>
            <a:pPr algn="ctr">
              <a:lnSpc>
                <a:spcPts val="1000"/>
              </a:lnSpc>
            </a:pPr>
            <a:r>
              <a:rPr lang="en-US" sz="900">
                <a:latin typeface="Arial" panose="020B0604020202020204" pitchFamily="34" charset="0"/>
                <a:cs typeface="Arial" panose="020B0604020202020204" pitchFamily="34" charset="0"/>
              </a:rPr>
              <a:t>Prof. F. Ahrens</a:t>
            </a:r>
          </a:p>
          <a:p>
            <a:pPr algn="ctr">
              <a:lnSpc>
                <a:spcPts val="1000"/>
              </a:lnSpc>
            </a:pPr>
            <a:r>
              <a:rPr lang="en-US" sz="900">
                <a:latin typeface="Arial" panose="020B0604020202020204" pitchFamily="34" charset="0"/>
                <a:cs typeface="Arial" panose="020B0604020202020204" pitchFamily="34" charset="0"/>
              </a:rPr>
              <a:t>Info. Operations &amp; Tech. Management</a:t>
            </a:r>
          </a:p>
        </p:txBody>
      </p:sp>
      <p:pic>
        <p:nvPicPr>
          <p:cNvPr id="7" name="Picture 4" descr="Shawn Tysiak">
            <a:extLst>
              <a:ext uri="{FF2B5EF4-FFF2-40B4-BE49-F238E27FC236}">
                <a16:creationId xmlns:a16="http://schemas.microsoft.com/office/drawing/2014/main" id="{E18152FD-5688-9F2C-73BC-C225FD0C417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17673" y="2478015"/>
            <a:ext cx="565269" cy="84790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7431F2B-32A3-EF12-2024-B4A6423B0BDC}"/>
              </a:ext>
            </a:extLst>
          </p:cNvPr>
          <p:cNvSpPr txBox="1"/>
          <p:nvPr/>
        </p:nvSpPr>
        <p:spPr>
          <a:xfrm>
            <a:off x="2534217" y="3385861"/>
            <a:ext cx="1191060" cy="348813"/>
          </a:xfrm>
          <a:prstGeom prst="rect">
            <a:avLst/>
          </a:prstGeom>
          <a:noFill/>
        </p:spPr>
        <p:txBody>
          <a:bodyPr wrap="square" rtlCol="0">
            <a:spAutoFit/>
          </a:bodyPr>
          <a:lstStyle/>
          <a:p>
            <a:pPr algn="ctr">
              <a:lnSpc>
                <a:spcPts val="1000"/>
              </a:lnSpc>
            </a:pPr>
            <a:r>
              <a:rPr lang="en-US" sz="900">
                <a:latin typeface="Arial" panose="020B0604020202020204" pitchFamily="34" charset="0"/>
                <a:cs typeface="Arial" panose="020B0604020202020204" pitchFamily="34" charset="0"/>
              </a:rPr>
              <a:t>Prof. G. Insch</a:t>
            </a:r>
          </a:p>
          <a:p>
            <a:pPr algn="ctr">
              <a:lnSpc>
                <a:spcPts val="1000"/>
              </a:lnSpc>
            </a:pPr>
            <a:r>
              <a:rPr lang="en-US" sz="900">
                <a:latin typeface="Arial" panose="020B0604020202020204" pitchFamily="34" charset="0"/>
                <a:cs typeface="Arial" panose="020B0604020202020204" pitchFamily="34" charset="0"/>
              </a:rPr>
              <a:t>Management</a:t>
            </a:r>
          </a:p>
        </p:txBody>
      </p:sp>
    </p:spTree>
    <p:extLst>
      <p:ext uri="{BB962C8B-B14F-4D97-AF65-F5344CB8AC3E}">
        <p14:creationId xmlns:p14="http://schemas.microsoft.com/office/powerpoint/2010/main" val="2572296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FE7E3-9973-0DA0-5555-F8FC23C5E820}"/>
              </a:ext>
            </a:extLst>
          </p:cNvPr>
          <p:cNvSpPr>
            <a:spLocks noGrp="1"/>
          </p:cNvSpPr>
          <p:nvPr>
            <p:ph type="title"/>
          </p:nvPr>
        </p:nvSpPr>
        <p:spPr/>
        <p:txBody>
          <a:bodyPr>
            <a:normAutofit/>
          </a:bodyPr>
          <a:lstStyle/>
          <a:p>
            <a:pPr algn="ctr"/>
            <a:r>
              <a:rPr lang="en-US" sz="3600" b="1">
                <a:latin typeface="Arial" panose="020B0604020202020204" pitchFamily="34" charset="0"/>
                <a:cs typeface="Arial" panose="020B0604020202020204" pitchFamily="34" charset="0"/>
              </a:rPr>
              <a:t>AY 2023/2024 Plans </a:t>
            </a:r>
          </a:p>
        </p:txBody>
      </p:sp>
      <p:sp>
        <p:nvSpPr>
          <p:cNvPr id="3" name="Content Placeholder 2">
            <a:extLst>
              <a:ext uri="{FF2B5EF4-FFF2-40B4-BE49-F238E27FC236}">
                <a16:creationId xmlns:a16="http://schemas.microsoft.com/office/drawing/2014/main" id="{8D479129-9FA4-0F13-DFE9-6721D6495EF8}"/>
              </a:ext>
            </a:extLst>
          </p:cNvPr>
          <p:cNvSpPr>
            <a:spLocks noGrp="1"/>
          </p:cNvSpPr>
          <p:nvPr>
            <p:ph idx="1"/>
          </p:nvPr>
        </p:nvSpPr>
        <p:spPr>
          <a:xfrm>
            <a:off x="755904" y="1840584"/>
            <a:ext cx="8146382" cy="1430922"/>
          </a:xfrm>
        </p:spPr>
        <p:txBody>
          <a:bodyPr/>
          <a:lstStyle/>
          <a:p>
            <a:pPr marL="0" indent="0">
              <a:buNone/>
            </a:pPr>
            <a:r>
              <a:rPr lang="en-US">
                <a:latin typeface="Arial" panose="020B0604020202020204" pitchFamily="34" charset="0"/>
                <a:cs typeface="Arial" panose="020B0604020202020204" pitchFamily="34" charset="0"/>
              </a:rPr>
              <a:t>Reconstitute the RRC and follow up with and assist the administration with adopting the RRC recommendations</a:t>
            </a:r>
          </a:p>
        </p:txBody>
      </p:sp>
    </p:spTree>
    <p:extLst>
      <p:ext uri="{BB962C8B-B14F-4D97-AF65-F5344CB8AC3E}">
        <p14:creationId xmlns:p14="http://schemas.microsoft.com/office/powerpoint/2010/main" val="1838627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AA55A-8F89-9900-485C-A5E574C83B2E}"/>
              </a:ext>
            </a:extLst>
          </p:cNvPr>
          <p:cNvSpPr>
            <a:spLocks noGrp="1"/>
          </p:cNvSpPr>
          <p:nvPr>
            <p:ph type="title"/>
          </p:nvPr>
        </p:nvSpPr>
        <p:spPr>
          <a:xfrm>
            <a:off x="628650" y="172720"/>
            <a:ext cx="7886700" cy="589031"/>
          </a:xfrm>
        </p:spPr>
        <p:txBody>
          <a:bodyPr>
            <a:normAutofit fontScale="90000"/>
          </a:bodyPr>
          <a:lstStyle/>
          <a:p>
            <a:pPr algn="ctr"/>
            <a:r>
              <a:rPr lang="en-US" b="1">
                <a:latin typeface="Arial" panose="020B0604020202020204" pitchFamily="34" charset="0"/>
                <a:cs typeface="Arial" panose="020B0604020202020204" pitchFamily="34" charset="0"/>
              </a:rPr>
              <a:t>RRC Subcommittees</a:t>
            </a:r>
          </a:p>
        </p:txBody>
      </p:sp>
      <p:sp>
        <p:nvSpPr>
          <p:cNvPr id="3" name="Content Placeholder 2">
            <a:extLst>
              <a:ext uri="{FF2B5EF4-FFF2-40B4-BE49-F238E27FC236}">
                <a16:creationId xmlns:a16="http://schemas.microsoft.com/office/drawing/2014/main" id="{E2ABE4AC-9E7C-D53D-F38F-5483C239B02E}"/>
              </a:ext>
            </a:extLst>
          </p:cNvPr>
          <p:cNvSpPr>
            <a:spLocks noGrp="1"/>
          </p:cNvSpPr>
          <p:nvPr>
            <p:ph idx="1"/>
          </p:nvPr>
        </p:nvSpPr>
        <p:spPr>
          <a:xfrm>
            <a:off x="271805" y="956087"/>
            <a:ext cx="8483600" cy="5537016"/>
          </a:xfrm>
        </p:spPr>
        <p:txBody>
          <a:bodyPr vert="horz" lIns="91440" tIns="45720" rIns="91440" bIns="45720" rtlCol="0" anchor="t">
            <a:normAutofit/>
          </a:bodyPr>
          <a:lstStyle/>
          <a:p>
            <a:pPr marL="282575" marR="0" indent="-282575" algn="just">
              <a:spcBef>
                <a:spcPts val="1200"/>
              </a:spcBef>
              <a:spcAft>
                <a:spcPts val="600"/>
              </a:spcAft>
              <a:buFont typeface="+mj-lt"/>
              <a:buAutoNum type="arabicParenR"/>
            </a:pPr>
            <a:r>
              <a:rPr lang="en-US" sz="2000" b="1">
                <a:effectLst/>
                <a:latin typeface="Arial" panose="020B0604020202020204" pitchFamily="34" charset="0"/>
                <a:ea typeface="Times New Roman" panose="02020603050405020304" pitchFamily="18" charset="0"/>
              </a:rPr>
              <a:t>Institutional Organization for Enhanced Recruitment</a:t>
            </a:r>
            <a:r>
              <a:rPr lang="en-US" sz="2000">
                <a:effectLst/>
                <a:latin typeface="Arial" panose="020B0604020202020204" pitchFamily="34" charset="0"/>
                <a:ea typeface="Times New Roman" panose="02020603050405020304" pitchFamily="18" charset="0"/>
              </a:rPr>
              <a:t> </a:t>
            </a:r>
          </a:p>
          <a:p>
            <a:pPr marL="282575" lvl="1" indent="0" algn="just">
              <a:spcBef>
                <a:spcPts val="600"/>
              </a:spcBef>
              <a:spcAft>
                <a:spcPts val="2400"/>
              </a:spcAft>
              <a:buNone/>
            </a:pPr>
            <a:r>
              <a:rPr lang="en-US" sz="1800">
                <a:effectLst/>
                <a:latin typeface="Arial" panose="020B0604020202020204" pitchFamily="34" charset="0"/>
                <a:ea typeface="Times New Roman" panose="02020603050405020304" pitchFamily="18" charset="0"/>
              </a:rPr>
              <a:t>Faculty and administrator roles, communication channels between academic units and administrative offices, etc.</a:t>
            </a:r>
          </a:p>
          <a:p>
            <a:pPr marL="282575" marR="0" indent="-282575" algn="just">
              <a:spcBef>
                <a:spcPts val="1200"/>
              </a:spcBef>
              <a:spcAft>
                <a:spcPts val="600"/>
              </a:spcAft>
              <a:buFont typeface="+mj-lt"/>
              <a:buAutoNum type="arabicParenR"/>
            </a:pPr>
            <a:r>
              <a:rPr lang="en-US" sz="2000" b="1">
                <a:effectLst/>
                <a:latin typeface="Arial" panose="020B0604020202020204" pitchFamily="34" charset="0"/>
                <a:ea typeface="Times New Roman" panose="02020603050405020304" pitchFamily="18" charset="0"/>
              </a:rPr>
              <a:t>Recruitment Events</a:t>
            </a:r>
            <a:endParaRPr lang="en-US" sz="2000">
              <a:effectLst/>
              <a:latin typeface="Arial" panose="020B0604020202020204" pitchFamily="34" charset="0"/>
              <a:ea typeface="Times New Roman" panose="02020603050405020304" pitchFamily="18" charset="0"/>
            </a:endParaRPr>
          </a:p>
          <a:p>
            <a:pPr marL="282575" lvl="1" indent="0" algn="just">
              <a:spcBef>
                <a:spcPts val="600"/>
              </a:spcBef>
              <a:spcAft>
                <a:spcPts val="2400"/>
              </a:spcAft>
              <a:buNone/>
            </a:pPr>
            <a:r>
              <a:rPr lang="en-US" sz="1800">
                <a:effectLst/>
                <a:latin typeface="Arial" panose="020B0604020202020204" pitchFamily="34" charset="0"/>
                <a:ea typeface="Times New Roman" panose="02020603050405020304" pitchFamily="18" charset="0"/>
              </a:rPr>
              <a:t>On and off campus; ensuring appropriate staffing (e.g., college recruiters and student tour guides), visits to schools and college fairs, campus visits/1:15 meetings</a:t>
            </a:r>
          </a:p>
          <a:p>
            <a:pPr marL="282575" marR="0" indent="-282575" algn="just">
              <a:spcBef>
                <a:spcPts val="600"/>
              </a:spcBef>
              <a:spcAft>
                <a:spcPts val="600"/>
              </a:spcAft>
              <a:buFont typeface="+mj-lt"/>
              <a:buAutoNum type="arabicParenR"/>
              <a:tabLst>
                <a:tab pos="115888" algn="l"/>
              </a:tabLst>
            </a:pPr>
            <a:r>
              <a:rPr lang="en-US" sz="2000" b="1">
                <a:effectLst/>
                <a:latin typeface="Arial" panose="020B0604020202020204" pitchFamily="34" charset="0"/>
                <a:ea typeface="Times New Roman" panose="02020603050405020304" pitchFamily="18" charset="0"/>
              </a:rPr>
              <a:t>New Program, Incentive, and Relationship Development</a:t>
            </a:r>
            <a:endParaRPr lang="en-US" sz="2000">
              <a:effectLst/>
              <a:latin typeface="Arial" panose="020B0604020202020204" pitchFamily="34" charset="0"/>
              <a:ea typeface="Times New Roman" panose="02020603050405020304" pitchFamily="18" charset="0"/>
            </a:endParaRPr>
          </a:p>
          <a:p>
            <a:pPr marL="282575" lvl="1" indent="0" algn="just">
              <a:spcBef>
                <a:spcPts val="600"/>
              </a:spcBef>
              <a:spcAft>
                <a:spcPts val="2400"/>
              </a:spcAft>
              <a:buNone/>
            </a:pPr>
            <a:r>
              <a:rPr lang="en-US" sz="1800">
                <a:effectLst/>
                <a:latin typeface="Arial" panose="020B0604020202020204" pitchFamily="34" charset="0"/>
                <a:ea typeface="Times New Roman" panose="02020603050405020304" pitchFamily="18" charset="0"/>
              </a:rPr>
              <a:t>Provide new offerings to attract more/non-traditional students, strategically waving application fees, establishing pipelines with community colleges</a:t>
            </a:r>
          </a:p>
          <a:p>
            <a:pPr marL="282575" indent="-282575" algn="just">
              <a:spcBef>
                <a:spcPts val="600"/>
              </a:spcBef>
              <a:spcAft>
                <a:spcPts val="2400"/>
              </a:spcAft>
              <a:buFont typeface="+mj-lt"/>
              <a:buAutoNum type="arabicParenR"/>
            </a:pPr>
            <a:r>
              <a:rPr lang="en-US" sz="2000" b="1">
                <a:latin typeface="Arial"/>
                <a:ea typeface="Times New Roman" panose="02020603050405020304" pitchFamily="18" charset="0"/>
                <a:cs typeface="Arial"/>
              </a:rPr>
              <a:t>Retention </a:t>
            </a:r>
            <a:endParaRPr lang="en-US" sz="2000">
              <a:latin typeface="Arial"/>
              <a:ea typeface="Times New Roman" panose="02020603050405020304" pitchFamily="18" charset="0"/>
              <a:cs typeface="Arial"/>
            </a:endParaRPr>
          </a:p>
          <a:p>
            <a:pPr marL="282575" marR="0" indent="-282575" algn="just">
              <a:spcBef>
                <a:spcPts val="600"/>
              </a:spcBef>
              <a:spcAft>
                <a:spcPts val="1800"/>
              </a:spcAft>
              <a:buFont typeface="+mj-lt"/>
              <a:buAutoNum type="arabicParenR"/>
            </a:pPr>
            <a:r>
              <a:rPr lang="en-US" sz="2000" b="1">
                <a:latin typeface="Arial"/>
                <a:ea typeface="Times New Roman" panose="02020603050405020304" pitchFamily="18" charset="0"/>
                <a:cs typeface="Arial"/>
              </a:rPr>
              <a:t>Advertising</a:t>
            </a:r>
            <a:r>
              <a:rPr lang="en-US" sz="2000" b="1">
                <a:effectLst/>
                <a:latin typeface="Arial"/>
                <a:ea typeface="Times New Roman" panose="02020603050405020304" pitchFamily="18" charset="0"/>
                <a:cs typeface="Arial"/>
              </a:rPr>
              <a:t> and Value Proposition</a:t>
            </a:r>
            <a:endParaRPr lang="en-US" sz="2000">
              <a:effectLst/>
              <a:latin typeface="Arial"/>
              <a:ea typeface="Times New Roman" panose="02020603050405020304" pitchFamily="18" charset="0"/>
              <a:cs typeface="Arial"/>
            </a:endParaRPr>
          </a:p>
        </p:txBody>
      </p:sp>
    </p:spTree>
    <p:extLst>
      <p:ext uri="{BB962C8B-B14F-4D97-AF65-F5344CB8AC3E}">
        <p14:creationId xmlns:p14="http://schemas.microsoft.com/office/powerpoint/2010/main" val="29932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52C488-B618-967A-E323-06ED823E0FC6}"/>
              </a:ext>
            </a:extLst>
          </p:cNvPr>
          <p:cNvSpPr txBox="1"/>
          <p:nvPr/>
        </p:nvSpPr>
        <p:spPr>
          <a:xfrm>
            <a:off x="628649" y="2733607"/>
            <a:ext cx="7886699" cy="2215991"/>
          </a:xfrm>
          <a:prstGeom prst="rect">
            <a:avLst/>
          </a:prstGeom>
          <a:noFill/>
        </p:spPr>
        <p:txBody>
          <a:bodyPr wrap="square" lIns="91440" tIns="45720" rIns="91440" bIns="45720" anchor="t">
            <a:spAutoFit/>
          </a:bodyPr>
          <a:lstStyle/>
          <a:p>
            <a:pPr>
              <a:spcAft>
                <a:spcPts val="1200"/>
              </a:spcAft>
            </a:pPr>
            <a:r>
              <a:rPr lang="en-US">
                <a:latin typeface="Arial"/>
                <a:cs typeface="Arial"/>
              </a:rPr>
              <a:t>The responses were divided into three types:</a:t>
            </a:r>
          </a:p>
          <a:p>
            <a:pPr lvl="1">
              <a:spcAft>
                <a:spcPts val="1200"/>
              </a:spcAft>
            </a:pPr>
            <a:r>
              <a:rPr lang="en-US">
                <a:highlight>
                  <a:srgbClr val="00FF00"/>
                </a:highlight>
                <a:latin typeface="Arial" panose="020B0604020202020204" pitchFamily="34" charset="0"/>
                <a:cs typeface="Arial" panose="020B0604020202020204" pitchFamily="34" charset="0"/>
              </a:rPr>
              <a:t>Things the UToledo administration is already doing (and the responsible party)</a:t>
            </a:r>
          </a:p>
          <a:p>
            <a:pPr lvl="1">
              <a:spcAft>
                <a:spcPts val="1200"/>
              </a:spcAft>
            </a:pPr>
            <a:r>
              <a:rPr lang="en-US">
                <a:highlight>
                  <a:srgbClr val="FFFF00"/>
                </a:highlight>
                <a:latin typeface="Arial" panose="020B0604020202020204" pitchFamily="34" charset="0"/>
                <a:cs typeface="Arial" panose="020B0604020202020204" pitchFamily="34" charset="0"/>
              </a:rPr>
              <a:t>Things the UToledo administration is considering or planning on doing (and the responsible party)</a:t>
            </a:r>
          </a:p>
          <a:p>
            <a:pPr lvl="1">
              <a:spcAft>
                <a:spcPts val="1200"/>
              </a:spcAft>
            </a:pPr>
            <a:r>
              <a:rPr lang="en-US">
                <a:solidFill>
                  <a:schemeClr val="bg1"/>
                </a:solidFill>
                <a:highlight>
                  <a:srgbClr val="FF0000"/>
                </a:highlight>
                <a:latin typeface="Arial" panose="020B0604020202020204" pitchFamily="34" charset="0"/>
                <a:cs typeface="Arial" panose="020B0604020202020204" pitchFamily="34" charset="0"/>
              </a:rPr>
              <a:t>Things that don't fit UToledo and why</a:t>
            </a:r>
          </a:p>
        </p:txBody>
      </p:sp>
      <p:sp>
        <p:nvSpPr>
          <p:cNvPr id="7" name="Title 6">
            <a:extLst>
              <a:ext uri="{FF2B5EF4-FFF2-40B4-BE49-F238E27FC236}">
                <a16:creationId xmlns:a16="http://schemas.microsoft.com/office/drawing/2014/main" id="{B63440AF-871F-4D34-BD6D-B97C25A9AF0A}"/>
              </a:ext>
            </a:extLst>
          </p:cNvPr>
          <p:cNvSpPr>
            <a:spLocks noGrp="1"/>
          </p:cNvSpPr>
          <p:nvPr>
            <p:ph type="title"/>
          </p:nvPr>
        </p:nvSpPr>
        <p:spPr>
          <a:xfrm>
            <a:off x="508906" y="650728"/>
            <a:ext cx="8126184" cy="1325563"/>
          </a:xfrm>
        </p:spPr>
        <p:txBody>
          <a:bodyPr>
            <a:normAutofit fontScale="90000"/>
          </a:bodyPr>
          <a:lstStyle/>
          <a:p>
            <a:r>
              <a:rPr lang="en-US" sz="3600" b="1">
                <a:latin typeface="Arial" panose="020B0604020202020204" pitchFamily="34" charset="0"/>
                <a:cs typeface="Arial" panose="020B0604020202020204" pitchFamily="34" charset="0"/>
              </a:rPr>
              <a:t>UToledo administration provided responses to all (~60) major recommendations in the AY 22/23 report</a:t>
            </a:r>
            <a:endParaRPr lang="en-US"/>
          </a:p>
        </p:txBody>
      </p:sp>
    </p:spTree>
    <p:extLst>
      <p:ext uri="{BB962C8B-B14F-4D97-AF65-F5344CB8AC3E}">
        <p14:creationId xmlns:p14="http://schemas.microsoft.com/office/powerpoint/2010/main" val="65496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906E3-BAB1-75C8-6698-2A45C3D2731D}"/>
              </a:ext>
            </a:extLst>
          </p:cNvPr>
          <p:cNvSpPr>
            <a:spLocks noGrp="1"/>
          </p:cNvSpPr>
          <p:nvPr>
            <p:ph type="title"/>
          </p:nvPr>
        </p:nvSpPr>
        <p:spPr>
          <a:xfrm>
            <a:off x="326090" y="165017"/>
            <a:ext cx="8817910" cy="527091"/>
          </a:xfrm>
        </p:spPr>
        <p:txBody>
          <a:bodyPr>
            <a:normAutofit fontScale="90000"/>
          </a:bodyPr>
          <a:lstStyle/>
          <a:p>
            <a:pPr algn="ctr"/>
            <a:r>
              <a:rPr lang="en-US" sz="4000" b="1">
                <a:latin typeface="Arial" panose="020B0604020202020204" pitchFamily="34" charset="0"/>
                <a:cs typeface="Arial" panose="020B0604020202020204" pitchFamily="34" charset="0"/>
              </a:rPr>
              <a:t>RRC Timeline</a:t>
            </a:r>
          </a:p>
        </p:txBody>
      </p:sp>
      <p:sp>
        <p:nvSpPr>
          <p:cNvPr id="3" name="Content Placeholder 2">
            <a:extLst>
              <a:ext uri="{FF2B5EF4-FFF2-40B4-BE49-F238E27FC236}">
                <a16:creationId xmlns:a16="http://schemas.microsoft.com/office/drawing/2014/main" id="{E3DEC642-0806-18BC-9599-019B8774C81B}"/>
              </a:ext>
            </a:extLst>
          </p:cNvPr>
          <p:cNvSpPr>
            <a:spLocks noGrp="1"/>
          </p:cNvSpPr>
          <p:nvPr>
            <p:ph idx="1"/>
          </p:nvPr>
        </p:nvSpPr>
        <p:spPr>
          <a:xfrm>
            <a:off x="280229" y="963473"/>
            <a:ext cx="8674991" cy="5413728"/>
          </a:xfrm>
        </p:spPr>
        <p:txBody>
          <a:bodyPr vert="horz" lIns="91440" tIns="45720" rIns="91440" bIns="45720" rtlCol="0" anchor="t">
            <a:noAutofit/>
          </a:bodyPr>
          <a:lstStyle/>
          <a:p>
            <a:pPr marL="233045" indent="-233045">
              <a:lnSpc>
                <a:spcPct val="100000"/>
              </a:lnSpc>
              <a:spcBef>
                <a:spcPts val="300"/>
              </a:spcBef>
              <a:spcAft>
                <a:spcPts val="3000"/>
              </a:spcAft>
            </a:pPr>
            <a:r>
              <a:rPr lang="en-US" sz="2000" b="1">
                <a:latin typeface="Arial"/>
                <a:cs typeface="Arial"/>
              </a:rPr>
              <a:t>August 25: 		</a:t>
            </a:r>
            <a:r>
              <a:rPr lang="en-US" sz="2000">
                <a:latin typeface="Arial"/>
                <a:cs typeface="Arial"/>
              </a:rPr>
              <a:t>RRC Co-Chairs</a:t>
            </a:r>
            <a:r>
              <a:rPr lang="en-US" sz="2000" b="1">
                <a:latin typeface="Arial"/>
                <a:cs typeface="Arial"/>
              </a:rPr>
              <a:t> </a:t>
            </a:r>
            <a:r>
              <a:rPr lang="en-US" sz="2000">
                <a:latin typeface="Arial"/>
                <a:cs typeface="Arial"/>
              </a:rPr>
              <a:t>meet with President Postel to  				discuss the Administration’s plans to implement   			AY 22/23 RRC report</a:t>
            </a:r>
            <a:endParaRPr lang="en-US" sz="1600">
              <a:latin typeface="Arial"/>
              <a:cs typeface="Arial"/>
            </a:endParaRPr>
          </a:p>
          <a:p>
            <a:pPr marL="233045" indent="-233045">
              <a:lnSpc>
                <a:spcPct val="100000"/>
              </a:lnSpc>
              <a:spcBef>
                <a:spcPts val="300"/>
              </a:spcBef>
              <a:spcAft>
                <a:spcPts val="3000"/>
              </a:spcAft>
            </a:pPr>
            <a:r>
              <a:rPr lang="en-US" sz="2000" b="1">
                <a:latin typeface="Arial"/>
                <a:cs typeface="Arial"/>
              </a:rPr>
              <a:t>August 29: 		</a:t>
            </a:r>
            <a:r>
              <a:rPr lang="en-US" sz="2000">
                <a:latin typeface="Arial"/>
                <a:cs typeface="Arial"/>
              </a:rPr>
              <a:t>RRC update to </a:t>
            </a:r>
            <a:r>
              <a:rPr lang="en-US" sz="2000">
                <a:latin typeface="Arial"/>
                <a:ea typeface="+mn-lt"/>
                <a:cs typeface="+mn-lt"/>
              </a:rPr>
              <a:t>Senate</a:t>
            </a:r>
          </a:p>
          <a:p>
            <a:pPr marL="233045" indent="-233045">
              <a:lnSpc>
                <a:spcPct val="100000"/>
              </a:lnSpc>
              <a:spcBef>
                <a:spcPts val="300"/>
              </a:spcBef>
              <a:spcAft>
                <a:spcPts val="3000"/>
              </a:spcAft>
            </a:pPr>
            <a:r>
              <a:rPr lang="en-US" sz="2000" b="1">
                <a:latin typeface="Arial"/>
                <a:ea typeface="+mn-lt"/>
                <a:cs typeface="Arial"/>
              </a:rPr>
              <a:t>September</a:t>
            </a:r>
            <a:r>
              <a:rPr lang="en-US" sz="2000" b="1">
                <a:latin typeface="Arial"/>
                <a:cs typeface="Arial"/>
              </a:rPr>
              <a:t> 5: 	</a:t>
            </a:r>
            <a:r>
              <a:rPr lang="en-US" sz="2000">
                <a:latin typeface="Arial"/>
                <a:cs typeface="Arial"/>
              </a:rPr>
              <a:t>RRC kick-off meeting</a:t>
            </a:r>
            <a:endParaRPr lang="en-US">
              <a:latin typeface="Calibri" panose="020F0502020204030204"/>
              <a:cs typeface="Calibri"/>
            </a:endParaRPr>
          </a:p>
          <a:p>
            <a:pPr marL="233045" indent="-233045">
              <a:lnSpc>
                <a:spcPct val="100000"/>
              </a:lnSpc>
              <a:spcBef>
                <a:spcPts val="300"/>
              </a:spcBef>
              <a:spcAft>
                <a:spcPts val="3000"/>
              </a:spcAft>
            </a:pPr>
            <a:r>
              <a:rPr lang="en-US" sz="2000" b="1">
                <a:latin typeface="Arial"/>
                <a:cs typeface="Arial"/>
              </a:rPr>
              <a:t>End of Fall:  	</a:t>
            </a:r>
            <a:r>
              <a:rPr lang="en-US" sz="2000" b="1">
                <a:solidFill>
                  <a:schemeClr val="bg1">
                    <a:lumMod val="75000"/>
                  </a:schemeClr>
                </a:solidFill>
                <a:latin typeface="Arial"/>
                <a:cs typeface="Arial"/>
              </a:rPr>
              <a:t>	</a:t>
            </a:r>
            <a:r>
              <a:rPr lang="en-US" sz="2000">
                <a:latin typeface="Arial"/>
                <a:cs typeface="Arial"/>
              </a:rPr>
              <a:t>RRC’s preliminary AY ‘23 – 24 report to </a:t>
            </a:r>
            <a:r>
              <a:rPr lang="en-US" sz="2000">
                <a:latin typeface="Arial"/>
                <a:cs typeface="Calibri"/>
              </a:rPr>
              <a:t>Senate</a:t>
            </a:r>
            <a:endParaRPr lang="en-US">
              <a:latin typeface="Calibri" panose="020F0502020204030204"/>
              <a:cs typeface="Calibri"/>
            </a:endParaRPr>
          </a:p>
          <a:p>
            <a:pPr>
              <a:lnSpc>
                <a:spcPct val="100000"/>
              </a:lnSpc>
              <a:spcBef>
                <a:spcPts val="300"/>
              </a:spcBef>
            </a:pPr>
            <a:r>
              <a:rPr lang="en-US" sz="2000" b="1">
                <a:latin typeface="Arial"/>
                <a:cs typeface="Arial"/>
              </a:rPr>
              <a:t>End of Spring:</a:t>
            </a:r>
            <a:r>
              <a:rPr lang="en-US" sz="2000">
                <a:latin typeface="Arial"/>
                <a:cs typeface="Arial"/>
              </a:rPr>
              <a:t>	RRC’s final AY ‘23 – 24 report</a:t>
            </a:r>
            <a:r>
              <a:rPr lang="en-US" sz="2000">
                <a:solidFill>
                  <a:schemeClr val="bg1">
                    <a:lumMod val="75000"/>
                  </a:schemeClr>
                </a:solidFill>
                <a:latin typeface="Arial"/>
                <a:cs typeface="Arial"/>
              </a:rPr>
              <a:t> </a:t>
            </a:r>
            <a:r>
              <a:rPr lang="en-US" sz="2000">
                <a:solidFill>
                  <a:srgbClr val="000000"/>
                </a:solidFill>
                <a:latin typeface="Arial"/>
                <a:cs typeface="Arial"/>
              </a:rPr>
              <a:t>to </a:t>
            </a:r>
            <a:r>
              <a:rPr lang="en-US" sz="2000">
                <a:solidFill>
                  <a:srgbClr val="000000"/>
                </a:solidFill>
                <a:latin typeface="Arial"/>
                <a:cs typeface="Calibri"/>
              </a:rPr>
              <a:t>Senate</a:t>
            </a:r>
          </a:p>
          <a:p>
            <a:pPr>
              <a:lnSpc>
                <a:spcPct val="100000"/>
              </a:lnSpc>
              <a:spcBef>
                <a:spcPts val="300"/>
              </a:spcBef>
            </a:pPr>
            <a:endParaRPr lang="en-US" sz="1600">
              <a:solidFill>
                <a:schemeClr val="bg1">
                  <a:lumMod val="75000"/>
                </a:schemeClr>
              </a:solidFill>
              <a:latin typeface="Arial"/>
              <a:cs typeface="Arial"/>
            </a:endParaRPr>
          </a:p>
        </p:txBody>
      </p:sp>
    </p:spTree>
    <p:extLst>
      <p:ext uri="{BB962C8B-B14F-4D97-AF65-F5344CB8AC3E}">
        <p14:creationId xmlns:p14="http://schemas.microsoft.com/office/powerpoint/2010/main" val="4199990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F120A-80B0-5D1D-9E29-9795B3F06603}"/>
              </a:ext>
            </a:extLst>
          </p:cNvPr>
          <p:cNvSpPr>
            <a:spLocks noGrp="1"/>
          </p:cNvSpPr>
          <p:nvPr>
            <p:ph type="title"/>
          </p:nvPr>
        </p:nvSpPr>
        <p:spPr>
          <a:xfrm>
            <a:off x="194678" y="173732"/>
            <a:ext cx="8754643" cy="592818"/>
          </a:xfrm>
        </p:spPr>
        <p:txBody>
          <a:bodyPr>
            <a:normAutofit/>
          </a:bodyPr>
          <a:lstStyle/>
          <a:p>
            <a:r>
              <a:rPr lang="en-US" sz="2700">
                <a:latin typeface="Arial"/>
                <a:cs typeface="Arial"/>
              </a:rPr>
              <a:t>The short answers were provided by:</a:t>
            </a:r>
          </a:p>
        </p:txBody>
      </p:sp>
      <p:sp>
        <p:nvSpPr>
          <p:cNvPr id="8" name="Content Placeholder 7">
            <a:extLst>
              <a:ext uri="{FF2B5EF4-FFF2-40B4-BE49-F238E27FC236}">
                <a16:creationId xmlns:a16="http://schemas.microsoft.com/office/drawing/2014/main" id="{2FB84CF6-B767-1471-02CE-31FC3EFCA27C}"/>
              </a:ext>
            </a:extLst>
          </p:cNvPr>
          <p:cNvSpPr>
            <a:spLocks noGrp="1"/>
          </p:cNvSpPr>
          <p:nvPr>
            <p:ph idx="1"/>
          </p:nvPr>
        </p:nvSpPr>
        <p:spPr>
          <a:xfrm>
            <a:off x="987392" y="966674"/>
            <a:ext cx="7361141" cy="5471042"/>
          </a:xfrm>
        </p:spPr>
        <p:txBody>
          <a:bodyPr vert="horz" lIns="91440" tIns="45720" rIns="91440" bIns="45720" rtlCol="0" anchor="t">
            <a:noAutofit/>
          </a:bodyPr>
          <a:lstStyle/>
          <a:p>
            <a:pPr marL="233363">
              <a:spcBef>
                <a:spcPts val="0"/>
              </a:spcBef>
              <a:spcAft>
                <a:spcPts val="500"/>
              </a:spcAft>
            </a:pPr>
            <a:r>
              <a:rPr lang="en-US" sz="2100">
                <a:solidFill>
                  <a:srgbClr val="000000"/>
                </a:solidFill>
                <a:latin typeface="Arial"/>
                <a:cs typeface="Arial"/>
              </a:rPr>
              <a:t>President, </a:t>
            </a:r>
            <a:r>
              <a:rPr lang="en-US" sz="2100">
                <a:latin typeface="Arial"/>
                <a:ea typeface="+mn-lt"/>
                <a:cs typeface="+mn-lt"/>
              </a:rPr>
              <a:t>Board of Trustees (</a:t>
            </a:r>
            <a:r>
              <a:rPr lang="en-US" sz="2100">
                <a:solidFill>
                  <a:srgbClr val="000000"/>
                </a:solidFill>
                <a:latin typeface="Arial"/>
                <a:cs typeface="Arial"/>
              </a:rPr>
              <a:t>BOT), and </a:t>
            </a:r>
            <a:r>
              <a:rPr lang="en-US" sz="2100">
                <a:latin typeface="Arial"/>
                <a:ea typeface="+mn-lt"/>
                <a:cs typeface="+mn-lt"/>
              </a:rPr>
              <a:t>Senior Leadership Team (SLT)</a:t>
            </a:r>
            <a:r>
              <a:rPr lang="en-US" sz="2100">
                <a:solidFill>
                  <a:srgbClr val="000000"/>
                </a:solidFill>
                <a:latin typeface="Arial"/>
                <a:cs typeface="Arial"/>
              </a:rPr>
              <a:t> information </a:t>
            </a:r>
          </a:p>
          <a:p>
            <a:pPr marL="457200" lvl="1">
              <a:spcBef>
                <a:spcPts val="0"/>
              </a:spcBef>
              <a:spcAft>
                <a:spcPts val="600"/>
              </a:spcAft>
              <a:buFont typeface="Symbol" panose="05050102010706020507" pitchFamily="18" charset="2"/>
              <a:buChar char="-"/>
            </a:pPr>
            <a:r>
              <a:rPr lang="en-US" sz="1700">
                <a:solidFill>
                  <a:srgbClr val="000000"/>
                </a:solidFill>
                <a:latin typeface="Arial"/>
                <a:cs typeface="Arial"/>
              </a:rPr>
              <a:t>President Postel (</a:t>
            </a:r>
            <a:r>
              <a:rPr lang="en-US" sz="1700" u="sng">
                <a:solidFill>
                  <a:srgbClr val="0000FF"/>
                </a:solidFill>
                <a:latin typeface="Arial"/>
                <a:cs typeface="Arial"/>
                <a:hlinkClick r:id="rId3"/>
              </a:rPr>
              <a:t>gregory.postel@utoledo.edu</a:t>
            </a:r>
            <a:r>
              <a:rPr lang="en-US" sz="1700">
                <a:solidFill>
                  <a:srgbClr val="000000"/>
                </a:solidFill>
                <a:latin typeface="Arial"/>
                <a:cs typeface="Arial"/>
              </a:rPr>
              <a:t>)</a:t>
            </a:r>
          </a:p>
          <a:p>
            <a:pPr marL="457200" lvl="1">
              <a:spcBef>
                <a:spcPts val="0"/>
              </a:spcBef>
              <a:spcAft>
                <a:spcPts val="1000"/>
              </a:spcAft>
              <a:buFont typeface="Symbol" panose="05050102010706020507" pitchFamily="18" charset="2"/>
              <a:buChar char="-"/>
            </a:pPr>
            <a:r>
              <a:rPr lang="en-US" sz="1700">
                <a:solidFill>
                  <a:srgbClr val="000000"/>
                </a:solidFill>
                <a:latin typeface="Arial"/>
                <a:cs typeface="Arial"/>
              </a:rPr>
              <a:t>Diane Miller (</a:t>
            </a:r>
            <a:r>
              <a:rPr lang="en-US" sz="1700" u="sng">
                <a:solidFill>
                  <a:srgbClr val="0000FF"/>
                </a:solidFill>
                <a:latin typeface="Arial"/>
                <a:cs typeface="Arial"/>
                <a:hlinkClick r:id="rId4"/>
              </a:rPr>
              <a:t>diane.miller2@utoledo.edu</a:t>
            </a:r>
            <a:r>
              <a:rPr lang="en-US" sz="1700">
                <a:solidFill>
                  <a:srgbClr val="000000"/>
                </a:solidFill>
                <a:latin typeface="Arial"/>
                <a:cs typeface="Arial"/>
              </a:rPr>
              <a:t>)</a:t>
            </a:r>
            <a:endParaRPr lang="en-US"/>
          </a:p>
          <a:p>
            <a:pPr>
              <a:spcBef>
                <a:spcPts val="0"/>
              </a:spcBef>
              <a:spcAft>
                <a:spcPts val="800"/>
              </a:spcAft>
            </a:pPr>
            <a:r>
              <a:rPr lang="en-US" sz="2100">
                <a:solidFill>
                  <a:srgbClr val="000000"/>
                </a:solidFill>
                <a:latin typeface="Arial"/>
                <a:cs typeface="Arial"/>
              </a:rPr>
              <a:t>Academic</a:t>
            </a:r>
            <a:r>
              <a:rPr lang="en-US" sz="2100" b="0" i="0" u="none" strike="noStrike">
                <a:solidFill>
                  <a:srgbClr val="000000"/>
                </a:solidFill>
                <a:effectLst/>
                <a:latin typeface="Arial"/>
                <a:cs typeface="Arial"/>
              </a:rPr>
              <a:t> Affairs information:</a:t>
            </a:r>
            <a:endParaRPr lang="en-US">
              <a:latin typeface="Arial"/>
              <a:cs typeface="Arial"/>
            </a:endParaRPr>
          </a:p>
          <a:p>
            <a:pPr marL="457200" lvl="1">
              <a:spcBef>
                <a:spcPts val="0"/>
              </a:spcBef>
              <a:spcAft>
                <a:spcPts val="600"/>
              </a:spcAft>
              <a:buFont typeface="Symbol" panose="05050102010706020507" pitchFamily="18" charset="2"/>
              <a:buChar char="-"/>
            </a:pPr>
            <a:r>
              <a:rPr lang="en-US" sz="1650" b="0" i="0" u="none" strike="noStrike">
                <a:solidFill>
                  <a:srgbClr val="000000"/>
                </a:solidFill>
                <a:effectLst/>
                <a:latin typeface="Arial" panose="020B0604020202020204" pitchFamily="34" charset="0"/>
                <a:cs typeface="Arial" panose="020B0604020202020204" pitchFamily="34" charset="0"/>
              </a:rPr>
              <a:t>Risa Dickson (</a:t>
            </a:r>
            <a:r>
              <a:rPr lang="en-US" sz="1650" b="0" i="0" u="sng" strike="noStrike">
                <a:solidFill>
                  <a:srgbClr val="0000FF"/>
                </a:solidFill>
                <a:effectLst/>
                <a:latin typeface="Arial" panose="020B0604020202020204" pitchFamily="34" charset="0"/>
                <a:cs typeface="Arial" panose="020B0604020202020204" pitchFamily="34" charset="0"/>
                <a:hlinkClick r:id="rId5"/>
              </a:rPr>
              <a:t>risa.dickson@utoledo.edu</a:t>
            </a:r>
            <a:r>
              <a:rPr lang="en-US" sz="1650" b="0" i="0" u="none" strike="noStrike">
                <a:solidFill>
                  <a:srgbClr val="000000"/>
                </a:solidFill>
                <a:effectLst/>
                <a:latin typeface="Arial" panose="020B0604020202020204" pitchFamily="34" charset="0"/>
                <a:cs typeface="Arial" panose="020B0604020202020204" pitchFamily="34" charset="0"/>
              </a:rPr>
              <a:t>) </a:t>
            </a:r>
          </a:p>
          <a:p>
            <a:pPr marL="457200" lvl="1">
              <a:spcBef>
                <a:spcPts val="0"/>
              </a:spcBef>
              <a:spcAft>
                <a:spcPts val="1000"/>
              </a:spcAft>
              <a:buFont typeface="Symbol" panose="05050102010706020507" pitchFamily="18" charset="2"/>
              <a:buChar char="-"/>
            </a:pPr>
            <a:r>
              <a:rPr lang="en-US" sz="1650" b="0" i="0" u="none" strike="noStrike">
                <a:solidFill>
                  <a:srgbClr val="000000"/>
                </a:solidFill>
                <a:effectLst/>
                <a:latin typeface="Arial" panose="020B0604020202020204" pitchFamily="34" charset="0"/>
                <a:cs typeface="Arial" panose="020B0604020202020204" pitchFamily="34" charset="0"/>
              </a:rPr>
              <a:t>Angela Paprocki (</a:t>
            </a:r>
            <a:r>
              <a:rPr lang="en-US" sz="1650" b="0" i="0" u="sng" strike="noStrike">
                <a:solidFill>
                  <a:srgbClr val="0000FF"/>
                </a:solidFill>
                <a:effectLst/>
                <a:latin typeface="Arial" panose="020B0604020202020204" pitchFamily="34" charset="0"/>
                <a:cs typeface="Arial" panose="020B0604020202020204" pitchFamily="34" charset="0"/>
                <a:hlinkClick r:id="rId6"/>
              </a:rPr>
              <a:t>angela.paprocki@utoledo.edu</a:t>
            </a:r>
            <a:r>
              <a:rPr lang="en-US" sz="1650" b="0" i="0" u="none" strike="noStrike">
                <a:solidFill>
                  <a:srgbClr val="000000"/>
                </a:solidFill>
                <a:effectLst/>
                <a:latin typeface="Arial" panose="020B0604020202020204" pitchFamily="34" charset="0"/>
                <a:cs typeface="Arial" panose="020B0604020202020204" pitchFamily="34" charset="0"/>
              </a:rPr>
              <a:t>)</a:t>
            </a:r>
          </a:p>
          <a:p>
            <a:pPr marL="0" marR="0" algn="l">
              <a:spcBef>
                <a:spcPts val="0"/>
              </a:spcBef>
              <a:spcAft>
                <a:spcPts val="500"/>
              </a:spcAft>
            </a:pPr>
            <a:r>
              <a:rPr lang="en-US" sz="2100" b="0" i="0" u="none" strike="noStrike">
                <a:solidFill>
                  <a:srgbClr val="000000"/>
                </a:solidFill>
                <a:effectLst/>
                <a:latin typeface="Arial" panose="020B0604020202020204" pitchFamily="34" charset="0"/>
                <a:cs typeface="Arial" panose="020B0604020202020204" pitchFamily="34" charset="0"/>
              </a:rPr>
              <a:t>Enrollment Management and Financial Aid information </a:t>
            </a:r>
          </a:p>
          <a:p>
            <a:pPr marL="457200" lvl="1">
              <a:spcBef>
                <a:spcPts val="0"/>
              </a:spcBef>
              <a:spcAft>
                <a:spcPts val="1000"/>
              </a:spcAft>
              <a:buFont typeface="Symbol" panose="05050102010706020507" pitchFamily="18" charset="2"/>
              <a:buChar char="-"/>
            </a:pPr>
            <a:r>
              <a:rPr lang="en-US" sz="1650" b="0" i="0" u="none" strike="noStrike">
                <a:solidFill>
                  <a:srgbClr val="000000"/>
                </a:solidFill>
                <a:effectLst/>
                <a:latin typeface="Arial" panose="020B0604020202020204" pitchFamily="34" charset="0"/>
                <a:cs typeface="Arial" panose="020B0604020202020204" pitchFamily="34" charset="0"/>
              </a:rPr>
              <a:t>Dave Meredith  (</a:t>
            </a:r>
            <a:r>
              <a:rPr lang="en-US" sz="1650" b="0" i="0" u="sng" strike="noStrike">
                <a:solidFill>
                  <a:srgbClr val="0000FF"/>
                </a:solidFill>
                <a:effectLst/>
                <a:latin typeface="Arial" panose="020B0604020202020204" pitchFamily="34" charset="0"/>
                <a:cs typeface="Arial" panose="020B0604020202020204" pitchFamily="34" charset="0"/>
                <a:hlinkClick r:id="rId7"/>
              </a:rPr>
              <a:t>david.meredith@utoledo.edu</a:t>
            </a:r>
            <a:r>
              <a:rPr kumimoji="0" lang="en-US" sz="16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endParaRPr lang="en-US" sz="1650" b="0" i="0" u="none" strike="noStrike">
              <a:solidFill>
                <a:srgbClr val="000000"/>
              </a:solidFill>
              <a:effectLst/>
              <a:latin typeface="Arial" panose="020B0604020202020204" pitchFamily="34" charset="0"/>
              <a:cs typeface="Arial" panose="020B0604020202020204" pitchFamily="34" charset="0"/>
            </a:endParaRPr>
          </a:p>
          <a:p>
            <a:pPr marL="0" marR="0" algn="l">
              <a:spcBef>
                <a:spcPts val="0"/>
              </a:spcBef>
              <a:spcAft>
                <a:spcPts val="500"/>
              </a:spcAft>
            </a:pPr>
            <a:r>
              <a:rPr lang="en-US" sz="2100" b="0" i="0" u="none" strike="noStrike">
                <a:solidFill>
                  <a:srgbClr val="000000"/>
                </a:solidFill>
                <a:effectLst/>
                <a:latin typeface="Arial" panose="020B0604020202020204" pitchFamily="34" charset="0"/>
                <a:cs typeface="Arial" panose="020B0604020202020204" pitchFamily="34" charset="0"/>
              </a:rPr>
              <a:t>Marketing and Communications information </a:t>
            </a:r>
          </a:p>
          <a:p>
            <a:pPr marL="457200" lvl="1">
              <a:spcBef>
                <a:spcPts val="0"/>
              </a:spcBef>
              <a:spcAft>
                <a:spcPts val="1000"/>
              </a:spcAft>
              <a:buFont typeface="Symbol" panose="05050102010706020507" pitchFamily="18" charset="2"/>
              <a:buChar char="-"/>
            </a:pPr>
            <a:r>
              <a:rPr lang="en-US" sz="1650" b="0" i="0" u="none" strike="noStrike">
                <a:solidFill>
                  <a:srgbClr val="000000"/>
                </a:solidFill>
                <a:effectLst/>
                <a:latin typeface="Arial"/>
                <a:cs typeface="Arial"/>
              </a:rPr>
              <a:t>Meghan Cunningham (</a:t>
            </a:r>
            <a:r>
              <a:rPr lang="en-US" sz="1650" b="0" i="0" u="sng" strike="noStrike">
                <a:solidFill>
                  <a:srgbClr val="0000FF"/>
                </a:solidFill>
                <a:effectLst/>
                <a:latin typeface="Arial"/>
                <a:cs typeface="Arial"/>
                <a:hlinkClick r:id="rId8"/>
              </a:rPr>
              <a:t>meghan.cunningham@utoledo.edu</a:t>
            </a:r>
            <a:r>
              <a:rPr kumimoji="0" lang="en-US" sz="1650" b="0" i="0" u="none" strike="noStrike" kern="1200" cap="none" spc="0" normalizeH="0" baseline="0" noProof="0">
                <a:ln>
                  <a:noFill/>
                </a:ln>
                <a:solidFill>
                  <a:srgbClr val="000000"/>
                </a:solidFill>
                <a:effectLst/>
                <a:uLnTx/>
                <a:uFillTx/>
                <a:latin typeface="Arial"/>
                <a:cs typeface="Arial"/>
              </a:rPr>
              <a:t>)</a:t>
            </a:r>
            <a:endParaRPr lang="en-US" sz="1650" b="0" i="0" u="none" strike="noStrike">
              <a:solidFill>
                <a:srgbClr val="000000"/>
              </a:solidFill>
              <a:effectLst/>
              <a:latin typeface="Arial"/>
              <a:cs typeface="Arial"/>
            </a:endParaRPr>
          </a:p>
          <a:p>
            <a:pPr marL="0" marR="0" algn="l">
              <a:spcBef>
                <a:spcPts val="0"/>
              </a:spcBef>
              <a:spcAft>
                <a:spcPts val="500"/>
              </a:spcAft>
            </a:pPr>
            <a:r>
              <a:rPr lang="en-US" sz="2100" b="0" i="0" u="none" strike="noStrike">
                <a:solidFill>
                  <a:srgbClr val="000000"/>
                </a:solidFill>
                <a:effectLst/>
                <a:latin typeface="Arial" panose="020B0604020202020204" pitchFamily="34" charset="0"/>
                <a:cs typeface="Arial" panose="020B0604020202020204" pitchFamily="34" charset="0"/>
              </a:rPr>
              <a:t>Finance information (also Park UToledo) </a:t>
            </a:r>
          </a:p>
          <a:p>
            <a:pPr marL="457200" lvl="1" indent="-231775">
              <a:spcBef>
                <a:spcPts val="0"/>
              </a:spcBef>
              <a:spcAft>
                <a:spcPts val="600"/>
              </a:spcAft>
              <a:buFont typeface="Symbol" panose="05050102010706020507" pitchFamily="18" charset="2"/>
              <a:buChar char="-"/>
            </a:pPr>
            <a:r>
              <a:rPr lang="en-US" sz="1650" b="0" i="0" u="none" strike="noStrike">
                <a:solidFill>
                  <a:srgbClr val="000000"/>
                </a:solidFill>
                <a:effectLst/>
                <a:latin typeface="Arial" panose="020B0604020202020204" pitchFamily="34" charset="0"/>
                <a:cs typeface="Arial" panose="020B0604020202020204" pitchFamily="34" charset="0"/>
              </a:rPr>
              <a:t>Matt Schroeder (</a:t>
            </a:r>
            <a:r>
              <a:rPr lang="en-US" sz="1650" b="0" i="0" u="sng" strike="noStrike">
                <a:solidFill>
                  <a:srgbClr val="0000FF"/>
                </a:solidFill>
                <a:effectLst/>
                <a:latin typeface="Arial" panose="020B0604020202020204" pitchFamily="34" charset="0"/>
                <a:cs typeface="Arial" panose="020B0604020202020204" pitchFamily="34" charset="0"/>
                <a:hlinkClick r:id="rId9"/>
              </a:rPr>
              <a:t>matt.schroeder@utoledo.edu</a:t>
            </a:r>
            <a:r>
              <a:rPr kumimoji="0" lang="en-US" sz="16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endParaRPr lang="en-US" sz="1650" b="0" i="0" u="none" strike="noStrike">
              <a:solidFill>
                <a:srgbClr val="000000"/>
              </a:solidFill>
              <a:effectLst/>
              <a:latin typeface="Arial" panose="020B0604020202020204" pitchFamily="34" charset="0"/>
              <a:cs typeface="Arial" panose="020B0604020202020204" pitchFamily="34" charset="0"/>
            </a:endParaRPr>
          </a:p>
          <a:p>
            <a:pPr marL="457200" lvl="1" indent="-231775">
              <a:spcBef>
                <a:spcPts val="0"/>
              </a:spcBef>
              <a:spcAft>
                <a:spcPts val="1000"/>
              </a:spcAft>
              <a:buFont typeface="Symbol" panose="05050102010706020507" pitchFamily="18" charset="2"/>
              <a:buChar char="-"/>
            </a:pPr>
            <a:r>
              <a:rPr lang="en-US" sz="1650" b="0" i="0" u="none" strike="noStrike">
                <a:solidFill>
                  <a:srgbClr val="000000"/>
                </a:solidFill>
                <a:effectLst/>
                <a:latin typeface="Arial" panose="020B0604020202020204" pitchFamily="34" charset="0"/>
                <a:cs typeface="Arial" panose="020B0604020202020204" pitchFamily="34" charset="0"/>
              </a:rPr>
              <a:t>Mike Dennis (</a:t>
            </a:r>
            <a:r>
              <a:rPr lang="en-US" sz="1650" b="0" i="0" u="sng" strike="noStrike">
                <a:solidFill>
                  <a:srgbClr val="0000FF"/>
                </a:solidFill>
                <a:effectLst/>
                <a:latin typeface="Arial" panose="020B0604020202020204" pitchFamily="34" charset="0"/>
                <a:cs typeface="Arial" panose="020B0604020202020204" pitchFamily="34" charset="0"/>
                <a:hlinkClick r:id="rId10"/>
              </a:rPr>
              <a:t>michael.dennis5@utoledo.edu</a:t>
            </a:r>
            <a:r>
              <a:rPr kumimoji="0" lang="en-US" sz="16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endParaRPr lang="en-US" sz="1650" b="0" i="0" u="none" strike="noStrike">
              <a:solidFill>
                <a:srgbClr val="000000"/>
              </a:solidFill>
              <a:effectLst/>
              <a:latin typeface="Arial" panose="020B0604020202020204" pitchFamily="34" charset="0"/>
              <a:cs typeface="Arial" panose="020B0604020202020204" pitchFamily="34" charset="0"/>
            </a:endParaRPr>
          </a:p>
          <a:p>
            <a:pPr marL="0" marR="0" algn="l">
              <a:spcBef>
                <a:spcPts val="0"/>
              </a:spcBef>
              <a:spcAft>
                <a:spcPts val="500"/>
              </a:spcAft>
            </a:pPr>
            <a:r>
              <a:rPr lang="en-US" sz="2100" b="0" i="0" u="none" strike="noStrike">
                <a:solidFill>
                  <a:srgbClr val="000000"/>
                </a:solidFill>
                <a:effectLst/>
                <a:latin typeface="Arial" panose="020B0604020202020204" pitchFamily="34" charset="0"/>
                <a:cs typeface="Arial" panose="020B0604020202020204" pitchFamily="34" charset="0"/>
              </a:rPr>
              <a:t>Student Affairs information </a:t>
            </a:r>
          </a:p>
          <a:p>
            <a:pPr marL="457200" lvl="1" indent="-231775">
              <a:spcBef>
                <a:spcPts val="0"/>
              </a:spcBef>
              <a:spcAft>
                <a:spcPts val="600"/>
              </a:spcAft>
              <a:buFont typeface="Symbol" panose="05050102010706020507" pitchFamily="18" charset="2"/>
              <a:buChar char="-"/>
            </a:pPr>
            <a:r>
              <a:rPr lang="en-US" sz="1650" b="0" i="0" u="none" strike="noStrike">
                <a:solidFill>
                  <a:srgbClr val="000000"/>
                </a:solidFill>
                <a:effectLst/>
                <a:latin typeface="Arial" panose="020B0604020202020204" pitchFamily="34" charset="0"/>
                <a:cs typeface="Arial" panose="020B0604020202020204" pitchFamily="34" charset="0"/>
              </a:rPr>
              <a:t>Sammy Spann (</a:t>
            </a:r>
            <a:r>
              <a:rPr lang="en-US" sz="1650" b="0" i="0" u="sng" strike="noStrike">
                <a:solidFill>
                  <a:srgbClr val="0000FF"/>
                </a:solidFill>
                <a:effectLst/>
                <a:latin typeface="Arial" panose="020B0604020202020204" pitchFamily="34" charset="0"/>
                <a:cs typeface="Arial" panose="020B0604020202020204" pitchFamily="34" charset="0"/>
                <a:hlinkClick r:id="rId11"/>
              </a:rPr>
              <a:t>sammy.spann@utoledo.edu</a:t>
            </a:r>
            <a:r>
              <a:rPr kumimoji="0" lang="en-US" sz="16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endParaRPr lang="en-US" sz="1650" b="0" i="0" u="none" strike="noStrike">
              <a:solidFill>
                <a:srgbClr val="000000"/>
              </a:solidFill>
              <a:effectLst/>
              <a:latin typeface="Arial" panose="020B0604020202020204" pitchFamily="34" charset="0"/>
              <a:cs typeface="Arial" panose="020B0604020202020204" pitchFamily="34" charset="0"/>
            </a:endParaRPr>
          </a:p>
          <a:p>
            <a:pPr marL="457200" lvl="1" indent="-231775">
              <a:spcBef>
                <a:spcPts val="0"/>
              </a:spcBef>
              <a:spcAft>
                <a:spcPts val="1200"/>
              </a:spcAft>
              <a:buFont typeface="Symbol" panose="05050102010706020507" pitchFamily="18" charset="2"/>
              <a:buChar char="-"/>
            </a:pPr>
            <a:r>
              <a:rPr lang="en-US" sz="1650" b="0" i="0" u="none" strike="noStrike">
                <a:solidFill>
                  <a:srgbClr val="000000"/>
                </a:solidFill>
                <a:effectLst/>
                <a:latin typeface="Arial"/>
                <a:cs typeface="Arial"/>
              </a:rPr>
              <a:t>Sara Clark (</a:t>
            </a:r>
            <a:r>
              <a:rPr lang="en-US" sz="1650" b="0" i="0" u="sng" strike="noStrike">
                <a:solidFill>
                  <a:srgbClr val="0000FF"/>
                </a:solidFill>
                <a:effectLst/>
                <a:latin typeface="Arial"/>
                <a:cs typeface="Arial"/>
                <a:hlinkClick r:id="rId12"/>
              </a:rPr>
              <a:t>sara.clark2@utoledo.edu</a:t>
            </a:r>
            <a:r>
              <a:rPr kumimoji="0" lang="en-US" sz="1650" b="0" i="0" u="none" strike="noStrike" kern="1200" cap="none" spc="0" normalizeH="0" baseline="0" noProof="0">
                <a:ln>
                  <a:noFill/>
                </a:ln>
                <a:solidFill>
                  <a:srgbClr val="000000"/>
                </a:solidFill>
                <a:effectLst/>
                <a:uLnTx/>
                <a:uFillTx/>
                <a:latin typeface="Arial"/>
                <a:cs typeface="Arial"/>
              </a:rPr>
              <a:t>)</a:t>
            </a:r>
            <a:endParaRPr lang="en-US" sz="1650" b="0" i="0" u="none" strike="noStrike">
              <a:solidFill>
                <a:srgbClr val="000000"/>
              </a:solidFill>
              <a:effectLst/>
              <a:latin typeface="Arial"/>
              <a:cs typeface="Arial"/>
            </a:endParaRPr>
          </a:p>
        </p:txBody>
      </p:sp>
    </p:spTree>
    <p:extLst>
      <p:ext uri="{BB962C8B-B14F-4D97-AF65-F5344CB8AC3E}">
        <p14:creationId xmlns:p14="http://schemas.microsoft.com/office/powerpoint/2010/main" val="281463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126FB-D788-0845-AB69-6BC25DF6E27C}"/>
              </a:ext>
            </a:extLst>
          </p:cNvPr>
          <p:cNvSpPr>
            <a:spLocks noGrp="1"/>
          </p:cNvSpPr>
          <p:nvPr>
            <p:ph type="title"/>
          </p:nvPr>
        </p:nvSpPr>
        <p:spPr>
          <a:xfrm>
            <a:off x="628649" y="419554"/>
            <a:ext cx="7886700" cy="1325563"/>
          </a:xfrm>
        </p:spPr>
        <p:txBody>
          <a:bodyPr>
            <a:normAutofit fontScale="90000"/>
          </a:bodyPr>
          <a:lstStyle/>
          <a:p>
            <a:pPr algn="ctr"/>
            <a:r>
              <a:rPr lang="en-US" b="1">
                <a:highlight>
                  <a:srgbClr val="00FF00"/>
                </a:highlight>
                <a:latin typeface="Arial" panose="020B0604020202020204" pitchFamily="34" charset="0"/>
                <a:cs typeface="Arial" panose="020B0604020202020204" pitchFamily="34" charset="0"/>
              </a:rPr>
              <a:t>Examples: </a:t>
            </a:r>
            <a:r>
              <a:rPr lang="en-US">
                <a:highlight>
                  <a:srgbClr val="00FF00"/>
                </a:highlight>
                <a:latin typeface="Arial" panose="020B0604020202020204" pitchFamily="34" charset="0"/>
                <a:cs typeface="Arial" panose="020B0604020202020204" pitchFamily="34" charset="0"/>
              </a:rPr>
              <a:t>Things the UToledo Administration is already doing</a:t>
            </a:r>
            <a:endParaRPr lang="en-US" b="1">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4B257C4-5EA5-716A-D9E7-73905D7B1C62}"/>
              </a:ext>
            </a:extLst>
          </p:cNvPr>
          <p:cNvSpPr>
            <a:spLocks noGrp="1"/>
          </p:cNvSpPr>
          <p:nvPr>
            <p:ph idx="1"/>
          </p:nvPr>
        </p:nvSpPr>
        <p:spPr>
          <a:xfrm>
            <a:off x="432706" y="2239282"/>
            <a:ext cx="8082643" cy="4351338"/>
          </a:xfrm>
        </p:spPr>
        <p:txBody>
          <a:bodyPr>
            <a:normAutofit/>
          </a:bodyPr>
          <a:lstStyle/>
          <a:p>
            <a:pPr>
              <a:spcAft>
                <a:spcPts val="1200"/>
              </a:spcAft>
            </a:pPr>
            <a:r>
              <a:rPr lang="en-US" b="1">
                <a:latin typeface="Arial" panose="020B0604020202020204" pitchFamily="34" charset="0"/>
                <a:cs typeface="Arial" panose="020B0604020202020204" pitchFamily="34" charset="0"/>
              </a:rPr>
              <a:t>RRC recommendation</a:t>
            </a:r>
            <a:r>
              <a:rPr lang="en-US">
                <a:latin typeface="Arial" panose="020B0604020202020204" pitchFamily="34" charset="0"/>
                <a:cs typeface="Arial" panose="020B0604020202020204" pitchFamily="34" charset="0"/>
              </a:rPr>
              <a:t>: “UToledo must declare solving the enrollment crisis its top priority”</a:t>
            </a:r>
          </a:p>
          <a:p>
            <a:pPr>
              <a:spcAft>
                <a:spcPts val="1200"/>
              </a:spcAft>
            </a:pPr>
            <a:r>
              <a:rPr lang="en-US" b="1">
                <a:latin typeface="Arial" panose="020B0604020202020204" pitchFamily="34" charset="0"/>
                <a:cs typeface="Arial" panose="020B0604020202020204" pitchFamily="34" charset="0"/>
              </a:rPr>
              <a:t>Administration’s response</a:t>
            </a:r>
            <a:r>
              <a:rPr lang="en-US">
                <a:latin typeface="Arial" panose="020B0604020202020204" pitchFamily="34" charset="0"/>
                <a:cs typeface="Arial" panose="020B0604020202020204" pitchFamily="34" charset="0"/>
              </a:rPr>
              <a:t>: “The Board of Trustees, the President, and the Strategic Plan have all asserted that this is a top priority”</a:t>
            </a:r>
          </a:p>
          <a:p>
            <a:pPr>
              <a:spcAft>
                <a:spcPts val="1200"/>
              </a:spcAft>
            </a:pPr>
            <a:r>
              <a:rPr lang="en-US">
                <a:latin typeface="Arial" panose="020B0604020202020204" pitchFamily="34" charset="0"/>
                <a:cs typeface="Arial" panose="020B0604020202020204" pitchFamily="34" charset="0"/>
              </a:rPr>
              <a:t>In the discussion with President Postel, it became evident that one of the qualifications expected of the new provost is handling the enrollment crisis</a:t>
            </a:r>
          </a:p>
          <a:p>
            <a:pPr>
              <a:spcAft>
                <a:spcPts val="1200"/>
              </a:spcAft>
            </a:pPr>
            <a:endParaRPr lang="en-US">
              <a:latin typeface="Arial" panose="020B0604020202020204" pitchFamily="34" charset="0"/>
              <a:cs typeface="Arial" panose="020B0604020202020204" pitchFamily="34" charset="0"/>
            </a:endParaRPr>
          </a:p>
          <a:p>
            <a:pPr marL="0" indent="0">
              <a:buNone/>
            </a:pPr>
            <a:endParaRPr lang="en-US">
              <a:highlight>
                <a:srgbClr val="00FF00"/>
              </a:highlight>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83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126FB-D788-0845-AB69-6BC25DF6E27C}"/>
              </a:ext>
            </a:extLst>
          </p:cNvPr>
          <p:cNvSpPr>
            <a:spLocks noGrp="1"/>
          </p:cNvSpPr>
          <p:nvPr>
            <p:ph type="title"/>
          </p:nvPr>
        </p:nvSpPr>
        <p:spPr>
          <a:xfrm>
            <a:off x="628650" y="593951"/>
            <a:ext cx="7886700" cy="995588"/>
          </a:xfrm>
        </p:spPr>
        <p:txBody>
          <a:bodyPr>
            <a:normAutofit/>
          </a:bodyPr>
          <a:lstStyle/>
          <a:p>
            <a:pPr algn="ctr"/>
            <a:r>
              <a:rPr lang="en-US" sz="3200" b="1">
                <a:highlight>
                  <a:srgbClr val="FFFF00"/>
                </a:highlight>
                <a:latin typeface="Arial" panose="020B0604020202020204" pitchFamily="34" charset="0"/>
                <a:cs typeface="Arial" panose="020B0604020202020204" pitchFamily="34" charset="0"/>
              </a:rPr>
              <a:t>Examples: </a:t>
            </a:r>
            <a:r>
              <a:rPr lang="en-US" sz="3200">
                <a:highlight>
                  <a:srgbClr val="FFFF00"/>
                </a:highlight>
                <a:latin typeface="Arial" panose="020B0604020202020204" pitchFamily="34" charset="0"/>
                <a:cs typeface="Arial" panose="020B0604020202020204" pitchFamily="34" charset="0"/>
              </a:rPr>
              <a:t>Things the UToledo Administration is considering or planning</a:t>
            </a:r>
            <a:endParaRPr lang="en-US" sz="3200" b="1">
              <a:highlight>
                <a:srgbClr val="FFFF00"/>
              </a:highligh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4B257C4-5EA5-716A-D9E7-73905D7B1C62}"/>
              </a:ext>
            </a:extLst>
          </p:cNvPr>
          <p:cNvSpPr>
            <a:spLocks noGrp="1"/>
          </p:cNvSpPr>
          <p:nvPr>
            <p:ph idx="1"/>
          </p:nvPr>
        </p:nvSpPr>
        <p:spPr>
          <a:xfrm>
            <a:off x="389164" y="1912711"/>
            <a:ext cx="8126186" cy="4351338"/>
          </a:xfrm>
        </p:spPr>
        <p:txBody>
          <a:bodyPr>
            <a:normAutofit fontScale="85000" lnSpcReduction="10000"/>
          </a:bodyPr>
          <a:lstStyle/>
          <a:p>
            <a:pPr>
              <a:spcAft>
                <a:spcPts val="1200"/>
              </a:spcAft>
            </a:pPr>
            <a:r>
              <a:rPr lang="en-US" b="1">
                <a:latin typeface="Arial" panose="020B0604020202020204" pitchFamily="34" charset="0"/>
                <a:cs typeface="Arial" panose="020B0604020202020204" pitchFamily="34" charset="0"/>
              </a:rPr>
              <a:t>RRC recommendation</a:t>
            </a:r>
            <a:r>
              <a:rPr lang="en-US">
                <a:latin typeface="Arial" panose="020B0604020202020204" pitchFamily="34" charset="0"/>
                <a:cs typeface="Arial" panose="020B0604020202020204" pitchFamily="34" charset="0"/>
              </a:rPr>
              <a:t>: “A high-level UToledo administrator (e.g., the Provost or the Executive Vice President for Enrollment) should be granted the authority to govern all aspects related to the enrollment crisis…”</a:t>
            </a:r>
          </a:p>
          <a:p>
            <a:pPr>
              <a:spcAft>
                <a:spcPts val="1200"/>
              </a:spcAft>
            </a:pPr>
            <a:r>
              <a:rPr lang="en-US" b="1">
                <a:latin typeface="Arial" panose="020B0604020202020204" pitchFamily="34" charset="0"/>
                <a:cs typeface="Arial" panose="020B0604020202020204" pitchFamily="34" charset="0"/>
              </a:rPr>
              <a:t>Administration’s response</a:t>
            </a:r>
            <a:r>
              <a:rPr lang="en-US">
                <a:latin typeface="Arial" panose="020B0604020202020204" pitchFamily="34" charset="0"/>
                <a:cs typeface="Arial" panose="020B0604020202020204" pitchFamily="34" charset="0"/>
              </a:rPr>
              <a:t>: “President and SLT, While we are considering a different way to organize </a:t>
            </a:r>
            <a:r>
              <a:rPr lang="en-US" u="sng">
                <a:latin typeface="Arial" panose="020B0604020202020204" pitchFamily="34" charset="0"/>
                <a:cs typeface="Arial" panose="020B0604020202020204" pitchFamily="34" charset="0"/>
              </a:rPr>
              <a:t>some</a:t>
            </a:r>
            <a:r>
              <a:rPr lang="en-US">
                <a:latin typeface="Arial" panose="020B0604020202020204" pitchFamily="34" charset="0"/>
                <a:cs typeface="Arial" panose="020B0604020202020204" pitchFamily="34" charset="0"/>
              </a:rPr>
              <a:t> of these areas, to make it more streamlined, it would not be appropriate for all of these areas to report to one person…”</a:t>
            </a:r>
          </a:p>
          <a:p>
            <a:pPr>
              <a:spcAft>
                <a:spcPts val="1200"/>
              </a:spcAft>
            </a:pPr>
            <a:r>
              <a:rPr lang="en-US">
                <a:latin typeface="Arial" panose="020B0604020202020204" pitchFamily="34" charset="0"/>
                <a:cs typeface="Arial" panose="020B0604020202020204" pitchFamily="34" charset="0"/>
              </a:rPr>
              <a:t>In the discussion with President Postel, it became evident that the provost’s new job description was broadened and included enrollment management</a:t>
            </a:r>
          </a:p>
          <a:p>
            <a:pPr>
              <a:spcAft>
                <a:spcPts val="1200"/>
              </a:spcAft>
            </a:pPr>
            <a:endParaRPr lang="en-US">
              <a:latin typeface="Arial" panose="020B0604020202020204" pitchFamily="34" charset="0"/>
              <a:cs typeface="Arial" panose="020B0604020202020204" pitchFamily="34" charset="0"/>
            </a:endParaRPr>
          </a:p>
          <a:p>
            <a:pPr marL="0" indent="0">
              <a:buNone/>
            </a:pPr>
            <a:endParaRPr lang="en-US">
              <a:highlight>
                <a:srgbClr val="00FF00"/>
              </a:highlight>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301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7311748002D54DABB273DD8A37FDB9" ma:contentTypeVersion="15" ma:contentTypeDescription="Create a new document." ma:contentTypeScope="" ma:versionID="fd41c48fd9a08fd468cd4e1709590c95">
  <xsd:schema xmlns:xsd="http://www.w3.org/2001/XMLSchema" xmlns:xs="http://www.w3.org/2001/XMLSchema" xmlns:p="http://schemas.microsoft.com/office/2006/metadata/properties" xmlns:ns3="f6acb603-a4da-4003-90de-94a912b0efe1" xmlns:ns4="3f380df2-2025-4005-b7f6-8168267459d9" targetNamespace="http://schemas.microsoft.com/office/2006/metadata/properties" ma:root="true" ma:fieldsID="1a01243384efc3c5e861539e4e4321e7" ns3:_="" ns4:_="">
    <xsd:import namespace="f6acb603-a4da-4003-90de-94a912b0efe1"/>
    <xsd:import namespace="3f380df2-2025-4005-b7f6-8168267459d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AutoKeyPoints" minOccurs="0"/>
                <xsd:element ref="ns3:MediaServiceKeyPoints" minOccurs="0"/>
                <xsd:element ref="ns3:MediaServiceDateTaken" minOccurs="0"/>
                <xsd:element ref="ns3:MediaServiceGenerationTime" minOccurs="0"/>
                <xsd:element ref="ns3:MediaServiceEventHashCode"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acb603-a4da-4003-90de-94a912b0ef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380df2-2025-4005-b7f6-8168267459d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f6acb603-a4da-4003-90de-94a912b0efe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4AE1CE-9396-4459-A6EB-947AF0349BFD}">
  <ds:schemaRefs>
    <ds:schemaRef ds:uri="3f380df2-2025-4005-b7f6-8168267459d9"/>
    <ds:schemaRef ds:uri="f6acb603-a4da-4003-90de-94a912b0ef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B0E9FA6-D6B5-47DA-99B1-9AAEF11FECC3}">
  <ds:schemaRefs>
    <ds:schemaRef ds:uri="3f380df2-2025-4005-b7f6-8168267459d9"/>
    <ds:schemaRef ds:uri="f6acb603-a4da-4003-90de-94a912b0efe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1315712-57EA-4B3B-B305-D627422A1E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13</Slides>
  <Notes>13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Faculty Senate Ad Hoc Recruitment and Retention Committee (RRC)</vt:lpstr>
      <vt:lpstr>2023 – 2024 RRC (22 Members) </vt:lpstr>
      <vt:lpstr>AY 2023/2024 Plans </vt:lpstr>
      <vt:lpstr>RRC Subcommittees</vt:lpstr>
      <vt:lpstr>UToledo administration provided responses to all (~60) major recommendations in the AY 22/23 report</vt:lpstr>
      <vt:lpstr>RRC Timeline</vt:lpstr>
      <vt:lpstr>The short answers were provided by:</vt:lpstr>
      <vt:lpstr>Examples: Things the UToledo Administration is already doing</vt:lpstr>
      <vt:lpstr>Examples: Things the UToledo Administration is considering or planning</vt:lpstr>
      <vt:lpstr>Examples: Things that don't fit UToledo and why</vt:lpstr>
      <vt:lpstr>This Semester’s Plan</vt:lpstr>
      <vt:lpstr>Questions</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Senate Ad-hoc Committee on Recruitment and Retention</dc:title>
  <dc:creator>Avidor-Reiss, Tomer</dc:creator>
  <cp:revision>1</cp:revision>
  <cp:lastPrinted>2022-10-14T09:47:44Z</cp:lastPrinted>
  <dcterms:created xsi:type="dcterms:W3CDTF">2022-09-24T14:46:14Z</dcterms:created>
  <dcterms:modified xsi:type="dcterms:W3CDTF">2023-08-31T17:20:43Z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0x010100597311748002D54DABB273DD8A37FDB9</vt:lpwstr>
  </property>
</Properties>
</file>