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0" r:id="rId2"/>
    <p:sldId id="263" r:id="rId3"/>
    <p:sldId id="288" r:id="rId4"/>
    <p:sldId id="287" r:id="rId5"/>
    <p:sldId id="270" r:id="rId6"/>
    <p:sldId id="271" r:id="rId7"/>
    <p:sldId id="264" r:id="rId8"/>
    <p:sldId id="266" r:id="rId9"/>
    <p:sldId id="267" r:id="rId10"/>
    <p:sldId id="289" r:id="rId11"/>
    <p:sldId id="290" r:id="rId12"/>
    <p:sldId id="291" r:id="rId13"/>
    <p:sldId id="292" r:id="rId14"/>
    <p:sldId id="265" r:id="rId15"/>
    <p:sldId id="293" r:id="rId16"/>
    <p:sldId id="294" r:id="rId17"/>
    <p:sldId id="285" r:id="rId18"/>
    <p:sldId id="295" r:id="rId19"/>
    <p:sldId id="26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C46E813-FE58-42F4-B946-489766672CEF}">
          <p14:sldIdLst>
            <p14:sldId id="260"/>
            <p14:sldId id="263"/>
            <p14:sldId id="288"/>
            <p14:sldId id="287"/>
            <p14:sldId id="270"/>
            <p14:sldId id="271"/>
            <p14:sldId id="264"/>
            <p14:sldId id="266"/>
            <p14:sldId id="267"/>
            <p14:sldId id="289"/>
            <p14:sldId id="290"/>
            <p14:sldId id="291"/>
            <p14:sldId id="292"/>
            <p14:sldId id="265"/>
            <p14:sldId id="293"/>
            <p14:sldId id="294"/>
            <p14:sldId id="285"/>
            <p14:sldId id="295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0000"/>
    <a:srgbClr val="E11B23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6AFF65-621E-454C-88CD-7F6BE90A2E85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1D45F-54FA-4B36-A038-92AAF63521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2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51DC5-5BAC-4D8D-8C0D-802640475323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2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9FFEC-3926-4CA2-8785-2C1A6E8DF923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62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71DC-788C-42D4-ACCA-378C2CE0CDA5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7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312E2-8179-470F-9464-208568CD230D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62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ADDD3-807F-48DB-85AA-2FAA80151265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81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5147D-6E63-478C-8977-0821FC377626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9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20E0-F283-49D9-B82F-E890944ACC62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58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0E71-0532-42D3-AA38-D521B60CEDE3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6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BCADA-A4C8-4B93-B54F-F6A81C9CA2A6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7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79DAA-B79E-4D83-98B5-8F1C0E2E450C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16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4E72-FF00-4B80-BB1B-65A942F094E5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6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7D848-6372-4FE7-B24B-8E70DEDA446A}" type="datetime1">
              <a:rPr lang="en-US" smtClean="0"/>
              <a:t>8/31/2023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93DE4-E805-4186-A8BB-18CFED4431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64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Monica.Holiday-Goodman@utoledo.edu" TargetMode="External"/><Relationship Id="rId2" Type="http://schemas.openxmlformats.org/officeDocument/2006/relationships/hyperlink" Target="mailto:Valerie.SimmonsWalston@utoledo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mailto:Jennifer.Archer@utoledo.edu" TargetMode="External"/><Relationship Id="rId4" Type="http://schemas.openxmlformats.org/officeDocument/2006/relationships/hyperlink" Target="mailto:Heidi.Appel@utoledo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2096" y="342590"/>
            <a:ext cx="11727808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Planning Update: University of Toledo Office of Community Engagement and Strategic Partnerships</a:t>
            </a:r>
          </a:p>
          <a:p>
            <a:pPr algn="ctr"/>
            <a:endParaRPr lang="en-US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Presentation to Faculty Senate</a:t>
            </a:r>
          </a:p>
          <a:p>
            <a:pPr algn="ctr"/>
            <a:endParaRPr lang="en-US" sz="3600" b="1" dirty="0">
              <a:solidFill>
                <a:srgbClr val="AD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December 13, 2022</a:t>
            </a:r>
          </a:p>
          <a:p>
            <a:pPr algn="ctr"/>
            <a:endParaRPr lang="en-US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Ms. Valerie Simmons-Walston, Special Advisor for Community Engagement and Strategic Partnerships</a:t>
            </a:r>
          </a:p>
          <a:p>
            <a:pPr algn="ctr"/>
            <a:endParaRPr lang="en-US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</a:t>
            </a:fld>
            <a:endParaRPr lang="en-US" dirty="0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60B4798-5EEA-4CAA-8DB0-6534573AED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700" y="5590156"/>
            <a:ext cx="1081830" cy="108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640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6206" y="697067"/>
            <a:ext cx="8959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Data Collection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6206" y="1786794"/>
            <a:ext cx="101813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Create a repository for university-wide data allocated to CESP</a:t>
            </a:r>
          </a:p>
        </p:txBody>
      </p:sp>
      <p:sp>
        <p:nvSpPr>
          <p:cNvPr id="8" name="Rectangle 7"/>
          <p:cNvSpPr/>
          <p:nvPr/>
        </p:nvSpPr>
        <p:spPr>
          <a:xfrm>
            <a:off x="1031629" y="4427912"/>
            <a:ext cx="10222523" cy="937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10</a:t>
            </a:fld>
            <a:endParaRPr lang="en-US" dirty="0"/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B92A696D-A4AF-4D54-9717-78AB36AB10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018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6206" y="697067"/>
            <a:ext cx="96709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Focused and Strategic Communication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6206" y="2540197"/>
            <a:ext cx="10181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Initiate focused campus wide communication to share the CESP narrative through newsletter, social media, and other sources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031629" y="4427912"/>
            <a:ext cx="10222523" cy="937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11</a:t>
            </a:fld>
            <a:endParaRPr lang="en-US" dirty="0"/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B92A696D-A4AF-4D54-9717-78AB36AB10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19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6206" y="697067"/>
            <a:ext cx="96709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Academic Support &amp; Engagement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6206" y="2540197"/>
            <a:ext cx="10181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Support academic initiatives via pipeline, mentoring, tutoring programs, and supplemental educational programs</a:t>
            </a:r>
          </a:p>
        </p:txBody>
      </p:sp>
      <p:sp>
        <p:nvSpPr>
          <p:cNvPr id="8" name="Rectangle 7"/>
          <p:cNvSpPr/>
          <p:nvPr/>
        </p:nvSpPr>
        <p:spPr>
          <a:xfrm>
            <a:off x="1031629" y="4427912"/>
            <a:ext cx="10222523" cy="937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12</a:t>
            </a:fld>
            <a:endParaRPr lang="en-US" dirty="0"/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B92A696D-A4AF-4D54-9717-78AB36AB10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244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6206" y="697067"/>
            <a:ext cx="9670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Strategic Partnerships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6206" y="2540197"/>
            <a:ext cx="101813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Develop and/or sustain internal and external collaborations with key community stakeholders (i.e. Jeep, Toledo Public Schools, RGP)</a:t>
            </a:r>
          </a:p>
        </p:txBody>
      </p:sp>
      <p:sp>
        <p:nvSpPr>
          <p:cNvPr id="8" name="Rectangle 7"/>
          <p:cNvSpPr/>
          <p:nvPr/>
        </p:nvSpPr>
        <p:spPr>
          <a:xfrm>
            <a:off x="1031629" y="4427912"/>
            <a:ext cx="10222523" cy="937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13</a:t>
            </a:fld>
            <a:endParaRPr lang="en-US" dirty="0"/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B92A696D-A4AF-4D54-9717-78AB36AB10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2997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1629" y="200120"/>
            <a:ext cx="10128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Outreach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6205" y="1772726"/>
            <a:ext cx="109691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Providing direct services, time, or resources to benefit a community or its institutions. This includes instances of public intellectualism such as talks, lectures, presentations, performances, etc.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31629" y="4427912"/>
            <a:ext cx="10222523" cy="937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14</a:t>
            </a:fld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C6FD612-7DF5-4008-97CD-955F59E224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294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1629" y="263620"/>
            <a:ext cx="101281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Engaged Healthcare Initiatives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205" y="2139357"/>
            <a:ext cx="109691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Support and assist in the generation of UTMC programs which benefit the campus and surrounding communities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031629" y="4427912"/>
            <a:ext cx="10222523" cy="937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15</a:t>
            </a:fld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C6FD612-7DF5-4008-97CD-955F59E224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25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1628" y="263620"/>
            <a:ext cx="10603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Sustain Classifications (Carnegie Foundation and IEP)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9205" y="2575570"/>
            <a:ext cx="109691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Develop and implement working plans for compliance with previously established deadlines for Carnegie Foundation and Innovation and Economic Prosperity (IEP) university program</a:t>
            </a:r>
          </a:p>
        </p:txBody>
      </p:sp>
      <p:sp>
        <p:nvSpPr>
          <p:cNvPr id="8" name="Rectangle 7"/>
          <p:cNvSpPr/>
          <p:nvPr/>
        </p:nvSpPr>
        <p:spPr>
          <a:xfrm>
            <a:off x="819205" y="5463947"/>
            <a:ext cx="10222523" cy="937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16</a:t>
            </a:fld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C6FD612-7DF5-4008-97CD-955F59E224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402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37993" y="300172"/>
            <a:ext cx="11257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Keys to Success Going Forward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652" y="851240"/>
            <a:ext cx="11120148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university remains true to its mission and core values as a state supported metropolitan/community engaged institution;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university embrace the President’s vision outlined in his 2022 State of University address that mandates the university to a) adapt and evolve; b) prepare students for a changing world; and c) serve and positively impact students, faculty, staff and community;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 with President and senior leaders to ensure that Community Engagement is integrated into the university’s emerging strategic plan as a “major core and critical area”;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Secure “buy-in” from the university-wide community, most notably the faculty, on the importance of community engagement;  integrate the core principals of community engagement throughout the university by forging productive partnerships with both academic and institutional support units;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Start now/immediately exploring ways to properly reward faculty and staff for their support and    involvement in community engagement activities;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7257D85-72C3-485D-89CE-858D2871AD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6948" y="5816600"/>
            <a:ext cx="10414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2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3A6A1-0EF5-488F-9029-062471EF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College CESP Representatives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3B0CF-99E3-4F71-B296-829FAC5AB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/>
              <a:t>Arts and Letters				Edmund Lingan</a:t>
            </a:r>
          </a:p>
          <a:p>
            <a:r>
              <a:rPr lang="en-US" sz="1600" dirty="0"/>
              <a:t>Business and Innovation			John Anderson</a:t>
            </a:r>
          </a:p>
          <a:p>
            <a:r>
              <a:rPr lang="en-US" sz="1600" dirty="0"/>
              <a:t>Education				Taylor Yarborough</a:t>
            </a:r>
          </a:p>
          <a:p>
            <a:r>
              <a:rPr lang="en-US" sz="1600" dirty="0"/>
              <a:t>Engineering				Bryan Bosch</a:t>
            </a:r>
          </a:p>
          <a:p>
            <a:r>
              <a:rPr lang="en-US" sz="1600" dirty="0"/>
              <a:t>Health and Human Services			Jim Tuschman</a:t>
            </a:r>
          </a:p>
          <a:p>
            <a:r>
              <a:rPr lang="en-US" sz="1600" dirty="0"/>
              <a:t>Honors					Heidi Appel</a:t>
            </a:r>
          </a:p>
          <a:p>
            <a:r>
              <a:rPr lang="en-US" sz="1600" dirty="0"/>
              <a:t>Law					Margaret Beccavin</a:t>
            </a:r>
          </a:p>
          <a:p>
            <a:r>
              <a:rPr lang="en-US" sz="1600" dirty="0"/>
              <a:t>Medicine and Life Sciences			</a:t>
            </a:r>
            <a:r>
              <a:rPr lang="en-US" sz="1600" dirty="0" err="1"/>
              <a:t>Aarion</a:t>
            </a:r>
            <a:r>
              <a:rPr lang="en-US" sz="1600" dirty="0"/>
              <a:t> Gross</a:t>
            </a:r>
          </a:p>
          <a:p>
            <a:r>
              <a:rPr lang="en-US" sz="1600" dirty="0"/>
              <a:t>Natural Sciences and Mathematics		John Plenefisch</a:t>
            </a:r>
          </a:p>
          <a:p>
            <a:r>
              <a:rPr lang="en-US" sz="1600" dirty="0"/>
              <a:t>Nursing					Karen Hoblet</a:t>
            </a:r>
          </a:p>
          <a:p>
            <a:r>
              <a:rPr lang="en-US" sz="1600" dirty="0"/>
              <a:t>Pharmacy and Pharmaceutical Sciences		Monica Holiday-Goodman</a:t>
            </a:r>
          </a:p>
          <a:p>
            <a:r>
              <a:rPr lang="en-US" sz="1600" dirty="0"/>
              <a:t>University College				Barb Kopp-Miller</a:t>
            </a:r>
          </a:p>
          <a:p>
            <a:r>
              <a:rPr lang="en-US" sz="1600" dirty="0"/>
              <a:t>University Libraries				Sara Mouch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B89CB-EC3B-407B-905A-BAE2E450D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55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1691" y="319456"/>
            <a:ext cx="11455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Contact Information: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7192" y="1614354"/>
            <a:ext cx="11676329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Valerie Simmons Walston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Valerie.SimmonsWalston@utoledo.edu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419.530.7262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Monica Holiday-Goodman, Ph.D.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Monica.Holiday-Goodman@utoledo.edu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419.383.1904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HelveticaNeueLT Com 65 Md" panose="020B0604020202020204" pitchFamily="34" charset="0"/>
                <a:cs typeface="Arial" panose="020B0604020202020204" pitchFamily="34" charset="0"/>
              </a:rPr>
              <a:t>Heidi Appel, Ph.D.</a:t>
            </a:r>
          </a:p>
          <a:p>
            <a:r>
              <a:rPr lang="en-US" dirty="0">
                <a:latin typeface="HelveticaNeueLT Com 65 Md" panose="020B0604020202020204" pitchFamily="34" charset="0"/>
                <a:cs typeface="Arial" panose="020B0604020202020204" pitchFamily="34" charset="0"/>
                <a:hlinkClick r:id="rId4"/>
              </a:rPr>
              <a:t>Heidi.Appel@utoledo.edu</a:t>
            </a:r>
            <a:endParaRPr lang="en-US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HelveticaNeueLT Com 65 Md" panose="020B0604020202020204" pitchFamily="34" charset="0"/>
                <a:cs typeface="Arial" panose="020B0604020202020204" pitchFamily="34" charset="0"/>
              </a:rPr>
              <a:t>419.530.6033</a:t>
            </a:r>
          </a:p>
          <a:p>
            <a:endParaRPr lang="en-US" sz="2400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HelveticaNeueLT Com 65 Md" panose="020B0604020202020204" pitchFamily="34" charset="0"/>
                <a:cs typeface="Arial" panose="020B0604020202020204" pitchFamily="34" charset="0"/>
              </a:rPr>
              <a:t>Jennifer Archer</a:t>
            </a:r>
          </a:p>
          <a:p>
            <a:r>
              <a:rPr lang="en-US" dirty="0">
                <a:latin typeface="HelveticaNeueLT Com 65 Md" panose="020B0604020202020204" pitchFamily="34" charset="0"/>
                <a:cs typeface="Arial" panose="020B0604020202020204" pitchFamily="34" charset="0"/>
                <a:hlinkClick r:id="rId5"/>
              </a:rPr>
              <a:t>Jennifer.Archer@utoledo.edu</a:t>
            </a:r>
            <a:endParaRPr lang="en-US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HelveticaNeueLT Com 65 Md" panose="020B0604020202020204" pitchFamily="34" charset="0"/>
                <a:cs typeface="Arial" panose="020B0604020202020204" pitchFamily="34" charset="0"/>
              </a:rPr>
              <a:t>419.383.6336</a:t>
            </a:r>
          </a:p>
          <a:p>
            <a:endParaRPr lang="en-US" sz="2400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i="1" dirty="0">
              <a:latin typeface="HelveticaNeueLT Com 65 Md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19</a:t>
            </a:fld>
            <a:endParaRPr lang="en-US" dirty="0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4C8D5753-4DE7-4F1D-834E-B4D2C07E3A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5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8207" y="1412161"/>
            <a:ext cx="9263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improve the human condition, to advance knowledge through excellence in learning, discovery and engagement and to serve as a diverse student centered public metropolitan university.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6960" y="488831"/>
            <a:ext cx="10016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UT Mission Statement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2</a:t>
            </a:fld>
            <a:endParaRPr lang="en-US" dirty="0"/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9549EC36-AD54-4A66-A0AA-F18D79A10F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96A7DA3-8860-4D25-BF28-C4E5BEBDB632}"/>
              </a:ext>
            </a:extLst>
          </p:cNvPr>
          <p:cNvSpPr txBox="1"/>
          <p:nvPr/>
        </p:nvSpPr>
        <p:spPr>
          <a:xfrm>
            <a:off x="718207" y="3061745"/>
            <a:ext cx="8995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UT Core Values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D99320-5A3A-48E8-ACC8-A3FA4396AF9E}"/>
              </a:ext>
            </a:extLst>
          </p:cNvPr>
          <p:cNvSpPr txBox="1"/>
          <p:nvPr/>
        </p:nvSpPr>
        <p:spPr>
          <a:xfrm>
            <a:off x="676960" y="3769631"/>
            <a:ext cx="92639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Excellence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Student-centeredness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Research and Scholarship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Professionalism and Leadership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Diversity</a:t>
            </a:r>
          </a:p>
        </p:txBody>
      </p:sp>
    </p:spTree>
    <p:extLst>
      <p:ext uri="{BB962C8B-B14F-4D97-AF65-F5344CB8AC3E}">
        <p14:creationId xmlns:p14="http://schemas.microsoft.com/office/powerpoint/2010/main" val="2470226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3224" y="716841"/>
            <a:ext cx="111823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President </a:t>
            </a:r>
            <a:r>
              <a:rPr lang="en-US" sz="4400" dirty="0" err="1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Postel’s</a:t>
            </a:r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 Vision Statement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83923" y="1843950"/>
            <a:ext cx="1022415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State of the University Address 2022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President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Postel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emphasized the importance of the university’s ability to adapt and evolve; prepare students for changes in the world; serve and positively impact students, faculty, staff, and </a:t>
            </a:r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community.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4ED22810-121E-41BB-BCB1-1A0A1AD7BC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147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6228" y="136525"/>
            <a:ext cx="115348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AD0000"/>
                </a:solidFill>
                <a:latin typeface="Arial Black" panose="020B0A04020102020204" pitchFamily="34" charset="0"/>
              </a:rPr>
              <a:t>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Key Drivers of Community Engagement Plan Development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507EDCA-A551-4CB3-AA97-61AA554A05E5}"/>
              </a:ext>
            </a:extLst>
          </p:cNvPr>
          <p:cNvSpPr/>
          <p:nvPr/>
        </p:nvSpPr>
        <p:spPr>
          <a:xfrm>
            <a:off x="1090569" y="1853967"/>
            <a:ext cx="2055303" cy="788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UT Assigned Mission and Core Values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7844A4D-2C82-4C96-80FD-0AB8950BE94D}"/>
              </a:ext>
            </a:extLst>
          </p:cNvPr>
          <p:cNvSpPr/>
          <p:nvPr/>
        </p:nvSpPr>
        <p:spPr>
          <a:xfrm>
            <a:off x="4040697" y="1853967"/>
            <a:ext cx="2055303" cy="788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President </a:t>
            </a:r>
            <a:r>
              <a:rPr lang="en-US" dirty="0" err="1"/>
              <a:t>Postel’s</a:t>
            </a:r>
            <a:r>
              <a:rPr lang="en-US" dirty="0"/>
              <a:t> Vision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7654E6F-4838-4F22-88A3-89BB3D96F704}"/>
              </a:ext>
            </a:extLst>
          </p:cNvPr>
          <p:cNvSpPr/>
          <p:nvPr/>
        </p:nvSpPr>
        <p:spPr>
          <a:xfrm>
            <a:off x="7233405" y="1726733"/>
            <a:ext cx="2332141" cy="1093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Institutional Commitment to Community Engagement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D88008B-360C-4F20-86C0-0413FD4CC4FF}"/>
              </a:ext>
            </a:extLst>
          </p:cNvPr>
          <p:cNvSpPr/>
          <p:nvPr/>
        </p:nvSpPr>
        <p:spPr>
          <a:xfrm>
            <a:off x="7306811" y="3401737"/>
            <a:ext cx="2055303" cy="788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UT Strategic Plan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A6661F2-1D1C-4C58-955C-8AFF68D12A96}"/>
              </a:ext>
            </a:extLst>
          </p:cNvPr>
          <p:cNvSpPr/>
          <p:nvPr/>
        </p:nvSpPr>
        <p:spPr>
          <a:xfrm>
            <a:off x="7280243" y="4933016"/>
            <a:ext cx="2238463" cy="10933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Strategic Community Engagement Goals and Objectives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2900A5B5-517D-4D62-9EE9-14AFB011990E}"/>
              </a:ext>
            </a:extLst>
          </p:cNvPr>
          <p:cNvSpPr/>
          <p:nvPr/>
        </p:nvSpPr>
        <p:spPr>
          <a:xfrm>
            <a:off x="3191312" y="2199662"/>
            <a:ext cx="803945" cy="1417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36C42755-E3B3-419E-BEA6-68EB95FADBAC}"/>
              </a:ext>
            </a:extLst>
          </p:cNvPr>
          <p:cNvSpPr/>
          <p:nvPr/>
        </p:nvSpPr>
        <p:spPr>
          <a:xfrm>
            <a:off x="6187579" y="2123462"/>
            <a:ext cx="976619" cy="2179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E1A889BD-F24C-460E-B314-23D6702AD403}"/>
              </a:ext>
            </a:extLst>
          </p:cNvPr>
          <p:cNvSpPr/>
          <p:nvPr/>
        </p:nvSpPr>
        <p:spPr>
          <a:xfrm>
            <a:off x="8288743" y="2882317"/>
            <a:ext cx="242861" cy="4313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C4A53F14-ADF8-498C-A854-DB22F172AE81}"/>
              </a:ext>
            </a:extLst>
          </p:cNvPr>
          <p:cNvSpPr/>
          <p:nvPr/>
        </p:nvSpPr>
        <p:spPr>
          <a:xfrm>
            <a:off x="8233898" y="4265176"/>
            <a:ext cx="201127" cy="646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Logo, company name&#10;&#10;Description automatically generated">
            <a:extLst>
              <a:ext uri="{FF2B5EF4-FFF2-40B4-BE49-F238E27FC236}">
                <a16:creationId xmlns:a16="http://schemas.microsoft.com/office/drawing/2014/main" id="{AF93EE82-69F4-4CCC-9F46-7D9D65149C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2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718" y="312772"/>
            <a:ext cx="9452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Where we are today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629" y="1513091"/>
            <a:ext cx="1110573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Carnegie Foundation Community Engagement Classified Institution</a:t>
            </a:r>
          </a:p>
          <a:p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Innovation and Economic Prosperity (IEP) Classification</a:t>
            </a:r>
          </a:p>
          <a:p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A regional leader in engaged service and scholarship</a:t>
            </a:r>
          </a:p>
          <a:p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A student-centered public metropolitan research university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Highly regarded for work in medically under-served areas of Toledo</a:t>
            </a:r>
          </a:p>
          <a:p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C3143C6-0E4D-4BD5-81DF-FCC343BECC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3309" y="5725294"/>
            <a:ext cx="1075556" cy="107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047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4624" y="216688"/>
            <a:ext cx="11967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Presidential Charge: Office of Community Engagement and Strategic Partnerships </a:t>
            </a:r>
          </a:p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Mission Statement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4624" y="1911324"/>
            <a:ext cx="10965053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Collaborate with the University’s Senior Leadership team, faculty, staff, students, and community to create a framework supporting </a:t>
            </a:r>
            <a:r>
              <a:rPr lang="en-US" sz="27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establishment of a central administrative office </a:t>
            </a: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with the mission to facilitate the use of university knowledge and resources to support effective partnerships with internal and external stakeholders.</a:t>
            </a:r>
          </a:p>
          <a:p>
            <a:pPr lvl="1"/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The office will promote transformative experiences for faculty, staff, and students through engaged scholarship, outreach, and service to address community issues both locally and regionally.</a:t>
            </a: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94E5500A-4635-47B7-A4AB-CEA5AF1331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7174" y="5866249"/>
            <a:ext cx="980202" cy="9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990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DB5E538-0ED8-438D-A4B5-601D7D03A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842168"/>
            <a:ext cx="11152930" cy="2852737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Overarching Pillars of CESP 2022-23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8FE75CE-199E-4FBD-8BAE-6FD942419E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7</a:t>
            </a:fld>
            <a:endParaRPr lang="en-US" dirty="0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318F9A9A-5518-48BD-A7A5-78C7B7A3B8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407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6206" y="558806"/>
            <a:ext cx="98577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Engaged Scholarship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6206" y="1800862"/>
            <a:ext cx="101532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Scholarly work done in full partnership with the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community. It consists of faculty research, teaching, and scholarship for the mutual benefit of the institution and community partner.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31629" y="4427912"/>
            <a:ext cx="10222523" cy="937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8</a:t>
            </a:fld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117BF59-1D49-48F6-AC86-81077B5BEE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964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6206" y="697067"/>
            <a:ext cx="8959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Curricular Engagement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6206" y="1786794"/>
            <a:ext cx="101813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Describes the teaching, learning, and scholarship that engages students, and community in mutually beneficial and respectful collaboration via student work in a course.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31629" y="4427912"/>
            <a:ext cx="10222523" cy="937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93DE4-E805-4186-A8BB-18CFED443193}" type="slidenum">
              <a:rPr lang="en-US" smtClean="0"/>
              <a:t>9</a:t>
            </a:fld>
            <a:endParaRPr lang="en-US" dirty="0"/>
          </a:p>
        </p:txBody>
      </p:sp>
      <p:pic>
        <p:nvPicPr>
          <p:cNvPr id="12" name="Picture 11" descr="Logo, company name&#10;&#10;Description automatically generated">
            <a:extLst>
              <a:ext uri="{FF2B5EF4-FFF2-40B4-BE49-F238E27FC236}">
                <a16:creationId xmlns:a16="http://schemas.microsoft.com/office/drawing/2014/main" id="{B92A696D-A4AF-4D54-9717-78AB36AB10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3598" y="5590156"/>
            <a:ext cx="1261932" cy="126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58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1962</TotalTime>
  <Words>873</Words>
  <Application>Microsoft Office PowerPoint</Application>
  <PresentationFormat>Widescreen</PresentationFormat>
  <Paragraphs>125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Calibri Light</vt:lpstr>
      <vt:lpstr>Garamond</vt:lpstr>
      <vt:lpstr>HelveticaNeueLT Com 65 Md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Overarching Pillars of CESP 2022-23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College CESP Representatives</vt:lpstr>
      <vt:lpstr>PowerPoint Presentation</vt:lpstr>
    </vt:vector>
  </TitlesOfParts>
  <Company>University of Louisville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Smith,Patrick</dc:creator>
  <cp:lastModifiedBy>Hubbard, Quinetta L.</cp:lastModifiedBy>
  <cp:revision>109</cp:revision>
  <cp:lastPrinted>2017-10-02T20:49:39Z</cp:lastPrinted>
  <dcterms:created xsi:type="dcterms:W3CDTF">2017-09-29T18:26:04Z</dcterms:created>
  <dcterms:modified xsi:type="dcterms:W3CDTF">2023-08-31T05:22:54Z</dcterms:modified>
</cp:coreProperties>
</file>