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336" r:id="rId4"/>
    <p:sldId id="344" r:id="rId5"/>
    <p:sldId id="349" r:id="rId6"/>
    <p:sldId id="350" r:id="rId7"/>
    <p:sldId id="351" r:id="rId8"/>
    <p:sldId id="388" r:id="rId9"/>
    <p:sldId id="343" r:id="rId10"/>
    <p:sldId id="341" r:id="rId11"/>
    <p:sldId id="340" r:id="rId12"/>
    <p:sldId id="389" r:id="rId13"/>
    <p:sldId id="339" r:id="rId14"/>
    <p:sldId id="353" r:id="rId15"/>
    <p:sldId id="354" r:id="rId16"/>
    <p:sldId id="345" r:id="rId17"/>
    <p:sldId id="348" r:id="rId18"/>
    <p:sldId id="347" r:id="rId19"/>
    <p:sldId id="384" r:id="rId20"/>
    <p:sldId id="385" r:id="rId21"/>
    <p:sldId id="386" r:id="rId22"/>
    <p:sldId id="387" r:id="rId23"/>
    <p:sldId id="383" r:id="rId24"/>
    <p:sldId id="390" r:id="rId25"/>
    <p:sldId id="38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23BC18-B35B-4258-906C-E8E7ACC86C70}" v="65" dt="2024-04-15T21:26:45.9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2" autoAdjust="0"/>
    <p:restoredTop sz="94660"/>
  </p:normalViewPr>
  <p:slideViewPr>
    <p:cSldViewPr snapToGrid="0">
      <p:cViewPr varScale="1">
        <p:scale>
          <a:sx n="82" d="100"/>
          <a:sy n="82" d="100"/>
        </p:scale>
        <p:origin x="55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malik4\Downloads\ISLO%20by%20Program%20Type.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rocketsutoledo-my.sharepoint.com/personal/amalik4_rockets_utoledo_edu/Documents/H%20drive/H%20Drive/University%20Assessment%20Committee/ISLO%20analysis/ISLO%20by%20Program%20Type.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malik4\Downloads\ISLO%20by%20Program%20Typ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malik4\Downloads\ISLO%20by%20Program%20Typ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malik4\Downloads\ISLO%20by%20Program%20Type.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ocketsutoledo-my.sharepoint.com/personal/amalik4_rockets_utoledo_edu/Documents/H%20drive/H%20Drive/University%20Assessment%20Committee/ISLO%20analysis/ISLO%20by%20Program%20Type.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rocketsutoledo-my.sharepoint.com/personal/amalik4_rockets_utoledo_edu/Documents/H%20drive/H%20Drive/University%20Assessment%20Committee/ISLO%20analysis/ISLO%20by%20Program%20Type.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malik4\Downloads\ISLO%20by%20Program%20Type.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amalik4\Downloads\ISLO%20by%20Program%20Type.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rocketsutoledo-my.sharepoint.com/personal/amalik4_rockets_utoledo_edu/Documents/H%20drive/H%20Drive/University%20Assessment%20Committee/ISLO%20analysis/ISLO%20by%20Program%20Type.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'SK grad'!$B$11</c:f>
              <c:strCache>
                <c:ptCount val="1"/>
                <c:pt idx="0">
                  <c:v>Direct Measures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'SK grad'!$A$12:$A$13</c:f>
              <c:strCache>
                <c:ptCount val="2"/>
                <c:pt idx="0">
                  <c:v>Graduate/Professional (N=370)</c:v>
                </c:pt>
                <c:pt idx="1">
                  <c:v>Post-Baccalaureate Certificate (N=20)</c:v>
                </c:pt>
              </c:strCache>
            </c:strRef>
          </c:cat>
          <c:val>
            <c:numRef>
              <c:f>'SK grad'!$B$12:$B$13</c:f>
              <c:numCache>
                <c:formatCode>0%</c:formatCode>
                <c:ptCount val="2"/>
                <c:pt idx="0">
                  <c:v>0.94</c:v>
                </c:pt>
                <c:pt idx="1">
                  <c:v>0.9</c:v>
                </c:pt>
              </c:numCache>
            </c:numRef>
          </c:val>
          <c:extLst>
            <c:ext xmlns:c16="http://schemas.microsoft.com/office/drawing/2014/chart" uri="{C3380CC4-5D6E-409C-BE32-E72D297353CC}">
              <c16:uniqueId val="{00000000-DD00-4130-9FAB-BBBA46FFA9F8}"/>
            </c:ext>
          </c:extLst>
        </c:ser>
        <c:ser>
          <c:idx val="1"/>
          <c:order val="1"/>
          <c:tx>
            <c:strRef>
              <c:f>'SK grad'!$C$11</c:f>
              <c:strCache>
                <c:ptCount val="1"/>
                <c:pt idx="0">
                  <c:v>Embedded</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'SK grad'!$A$12:$A$13</c:f>
              <c:strCache>
                <c:ptCount val="2"/>
                <c:pt idx="0">
                  <c:v>Graduate/Professional (N=370)</c:v>
                </c:pt>
                <c:pt idx="1">
                  <c:v>Post-Baccalaureate Certificate (N=20)</c:v>
                </c:pt>
              </c:strCache>
            </c:strRef>
          </c:cat>
          <c:val>
            <c:numRef>
              <c:f>'SK grad'!$C$12:$C$13</c:f>
              <c:numCache>
                <c:formatCode>0%</c:formatCode>
                <c:ptCount val="2"/>
                <c:pt idx="0">
                  <c:v>0.72</c:v>
                </c:pt>
                <c:pt idx="1">
                  <c:v>0.35</c:v>
                </c:pt>
              </c:numCache>
            </c:numRef>
          </c:val>
          <c:extLst>
            <c:ext xmlns:c16="http://schemas.microsoft.com/office/drawing/2014/chart" uri="{C3380CC4-5D6E-409C-BE32-E72D297353CC}">
              <c16:uniqueId val="{00000001-DD00-4130-9FAB-BBBA46FFA9F8}"/>
            </c:ext>
          </c:extLst>
        </c:ser>
        <c:ser>
          <c:idx val="2"/>
          <c:order val="2"/>
          <c:tx>
            <c:strRef>
              <c:f>'SK grad'!$D$11</c:f>
              <c:strCache>
                <c:ptCount val="1"/>
                <c:pt idx="0">
                  <c:v>Capstone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'SK grad'!$A$12:$A$13</c:f>
              <c:strCache>
                <c:ptCount val="2"/>
                <c:pt idx="0">
                  <c:v>Graduate/Professional (N=370)</c:v>
                </c:pt>
                <c:pt idx="1">
                  <c:v>Post-Baccalaureate Certificate (N=20)</c:v>
                </c:pt>
              </c:strCache>
            </c:strRef>
          </c:cat>
          <c:val>
            <c:numRef>
              <c:f>'SK grad'!$D$12:$D$13</c:f>
              <c:numCache>
                <c:formatCode>0%</c:formatCode>
                <c:ptCount val="2"/>
                <c:pt idx="0">
                  <c:v>0.17</c:v>
                </c:pt>
                <c:pt idx="1">
                  <c:v>0.2</c:v>
                </c:pt>
              </c:numCache>
            </c:numRef>
          </c:val>
          <c:extLst>
            <c:ext xmlns:c16="http://schemas.microsoft.com/office/drawing/2014/chart" uri="{C3380CC4-5D6E-409C-BE32-E72D297353CC}">
              <c16:uniqueId val="{00000002-DD00-4130-9FAB-BBBA46FFA9F8}"/>
            </c:ext>
          </c:extLst>
        </c:ser>
        <c:dLbls>
          <c:dLblPos val="inEnd"/>
          <c:showLegendKey val="0"/>
          <c:showVal val="1"/>
          <c:showCatName val="0"/>
          <c:showSerName val="0"/>
          <c:showPercent val="0"/>
          <c:showBubbleSize val="0"/>
        </c:dLbls>
        <c:gapWidth val="115"/>
        <c:overlap val="-20"/>
        <c:axId val="2064526239"/>
        <c:axId val="2064529983"/>
      </c:barChart>
      <c:catAx>
        <c:axId val="2064526239"/>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1" i="0" u="none" strike="noStrike" kern="1200" baseline="0">
                <a:solidFill>
                  <a:schemeClr val="lt1">
                    <a:lumMod val="85000"/>
                  </a:schemeClr>
                </a:solidFill>
                <a:latin typeface="+mn-lt"/>
                <a:ea typeface="+mn-ea"/>
                <a:cs typeface="+mn-cs"/>
              </a:defRPr>
            </a:pPr>
            <a:endParaRPr lang="en-US"/>
          </a:p>
        </c:txPr>
        <c:crossAx val="2064529983"/>
        <c:crosses val="autoZero"/>
        <c:auto val="1"/>
        <c:lblAlgn val="ctr"/>
        <c:lblOffset val="100"/>
        <c:noMultiLvlLbl val="0"/>
      </c:catAx>
      <c:valAx>
        <c:axId val="2064529983"/>
        <c:scaling>
          <c:orientation val="minMax"/>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206452623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'ACL grad'!$B$5</c:f>
              <c:strCache>
                <c:ptCount val="1"/>
                <c:pt idx="0">
                  <c:v>Green</c:v>
                </c:pt>
              </c:strCache>
            </c:strRef>
          </c:tx>
          <c:spPr>
            <a:solidFill>
              <a:srgbClr val="00B05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'ACL grad'!$A$6:$A$7</c:f>
              <c:strCache>
                <c:ptCount val="2"/>
                <c:pt idx="0">
                  <c:v>Graduate/Professional (N=216)</c:v>
                </c:pt>
                <c:pt idx="1">
                  <c:v>Post-Baccalaureate Certificate (N=13)</c:v>
                </c:pt>
              </c:strCache>
            </c:strRef>
          </c:cat>
          <c:val>
            <c:numRef>
              <c:f>'ACL grad'!$B$6:$B$7</c:f>
              <c:numCache>
                <c:formatCode>0%</c:formatCode>
                <c:ptCount val="2"/>
                <c:pt idx="0">
                  <c:v>0.79</c:v>
                </c:pt>
                <c:pt idx="1">
                  <c:v>0.85</c:v>
                </c:pt>
              </c:numCache>
            </c:numRef>
          </c:val>
          <c:extLst>
            <c:ext xmlns:c16="http://schemas.microsoft.com/office/drawing/2014/chart" uri="{C3380CC4-5D6E-409C-BE32-E72D297353CC}">
              <c16:uniqueId val="{00000000-A8EF-4BE5-B6F5-8E4E6158445B}"/>
            </c:ext>
          </c:extLst>
        </c:ser>
        <c:ser>
          <c:idx val="1"/>
          <c:order val="1"/>
          <c:tx>
            <c:strRef>
              <c:f>'ACL grad'!$C$5</c:f>
              <c:strCache>
                <c:ptCount val="1"/>
                <c:pt idx="0">
                  <c:v>Yellow</c:v>
                </c:pt>
              </c:strCache>
            </c:strRef>
          </c:tx>
          <c:spPr>
            <a:solidFill>
              <a:srgbClr val="FFC00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'ACL grad'!$A$6:$A$7</c:f>
              <c:strCache>
                <c:ptCount val="2"/>
                <c:pt idx="0">
                  <c:v>Graduate/Professional (N=216)</c:v>
                </c:pt>
                <c:pt idx="1">
                  <c:v>Post-Baccalaureate Certificate (N=13)</c:v>
                </c:pt>
              </c:strCache>
            </c:strRef>
          </c:cat>
          <c:val>
            <c:numRef>
              <c:f>'ACL grad'!$C$6:$C$7</c:f>
              <c:numCache>
                <c:formatCode>0%</c:formatCode>
                <c:ptCount val="2"/>
                <c:pt idx="0">
                  <c:v>0.16</c:v>
                </c:pt>
                <c:pt idx="1">
                  <c:v>0.15</c:v>
                </c:pt>
              </c:numCache>
            </c:numRef>
          </c:val>
          <c:extLst>
            <c:ext xmlns:c16="http://schemas.microsoft.com/office/drawing/2014/chart" uri="{C3380CC4-5D6E-409C-BE32-E72D297353CC}">
              <c16:uniqueId val="{00000001-A8EF-4BE5-B6F5-8E4E6158445B}"/>
            </c:ext>
          </c:extLst>
        </c:ser>
        <c:ser>
          <c:idx val="2"/>
          <c:order val="2"/>
          <c:tx>
            <c:strRef>
              <c:f>'ACL grad'!$D$5</c:f>
              <c:strCache>
                <c:ptCount val="1"/>
                <c:pt idx="0">
                  <c:v>Red</c:v>
                </c:pt>
              </c:strCache>
            </c:strRef>
          </c:tx>
          <c:spPr>
            <a:solidFill>
              <a:srgbClr val="C0000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'ACL grad'!$A$6:$A$7</c:f>
              <c:strCache>
                <c:ptCount val="2"/>
                <c:pt idx="0">
                  <c:v>Graduate/Professional (N=216)</c:v>
                </c:pt>
                <c:pt idx="1">
                  <c:v>Post-Baccalaureate Certificate (N=13)</c:v>
                </c:pt>
              </c:strCache>
            </c:strRef>
          </c:cat>
          <c:val>
            <c:numRef>
              <c:f>'ACL grad'!$D$6:$D$7</c:f>
              <c:numCache>
                <c:formatCode>0%</c:formatCode>
                <c:ptCount val="2"/>
                <c:pt idx="0">
                  <c:v>0.05</c:v>
                </c:pt>
                <c:pt idx="1">
                  <c:v>0</c:v>
                </c:pt>
              </c:numCache>
            </c:numRef>
          </c:val>
          <c:extLst>
            <c:ext xmlns:c16="http://schemas.microsoft.com/office/drawing/2014/chart" uri="{C3380CC4-5D6E-409C-BE32-E72D297353CC}">
              <c16:uniqueId val="{00000002-A8EF-4BE5-B6F5-8E4E6158445B}"/>
            </c:ext>
          </c:extLst>
        </c:ser>
        <c:dLbls>
          <c:dLblPos val="inEnd"/>
          <c:showLegendKey val="0"/>
          <c:showVal val="1"/>
          <c:showCatName val="0"/>
          <c:showSerName val="0"/>
          <c:showPercent val="0"/>
          <c:showBubbleSize val="0"/>
        </c:dLbls>
        <c:gapWidth val="115"/>
        <c:overlap val="-20"/>
        <c:axId val="1009004464"/>
        <c:axId val="1165875744"/>
      </c:barChart>
      <c:catAx>
        <c:axId val="1009004464"/>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1" i="0" u="none" strike="noStrike" kern="1200" baseline="0">
                <a:solidFill>
                  <a:schemeClr val="lt1">
                    <a:lumMod val="85000"/>
                  </a:schemeClr>
                </a:solidFill>
                <a:latin typeface="+mn-lt"/>
                <a:ea typeface="+mn-ea"/>
                <a:cs typeface="+mn-cs"/>
              </a:defRPr>
            </a:pPr>
            <a:endParaRPr lang="en-US"/>
          </a:p>
        </c:txPr>
        <c:crossAx val="1165875744"/>
        <c:crosses val="autoZero"/>
        <c:auto val="1"/>
        <c:lblAlgn val="ctr"/>
        <c:lblOffset val="100"/>
        <c:noMultiLvlLbl val="0"/>
      </c:catAx>
      <c:valAx>
        <c:axId val="1165875744"/>
        <c:scaling>
          <c:orientation val="minMax"/>
          <c:max val="1"/>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10090044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'SK grad'!$B$6</c:f>
              <c:strCache>
                <c:ptCount val="1"/>
                <c:pt idx="0">
                  <c:v>Green</c:v>
                </c:pt>
              </c:strCache>
            </c:strRef>
          </c:tx>
          <c:spPr>
            <a:solidFill>
              <a:srgbClr val="00B05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'SK grad'!$A$7:$A$8</c:f>
              <c:strCache>
                <c:ptCount val="2"/>
                <c:pt idx="0">
                  <c:v>Graduate/Professional (N=370)</c:v>
                </c:pt>
                <c:pt idx="1">
                  <c:v>Post-Baccalaureate Certificate (N=20)</c:v>
                </c:pt>
              </c:strCache>
            </c:strRef>
          </c:cat>
          <c:val>
            <c:numRef>
              <c:f>'SK grad'!$B$7:$B$8</c:f>
              <c:numCache>
                <c:formatCode>0%</c:formatCode>
                <c:ptCount val="2"/>
                <c:pt idx="0">
                  <c:v>0.85</c:v>
                </c:pt>
                <c:pt idx="1">
                  <c:v>0.9</c:v>
                </c:pt>
              </c:numCache>
            </c:numRef>
          </c:val>
          <c:extLst>
            <c:ext xmlns:c16="http://schemas.microsoft.com/office/drawing/2014/chart" uri="{C3380CC4-5D6E-409C-BE32-E72D297353CC}">
              <c16:uniqueId val="{00000000-1459-4822-8763-B31583D8D130}"/>
            </c:ext>
          </c:extLst>
        </c:ser>
        <c:ser>
          <c:idx val="1"/>
          <c:order val="1"/>
          <c:tx>
            <c:strRef>
              <c:f>'SK grad'!$C$6</c:f>
              <c:strCache>
                <c:ptCount val="1"/>
                <c:pt idx="0">
                  <c:v>Yellow</c:v>
                </c:pt>
              </c:strCache>
            </c:strRef>
          </c:tx>
          <c:spPr>
            <a:solidFill>
              <a:srgbClr val="FFC00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'SK grad'!$A$7:$A$8</c:f>
              <c:strCache>
                <c:ptCount val="2"/>
                <c:pt idx="0">
                  <c:v>Graduate/Professional (N=370)</c:v>
                </c:pt>
                <c:pt idx="1">
                  <c:v>Post-Baccalaureate Certificate (N=20)</c:v>
                </c:pt>
              </c:strCache>
            </c:strRef>
          </c:cat>
          <c:val>
            <c:numRef>
              <c:f>'SK grad'!$C$7:$C$8</c:f>
              <c:numCache>
                <c:formatCode>0%</c:formatCode>
                <c:ptCount val="2"/>
                <c:pt idx="0">
                  <c:v>0.11</c:v>
                </c:pt>
                <c:pt idx="1">
                  <c:v>0.1</c:v>
                </c:pt>
              </c:numCache>
            </c:numRef>
          </c:val>
          <c:extLst>
            <c:ext xmlns:c16="http://schemas.microsoft.com/office/drawing/2014/chart" uri="{C3380CC4-5D6E-409C-BE32-E72D297353CC}">
              <c16:uniqueId val="{00000001-1459-4822-8763-B31583D8D130}"/>
            </c:ext>
          </c:extLst>
        </c:ser>
        <c:ser>
          <c:idx val="2"/>
          <c:order val="2"/>
          <c:tx>
            <c:strRef>
              <c:f>'SK grad'!$D$6</c:f>
              <c:strCache>
                <c:ptCount val="1"/>
                <c:pt idx="0">
                  <c:v>Red</c:v>
                </c:pt>
              </c:strCache>
            </c:strRef>
          </c:tx>
          <c:spPr>
            <a:solidFill>
              <a:srgbClr val="C0000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'SK grad'!$A$7:$A$8</c:f>
              <c:strCache>
                <c:ptCount val="2"/>
                <c:pt idx="0">
                  <c:v>Graduate/Professional (N=370)</c:v>
                </c:pt>
                <c:pt idx="1">
                  <c:v>Post-Baccalaureate Certificate (N=20)</c:v>
                </c:pt>
              </c:strCache>
            </c:strRef>
          </c:cat>
          <c:val>
            <c:numRef>
              <c:f>'SK grad'!$D$7:$D$8</c:f>
              <c:numCache>
                <c:formatCode>0%</c:formatCode>
                <c:ptCount val="2"/>
                <c:pt idx="0">
                  <c:v>0.04</c:v>
                </c:pt>
                <c:pt idx="1">
                  <c:v>0</c:v>
                </c:pt>
              </c:numCache>
            </c:numRef>
          </c:val>
          <c:extLst>
            <c:ext xmlns:c16="http://schemas.microsoft.com/office/drawing/2014/chart" uri="{C3380CC4-5D6E-409C-BE32-E72D297353CC}">
              <c16:uniqueId val="{00000002-1459-4822-8763-B31583D8D130}"/>
            </c:ext>
          </c:extLst>
        </c:ser>
        <c:dLbls>
          <c:dLblPos val="inEnd"/>
          <c:showLegendKey val="0"/>
          <c:showVal val="1"/>
          <c:showCatName val="0"/>
          <c:showSerName val="0"/>
          <c:showPercent val="0"/>
          <c:showBubbleSize val="0"/>
        </c:dLbls>
        <c:gapWidth val="115"/>
        <c:overlap val="-20"/>
        <c:axId val="1155982496"/>
        <c:axId val="350972320"/>
      </c:barChart>
      <c:catAx>
        <c:axId val="1155982496"/>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1" i="0" u="none" strike="noStrike" kern="1200" baseline="0">
                <a:solidFill>
                  <a:schemeClr val="lt1">
                    <a:lumMod val="85000"/>
                  </a:schemeClr>
                </a:solidFill>
                <a:latin typeface="+mn-lt"/>
                <a:ea typeface="+mn-ea"/>
                <a:cs typeface="+mn-cs"/>
              </a:defRPr>
            </a:pPr>
            <a:endParaRPr lang="en-US"/>
          </a:p>
        </c:txPr>
        <c:crossAx val="350972320"/>
        <c:crosses val="autoZero"/>
        <c:auto val="1"/>
        <c:lblAlgn val="ctr"/>
        <c:lblOffset val="100"/>
        <c:noMultiLvlLbl val="0"/>
      </c:catAx>
      <c:valAx>
        <c:axId val="350972320"/>
        <c:scaling>
          <c:orientation val="minMax"/>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11559824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'BIK grad'!$B$5</c:f>
              <c:strCache>
                <c:ptCount val="1"/>
                <c:pt idx="0">
                  <c:v>Green</c:v>
                </c:pt>
              </c:strCache>
            </c:strRef>
          </c:tx>
          <c:spPr>
            <a:solidFill>
              <a:srgbClr val="00B05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'BIK grad'!$A$6:$A$7</c:f>
              <c:strCache>
                <c:ptCount val="2"/>
                <c:pt idx="0">
                  <c:v>Graduate/Professional (N=243)</c:v>
                </c:pt>
                <c:pt idx="1">
                  <c:v>Post-Baccalaureate Certificate (N=14)</c:v>
                </c:pt>
              </c:strCache>
            </c:strRef>
          </c:cat>
          <c:val>
            <c:numRef>
              <c:f>'BIK grad'!$B$6:$B$7</c:f>
              <c:numCache>
                <c:formatCode>0%</c:formatCode>
                <c:ptCount val="2"/>
                <c:pt idx="0">
                  <c:v>0.8</c:v>
                </c:pt>
                <c:pt idx="1">
                  <c:v>0.86</c:v>
                </c:pt>
              </c:numCache>
            </c:numRef>
          </c:val>
          <c:extLst>
            <c:ext xmlns:c16="http://schemas.microsoft.com/office/drawing/2014/chart" uri="{C3380CC4-5D6E-409C-BE32-E72D297353CC}">
              <c16:uniqueId val="{00000000-8BFD-47CC-9744-43EBC7FFF87E}"/>
            </c:ext>
          </c:extLst>
        </c:ser>
        <c:ser>
          <c:idx val="1"/>
          <c:order val="1"/>
          <c:tx>
            <c:strRef>
              <c:f>'BIK grad'!$C$5</c:f>
              <c:strCache>
                <c:ptCount val="1"/>
                <c:pt idx="0">
                  <c:v>Yellow</c:v>
                </c:pt>
              </c:strCache>
            </c:strRef>
          </c:tx>
          <c:spPr>
            <a:solidFill>
              <a:srgbClr val="FFC00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'BIK grad'!$A$6:$A$7</c:f>
              <c:strCache>
                <c:ptCount val="2"/>
                <c:pt idx="0">
                  <c:v>Graduate/Professional (N=243)</c:v>
                </c:pt>
                <c:pt idx="1">
                  <c:v>Post-Baccalaureate Certificate (N=14)</c:v>
                </c:pt>
              </c:strCache>
            </c:strRef>
          </c:cat>
          <c:val>
            <c:numRef>
              <c:f>'BIK grad'!$C$6:$C$7</c:f>
              <c:numCache>
                <c:formatCode>0%</c:formatCode>
                <c:ptCount val="2"/>
                <c:pt idx="0">
                  <c:v>0.14000000000000001</c:v>
                </c:pt>
                <c:pt idx="1">
                  <c:v>0.14000000000000001</c:v>
                </c:pt>
              </c:numCache>
            </c:numRef>
          </c:val>
          <c:extLst>
            <c:ext xmlns:c16="http://schemas.microsoft.com/office/drawing/2014/chart" uri="{C3380CC4-5D6E-409C-BE32-E72D297353CC}">
              <c16:uniqueId val="{00000001-8BFD-47CC-9744-43EBC7FFF87E}"/>
            </c:ext>
          </c:extLst>
        </c:ser>
        <c:ser>
          <c:idx val="2"/>
          <c:order val="2"/>
          <c:tx>
            <c:strRef>
              <c:f>'BIK grad'!$D$5</c:f>
              <c:strCache>
                <c:ptCount val="1"/>
                <c:pt idx="0">
                  <c:v>Red</c:v>
                </c:pt>
              </c:strCache>
            </c:strRef>
          </c:tx>
          <c:spPr>
            <a:solidFill>
              <a:srgbClr val="C0000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'BIK grad'!$A$6:$A$7</c:f>
              <c:strCache>
                <c:ptCount val="2"/>
                <c:pt idx="0">
                  <c:v>Graduate/Professional (N=243)</c:v>
                </c:pt>
                <c:pt idx="1">
                  <c:v>Post-Baccalaureate Certificate (N=14)</c:v>
                </c:pt>
              </c:strCache>
            </c:strRef>
          </c:cat>
          <c:val>
            <c:numRef>
              <c:f>'BIK grad'!$D$6:$D$7</c:f>
              <c:numCache>
                <c:formatCode>0%</c:formatCode>
                <c:ptCount val="2"/>
                <c:pt idx="0">
                  <c:v>0.06</c:v>
                </c:pt>
                <c:pt idx="1">
                  <c:v>0</c:v>
                </c:pt>
              </c:numCache>
            </c:numRef>
          </c:val>
          <c:extLst>
            <c:ext xmlns:c16="http://schemas.microsoft.com/office/drawing/2014/chart" uri="{C3380CC4-5D6E-409C-BE32-E72D297353CC}">
              <c16:uniqueId val="{00000002-8BFD-47CC-9744-43EBC7FFF87E}"/>
            </c:ext>
          </c:extLst>
        </c:ser>
        <c:dLbls>
          <c:dLblPos val="inEnd"/>
          <c:showLegendKey val="0"/>
          <c:showVal val="1"/>
          <c:showCatName val="0"/>
          <c:showSerName val="0"/>
          <c:showPercent val="0"/>
          <c:showBubbleSize val="0"/>
        </c:dLbls>
        <c:gapWidth val="115"/>
        <c:overlap val="-20"/>
        <c:axId val="1958233951"/>
        <c:axId val="1958232703"/>
      </c:barChart>
      <c:catAx>
        <c:axId val="1958233951"/>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1" i="0" u="none" strike="noStrike" kern="1200" baseline="0">
                <a:solidFill>
                  <a:schemeClr val="lt1">
                    <a:lumMod val="85000"/>
                  </a:schemeClr>
                </a:solidFill>
                <a:latin typeface="+mn-lt"/>
                <a:ea typeface="+mn-ea"/>
                <a:cs typeface="+mn-cs"/>
              </a:defRPr>
            </a:pPr>
            <a:endParaRPr lang="en-US"/>
          </a:p>
        </c:txPr>
        <c:crossAx val="1958232703"/>
        <c:crosses val="autoZero"/>
        <c:auto val="1"/>
        <c:lblAlgn val="ctr"/>
        <c:lblOffset val="100"/>
        <c:noMultiLvlLbl val="0"/>
      </c:catAx>
      <c:valAx>
        <c:axId val="1958232703"/>
        <c:scaling>
          <c:orientation val="minMax"/>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19582339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'BIK grad'!$B$9</c:f>
              <c:strCache>
                <c:ptCount val="1"/>
                <c:pt idx="0">
                  <c:v>Direct Measures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'BIK grad'!$A$10:$A$11</c:f>
              <c:strCache>
                <c:ptCount val="2"/>
                <c:pt idx="0">
                  <c:v>Graduate/Professional (N=243)</c:v>
                </c:pt>
                <c:pt idx="1">
                  <c:v>Post-Baccalaureate Certificate (N=14)</c:v>
                </c:pt>
              </c:strCache>
            </c:strRef>
          </c:cat>
          <c:val>
            <c:numRef>
              <c:f>'BIK grad'!$B$10:$B$11</c:f>
              <c:numCache>
                <c:formatCode>0%</c:formatCode>
                <c:ptCount val="2"/>
                <c:pt idx="0">
                  <c:v>0.93</c:v>
                </c:pt>
                <c:pt idx="1">
                  <c:v>1</c:v>
                </c:pt>
              </c:numCache>
            </c:numRef>
          </c:val>
          <c:extLst>
            <c:ext xmlns:c16="http://schemas.microsoft.com/office/drawing/2014/chart" uri="{C3380CC4-5D6E-409C-BE32-E72D297353CC}">
              <c16:uniqueId val="{00000000-700D-4D58-A507-D3527F743389}"/>
            </c:ext>
          </c:extLst>
        </c:ser>
        <c:ser>
          <c:idx val="1"/>
          <c:order val="1"/>
          <c:tx>
            <c:strRef>
              <c:f>'BIK grad'!$C$9</c:f>
              <c:strCache>
                <c:ptCount val="1"/>
                <c:pt idx="0">
                  <c:v>Embedded</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'BIK grad'!$A$10:$A$11</c:f>
              <c:strCache>
                <c:ptCount val="2"/>
                <c:pt idx="0">
                  <c:v>Graduate/Professional (N=243)</c:v>
                </c:pt>
                <c:pt idx="1">
                  <c:v>Post-Baccalaureate Certificate (N=14)</c:v>
                </c:pt>
              </c:strCache>
            </c:strRef>
          </c:cat>
          <c:val>
            <c:numRef>
              <c:f>'BIK grad'!$C$10:$C$11</c:f>
              <c:numCache>
                <c:formatCode>0%</c:formatCode>
                <c:ptCount val="2"/>
                <c:pt idx="0">
                  <c:v>0.81</c:v>
                </c:pt>
                <c:pt idx="1">
                  <c:v>0.36</c:v>
                </c:pt>
              </c:numCache>
            </c:numRef>
          </c:val>
          <c:extLst>
            <c:ext xmlns:c16="http://schemas.microsoft.com/office/drawing/2014/chart" uri="{C3380CC4-5D6E-409C-BE32-E72D297353CC}">
              <c16:uniqueId val="{00000001-700D-4D58-A507-D3527F743389}"/>
            </c:ext>
          </c:extLst>
        </c:ser>
        <c:ser>
          <c:idx val="2"/>
          <c:order val="2"/>
          <c:tx>
            <c:strRef>
              <c:f>'BIK grad'!$D$9</c:f>
              <c:strCache>
                <c:ptCount val="1"/>
                <c:pt idx="0">
                  <c:v>Capstone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'BIK grad'!$A$10:$A$11</c:f>
              <c:strCache>
                <c:ptCount val="2"/>
                <c:pt idx="0">
                  <c:v>Graduate/Professional (N=243)</c:v>
                </c:pt>
                <c:pt idx="1">
                  <c:v>Post-Baccalaureate Certificate (N=14)</c:v>
                </c:pt>
              </c:strCache>
            </c:strRef>
          </c:cat>
          <c:val>
            <c:numRef>
              <c:f>'BIK grad'!$D$10:$D$11</c:f>
              <c:numCache>
                <c:formatCode>0%</c:formatCode>
                <c:ptCount val="2"/>
                <c:pt idx="0">
                  <c:v>0.14000000000000001</c:v>
                </c:pt>
                <c:pt idx="1">
                  <c:v>0.14000000000000001</c:v>
                </c:pt>
              </c:numCache>
            </c:numRef>
          </c:val>
          <c:extLst>
            <c:ext xmlns:c16="http://schemas.microsoft.com/office/drawing/2014/chart" uri="{C3380CC4-5D6E-409C-BE32-E72D297353CC}">
              <c16:uniqueId val="{00000002-700D-4D58-A507-D3527F743389}"/>
            </c:ext>
          </c:extLst>
        </c:ser>
        <c:dLbls>
          <c:dLblPos val="inEnd"/>
          <c:showLegendKey val="0"/>
          <c:showVal val="1"/>
          <c:showCatName val="0"/>
          <c:showSerName val="0"/>
          <c:showPercent val="0"/>
          <c:showBubbleSize val="0"/>
        </c:dLbls>
        <c:gapWidth val="115"/>
        <c:overlap val="-20"/>
        <c:axId val="1958234367"/>
        <c:axId val="1958234783"/>
      </c:barChart>
      <c:catAx>
        <c:axId val="1958234367"/>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1" i="0" u="none" strike="noStrike" kern="1200" baseline="0">
                <a:solidFill>
                  <a:schemeClr val="lt1">
                    <a:lumMod val="85000"/>
                  </a:schemeClr>
                </a:solidFill>
                <a:latin typeface="+mn-lt"/>
                <a:ea typeface="+mn-ea"/>
                <a:cs typeface="+mn-cs"/>
              </a:defRPr>
            </a:pPr>
            <a:endParaRPr lang="en-US"/>
          </a:p>
        </c:txPr>
        <c:crossAx val="1958234783"/>
        <c:crosses val="autoZero"/>
        <c:auto val="1"/>
        <c:lblAlgn val="ctr"/>
        <c:lblOffset val="100"/>
        <c:noMultiLvlLbl val="0"/>
      </c:catAx>
      <c:valAx>
        <c:axId val="1958234783"/>
        <c:scaling>
          <c:orientation val="minMax"/>
          <c:max val="1"/>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1958234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'CGL grad'!$B$11</c:f>
              <c:strCache>
                <c:ptCount val="1"/>
                <c:pt idx="0">
                  <c:v>Direct Measures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'CGL grad'!$A$12:$A$13</c:f>
              <c:strCache>
                <c:ptCount val="2"/>
                <c:pt idx="0">
                  <c:v>Graduate/Professional (N=193)</c:v>
                </c:pt>
                <c:pt idx="1">
                  <c:v>Post-Baccalaureate Certificate (N=7)</c:v>
                </c:pt>
              </c:strCache>
            </c:strRef>
          </c:cat>
          <c:val>
            <c:numRef>
              <c:f>'CGL grad'!$B$12:$B$13</c:f>
              <c:numCache>
                <c:formatCode>0%</c:formatCode>
                <c:ptCount val="2"/>
                <c:pt idx="0">
                  <c:v>0.91</c:v>
                </c:pt>
                <c:pt idx="1">
                  <c:v>0.86</c:v>
                </c:pt>
              </c:numCache>
            </c:numRef>
          </c:val>
          <c:extLst>
            <c:ext xmlns:c16="http://schemas.microsoft.com/office/drawing/2014/chart" uri="{C3380CC4-5D6E-409C-BE32-E72D297353CC}">
              <c16:uniqueId val="{00000000-FB34-41A4-BF15-0BD9E991EC4A}"/>
            </c:ext>
          </c:extLst>
        </c:ser>
        <c:ser>
          <c:idx val="1"/>
          <c:order val="1"/>
          <c:tx>
            <c:strRef>
              <c:f>'CGL grad'!$C$11</c:f>
              <c:strCache>
                <c:ptCount val="1"/>
                <c:pt idx="0">
                  <c:v>Embedded</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'CGL grad'!$A$12:$A$13</c:f>
              <c:strCache>
                <c:ptCount val="2"/>
                <c:pt idx="0">
                  <c:v>Graduate/Professional (N=193)</c:v>
                </c:pt>
                <c:pt idx="1">
                  <c:v>Post-Baccalaureate Certificate (N=7)</c:v>
                </c:pt>
              </c:strCache>
            </c:strRef>
          </c:cat>
          <c:val>
            <c:numRef>
              <c:f>'CGL grad'!$C$12:$C$13</c:f>
              <c:numCache>
                <c:formatCode>0%</c:formatCode>
                <c:ptCount val="2"/>
                <c:pt idx="0">
                  <c:v>0.8</c:v>
                </c:pt>
                <c:pt idx="1">
                  <c:v>0.28999999999999998</c:v>
                </c:pt>
              </c:numCache>
            </c:numRef>
          </c:val>
          <c:extLst>
            <c:ext xmlns:c16="http://schemas.microsoft.com/office/drawing/2014/chart" uri="{C3380CC4-5D6E-409C-BE32-E72D297353CC}">
              <c16:uniqueId val="{00000001-FB34-41A4-BF15-0BD9E991EC4A}"/>
            </c:ext>
          </c:extLst>
        </c:ser>
        <c:ser>
          <c:idx val="2"/>
          <c:order val="2"/>
          <c:tx>
            <c:strRef>
              <c:f>'CGL grad'!$D$11</c:f>
              <c:strCache>
                <c:ptCount val="1"/>
                <c:pt idx="0">
                  <c:v>Capstone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'CGL grad'!$A$12:$A$13</c:f>
              <c:strCache>
                <c:ptCount val="2"/>
                <c:pt idx="0">
                  <c:v>Graduate/Professional (N=193)</c:v>
                </c:pt>
                <c:pt idx="1">
                  <c:v>Post-Baccalaureate Certificate (N=7)</c:v>
                </c:pt>
              </c:strCache>
            </c:strRef>
          </c:cat>
          <c:val>
            <c:numRef>
              <c:f>'CGL grad'!$D$12:$D$13</c:f>
              <c:numCache>
                <c:formatCode>0%</c:formatCode>
                <c:ptCount val="2"/>
                <c:pt idx="0">
                  <c:v>0.15</c:v>
                </c:pt>
                <c:pt idx="1">
                  <c:v>0</c:v>
                </c:pt>
              </c:numCache>
            </c:numRef>
          </c:val>
          <c:extLst>
            <c:ext xmlns:c16="http://schemas.microsoft.com/office/drawing/2014/chart" uri="{C3380CC4-5D6E-409C-BE32-E72D297353CC}">
              <c16:uniqueId val="{00000002-FB34-41A4-BF15-0BD9E991EC4A}"/>
            </c:ext>
          </c:extLst>
        </c:ser>
        <c:dLbls>
          <c:showLegendKey val="0"/>
          <c:showVal val="0"/>
          <c:showCatName val="0"/>
          <c:showSerName val="0"/>
          <c:showPercent val="0"/>
          <c:showBubbleSize val="0"/>
        </c:dLbls>
        <c:gapWidth val="115"/>
        <c:overlap val="-20"/>
        <c:axId val="1425993152"/>
        <c:axId val="1113567296"/>
      </c:barChart>
      <c:catAx>
        <c:axId val="1425993152"/>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1" i="0" u="none" strike="noStrike" kern="1200" baseline="0">
                <a:solidFill>
                  <a:schemeClr val="lt1">
                    <a:lumMod val="85000"/>
                  </a:schemeClr>
                </a:solidFill>
                <a:latin typeface="+mn-lt"/>
                <a:ea typeface="+mn-ea"/>
                <a:cs typeface="+mn-cs"/>
              </a:defRPr>
            </a:pPr>
            <a:endParaRPr lang="en-US"/>
          </a:p>
        </c:txPr>
        <c:crossAx val="1113567296"/>
        <c:crosses val="autoZero"/>
        <c:auto val="1"/>
        <c:lblAlgn val="ctr"/>
        <c:lblOffset val="100"/>
        <c:noMultiLvlLbl val="0"/>
      </c:catAx>
      <c:valAx>
        <c:axId val="1113567296"/>
        <c:scaling>
          <c:orientation val="minMax"/>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1425993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'CGL grad'!$B$6</c:f>
              <c:strCache>
                <c:ptCount val="1"/>
                <c:pt idx="0">
                  <c:v>Green</c:v>
                </c:pt>
              </c:strCache>
            </c:strRef>
          </c:tx>
          <c:spPr>
            <a:solidFill>
              <a:srgbClr val="00B05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'CGL grad'!$A$7:$A$8</c:f>
              <c:strCache>
                <c:ptCount val="2"/>
                <c:pt idx="0">
                  <c:v>Graduate/Professional (N=193)</c:v>
                </c:pt>
                <c:pt idx="1">
                  <c:v>Post-Baccalaureate Certificate (N=7)</c:v>
                </c:pt>
              </c:strCache>
            </c:strRef>
          </c:cat>
          <c:val>
            <c:numRef>
              <c:f>'CGL grad'!$B$7:$B$8</c:f>
              <c:numCache>
                <c:formatCode>0%</c:formatCode>
                <c:ptCount val="2"/>
                <c:pt idx="0">
                  <c:v>0.8</c:v>
                </c:pt>
                <c:pt idx="1">
                  <c:v>0.71</c:v>
                </c:pt>
              </c:numCache>
            </c:numRef>
          </c:val>
          <c:extLst>
            <c:ext xmlns:c16="http://schemas.microsoft.com/office/drawing/2014/chart" uri="{C3380CC4-5D6E-409C-BE32-E72D297353CC}">
              <c16:uniqueId val="{00000000-4659-44DC-BCB4-2E37015BFA5F}"/>
            </c:ext>
          </c:extLst>
        </c:ser>
        <c:ser>
          <c:idx val="1"/>
          <c:order val="1"/>
          <c:tx>
            <c:strRef>
              <c:f>'CGL grad'!$C$6</c:f>
              <c:strCache>
                <c:ptCount val="1"/>
                <c:pt idx="0">
                  <c:v>Yellow</c:v>
                </c:pt>
              </c:strCache>
            </c:strRef>
          </c:tx>
          <c:spPr>
            <a:solidFill>
              <a:srgbClr val="FFC000"/>
            </a:solidFill>
            <a:ln>
              <a:noFill/>
            </a:ln>
            <a:effectLst>
              <a:outerShdw blurRad="57150" dist="19050" dir="5400000" algn="ctr" rotWithShape="0">
                <a:srgbClr val="000000">
                  <a:alpha val="63000"/>
                </a:srgbClr>
              </a:outerShdw>
            </a:effectLst>
          </c:spPr>
          <c:invertIfNegative val="0"/>
          <c:dLbls>
            <c:dLbl>
              <c:idx val="0"/>
              <c:layout>
                <c:manualLayout>
                  <c:x val="-6.2937906311485853E-2"/>
                  <c:y val="-7.5133586150994636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659-44DC-BCB4-2E37015BFA5F}"/>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'CGL grad'!$A$7:$A$8</c:f>
              <c:strCache>
                <c:ptCount val="2"/>
                <c:pt idx="0">
                  <c:v>Graduate/Professional (N=193)</c:v>
                </c:pt>
                <c:pt idx="1">
                  <c:v>Post-Baccalaureate Certificate (N=7)</c:v>
                </c:pt>
              </c:strCache>
            </c:strRef>
          </c:cat>
          <c:val>
            <c:numRef>
              <c:f>'CGL grad'!$C$7:$C$8</c:f>
              <c:numCache>
                <c:formatCode>0%</c:formatCode>
                <c:ptCount val="2"/>
                <c:pt idx="0">
                  <c:v>0.13</c:v>
                </c:pt>
                <c:pt idx="1">
                  <c:v>0.28999999999999998</c:v>
                </c:pt>
              </c:numCache>
            </c:numRef>
          </c:val>
          <c:extLst>
            <c:ext xmlns:c16="http://schemas.microsoft.com/office/drawing/2014/chart" uri="{C3380CC4-5D6E-409C-BE32-E72D297353CC}">
              <c16:uniqueId val="{00000001-4659-44DC-BCB4-2E37015BFA5F}"/>
            </c:ext>
          </c:extLst>
        </c:ser>
        <c:ser>
          <c:idx val="2"/>
          <c:order val="2"/>
          <c:tx>
            <c:strRef>
              <c:f>'CGL grad'!$D$6</c:f>
              <c:strCache>
                <c:ptCount val="1"/>
                <c:pt idx="0">
                  <c:v>Red</c:v>
                </c:pt>
              </c:strCache>
            </c:strRef>
          </c:tx>
          <c:spPr>
            <a:solidFill>
              <a:srgbClr val="C0000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'CGL grad'!$A$7:$A$8</c:f>
              <c:strCache>
                <c:ptCount val="2"/>
                <c:pt idx="0">
                  <c:v>Graduate/Professional (N=193)</c:v>
                </c:pt>
                <c:pt idx="1">
                  <c:v>Post-Baccalaureate Certificate (N=7)</c:v>
                </c:pt>
              </c:strCache>
            </c:strRef>
          </c:cat>
          <c:val>
            <c:numRef>
              <c:f>'CGL grad'!$D$7:$D$8</c:f>
              <c:numCache>
                <c:formatCode>0%</c:formatCode>
                <c:ptCount val="2"/>
                <c:pt idx="0">
                  <c:v>7.0000000000000007E-2</c:v>
                </c:pt>
                <c:pt idx="1">
                  <c:v>0</c:v>
                </c:pt>
              </c:numCache>
            </c:numRef>
          </c:val>
          <c:extLst>
            <c:ext xmlns:c16="http://schemas.microsoft.com/office/drawing/2014/chart" uri="{C3380CC4-5D6E-409C-BE32-E72D297353CC}">
              <c16:uniqueId val="{00000002-4659-44DC-BCB4-2E37015BFA5F}"/>
            </c:ext>
          </c:extLst>
        </c:ser>
        <c:dLbls>
          <c:showLegendKey val="0"/>
          <c:showVal val="0"/>
          <c:showCatName val="0"/>
          <c:showSerName val="0"/>
          <c:showPercent val="0"/>
          <c:showBubbleSize val="0"/>
        </c:dLbls>
        <c:gapWidth val="115"/>
        <c:overlap val="-20"/>
        <c:axId val="1155993632"/>
        <c:axId val="835779040"/>
      </c:barChart>
      <c:catAx>
        <c:axId val="1155993632"/>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1" i="0" u="none" strike="noStrike" kern="1200" baseline="0">
                <a:solidFill>
                  <a:schemeClr val="lt1">
                    <a:lumMod val="85000"/>
                  </a:schemeClr>
                </a:solidFill>
                <a:latin typeface="+mn-lt"/>
                <a:ea typeface="+mn-ea"/>
                <a:cs typeface="+mn-cs"/>
              </a:defRPr>
            </a:pPr>
            <a:endParaRPr lang="en-US"/>
          </a:p>
        </c:txPr>
        <c:crossAx val="835779040"/>
        <c:crosses val="autoZero"/>
        <c:auto val="1"/>
        <c:lblAlgn val="ctr"/>
        <c:lblOffset val="100"/>
        <c:noMultiLvlLbl val="0"/>
      </c:catAx>
      <c:valAx>
        <c:axId val="835779040"/>
        <c:scaling>
          <c:orientation val="minMax"/>
          <c:max val="1"/>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155993632"/>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'IS grad'!$B$11</c:f>
              <c:strCache>
                <c:ptCount val="1"/>
                <c:pt idx="0">
                  <c:v>Direct Measures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'IS grad'!$A$12:$A$13</c:f>
              <c:strCache>
                <c:ptCount val="2"/>
                <c:pt idx="0">
                  <c:v>Graduate/Professional (N=318)</c:v>
                </c:pt>
                <c:pt idx="1">
                  <c:v>Post-Baccalaureate Certificate (N=14)</c:v>
                </c:pt>
              </c:strCache>
            </c:strRef>
          </c:cat>
          <c:val>
            <c:numRef>
              <c:f>'IS grad'!$B$12:$B$13</c:f>
              <c:numCache>
                <c:formatCode>0%</c:formatCode>
                <c:ptCount val="2"/>
                <c:pt idx="0">
                  <c:v>0.92</c:v>
                </c:pt>
                <c:pt idx="1">
                  <c:v>1</c:v>
                </c:pt>
              </c:numCache>
            </c:numRef>
          </c:val>
          <c:extLst>
            <c:ext xmlns:c16="http://schemas.microsoft.com/office/drawing/2014/chart" uri="{C3380CC4-5D6E-409C-BE32-E72D297353CC}">
              <c16:uniqueId val="{00000000-0AF0-4249-B7BC-17E4D835C978}"/>
            </c:ext>
          </c:extLst>
        </c:ser>
        <c:ser>
          <c:idx val="1"/>
          <c:order val="1"/>
          <c:tx>
            <c:strRef>
              <c:f>'IS grad'!$C$11</c:f>
              <c:strCache>
                <c:ptCount val="1"/>
                <c:pt idx="0">
                  <c:v>Embedded</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'IS grad'!$A$12:$A$13</c:f>
              <c:strCache>
                <c:ptCount val="2"/>
                <c:pt idx="0">
                  <c:v>Graduate/Professional (N=318)</c:v>
                </c:pt>
                <c:pt idx="1">
                  <c:v>Post-Baccalaureate Certificate (N=14)</c:v>
                </c:pt>
              </c:strCache>
            </c:strRef>
          </c:cat>
          <c:val>
            <c:numRef>
              <c:f>'IS grad'!$C$12:$C$13</c:f>
              <c:numCache>
                <c:formatCode>0%</c:formatCode>
                <c:ptCount val="2"/>
                <c:pt idx="0">
                  <c:v>0.74</c:v>
                </c:pt>
                <c:pt idx="1">
                  <c:v>0.28999999999999998</c:v>
                </c:pt>
              </c:numCache>
            </c:numRef>
          </c:val>
          <c:extLst>
            <c:ext xmlns:c16="http://schemas.microsoft.com/office/drawing/2014/chart" uri="{C3380CC4-5D6E-409C-BE32-E72D297353CC}">
              <c16:uniqueId val="{00000001-0AF0-4249-B7BC-17E4D835C978}"/>
            </c:ext>
          </c:extLst>
        </c:ser>
        <c:ser>
          <c:idx val="2"/>
          <c:order val="2"/>
          <c:tx>
            <c:strRef>
              <c:f>'IS grad'!$D$11</c:f>
              <c:strCache>
                <c:ptCount val="1"/>
                <c:pt idx="0">
                  <c:v>Capstone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'IS grad'!$A$12:$A$13</c:f>
              <c:strCache>
                <c:ptCount val="2"/>
                <c:pt idx="0">
                  <c:v>Graduate/Professional (N=318)</c:v>
                </c:pt>
                <c:pt idx="1">
                  <c:v>Post-Baccalaureate Certificate (N=14)</c:v>
                </c:pt>
              </c:strCache>
            </c:strRef>
          </c:cat>
          <c:val>
            <c:numRef>
              <c:f>'IS grad'!$D$12:$D$13</c:f>
              <c:numCache>
                <c:formatCode>0%</c:formatCode>
                <c:ptCount val="2"/>
                <c:pt idx="0">
                  <c:v>0.18</c:v>
                </c:pt>
                <c:pt idx="1">
                  <c:v>7.0000000000000007E-2</c:v>
                </c:pt>
              </c:numCache>
            </c:numRef>
          </c:val>
          <c:extLst>
            <c:ext xmlns:c16="http://schemas.microsoft.com/office/drawing/2014/chart" uri="{C3380CC4-5D6E-409C-BE32-E72D297353CC}">
              <c16:uniqueId val="{00000002-0AF0-4249-B7BC-17E4D835C978}"/>
            </c:ext>
          </c:extLst>
        </c:ser>
        <c:dLbls>
          <c:showLegendKey val="0"/>
          <c:showVal val="0"/>
          <c:showCatName val="0"/>
          <c:showSerName val="0"/>
          <c:showPercent val="0"/>
          <c:showBubbleSize val="0"/>
        </c:dLbls>
        <c:gapWidth val="115"/>
        <c:overlap val="-20"/>
        <c:axId val="122673215"/>
        <c:axId val="122665311"/>
      </c:barChart>
      <c:catAx>
        <c:axId val="122673215"/>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1" i="0" u="none" strike="noStrike" kern="1200" baseline="0">
                <a:solidFill>
                  <a:schemeClr val="lt1">
                    <a:lumMod val="85000"/>
                  </a:schemeClr>
                </a:solidFill>
                <a:latin typeface="+mn-lt"/>
                <a:ea typeface="+mn-ea"/>
                <a:cs typeface="+mn-cs"/>
              </a:defRPr>
            </a:pPr>
            <a:endParaRPr lang="en-US"/>
          </a:p>
        </c:txPr>
        <c:crossAx val="122665311"/>
        <c:crosses val="autoZero"/>
        <c:auto val="1"/>
        <c:lblAlgn val="ctr"/>
        <c:lblOffset val="100"/>
        <c:noMultiLvlLbl val="0"/>
      </c:catAx>
      <c:valAx>
        <c:axId val="122665311"/>
        <c:scaling>
          <c:orientation val="minMax"/>
          <c:max val="1"/>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122673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'IS grad'!$B$6</c:f>
              <c:strCache>
                <c:ptCount val="1"/>
                <c:pt idx="0">
                  <c:v>Green</c:v>
                </c:pt>
              </c:strCache>
            </c:strRef>
          </c:tx>
          <c:spPr>
            <a:solidFill>
              <a:srgbClr val="00B05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'IS grad'!$A$7:$A$8</c:f>
              <c:strCache>
                <c:ptCount val="2"/>
                <c:pt idx="0">
                  <c:v>Graduate/Professional (N=318)</c:v>
                </c:pt>
                <c:pt idx="1">
                  <c:v>Post-Baccalaureate Certificate (N=14)</c:v>
                </c:pt>
              </c:strCache>
            </c:strRef>
          </c:cat>
          <c:val>
            <c:numRef>
              <c:f>'IS grad'!$B$7:$B$8</c:f>
              <c:numCache>
                <c:formatCode>0%</c:formatCode>
                <c:ptCount val="2"/>
                <c:pt idx="0">
                  <c:v>0.81</c:v>
                </c:pt>
                <c:pt idx="1">
                  <c:v>0.86</c:v>
                </c:pt>
              </c:numCache>
            </c:numRef>
          </c:val>
          <c:extLst>
            <c:ext xmlns:c16="http://schemas.microsoft.com/office/drawing/2014/chart" uri="{C3380CC4-5D6E-409C-BE32-E72D297353CC}">
              <c16:uniqueId val="{00000000-4699-4808-A745-45C40734D0D5}"/>
            </c:ext>
          </c:extLst>
        </c:ser>
        <c:ser>
          <c:idx val="1"/>
          <c:order val="1"/>
          <c:tx>
            <c:strRef>
              <c:f>'IS grad'!$C$6</c:f>
              <c:strCache>
                <c:ptCount val="1"/>
                <c:pt idx="0">
                  <c:v>Yellow</c:v>
                </c:pt>
              </c:strCache>
            </c:strRef>
          </c:tx>
          <c:spPr>
            <a:solidFill>
              <a:srgbClr val="FFC000"/>
            </a:solidFill>
            <a:ln>
              <a:noFill/>
            </a:ln>
            <a:effectLst>
              <a:outerShdw blurRad="57150" dist="19050" dir="5400000" algn="ctr" rotWithShape="0">
                <a:srgbClr val="000000">
                  <a:alpha val="63000"/>
                </a:srgbClr>
              </a:outerShdw>
            </a:effectLst>
          </c:spPr>
          <c:invertIfNegative val="0"/>
          <c:dLbls>
            <c:dLbl>
              <c:idx val="0"/>
              <c:layout>
                <c:manualLayout>
                  <c:x val="-7.1194225721784771E-2"/>
                  <c:y val="-4.618937644341801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699-4808-A745-45C40734D0D5}"/>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'IS grad'!$A$7:$A$8</c:f>
              <c:strCache>
                <c:ptCount val="2"/>
                <c:pt idx="0">
                  <c:v>Graduate/Professional (N=318)</c:v>
                </c:pt>
                <c:pt idx="1">
                  <c:v>Post-Baccalaureate Certificate (N=14)</c:v>
                </c:pt>
              </c:strCache>
            </c:strRef>
          </c:cat>
          <c:val>
            <c:numRef>
              <c:f>'IS grad'!$C$7:$C$8</c:f>
              <c:numCache>
                <c:formatCode>0%</c:formatCode>
                <c:ptCount val="2"/>
                <c:pt idx="0">
                  <c:v>0.13</c:v>
                </c:pt>
                <c:pt idx="1">
                  <c:v>0.14000000000000001</c:v>
                </c:pt>
              </c:numCache>
            </c:numRef>
          </c:val>
          <c:extLst>
            <c:ext xmlns:c16="http://schemas.microsoft.com/office/drawing/2014/chart" uri="{C3380CC4-5D6E-409C-BE32-E72D297353CC}">
              <c16:uniqueId val="{00000002-4699-4808-A745-45C40734D0D5}"/>
            </c:ext>
          </c:extLst>
        </c:ser>
        <c:ser>
          <c:idx val="2"/>
          <c:order val="2"/>
          <c:tx>
            <c:strRef>
              <c:f>'IS grad'!$D$6</c:f>
              <c:strCache>
                <c:ptCount val="1"/>
                <c:pt idx="0">
                  <c:v>Red</c:v>
                </c:pt>
              </c:strCache>
            </c:strRef>
          </c:tx>
          <c:spPr>
            <a:solidFill>
              <a:srgbClr val="C00000"/>
            </a:soli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'IS grad'!$A$7:$A$8</c:f>
              <c:strCache>
                <c:ptCount val="2"/>
                <c:pt idx="0">
                  <c:v>Graduate/Professional (N=318)</c:v>
                </c:pt>
                <c:pt idx="1">
                  <c:v>Post-Baccalaureate Certificate (N=14)</c:v>
                </c:pt>
              </c:strCache>
            </c:strRef>
          </c:cat>
          <c:val>
            <c:numRef>
              <c:f>'IS grad'!$D$7:$D$8</c:f>
              <c:numCache>
                <c:formatCode>0%</c:formatCode>
                <c:ptCount val="2"/>
                <c:pt idx="0">
                  <c:v>0.05</c:v>
                </c:pt>
                <c:pt idx="1">
                  <c:v>0</c:v>
                </c:pt>
              </c:numCache>
            </c:numRef>
          </c:val>
          <c:extLst>
            <c:ext xmlns:c16="http://schemas.microsoft.com/office/drawing/2014/chart" uri="{C3380CC4-5D6E-409C-BE32-E72D297353CC}">
              <c16:uniqueId val="{00000003-4699-4808-A745-45C40734D0D5}"/>
            </c:ext>
          </c:extLst>
        </c:ser>
        <c:dLbls>
          <c:dLblPos val="inEnd"/>
          <c:showLegendKey val="0"/>
          <c:showVal val="1"/>
          <c:showCatName val="0"/>
          <c:showSerName val="0"/>
          <c:showPercent val="0"/>
          <c:showBubbleSize val="0"/>
        </c:dLbls>
        <c:gapWidth val="115"/>
        <c:overlap val="-20"/>
        <c:axId val="122686943"/>
        <c:axId val="122683199"/>
      </c:barChart>
      <c:catAx>
        <c:axId val="122686943"/>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1" i="0" u="none" strike="noStrike" kern="1200" baseline="0">
                <a:solidFill>
                  <a:schemeClr val="lt1">
                    <a:lumMod val="85000"/>
                  </a:schemeClr>
                </a:solidFill>
                <a:latin typeface="+mn-lt"/>
                <a:ea typeface="+mn-ea"/>
                <a:cs typeface="+mn-cs"/>
              </a:defRPr>
            </a:pPr>
            <a:endParaRPr lang="en-US"/>
          </a:p>
        </c:txPr>
        <c:crossAx val="122683199"/>
        <c:crosses val="autoZero"/>
        <c:auto val="1"/>
        <c:lblAlgn val="ctr"/>
        <c:lblOffset val="100"/>
        <c:noMultiLvlLbl val="0"/>
      </c:catAx>
      <c:valAx>
        <c:axId val="122683199"/>
        <c:scaling>
          <c:orientation val="minMax"/>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1226869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'ACL grad'!$B$9</c:f>
              <c:strCache>
                <c:ptCount val="1"/>
                <c:pt idx="0">
                  <c:v>Direct Measures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'ACL grad'!$A$10:$A$11</c:f>
              <c:strCache>
                <c:ptCount val="2"/>
                <c:pt idx="0">
                  <c:v>Graduate/Professional (N=216)</c:v>
                </c:pt>
                <c:pt idx="1">
                  <c:v>Post-Baccalaureate Certificate (N=13)</c:v>
                </c:pt>
              </c:strCache>
            </c:strRef>
          </c:cat>
          <c:val>
            <c:numRef>
              <c:f>'ACL grad'!$B$10:$B$11</c:f>
              <c:numCache>
                <c:formatCode>0%</c:formatCode>
                <c:ptCount val="2"/>
                <c:pt idx="0">
                  <c:v>0.89</c:v>
                </c:pt>
                <c:pt idx="1">
                  <c:v>1</c:v>
                </c:pt>
              </c:numCache>
            </c:numRef>
          </c:val>
          <c:extLst>
            <c:ext xmlns:c16="http://schemas.microsoft.com/office/drawing/2014/chart" uri="{C3380CC4-5D6E-409C-BE32-E72D297353CC}">
              <c16:uniqueId val="{00000000-BF3B-4577-A06B-1EAC88EA62B7}"/>
            </c:ext>
          </c:extLst>
        </c:ser>
        <c:ser>
          <c:idx val="1"/>
          <c:order val="1"/>
          <c:tx>
            <c:strRef>
              <c:f>'ACL grad'!$C$9</c:f>
              <c:strCache>
                <c:ptCount val="1"/>
                <c:pt idx="0">
                  <c:v>Embedded</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'ACL grad'!$A$10:$A$11</c:f>
              <c:strCache>
                <c:ptCount val="2"/>
                <c:pt idx="0">
                  <c:v>Graduate/Professional (N=216)</c:v>
                </c:pt>
                <c:pt idx="1">
                  <c:v>Post-Baccalaureate Certificate (N=13)</c:v>
                </c:pt>
              </c:strCache>
            </c:strRef>
          </c:cat>
          <c:val>
            <c:numRef>
              <c:f>'ACL grad'!$C$10:$C$11</c:f>
              <c:numCache>
                <c:formatCode>0%</c:formatCode>
                <c:ptCount val="2"/>
                <c:pt idx="0">
                  <c:v>0.71</c:v>
                </c:pt>
                <c:pt idx="1">
                  <c:v>0.54</c:v>
                </c:pt>
              </c:numCache>
            </c:numRef>
          </c:val>
          <c:extLst>
            <c:ext xmlns:c16="http://schemas.microsoft.com/office/drawing/2014/chart" uri="{C3380CC4-5D6E-409C-BE32-E72D297353CC}">
              <c16:uniqueId val="{00000001-BF3B-4577-A06B-1EAC88EA62B7}"/>
            </c:ext>
          </c:extLst>
        </c:ser>
        <c:ser>
          <c:idx val="2"/>
          <c:order val="2"/>
          <c:tx>
            <c:strRef>
              <c:f>'ACL grad'!$D$9</c:f>
              <c:strCache>
                <c:ptCount val="1"/>
                <c:pt idx="0">
                  <c:v>Capstone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'ACL grad'!$A$10:$A$11</c:f>
              <c:strCache>
                <c:ptCount val="2"/>
                <c:pt idx="0">
                  <c:v>Graduate/Professional (N=216)</c:v>
                </c:pt>
                <c:pt idx="1">
                  <c:v>Post-Baccalaureate Certificate (N=13)</c:v>
                </c:pt>
              </c:strCache>
            </c:strRef>
          </c:cat>
          <c:val>
            <c:numRef>
              <c:f>'ACL grad'!$D$10:$D$11</c:f>
              <c:numCache>
                <c:formatCode>0%</c:formatCode>
                <c:ptCount val="2"/>
                <c:pt idx="0">
                  <c:v>0.18</c:v>
                </c:pt>
                <c:pt idx="1">
                  <c:v>0.23</c:v>
                </c:pt>
              </c:numCache>
            </c:numRef>
          </c:val>
          <c:extLst>
            <c:ext xmlns:c16="http://schemas.microsoft.com/office/drawing/2014/chart" uri="{C3380CC4-5D6E-409C-BE32-E72D297353CC}">
              <c16:uniqueId val="{00000002-BF3B-4577-A06B-1EAC88EA62B7}"/>
            </c:ext>
          </c:extLst>
        </c:ser>
        <c:dLbls>
          <c:dLblPos val="inEnd"/>
          <c:showLegendKey val="0"/>
          <c:showVal val="1"/>
          <c:showCatName val="0"/>
          <c:showSerName val="0"/>
          <c:showPercent val="0"/>
          <c:showBubbleSize val="0"/>
        </c:dLbls>
        <c:gapWidth val="115"/>
        <c:overlap val="-20"/>
        <c:axId val="934949312"/>
        <c:axId val="911841936"/>
      </c:barChart>
      <c:catAx>
        <c:axId val="934949312"/>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400" b="1" i="0" u="none" strike="noStrike" kern="1200" baseline="0">
                <a:solidFill>
                  <a:schemeClr val="lt1">
                    <a:lumMod val="85000"/>
                  </a:schemeClr>
                </a:solidFill>
                <a:latin typeface="+mn-lt"/>
                <a:ea typeface="+mn-ea"/>
                <a:cs typeface="+mn-cs"/>
              </a:defRPr>
            </a:pPr>
            <a:endParaRPr lang="en-US"/>
          </a:p>
        </c:txPr>
        <c:crossAx val="911841936"/>
        <c:crosses val="autoZero"/>
        <c:auto val="1"/>
        <c:lblAlgn val="ctr"/>
        <c:lblOffset val="100"/>
        <c:noMultiLvlLbl val="0"/>
      </c:catAx>
      <c:valAx>
        <c:axId val="911841936"/>
        <c:scaling>
          <c:orientation val="minMax"/>
          <c:max val="1"/>
        </c:scaling>
        <c:delete val="0"/>
        <c:axPos val="b"/>
        <c:majorGridlines>
          <c:spPr>
            <a:ln w="9525" cap="flat" cmpd="sng" algn="ctr">
              <a:solidFill>
                <a:schemeClr val="lt1">
                  <a:lumMod val="95000"/>
                  <a:alpha val="10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crossAx val="934949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diagrams/_rels/data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5BE9F9-8D69-4D02-960B-67751D01E17C}"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67DD7ECE-D84B-427D-9B6D-2C5120EC7E13}">
      <dgm:prSet/>
      <dgm:spPr/>
      <dgm:t>
        <a:bodyPr/>
        <a:lstStyle/>
        <a:p>
          <a:r>
            <a:rPr lang="en-US" b="0" i="0" dirty="0"/>
            <a:t>Liaisons continue to work with individual programs to align program learning outcomes with institutional student learning outcomes, to update curriculum mapping at the course level, and to adjust assessment plans as needed;</a:t>
          </a:r>
          <a:endParaRPr lang="en-US" dirty="0"/>
        </a:p>
      </dgm:t>
    </dgm:pt>
    <dgm:pt modelId="{295E19A4-5DD7-4A00-92D4-8D66DACDDBAB}" type="parTrans" cxnId="{9F6E7E53-8DCA-4DD9-BBFD-6DB47BCF4928}">
      <dgm:prSet/>
      <dgm:spPr/>
      <dgm:t>
        <a:bodyPr/>
        <a:lstStyle/>
        <a:p>
          <a:endParaRPr lang="en-US"/>
        </a:p>
      </dgm:t>
    </dgm:pt>
    <dgm:pt modelId="{9AE7CA93-1FD4-4C29-8A6F-4AA73BA5F422}" type="sibTrans" cxnId="{9F6E7E53-8DCA-4DD9-BBFD-6DB47BCF4928}">
      <dgm:prSet/>
      <dgm:spPr/>
      <dgm:t>
        <a:bodyPr/>
        <a:lstStyle/>
        <a:p>
          <a:endParaRPr lang="en-US"/>
        </a:p>
      </dgm:t>
    </dgm:pt>
    <dgm:pt modelId="{734B79C6-31FE-4CC6-B425-DD6A6FBA18B1}">
      <dgm:prSet/>
      <dgm:spPr/>
      <dgm:t>
        <a:bodyPr/>
        <a:lstStyle/>
        <a:p>
          <a:r>
            <a:rPr lang="en-US" b="0" i="0"/>
            <a:t>Establish a distinction between certificates with intentional matriculation to be included in the assessment process, versus certificate credentials awarded towards the end of a major degree program (excluded from the assessment process);</a:t>
          </a:r>
          <a:endParaRPr lang="en-US"/>
        </a:p>
      </dgm:t>
    </dgm:pt>
    <dgm:pt modelId="{1FE93250-AE47-41B2-BE5A-0071BC97D331}" type="parTrans" cxnId="{292458AA-5C7F-45AC-A896-2F674F807E64}">
      <dgm:prSet/>
      <dgm:spPr/>
      <dgm:t>
        <a:bodyPr/>
        <a:lstStyle/>
        <a:p>
          <a:endParaRPr lang="en-US"/>
        </a:p>
      </dgm:t>
    </dgm:pt>
    <dgm:pt modelId="{E505CF6B-2295-4B5A-B833-0219B34C36D3}" type="sibTrans" cxnId="{292458AA-5C7F-45AC-A896-2F674F807E64}">
      <dgm:prSet/>
      <dgm:spPr/>
      <dgm:t>
        <a:bodyPr/>
        <a:lstStyle/>
        <a:p>
          <a:endParaRPr lang="en-US"/>
        </a:p>
      </dgm:t>
    </dgm:pt>
    <dgm:pt modelId="{D90F588F-2238-4C4C-A89B-524DFF44EF91}">
      <dgm:prSet/>
      <dgm:spPr/>
      <dgm:t>
        <a:bodyPr/>
        <a:lstStyle/>
        <a:p>
          <a:r>
            <a:rPr lang="en-US" b="0" i="0"/>
            <a:t>Align program concentration learning outcomes and curriculum mapping within an established major, and eliminate annual assessment reporting requirements for individual concentrations within a major. Concentrations will be assessed adequately within the major’s program review cycle.</a:t>
          </a:r>
          <a:endParaRPr lang="en-US"/>
        </a:p>
      </dgm:t>
    </dgm:pt>
    <dgm:pt modelId="{F8A8877B-35D5-4EDF-9B1A-6A3E7A513CB3}" type="parTrans" cxnId="{20E81DE8-AF19-49F9-A2D0-909CD5CAEC3F}">
      <dgm:prSet/>
      <dgm:spPr/>
      <dgm:t>
        <a:bodyPr/>
        <a:lstStyle/>
        <a:p>
          <a:endParaRPr lang="en-US"/>
        </a:p>
      </dgm:t>
    </dgm:pt>
    <dgm:pt modelId="{776EFE8A-8B43-4119-9677-19275CBF86E7}" type="sibTrans" cxnId="{20E81DE8-AF19-49F9-A2D0-909CD5CAEC3F}">
      <dgm:prSet/>
      <dgm:spPr/>
      <dgm:t>
        <a:bodyPr/>
        <a:lstStyle/>
        <a:p>
          <a:endParaRPr lang="en-US"/>
        </a:p>
      </dgm:t>
    </dgm:pt>
    <dgm:pt modelId="{62BB5A2D-937D-4B45-8610-033A93CF345E}" type="pres">
      <dgm:prSet presAssocID="{605BE9F9-8D69-4D02-960B-67751D01E17C}" presName="vert0" presStyleCnt="0">
        <dgm:presLayoutVars>
          <dgm:dir/>
          <dgm:animOne val="branch"/>
          <dgm:animLvl val="lvl"/>
        </dgm:presLayoutVars>
      </dgm:prSet>
      <dgm:spPr/>
    </dgm:pt>
    <dgm:pt modelId="{25800305-B0C6-434B-B116-8892A9CFFF39}" type="pres">
      <dgm:prSet presAssocID="{67DD7ECE-D84B-427D-9B6D-2C5120EC7E13}" presName="thickLine" presStyleLbl="alignNode1" presStyleIdx="0" presStyleCnt="3"/>
      <dgm:spPr/>
    </dgm:pt>
    <dgm:pt modelId="{AE7E29CD-AC83-4489-8EA5-C3B075FD7313}" type="pres">
      <dgm:prSet presAssocID="{67DD7ECE-D84B-427D-9B6D-2C5120EC7E13}" presName="horz1" presStyleCnt="0"/>
      <dgm:spPr/>
    </dgm:pt>
    <dgm:pt modelId="{AFC23308-9A65-46F9-9D07-425B286D306F}" type="pres">
      <dgm:prSet presAssocID="{67DD7ECE-D84B-427D-9B6D-2C5120EC7E13}" presName="tx1" presStyleLbl="revTx" presStyleIdx="0" presStyleCnt="3"/>
      <dgm:spPr/>
    </dgm:pt>
    <dgm:pt modelId="{0692BD8D-84A5-40D2-913E-59BD0C2B09ED}" type="pres">
      <dgm:prSet presAssocID="{67DD7ECE-D84B-427D-9B6D-2C5120EC7E13}" presName="vert1" presStyleCnt="0"/>
      <dgm:spPr/>
    </dgm:pt>
    <dgm:pt modelId="{54E9E45A-3E94-4627-ACF8-CB3A8246CB4F}" type="pres">
      <dgm:prSet presAssocID="{734B79C6-31FE-4CC6-B425-DD6A6FBA18B1}" presName="thickLine" presStyleLbl="alignNode1" presStyleIdx="1" presStyleCnt="3"/>
      <dgm:spPr/>
    </dgm:pt>
    <dgm:pt modelId="{E057C3F7-12C8-43AC-9796-9675D83912B0}" type="pres">
      <dgm:prSet presAssocID="{734B79C6-31FE-4CC6-B425-DD6A6FBA18B1}" presName="horz1" presStyleCnt="0"/>
      <dgm:spPr/>
    </dgm:pt>
    <dgm:pt modelId="{2FB29860-B2E5-4BD2-BA4D-40678D603629}" type="pres">
      <dgm:prSet presAssocID="{734B79C6-31FE-4CC6-B425-DD6A6FBA18B1}" presName="tx1" presStyleLbl="revTx" presStyleIdx="1" presStyleCnt="3"/>
      <dgm:spPr/>
    </dgm:pt>
    <dgm:pt modelId="{196A20A9-2671-40EA-BD57-9AF646842594}" type="pres">
      <dgm:prSet presAssocID="{734B79C6-31FE-4CC6-B425-DD6A6FBA18B1}" presName="vert1" presStyleCnt="0"/>
      <dgm:spPr/>
    </dgm:pt>
    <dgm:pt modelId="{15D78E2F-9BB5-4ADF-8CAB-86C3B3BF99B9}" type="pres">
      <dgm:prSet presAssocID="{D90F588F-2238-4C4C-A89B-524DFF44EF91}" presName="thickLine" presStyleLbl="alignNode1" presStyleIdx="2" presStyleCnt="3"/>
      <dgm:spPr/>
    </dgm:pt>
    <dgm:pt modelId="{2DC5BAE1-634A-44F2-95FE-1BC18C8240FC}" type="pres">
      <dgm:prSet presAssocID="{D90F588F-2238-4C4C-A89B-524DFF44EF91}" presName="horz1" presStyleCnt="0"/>
      <dgm:spPr/>
    </dgm:pt>
    <dgm:pt modelId="{0EBCBADD-893F-44E3-91B6-45A76F818558}" type="pres">
      <dgm:prSet presAssocID="{D90F588F-2238-4C4C-A89B-524DFF44EF91}" presName="tx1" presStyleLbl="revTx" presStyleIdx="2" presStyleCnt="3"/>
      <dgm:spPr/>
    </dgm:pt>
    <dgm:pt modelId="{838BF836-90B8-4B17-96D5-28A9936DEA5A}" type="pres">
      <dgm:prSet presAssocID="{D90F588F-2238-4C4C-A89B-524DFF44EF91}" presName="vert1" presStyleCnt="0"/>
      <dgm:spPr/>
    </dgm:pt>
  </dgm:ptLst>
  <dgm:cxnLst>
    <dgm:cxn modelId="{726B5E36-EBFF-466A-AAF0-C1A1C7F811A6}" type="presOf" srcId="{734B79C6-31FE-4CC6-B425-DD6A6FBA18B1}" destId="{2FB29860-B2E5-4BD2-BA4D-40678D603629}" srcOrd="0" destOrd="0" presId="urn:microsoft.com/office/officeart/2008/layout/LinedList"/>
    <dgm:cxn modelId="{16128238-911F-4EE3-9824-B20BE13935AC}" type="presOf" srcId="{67DD7ECE-D84B-427D-9B6D-2C5120EC7E13}" destId="{AFC23308-9A65-46F9-9D07-425B286D306F}" srcOrd="0" destOrd="0" presId="urn:microsoft.com/office/officeart/2008/layout/LinedList"/>
    <dgm:cxn modelId="{9F6E7E53-8DCA-4DD9-BBFD-6DB47BCF4928}" srcId="{605BE9F9-8D69-4D02-960B-67751D01E17C}" destId="{67DD7ECE-D84B-427D-9B6D-2C5120EC7E13}" srcOrd="0" destOrd="0" parTransId="{295E19A4-5DD7-4A00-92D4-8D66DACDDBAB}" sibTransId="{9AE7CA93-1FD4-4C29-8A6F-4AA73BA5F422}"/>
    <dgm:cxn modelId="{292458AA-5C7F-45AC-A896-2F674F807E64}" srcId="{605BE9F9-8D69-4D02-960B-67751D01E17C}" destId="{734B79C6-31FE-4CC6-B425-DD6A6FBA18B1}" srcOrd="1" destOrd="0" parTransId="{1FE93250-AE47-41B2-BE5A-0071BC97D331}" sibTransId="{E505CF6B-2295-4B5A-B833-0219B34C36D3}"/>
    <dgm:cxn modelId="{4B00E1C5-5FB9-4B25-9714-B44552DF43CA}" type="presOf" srcId="{605BE9F9-8D69-4D02-960B-67751D01E17C}" destId="{62BB5A2D-937D-4B45-8610-033A93CF345E}" srcOrd="0" destOrd="0" presId="urn:microsoft.com/office/officeart/2008/layout/LinedList"/>
    <dgm:cxn modelId="{AF6053DE-DB49-4DA2-BC53-1566D81CADBD}" type="presOf" srcId="{D90F588F-2238-4C4C-A89B-524DFF44EF91}" destId="{0EBCBADD-893F-44E3-91B6-45A76F818558}" srcOrd="0" destOrd="0" presId="urn:microsoft.com/office/officeart/2008/layout/LinedList"/>
    <dgm:cxn modelId="{20E81DE8-AF19-49F9-A2D0-909CD5CAEC3F}" srcId="{605BE9F9-8D69-4D02-960B-67751D01E17C}" destId="{D90F588F-2238-4C4C-A89B-524DFF44EF91}" srcOrd="2" destOrd="0" parTransId="{F8A8877B-35D5-4EDF-9B1A-6A3E7A513CB3}" sibTransId="{776EFE8A-8B43-4119-9677-19275CBF86E7}"/>
    <dgm:cxn modelId="{FD38A8DC-126F-459A-82D5-2EB5AF359F5E}" type="presParOf" srcId="{62BB5A2D-937D-4B45-8610-033A93CF345E}" destId="{25800305-B0C6-434B-B116-8892A9CFFF39}" srcOrd="0" destOrd="0" presId="urn:microsoft.com/office/officeart/2008/layout/LinedList"/>
    <dgm:cxn modelId="{5C055EC7-34F4-440D-AF02-D25C4D278576}" type="presParOf" srcId="{62BB5A2D-937D-4B45-8610-033A93CF345E}" destId="{AE7E29CD-AC83-4489-8EA5-C3B075FD7313}" srcOrd="1" destOrd="0" presId="urn:microsoft.com/office/officeart/2008/layout/LinedList"/>
    <dgm:cxn modelId="{EF3DDDAD-8C79-47B1-9369-204050591D1F}" type="presParOf" srcId="{AE7E29CD-AC83-4489-8EA5-C3B075FD7313}" destId="{AFC23308-9A65-46F9-9D07-425B286D306F}" srcOrd="0" destOrd="0" presId="urn:microsoft.com/office/officeart/2008/layout/LinedList"/>
    <dgm:cxn modelId="{07424CEA-8F79-4556-A598-65386312A3BC}" type="presParOf" srcId="{AE7E29CD-AC83-4489-8EA5-C3B075FD7313}" destId="{0692BD8D-84A5-40D2-913E-59BD0C2B09ED}" srcOrd="1" destOrd="0" presId="urn:microsoft.com/office/officeart/2008/layout/LinedList"/>
    <dgm:cxn modelId="{0D045693-7051-4553-8F48-C5E42A5DD789}" type="presParOf" srcId="{62BB5A2D-937D-4B45-8610-033A93CF345E}" destId="{54E9E45A-3E94-4627-ACF8-CB3A8246CB4F}" srcOrd="2" destOrd="0" presId="urn:microsoft.com/office/officeart/2008/layout/LinedList"/>
    <dgm:cxn modelId="{66E00802-9F7B-4803-AA6A-D4ACE59C17DF}" type="presParOf" srcId="{62BB5A2D-937D-4B45-8610-033A93CF345E}" destId="{E057C3F7-12C8-43AC-9796-9675D83912B0}" srcOrd="3" destOrd="0" presId="urn:microsoft.com/office/officeart/2008/layout/LinedList"/>
    <dgm:cxn modelId="{420C75A9-BB22-4009-A6A6-08A9EDF91A24}" type="presParOf" srcId="{E057C3F7-12C8-43AC-9796-9675D83912B0}" destId="{2FB29860-B2E5-4BD2-BA4D-40678D603629}" srcOrd="0" destOrd="0" presId="urn:microsoft.com/office/officeart/2008/layout/LinedList"/>
    <dgm:cxn modelId="{B2455F49-48AA-4062-BD47-0244CB516E3A}" type="presParOf" srcId="{E057C3F7-12C8-43AC-9796-9675D83912B0}" destId="{196A20A9-2671-40EA-BD57-9AF646842594}" srcOrd="1" destOrd="0" presId="urn:microsoft.com/office/officeart/2008/layout/LinedList"/>
    <dgm:cxn modelId="{31A8A8BF-59F6-4CEF-BB26-B382CB8104DB}" type="presParOf" srcId="{62BB5A2D-937D-4B45-8610-033A93CF345E}" destId="{15D78E2F-9BB5-4ADF-8CAB-86C3B3BF99B9}" srcOrd="4" destOrd="0" presId="urn:microsoft.com/office/officeart/2008/layout/LinedList"/>
    <dgm:cxn modelId="{613F05B4-1DD1-4E12-8350-D977F203031E}" type="presParOf" srcId="{62BB5A2D-937D-4B45-8610-033A93CF345E}" destId="{2DC5BAE1-634A-44F2-95FE-1BC18C8240FC}" srcOrd="5" destOrd="0" presId="urn:microsoft.com/office/officeart/2008/layout/LinedList"/>
    <dgm:cxn modelId="{B207ECDC-DA67-4B92-98A3-1D31D9BAC449}" type="presParOf" srcId="{2DC5BAE1-634A-44F2-95FE-1BC18C8240FC}" destId="{0EBCBADD-893F-44E3-91B6-45A76F818558}" srcOrd="0" destOrd="0" presId="urn:microsoft.com/office/officeart/2008/layout/LinedList"/>
    <dgm:cxn modelId="{D2A1B0D9-5D3F-408C-9DA9-F004CC2541CD}" type="presParOf" srcId="{2DC5BAE1-634A-44F2-95FE-1BC18C8240FC}" destId="{838BF836-90B8-4B17-96D5-28A9936DEA5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AF4444-0383-4662-81A1-B01E062101E4}" type="doc">
      <dgm:prSet loTypeId="urn:microsoft.com/office/officeart/2018/5/layout/CenteredIconLabelDescriptionList" loCatId="icon" qsTypeId="urn:microsoft.com/office/officeart/2005/8/quickstyle/simple4" qsCatId="simple" csTypeId="urn:microsoft.com/office/officeart/2005/8/colors/accent6_2" csCatId="accent6" phldr="1"/>
      <dgm:spPr/>
      <dgm:t>
        <a:bodyPr/>
        <a:lstStyle/>
        <a:p>
          <a:endParaRPr lang="en-US"/>
        </a:p>
      </dgm:t>
    </dgm:pt>
    <dgm:pt modelId="{734CC021-F45E-42A8-B35C-C67A069A689E}">
      <dgm:prSet/>
      <dgm:spPr/>
      <dgm:t>
        <a:bodyPr/>
        <a:lstStyle/>
        <a:p>
          <a:pPr>
            <a:lnSpc>
              <a:spcPct val="100000"/>
            </a:lnSpc>
            <a:defRPr b="1"/>
          </a:pPr>
          <a:r>
            <a:rPr lang="en-US"/>
            <a:t>Encourage</a:t>
          </a:r>
        </a:p>
      </dgm:t>
    </dgm:pt>
    <dgm:pt modelId="{F3FF5935-3FB0-407D-960F-5731D06685B5}" type="parTrans" cxnId="{CE22E157-3A0E-4189-975E-8739A0AE91C1}">
      <dgm:prSet/>
      <dgm:spPr/>
      <dgm:t>
        <a:bodyPr/>
        <a:lstStyle/>
        <a:p>
          <a:endParaRPr lang="en-US"/>
        </a:p>
      </dgm:t>
    </dgm:pt>
    <dgm:pt modelId="{970E886F-7FF4-4853-BEAE-CB4070ED27C3}" type="sibTrans" cxnId="{CE22E157-3A0E-4189-975E-8739A0AE91C1}">
      <dgm:prSet/>
      <dgm:spPr/>
      <dgm:t>
        <a:bodyPr/>
        <a:lstStyle/>
        <a:p>
          <a:endParaRPr lang="en-US"/>
        </a:p>
      </dgm:t>
    </dgm:pt>
    <dgm:pt modelId="{199ADF3F-8DD6-4987-88FB-D3EA2351C86A}">
      <dgm:prSet/>
      <dgm:spPr/>
      <dgm:t>
        <a:bodyPr/>
        <a:lstStyle/>
        <a:p>
          <a:pPr>
            <a:lnSpc>
              <a:spcPct val="100000"/>
            </a:lnSpc>
          </a:pPr>
          <a:r>
            <a:rPr lang="en-US" dirty="0"/>
            <a:t>Encourage dialogue between faculty from different departments</a:t>
          </a:r>
        </a:p>
      </dgm:t>
    </dgm:pt>
    <dgm:pt modelId="{82B0E176-0433-4C46-B092-C25CF8CD73ED}" type="parTrans" cxnId="{B688F952-00DD-48D2-9C4E-E5F18732FC1F}">
      <dgm:prSet/>
      <dgm:spPr/>
      <dgm:t>
        <a:bodyPr/>
        <a:lstStyle/>
        <a:p>
          <a:endParaRPr lang="en-US"/>
        </a:p>
      </dgm:t>
    </dgm:pt>
    <dgm:pt modelId="{3DE4603F-DB7D-44B2-8626-C88E00A43CCE}" type="sibTrans" cxnId="{B688F952-00DD-48D2-9C4E-E5F18732FC1F}">
      <dgm:prSet/>
      <dgm:spPr/>
      <dgm:t>
        <a:bodyPr/>
        <a:lstStyle/>
        <a:p>
          <a:endParaRPr lang="en-US"/>
        </a:p>
      </dgm:t>
    </dgm:pt>
    <dgm:pt modelId="{A3BF904A-450C-4D18-809D-2189C0B2A854}">
      <dgm:prSet/>
      <dgm:spPr/>
      <dgm:t>
        <a:bodyPr/>
        <a:lstStyle/>
        <a:p>
          <a:pPr>
            <a:lnSpc>
              <a:spcPct val="100000"/>
            </a:lnSpc>
            <a:defRPr b="1"/>
          </a:pPr>
          <a:r>
            <a:rPr lang="en-US"/>
            <a:t>Identify</a:t>
          </a:r>
        </a:p>
      </dgm:t>
    </dgm:pt>
    <dgm:pt modelId="{C8417A25-F64D-4C0E-A2AB-163452463C3E}" type="parTrans" cxnId="{EAFC6D38-B305-4535-A49C-983FD409FAD3}">
      <dgm:prSet/>
      <dgm:spPr/>
      <dgm:t>
        <a:bodyPr/>
        <a:lstStyle/>
        <a:p>
          <a:endParaRPr lang="en-US"/>
        </a:p>
      </dgm:t>
    </dgm:pt>
    <dgm:pt modelId="{B698D563-1CDD-4DB2-B72D-11E5F1167DF5}" type="sibTrans" cxnId="{EAFC6D38-B305-4535-A49C-983FD409FAD3}">
      <dgm:prSet/>
      <dgm:spPr/>
      <dgm:t>
        <a:bodyPr/>
        <a:lstStyle/>
        <a:p>
          <a:endParaRPr lang="en-US"/>
        </a:p>
      </dgm:t>
    </dgm:pt>
    <dgm:pt modelId="{4B484773-59A4-46D2-9161-AE00C3CC221E}">
      <dgm:prSet/>
      <dgm:spPr/>
      <dgm:t>
        <a:bodyPr/>
        <a:lstStyle/>
        <a:p>
          <a:pPr>
            <a:lnSpc>
              <a:spcPct val="100000"/>
            </a:lnSpc>
          </a:pPr>
          <a:r>
            <a:rPr lang="en-US"/>
            <a:t>Identify gaps in understanding of how individual courses contribute to major programs</a:t>
          </a:r>
        </a:p>
      </dgm:t>
    </dgm:pt>
    <dgm:pt modelId="{CCFF5B3D-FB3B-4DDE-8ACD-F583E48323EA}" type="parTrans" cxnId="{83163967-2074-4BD3-89C4-9C360F3B3474}">
      <dgm:prSet/>
      <dgm:spPr/>
      <dgm:t>
        <a:bodyPr/>
        <a:lstStyle/>
        <a:p>
          <a:endParaRPr lang="en-US"/>
        </a:p>
      </dgm:t>
    </dgm:pt>
    <dgm:pt modelId="{AB3B1AC9-1E36-4CCC-BEEE-BA372DEB2625}" type="sibTrans" cxnId="{83163967-2074-4BD3-89C4-9C360F3B3474}">
      <dgm:prSet/>
      <dgm:spPr/>
      <dgm:t>
        <a:bodyPr/>
        <a:lstStyle/>
        <a:p>
          <a:endParaRPr lang="en-US"/>
        </a:p>
      </dgm:t>
    </dgm:pt>
    <dgm:pt modelId="{F5E6DABD-EAB8-4F47-8A1C-CA3347D5B85F}">
      <dgm:prSet/>
      <dgm:spPr/>
      <dgm:t>
        <a:bodyPr/>
        <a:lstStyle/>
        <a:p>
          <a:pPr>
            <a:lnSpc>
              <a:spcPct val="100000"/>
            </a:lnSpc>
            <a:defRPr b="1"/>
          </a:pPr>
          <a:r>
            <a:rPr lang="en-US"/>
            <a:t>Facilitate</a:t>
          </a:r>
        </a:p>
      </dgm:t>
    </dgm:pt>
    <dgm:pt modelId="{EB392249-55EA-43B8-A60A-EF6D8B248EF6}" type="parTrans" cxnId="{0574067C-DF45-40C2-9F5A-D14B9391ED12}">
      <dgm:prSet/>
      <dgm:spPr/>
      <dgm:t>
        <a:bodyPr/>
        <a:lstStyle/>
        <a:p>
          <a:endParaRPr lang="en-US"/>
        </a:p>
      </dgm:t>
    </dgm:pt>
    <dgm:pt modelId="{B3E9C994-25F9-4C45-BB03-D8D7A9030D7F}" type="sibTrans" cxnId="{0574067C-DF45-40C2-9F5A-D14B9391ED12}">
      <dgm:prSet/>
      <dgm:spPr/>
      <dgm:t>
        <a:bodyPr/>
        <a:lstStyle/>
        <a:p>
          <a:endParaRPr lang="en-US"/>
        </a:p>
      </dgm:t>
    </dgm:pt>
    <dgm:pt modelId="{E776377A-44AA-4D1D-B4D3-4C3C99D42932}">
      <dgm:prSet/>
      <dgm:spPr/>
      <dgm:t>
        <a:bodyPr/>
        <a:lstStyle/>
        <a:p>
          <a:pPr>
            <a:lnSpc>
              <a:spcPct val="100000"/>
            </a:lnSpc>
          </a:pPr>
          <a:r>
            <a:rPr lang="en-US"/>
            <a:t>Facilitate cohesive curriculum design</a:t>
          </a:r>
        </a:p>
      </dgm:t>
    </dgm:pt>
    <dgm:pt modelId="{79814E5F-1656-468C-BCC8-41FD5CA88FCC}" type="parTrans" cxnId="{8AC30292-7A90-4530-8105-6CC3370F46B6}">
      <dgm:prSet/>
      <dgm:spPr/>
      <dgm:t>
        <a:bodyPr/>
        <a:lstStyle/>
        <a:p>
          <a:endParaRPr lang="en-US"/>
        </a:p>
      </dgm:t>
    </dgm:pt>
    <dgm:pt modelId="{C81A6ACB-601E-46F5-A277-2C57DF81AA98}" type="sibTrans" cxnId="{8AC30292-7A90-4530-8105-6CC3370F46B6}">
      <dgm:prSet/>
      <dgm:spPr/>
      <dgm:t>
        <a:bodyPr/>
        <a:lstStyle/>
        <a:p>
          <a:endParaRPr lang="en-US"/>
        </a:p>
      </dgm:t>
    </dgm:pt>
    <dgm:pt modelId="{A3998202-32D5-4888-8EE0-690ABECB70E3}">
      <dgm:prSet/>
      <dgm:spPr/>
      <dgm:t>
        <a:bodyPr/>
        <a:lstStyle/>
        <a:p>
          <a:pPr>
            <a:lnSpc>
              <a:spcPct val="100000"/>
            </a:lnSpc>
            <a:defRPr b="1"/>
          </a:pPr>
          <a:r>
            <a:rPr lang="en-US"/>
            <a:t>Help</a:t>
          </a:r>
        </a:p>
      </dgm:t>
    </dgm:pt>
    <dgm:pt modelId="{B9EE48EC-7B84-4723-B130-DB5DACE51C8E}" type="parTrans" cxnId="{C6793155-867A-4AF9-A66C-025799A009C7}">
      <dgm:prSet/>
      <dgm:spPr/>
      <dgm:t>
        <a:bodyPr/>
        <a:lstStyle/>
        <a:p>
          <a:endParaRPr lang="en-US"/>
        </a:p>
      </dgm:t>
    </dgm:pt>
    <dgm:pt modelId="{034BCE89-B65B-49C9-894B-E24CFA492F7D}" type="sibTrans" cxnId="{C6793155-867A-4AF9-A66C-025799A009C7}">
      <dgm:prSet/>
      <dgm:spPr/>
      <dgm:t>
        <a:bodyPr/>
        <a:lstStyle/>
        <a:p>
          <a:endParaRPr lang="en-US"/>
        </a:p>
      </dgm:t>
    </dgm:pt>
    <dgm:pt modelId="{F511747C-A5D9-4C65-BACA-B456B620D2D3}">
      <dgm:prSet/>
      <dgm:spPr/>
      <dgm:t>
        <a:bodyPr/>
        <a:lstStyle/>
        <a:p>
          <a:pPr>
            <a:lnSpc>
              <a:spcPct val="100000"/>
            </a:lnSpc>
          </a:pPr>
          <a:r>
            <a:rPr lang="en-US"/>
            <a:t>Help reviewers of curriculum in CIM visualize program design</a:t>
          </a:r>
        </a:p>
      </dgm:t>
    </dgm:pt>
    <dgm:pt modelId="{B1070561-CA07-48D1-89B7-62D87456032E}" type="parTrans" cxnId="{9B5501C8-9A92-482C-BD2E-77BB351081A0}">
      <dgm:prSet/>
      <dgm:spPr/>
      <dgm:t>
        <a:bodyPr/>
        <a:lstStyle/>
        <a:p>
          <a:endParaRPr lang="en-US"/>
        </a:p>
      </dgm:t>
    </dgm:pt>
    <dgm:pt modelId="{C709D10C-4BBC-4792-9B7A-13BCB7D8BB46}" type="sibTrans" cxnId="{9B5501C8-9A92-482C-BD2E-77BB351081A0}">
      <dgm:prSet/>
      <dgm:spPr/>
      <dgm:t>
        <a:bodyPr/>
        <a:lstStyle/>
        <a:p>
          <a:endParaRPr lang="en-US"/>
        </a:p>
      </dgm:t>
    </dgm:pt>
    <dgm:pt modelId="{44E8723B-5420-4B21-B472-CB2233FCF7A3}" type="pres">
      <dgm:prSet presAssocID="{7EAF4444-0383-4662-81A1-B01E062101E4}" presName="root" presStyleCnt="0">
        <dgm:presLayoutVars>
          <dgm:dir/>
          <dgm:resizeHandles val="exact"/>
        </dgm:presLayoutVars>
      </dgm:prSet>
      <dgm:spPr/>
    </dgm:pt>
    <dgm:pt modelId="{1E542B4C-6D5B-4504-973D-43E4D242B0A6}" type="pres">
      <dgm:prSet presAssocID="{734CC021-F45E-42A8-B35C-C67A069A689E}" presName="compNode" presStyleCnt="0"/>
      <dgm:spPr/>
    </dgm:pt>
    <dgm:pt modelId="{5476523D-B864-4FE0-899B-019EA411572E}" type="pres">
      <dgm:prSet presAssocID="{734CC021-F45E-42A8-B35C-C67A069A689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at"/>
        </a:ext>
      </dgm:extLst>
    </dgm:pt>
    <dgm:pt modelId="{BCF8ADA6-F9AA-41A4-8E09-FDC7D1B5E8E5}" type="pres">
      <dgm:prSet presAssocID="{734CC021-F45E-42A8-B35C-C67A069A689E}" presName="iconSpace" presStyleCnt="0"/>
      <dgm:spPr/>
    </dgm:pt>
    <dgm:pt modelId="{087C1A16-FEDB-4F24-86DC-01FF374F572F}" type="pres">
      <dgm:prSet presAssocID="{734CC021-F45E-42A8-B35C-C67A069A689E}" presName="parTx" presStyleLbl="revTx" presStyleIdx="0" presStyleCnt="8">
        <dgm:presLayoutVars>
          <dgm:chMax val="0"/>
          <dgm:chPref val="0"/>
        </dgm:presLayoutVars>
      </dgm:prSet>
      <dgm:spPr/>
    </dgm:pt>
    <dgm:pt modelId="{DF332BCE-8875-4602-AE80-94E1A7AB1AB4}" type="pres">
      <dgm:prSet presAssocID="{734CC021-F45E-42A8-B35C-C67A069A689E}" presName="txSpace" presStyleCnt="0"/>
      <dgm:spPr/>
    </dgm:pt>
    <dgm:pt modelId="{67D30D8D-F4CC-414B-A1BD-76B07A9B6EAB}" type="pres">
      <dgm:prSet presAssocID="{734CC021-F45E-42A8-B35C-C67A069A689E}" presName="desTx" presStyleLbl="revTx" presStyleIdx="1" presStyleCnt="8">
        <dgm:presLayoutVars/>
      </dgm:prSet>
      <dgm:spPr/>
    </dgm:pt>
    <dgm:pt modelId="{EEA3D56F-D14E-44DA-BE4A-ED3D98159434}" type="pres">
      <dgm:prSet presAssocID="{970E886F-7FF4-4853-BEAE-CB4070ED27C3}" presName="sibTrans" presStyleCnt="0"/>
      <dgm:spPr/>
    </dgm:pt>
    <dgm:pt modelId="{F92DA317-9C2F-4C3C-8349-9649791BA097}" type="pres">
      <dgm:prSet presAssocID="{A3BF904A-450C-4D18-809D-2189C0B2A854}" presName="compNode" presStyleCnt="0"/>
      <dgm:spPr/>
    </dgm:pt>
    <dgm:pt modelId="{F09C9318-F1C0-4A12-A117-34370AAED232}" type="pres">
      <dgm:prSet presAssocID="{A3BF904A-450C-4D18-809D-2189C0B2A85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lassroom"/>
        </a:ext>
      </dgm:extLst>
    </dgm:pt>
    <dgm:pt modelId="{112E4714-167B-449F-A3B9-8BA6E8E8AEB5}" type="pres">
      <dgm:prSet presAssocID="{A3BF904A-450C-4D18-809D-2189C0B2A854}" presName="iconSpace" presStyleCnt="0"/>
      <dgm:spPr/>
    </dgm:pt>
    <dgm:pt modelId="{4DE7CBC2-A8BD-4F71-ACC5-A8275B9CFD3E}" type="pres">
      <dgm:prSet presAssocID="{A3BF904A-450C-4D18-809D-2189C0B2A854}" presName="parTx" presStyleLbl="revTx" presStyleIdx="2" presStyleCnt="8">
        <dgm:presLayoutVars>
          <dgm:chMax val="0"/>
          <dgm:chPref val="0"/>
        </dgm:presLayoutVars>
      </dgm:prSet>
      <dgm:spPr/>
    </dgm:pt>
    <dgm:pt modelId="{585DB82F-B8A8-4040-828E-46EFFAEA0289}" type="pres">
      <dgm:prSet presAssocID="{A3BF904A-450C-4D18-809D-2189C0B2A854}" presName="txSpace" presStyleCnt="0"/>
      <dgm:spPr/>
    </dgm:pt>
    <dgm:pt modelId="{62B4E32E-89CB-42E2-83BB-4A456F9B867E}" type="pres">
      <dgm:prSet presAssocID="{A3BF904A-450C-4D18-809D-2189C0B2A854}" presName="desTx" presStyleLbl="revTx" presStyleIdx="3" presStyleCnt="8">
        <dgm:presLayoutVars/>
      </dgm:prSet>
      <dgm:spPr/>
    </dgm:pt>
    <dgm:pt modelId="{4657A01D-0123-436A-829E-4FFDACAD7B3F}" type="pres">
      <dgm:prSet presAssocID="{B698D563-1CDD-4DB2-B72D-11E5F1167DF5}" presName="sibTrans" presStyleCnt="0"/>
      <dgm:spPr/>
    </dgm:pt>
    <dgm:pt modelId="{DF2A8EDE-37AA-4EEB-BEB8-5EC4A9F924F3}" type="pres">
      <dgm:prSet presAssocID="{F5E6DABD-EAB8-4F47-8A1C-CA3347D5B85F}" presName="compNode" presStyleCnt="0"/>
      <dgm:spPr/>
    </dgm:pt>
    <dgm:pt modelId="{7151A16F-8CD8-4C84-B8BB-0BBC0169B5BA}" type="pres">
      <dgm:prSet presAssocID="{F5E6DABD-EAB8-4F47-8A1C-CA3347D5B85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Teacher"/>
        </a:ext>
      </dgm:extLst>
    </dgm:pt>
    <dgm:pt modelId="{68840D5A-FAB2-42C9-A685-DA7D57D21F1F}" type="pres">
      <dgm:prSet presAssocID="{F5E6DABD-EAB8-4F47-8A1C-CA3347D5B85F}" presName="iconSpace" presStyleCnt="0"/>
      <dgm:spPr/>
    </dgm:pt>
    <dgm:pt modelId="{D7D4EFBB-9E42-442A-AFC8-E42628DF066A}" type="pres">
      <dgm:prSet presAssocID="{F5E6DABD-EAB8-4F47-8A1C-CA3347D5B85F}" presName="parTx" presStyleLbl="revTx" presStyleIdx="4" presStyleCnt="8">
        <dgm:presLayoutVars>
          <dgm:chMax val="0"/>
          <dgm:chPref val="0"/>
        </dgm:presLayoutVars>
      </dgm:prSet>
      <dgm:spPr/>
    </dgm:pt>
    <dgm:pt modelId="{A47F374C-B50A-42BA-8C95-8F578AD785E9}" type="pres">
      <dgm:prSet presAssocID="{F5E6DABD-EAB8-4F47-8A1C-CA3347D5B85F}" presName="txSpace" presStyleCnt="0"/>
      <dgm:spPr/>
    </dgm:pt>
    <dgm:pt modelId="{80F3011A-1813-4115-8B46-62A842D99758}" type="pres">
      <dgm:prSet presAssocID="{F5E6DABD-EAB8-4F47-8A1C-CA3347D5B85F}" presName="desTx" presStyleLbl="revTx" presStyleIdx="5" presStyleCnt="8">
        <dgm:presLayoutVars/>
      </dgm:prSet>
      <dgm:spPr/>
    </dgm:pt>
    <dgm:pt modelId="{4FDE27BA-602C-42B0-ABCC-DF10EA62DDF1}" type="pres">
      <dgm:prSet presAssocID="{B3E9C994-25F9-4C45-BB03-D8D7A9030D7F}" presName="sibTrans" presStyleCnt="0"/>
      <dgm:spPr/>
    </dgm:pt>
    <dgm:pt modelId="{3112B214-3AC0-4AA0-BFD0-4FF794403354}" type="pres">
      <dgm:prSet presAssocID="{A3998202-32D5-4888-8EE0-690ABECB70E3}" presName="compNode" presStyleCnt="0"/>
      <dgm:spPr/>
    </dgm:pt>
    <dgm:pt modelId="{F43AE2ED-126C-4AC3-8065-F15DBA518A57}" type="pres">
      <dgm:prSet presAssocID="{A3998202-32D5-4888-8EE0-690ABECB70E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Users"/>
        </a:ext>
      </dgm:extLst>
    </dgm:pt>
    <dgm:pt modelId="{6BECBFFC-2783-487D-B678-D056E7530272}" type="pres">
      <dgm:prSet presAssocID="{A3998202-32D5-4888-8EE0-690ABECB70E3}" presName="iconSpace" presStyleCnt="0"/>
      <dgm:spPr/>
    </dgm:pt>
    <dgm:pt modelId="{77D677E7-20FE-4FE1-A8B2-3940AB4ED69F}" type="pres">
      <dgm:prSet presAssocID="{A3998202-32D5-4888-8EE0-690ABECB70E3}" presName="parTx" presStyleLbl="revTx" presStyleIdx="6" presStyleCnt="8">
        <dgm:presLayoutVars>
          <dgm:chMax val="0"/>
          <dgm:chPref val="0"/>
        </dgm:presLayoutVars>
      </dgm:prSet>
      <dgm:spPr/>
    </dgm:pt>
    <dgm:pt modelId="{5A7764FE-CDB9-41DA-913F-1AF51A154B2D}" type="pres">
      <dgm:prSet presAssocID="{A3998202-32D5-4888-8EE0-690ABECB70E3}" presName="txSpace" presStyleCnt="0"/>
      <dgm:spPr/>
    </dgm:pt>
    <dgm:pt modelId="{E17C7B5C-609F-4ECA-B08F-B7B63CD4C5CA}" type="pres">
      <dgm:prSet presAssocID="{A3998202-32D5-4888-8EE0-690ABECB70E3}" presName="desTx" presStyleLbl="revTx" presStyleIdx="7" presStyleCnt="8">
        <dgm:presLayoutVars/>
      </dgm:prSet>
      <dgm:spPr/>
    </dgm:pt>
  </dgm:ptLst>
  <dgm:cxnLst>
    <dgm:cxn modelId="{D2F4AB0F-BBC4-4D33-A18B-D6FFC623C697}" type="presOf" srcId="{F5E6DABD-EAB8-4F47-8A1C-CA3347D5B85F}" destId="{D7D4EFBB-9E42-442A-AFC8-E42628DF066A}" srcOrd="0" destOrd="0" presId="urn:microsoft.com/office/officeart/2018/5/layout/CenteredIconLabelDescriptionList"/>
    <dgm:cxn modelId="{EAFC6D38-B305-4535-A49C-983FD409FAD3}" srcId="{7EAF4444-0383-4662-81A1-B01E062101E4}" destId="{A3BF904A-450C-4D18-809D-2189C0B2A854}" srcOrd="1" destOrd="0" parTransId="{C8417A25-F64D-4C0E-A2AB-163452463C3E}" sibTransId="{B698D563-1CDD-4DB2-B72D-11E5F1167DF5}"/>
    <dgm:cxn modelId="{57747A61-324E-4699-B2FF-78B76A187811}" type="presOf" srcId="{A3998202-32D5-4888-8EE0-690ABECB70E3}" destId="{77D677E7-20FE-4FE1-A8B2-3940AB4ED69F}" srcOrd="0" destOrd="0" presId="urn:microsoft.com/office/officeart/2018/5/layout/CenteredIconLabelDescriptionList"/>
    <dgm:cxn modelId="{411EE064-A1FA-4C6F-9E7B-6480EC00FBDC}" type="presOf" srcId="{A3BF904A-450C-4D18-809D-2189C0B2A854}" destId="{4DE7CBC2-A8BD-4F71-ACC5-A8275B9CFD3E}" srcOrd="0" destOrd="0" presId="urn:microsoft.com/office/officeart/2018/5/layout/CenteredIconLabelDescriptionList"/>
    <dgm:cxn modelId="{83163967-2074-4BD3-89C4-9C360F3B3474}" srcId="{A3BF904A-450C-4D18-809D-2189C0B2A854}" destId="{4B484773-59A4-46D2-9161-AE00C3CC221E}" srcOrd="0" destOrd="0" parTransId="{CCFF5B3D-FB3B-4DDE-8ACD-F583E48323EA}" sibTransId="{AB3B1AC9-1E36-4CCC-BEEE-BA372DEB2625}"/>
    <dgm:cxn modelId="{C0B30668-CACB-484F-9659-597A6326CF26}" type="presOf" srcId="{4B484773-59A4-46D2-9161-AE00C3CC221E}" destId="{62B4E32E-89CB-42E2-83BB-4A456F9B867E}" srcOrd="0" destOrd="0" presId="urn:microsoft.com/office/officeart/2018/5/layout/CenteredIconLabelDescriptionList"/>
    <dgm:cxn modelId="{B028DA6F-A8A2-4821-9DDC-3B7E73DBACA6}" type="presOf" srcId="{199ADF3F-8DD6-4987-88FB-D3EA2351C86A}" destId="{67D30D8D-F4CC-414B-A1BD-76B07A9B6EAB}" srcOrd="0" destOrd="0" presId="urn:microsoft.com/office/officeart/2018/5/layout/CenteredIconLabelDescriptionList"/>
    <dgm:cxn modelId="{B688F952-00DD-48D2-9C4E-E5F18732FC1F}" srcId="{734CC021-F45E-42A8-B35C-C67A069A689E}" destId="{199ADF3F-8DD6-4987-88FB-D3EA2351C86A}" srcOrd="0" destOrd="0" parTransId="{82B0E176-0433-4C46-B092-C25CF8CD73ED}" sibTransId="{3DE4603F-DB7D-44B2-8626-C88E00A43CCE}"/>
    <dgm:cxn modelId="{C6793155-867A-4AF9-A66C-025799A009C7}" srcId="{7EAF4444-0383-4662-81A1-B01E062101E4}" destId="{A3998202-32D5-4888-8EE0-690ABECB70E3}" srcOrd="3" destOrd="0" parTransId="{B9EE48EC-7B84-4723-B130-DB5DACE51C8E}" sibTransId="{034BCE89-B65B-49C9-894B-E24CFA492F7D}"/>
    <dgm:cxn modelId="{CE22E157-3A0E-4189-975E-8739A0AE91C1}" srcId="{7EAF4444-0383-4662-81A1-B01E062101E4}" destId="{734CC021-F45E-42A8-B35C-C67A069A689E}" srcOrd="0" destOrd="0" parTransId="{F3FF5935-3FB0-407D-960F-5731D06685B5}" sibTransId="{970E886F-7FF4-4853-BEAE-CB4070ED27C3}"/>
    <dgm:cxn modelId="{0574067C-DF45-40C2-9F5A-D14B9391ED12}" srcId="{7EAF4444-0383-4662-81A1-B01E062101E4}" destId="{F5E6DABD-EAB8-4F47-8A1C-CA3347D5B85F}" srcOrd="2" destOrd="0" parTransId="{EB392249-55EA-43B8-A60A-EF6D8B248EF6}" sibTransId="{B3E9C994-25F9-4C45-BB03-D8D7A9030D7F}"/>
    <dgm:cxn modelId="{C535A085-1948-4769-8133-6BD4EDEBBE1D}" type="presOf" srcId="{F511747C-A5D9-4C65-BACA-B456B620D2D3}" destId="{E17C7B5C-609F-4ECA-B08F-B7B63CD4C5CA}" srcOrd="0" destOrd="0" presId="urn:microsoft.com/office/officeart/2018/5/layout/CenteredIconLabelDescriptionList"/>
    <dgm:cxn modelId="{2488EF8B-7BCD-427C-94C9-511120FE1724}" type="presOf" srcId="{7EAF4444-0383-4662-81A1-B01E062101E4}" destId="{44E8723B-5420-4B21-B472-CB2233FCF7A3}" srcOrd="0" destOrd="0" presId="urn:microsoft.com/office/officeart/2018/5/layout/CenteredIconLabelDescriptionList"/>
    <dgm:cxn modelId="{8AC30292-7A90-4530-8105-6CC3370F46B6}" srcId="{F5E6DABD-EAB8-4F47-8A1C-CA3347D5B85F}" destId="{E776377A-44AA-4D1D-B4D3-4C3C99D42932}" srcOrd="0" destOrd="0" parTransId="{79814E5F-1656-468C-BCC8-41FD5CA88FCC}" sibTransId="{C81A6ACB-601E-46F5-A277-2C57DF81AA98}"/>
    <dgm:cxn modelId="{C8F352AF-C21F-4969-9558-F849220CF782}" type="presOf" srcId="{E776377A-44AA-4D1D-B4D3-4C3C99D42932}" destId="{80F3011A-1813-4115-8B46-62A842D99758}" srcOrd="0" destOrd="0" presId="urn:microsoft.com/office/officeart/2018/5/layout/CenteredIconLabelDescriptionList"/>
    <dgm:cxn modelId="{BFC473B9-2C94-44ED-8194-484F9737BB4A}" type="presOf" srcId="{734CC021-F45E-42A8-B35C-C67A069A689E}" destId="{087C1A16-FEDB-4F24-86DC-01FF374F572F}" srcOrd="0" destOrd="0" presId="urn:microsoft.com/office/officeart/2018/5/layout/CenteredIconLabelDescriptionList"/>
    <dgm:cxn modelId="{9B5501C8-9A92-482C-BD2E-77BB351081A0}" srcId="{A3998202-32D5-4888-8EE0-690ABECB70E3}" destId="{F511747C-A5D9-4C65-BACA-B456B620D2D3}" srcOrd="0" destOrd="0" parTransId="{B1070561-CA07-48D1-89B7-62D87456032E}" sibTransId="{C709D10C-4BBC-4792-9B7A-13BCB7D8BB46}"/>
    <dgm:cxn modelId="{83AEF560-BA3E-4F51-98F0-3EAB79BAA090}" type="presParOf" srcId="{44E8723B-5420-4B21-B472-CB2233FCF7A3}" destId="{1E542B4C-6D5B-4504-973D-43E4D242B0A6}" srcOrd="0" destOrd="0" presId="urn:microsoft.com/office/officeart/2018/5/layout/CenteredIconLabelDescriptionList"/>
    <dgm:cxn modelId="{2AB7A870-6227-4DF4-8EEF-362008E11821}" type="presParOf" srcId="{1E542B4C-6D5B-4504-973D-43E4D242B0A6}" destId="{5476523D-B864-4FE0-899B-019EA411572E}" srcOrd="0" destOrd="0" presId="urn:microsoft.com/office/officeart/2018/5/layout/CenteredIconLabelDescriptionList"/>
    <dgm:cxn modelId="{EBD235A3-1EB7-4EF3-BCCB-5AE427FE8E2F}" type="presParOf" srcId="{1E542B4C-6D5B-4504-973D-43E4D242B0A6}" destId="{BCF8ADA6-F9AA-41A4-8E09-FDC7D1B5E8E5}" srcOrd="1" destOrd="0" presId="urn:microsoft.com/office/officeart/2018/5/layout/CenteredIconLabelDescriptionList"/>
    <dgm:cxn modelId="{158E4A78-5D57-4577-88EF-F95AE4D3EFEC}" type="presParOf" srcId="{1E542B4C-6D5B-4504-973D-43E4D242B0A6}" destId="{087C1A16-FEDB-4F24-86DC-01FF374F572F}" srcOrd="2" destOrd="0" presId="urn:microsoft.com/office/officeart/2018/5/layout/CenteredIconLabelDescriptionList"/>
    <dgm:cxn modelId="{EE457499-B8B0-4A0B-9B2E-6E73ADDB750C}" type="presParOf" srcId="{1E542B4C-6D5B-4504-973D-43E4D242B0A6}" destId="{DF332BCE-8875-4602-AE80-94E1A7AB1AB4}" srcOrd="3" destOrd="0" presId="urn:microsoft.com/office/officeart/2018/5/layout/CenteredIconLabelDescriptionList"/>
    <dgm:cxn modelId="{CB34EB1C-B97D-4606-846A-8FA00D67853E}" type="presParOf" srcId="{1E542B4C-6D5B-4504-973D-43E4D242B0A6}" destId="{67D30D8D-F4CC-414B-A1BD-76B07A9B6EAB}" srcOrd="4" destOrd="0" presId="urn:microsoft.com/office/officeart/2018/5/layout/CenteredIconLabelDescriptionList"/>
    <dgm:cxn modelId="{B68653DB-BFBD-45E2-B1E7-51329FFEE333}" type="presParOf" srcId="{44E8723B-5420-4B21-B472-CB2233FCF7A3}" destId="{EEA3D56F-D14E-44DA-BE4A-ED3D98159434}" srcOrd="1" destOrd="0" presId="urn:microsoft.com/office/officeart/2018/5/layout/CenteredIconLabelDescriptionList"/>
    <dgm:cxn modelId="{3F937236-0585-437E-B3E3-586CD8C3A169}" type="presParOf" srcId="{44E8723B-5420-4B21-B472-CB2233FCF7A3}" destId="{F92DA317-9C2F-4C3C-8349-9649791BA097}" srcOrd="2" destOrd="0" presId="urn:microsoft.com/office/officeart/2018/5/layout/CenteredIconLabelDescriptionList"/>
    <dgm:cxn modelId="{1A8B3ECA-F604-4621-8106-379BD9BDAAEB}" type="presParOf" srcId="{F92DA317-9C2F-4C3C-8349-9649791BA097}" destId="{F09C9318-F1C0-4A12-A117-34370AAED232}" srcOrd="0" destOrd="0" presId="urn:microsoft.com/office/officeart/2018/5/layout/CenteredIconLabelDescriptionList"/>
    <dgm:cxn modelId="{821C335E-5D8B-466B-A82A-E2B95FBD81B7}" type="presParOf" srcId="{F92DA317-9C2F-4C3C-8349-9649791BA097}" destId="{112E4714-167B-449F-A3B9-8BA6E8E8AEB5}" srcOrd="1" destOrd="0" presId="urn:microsoft.com/office/officeart/2018/5/layout/CenteredIconLabelDescriptionList"/>
    <dgm:cxn modelId="{7043E5EB-7190-401C-9437-926DF7DA8A51}" type="presParOf" srcId="{F92DA317-9C2F-4C3C-8349-9649791BA097}" destId="{4DE7CBC2-A8BD-4F71-ACC5-A8275B9CFD3E}" srcOrd="2" destOrd="0" presId="urn:microsoft.com/office/officeart/2018/5/layout/CenteredIconLabelDescriptionList"/>
    <dgm:cxn modelId="{E8871877-8693-4EDE-BA93-A23462A7437A}" type="presParOf" srcId="{F92DA317-9C2F-4C3C-8349-9649791BA097}" destId="{585DB82F-B8A8-4040-828E-46EFFAEA0289}" srcOrd="3" destOrd="0" presId="urn:microsoft.com/office/officeart/2018/5/layout/CenteredIconLabelDescriptionList"/>
    <dgm:cxn modelId="{71CA252F-1C20-492F-9CCC-A8F2028E8FA4}" type="presParOf" srcId="{F92DA317-9C2F-4C3C-8349-9649791BA097}" destId="{62B4E32E-89CB-42E2-83BB-4A456F9B867E}" srcOrd="4" destOrd="0" presId="urn:microsoft.com/office/officeart/2018/5/layout/CenteredIconLabelDescriptionList"/>
    <dgm:cxn modelId="{DFFCFE3C-9A15-493E-B9AE-FEDC83726EB5}" type="presParOf" srcId="{44E8723B-5420-4B21-B472-CB2233FCF7A3}" destId="{4657A01D-0123-436A-829E-4FFDACAD7B3F}" srcOrd="3" destOrd="0" presId="urn:microsoft.com/office/officeart/2018/5/layout/CenteredIconLabelDescriptionList"/>
    <dgm:cxn modelId="{865C1967-B70A-405B-9A1C-66E44F2496BA}" type="presParOf" srcId="{44E8723B-5420-4B21-B472-CB2233FCF7A3}" destId="{DF2A8EDE-37AA-4EEB-BEB8-5EC4A9F924F3}" srcOrd="4" destOrd="0" presId="urn:microsoft.com/office/officeart/2018/5/layout/CenteredIconLabelDescriptionList"/>
    <dgm:cxn modelId="{B55F97BB-0483-4341-9A44-FBD42F93AA0E}" type="presParOf" srcId="{DF2A8EDE-37AA-4EEB-BEB8-5EC4A9F924F3}" destId="{7151A16F-8CD8-4C84-B8BB-0BBC0169B5BA}" srcOrd="0" destOrd="0" presId="urn:microsoft.com/office/officeart/2018/5/layout/CenteredIconLabelDescriptionList"/>
    <dgm:cxn modelId="{03BE701B-D329-46C0-BC4C-1D25FC3AD831}" type="presParOf" srcId="{DF2A8EDE-37AA-4EEB-BEB8-5EC4A9F924F3}" destId="{68840D5A-FAB2-42C9-A685-DA7D57D21F1F}" srcOrd="1" destOrd="0" presId="urn:microsoft.com/office/officeart/2018/5/layout/CenteredIconLabelDescriptionList"/>
    <dgm:cxn modelId="{AF6683F6-827C-44EE-9D03-3CEDE042C78D}" type="presParOf" srcId="{DF2A8EDE-37AA-4EEB-BEB8-5EC4A9F924F3}" destId="{D7D4EFBB-9E42-442A-AFC8-E42628DF066A}" srcOrd="2" destOrd="0" presId="urn:microsoft.com/office/officeart/2018/5/layout/CenteredIconLabelDescriptionList"/>
    <dgm:cxn modelId="{A9A043C8-A71F-428A-AB74-8396199488B7}" type="presParOf" srcId="{DF2A8EDE-37AA-4EEB-BEB8-5EC4A9F924F3}" destId="{A47F374C-B50A-42BA-8C95-8F578AD785E9}" srcOrd="3" destOrd="0" presId="urn:microsoft.com/office/officeart/2018/5/layout/CenteredIconLabelDescriptionList"/>
    <dgm:cxn modelId="{54646B6D-EC09-4CFE-A7B5-E47E80E13744}" type="presParOf" srcId="{DF2A8EDE-37AA-4EEB-BEB8-5EC4A9F924F3}" destId="{80F3011A-1813-4115-8B46-62A842D99758}" srcOrd="4" destOrd="0" presId="urn:microsoft.com/office/officeart/2018/5/layout/CenteredIconLabelDescriptionList"/>
    <dgm:cxn modelId="{5050BEC8-6E2E-46CE-95D5-A420CC04EF1E}" type="presParOf" srcId="{44E8723B-5420-4B21-B472-CB2233FCF7A3}" destId="{4FDE27BA-602C-42B0-ABCC-DF10EA62DDF1}" srcOrd="5" destOrd="0" presId="urn:microsoft.com/office/officeart/2018/5/layout/CenteredIconLabelDescriptionList"/>
    <dgm:cxn modelId="{92BF524F-F664-4C89-B2FB-862687B745BB}" type="presParOf" srcId="{44E8723B-5420-4B21-B472-CB2233FCF7A3}" destId="{3112B214-3AC0-4AA0-BFD0-4FF794403354}" srcOrd="6" destOrd="0" presId="urn:microsoft.com/office/officeart/2018/5/layout/CenteredIconLabelDescriptionList"/>
    <dgm:cxn modelId="{6F110407-CA80-421B-BEC9-E835EC99FD61}" type="presParOf" srcId="{3112B214-3AC0-4AA0-BFD0-4FF794403354}" destId="{F43AE2ED-126C-4AC3-8065-F15DBA518A57}" srcOrd="0" destOrd="0" presId="urn:microsoft.com/office/officeart/2018/5/layout/CenteredIconLabelDescriptionList"/>
    <dgm:cxn modelId="{2211CAB0-0208-491C-8BC9-A7F7ECCD1F97}" type="presParOf" srcId="{3112B214-3AC0-4AA0-BFD0-4FF794403354}" destId="{6BECBFFC-2783-487D-B678-D056E7530272}" srcOrd="1" destOrd="0" presId="urn:microsoft.com/office/officeart/2018/5/layout/CenteredIconLabelDescriptionList"/>
    <dgm:cxn modelId="{8BF317B1-DCF0-4574-B2B7-280C4CECF770}" type="presParOf" srcId="{3112B214-3AC0-4AA0-BFD0-4FF794403354}" destId="{77D677E7-20FE-4FE1-A8B2-3940AB4ED69F}" srcOrd="2" destOrd="0" presId="urn:microsoft.com/office/officeart/2018/5/layout/CenteredIconLabelDescriptionList"/>
    <dgm:cxn modelId="{54DBBFD1-C14B-4649-BB21-9876DB6E8378}" type="presParOf" srcId="{3112B214-3AC0-4AA0-BFD0-4FF794403354}" destId="{5A7764FE-CDB9-41DA-913F-1AF51A154B2D}" srcOrd="3" destOrd="0" presId="urn:microsoft.com/office/officeart/2018/5/layout/CenteredIconLabelDescriptionList"/>
    <dgm:cxn modelId="{3C15A937-489E-4F9B-B477-DEB37F9B29C4}" type="presParOf" srcId="{3112B214-3AC0-4AA0-BFD0-4FF794403354}" destId="{E17C7B5C-609F-4ECA-B08F-B7B63CD4C5CA}"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800305-B0C6-434B-B116-8892A9CFFF39}">
      <dsp:nvSpPr>
        <dsp:cNvPr id="0" name=""/>
        <dsp:cNvSpPr/>
      </dsp:nvSpPr>
      <dsp:spPr>
        <a:xfrm>
          <a:off x="0" y="2124"/>
          <a:ext cx="105156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C23308-9A65-46F9-9D07-425B286D306F}">
      <dsp:nvSpPr>
        <dsp:cNvPr id="0" name=""/>
        <dsp:cNvSpPr/>
      </dsp:nvSpPr>
      <dsp:spPr>
        <a:xfrm>
          <a:off x="0" y="212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0" i="0" kern="1200" dirty="0"/>
            <a:t>Liaisons continue to work with individual programs to align program learning outcomes with institutional student learning outcomes, to update curriculum mapping at the course level, and to adjust assessment plans as needed;</a:t>
          </a:r>
          <a:endParaRPr lang="en-US" sz="2200" kern="1200" dirty="0"/>
        </a:p>
      </dsp:txBody>
      <dsp:txXfrm>
        <a:off x="0" y="2124"/>
        <a:ext cx="10515600" cy="1449029"/>
      </dsp:txXfrm>
    </dsp:sp>
    <dsp:sp modelId="{54E9E45A-3E94-4627-ACF8-CB3A8246CB4F}">
      <dsp:nvSpPr>
        <dsp:cNvPr id="0" name=""/>
        <dsp:cNvSpPr/>
      </dsp:nvSpPr>
      <dsp:spPr>
        <a:xfrm>
          <a:off x="0" y="1451154"/>
          <a:ext cx="105156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B29860-B2E5-4BD2-BA4D-40678D603629}">
      <dsp:nvSpPr>
        <dsp:cNvPr id="0" name=""/>
        <dsp:cNvSpPr/>
      </dsp:nvSpPr>
      <dsp:spPr>
        <a:xfrm>
          <a:off x="0" y="145115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0" i="0" kern="1200"/>
            <a:t>Establish a distinction between certificates with intentional matriculation to be included in the assessment process, versus certificate credentials awarded towards the end of a major degree program (excluded from the assessment process);</a:t>
          </a:r>
          <a:endParaRPr lang="en-US" sz="2200" kern="1200"/>
        </a:p>
      </dsp:txBody>
      <dsp:txXfrm>
        <a:off x="0" y="1451154"/>
        <a:ext cx="10515600" cy="1449029"/>
      </dsp:txXfrm>
    </dsp:sp>
    <dsp:sp modelId="{15D78E2F-9BB5-4ADF-8CAB-86C3B3BF99B9}">
      <dsp:nvSpPr>
        <dsp:cNvPr id="0" name=""/>
        <dsp:cNvSpPr/>
      </dsp:nvSpPr>
      <dsp:spPr>
        <a:xfrm>
          <a:off x="0" y="2900183"/>
          <a:ext cx="10515600"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BCBADD-893F-44E3-91B6-45A76F818558}">
      <dsp:nvSpPr>
        <dsp:cNvPr id="0" name=""/>
        <dsp:cNvSpPr/>
      </dsp:nvSpPr>
      <dsp:spPr>
        <a:xfrm>
          <a:off x="0" y="2900183"/>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0" i="0" kern="1200"/>
            <a:t>Align program concentration learning outcomes and curriculum mapping within an established major, and eliminate annual assessment reporting requirements for individual concentrations within a major. Concentrations will be assessed adequately within the major’s program review cycle.</a:t>
          </a:r>
          <a:endParaRPr lang="en-US" sz="2200" kern="1200"/>
        </a:p>
      </dsp:txBody>
      <dsp:txXfrm>
        <a:off x="0" y="2900183"/>
        <a:ext cx="10515600" cy="14490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76523D-B864-4FE0-899B-019EA411572E}">
      <dsp:nvSpPr>
        <dsp:cNvPr id="0" name=""/>
        <dsp:cNvSpPr/>
      </dsp:nvSpPr>
      <dsp:spPr>
        <a:xfrm>
          <a:off x="762194" y="849731"/>
          <a:ext cx="812109" cy="8121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087C1A16-FEDB-4F24-86DC-01FF374F572F}">
      <dsp:nvSpPr>
        <dsp:cNvPr id="0" name=""/>
        <dsp:cNvSpPr/>
      </dsp:nvSpPr>
      <dsp:spPr>
        <a:xfrm>
          <a:off x="8092" y="1775871"/>
          <a:ext cx="2320312" cy="348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100000"/>
            </a:lnSpc>
            <a:spcBef>
              <a:spcPct val="0"/>
            </a:spcBef>
            <a:spcAft>
              <a:spcPct val="35000"/>
            </a:spcAft>
            <a:buNone/>
            <a:defRPr b="1"/>
          </a:pPr>
          <a:r>
            <a:rPr lang="en-US" sz="2200" kern="1200"/>
            <a:t>Encourage</a:t>
          </a:r>
        </a:p>
      </dsp:txBody>
      <dsp:txXfrm>
        <a:off x="8092" y="1775871"/>
        <a:ext cx="2320312" cy="348046"/>
      </dsp:txXfrm>
    </dsp:sp>
    <dsp:sp modelId="{67D30D8D-F4CC-414B-A1BD-76B07A9B6EAB}">
      <dsp:nvSpPr>
        <dsp:cNvPr id="0" name=""/>
        <dsp:cNvSpPr/>
      </dsp:nvSpPr>
      <dsp:spPr>
        <a:xfrm>
          <a:off x="8092" y="2176955"/>
          <a:ext cx="2320312" cy="1324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dirty="0"/>
            <a:t>Encourage dialogue between faculty from different departments</a:t>
          </a:r>
        </a:p>
      </dsp:txBody>
      <dsp:txXfrm>
        <a:off x="8092" y="2176955"/>
        <a:ext cx="2320312" cy="1324651"/>
      </dsp:txXfrm>
    </dsp:sp>
    <dsp:sp modelId="{F09C9318-F1C0-4A12-A117-34370AAED232}">
      <dsp:nvSpPr>
        <dsp:cNvPr id="0" name=""/>
        <dsp:cNvSpPr/>
      </dsp:nvSpPr>
      <dsp:spPr>
        <a:xfrm>
          <a:off x="3488561" y="849731"/>
          <a:ext cx="812109" cy="8121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DE7CBC2-A8BD-4F71-ACC5-A8275B9CFD3E}">
      <dsp:nvSpPr>
        <dsp:cNvPr id="0" name=""/>
        <dsp:cNvSpPr/>
      </dsp:nvSpPr>
      <dsp:spPr>
        <a:xfrm>
          <a:off x="2734460" y="1775871"/>
          <a:ext cx="2320312" cy="348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100000"/>
            </a:lnSpc>
            <a:spcBef>
              <a:spcPct val="0"/>
            </a:spcBef>
            <a:spcAft>
              <a:spcPct val="35000"/>
            </a:spcAft>
            <a:buNone/>
            <a:defRPr b="1"/>
          </a:pPr>
          <a:r>
            <a:rPr lang="en-US" sz="2200" kern="1200"/>
            <a:t>Identify</a:t>
          </a:r>
        </a:p>
      </dsp:txBody>
      <dsp:txXfrm>
        <a:off x="2734460" y="1775871"/>
        <a:ext cx="2320312" cy="348046"/>
      </dsp:txXfrm>
    </dsp:sp>
    <dsp:sp modelId="{62B4E32E-89CB-42E2-83BB-4A456F9B867E}">
      <dsp:nvSpPr>
        <dsp:cNvPr id="0" name=""/>
        <dsp:cNvSpPr/>
      </dsp:nvSpPr>
      <dsp:spPr>
        <a:xfrm>
          <a:off x="2734460" y="2176955"/>
          <a:ext cx="2320312" cy="1324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Identify gaps in understanding of how individual courses contribute to major programs</a:t>
          </a:r>
        </a:p>
      </dsp:txBody>
      <dsp:txXfrm>
        <a:off x="2734460" y="2176955"/>
        <a:ext cx="2320312" cy="1324651"/>
      </dsp:txXfrm>
    </dsp:sp>
    <dsp:sp modelId="{7151A16F-8CD8-4C84-B8BB-0BBC0169B5BA}">
      <dsp:nvSpPr>
        <dsp:cNvPr id="0" name=""/>
        <dsp:cNvSpPr/>
      </dsp:nvSpPr>
      <dsp:spPr>
        <a:xfrm>
          <a:off x="6214928" y="849731"/>
          <a:ext cx="812109" cy="81210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7D4EFBB-9E42-442A-AFC8-E42628DF066A}">
      <dsp:nvSpPr>
        <dsp:cNvPr id="0" name=""/>
        <dsp:cNvSpPr/>
      </dsp:nvSpPr>
      <dsp:spPr>
        <a:xfrm>
          <a:off x="5460827" y="1775871"/>
          <a:ext cx="2320312" cy="348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100000"/>
            </a:lnSpc>
            <a:spcBef>
              <a:spcPct val="0"/>
            </a:spcBef>
            <a:spcAft>
              <a:spcPct val="35000"/>
            </a:spcAft>
            <a:buNone/>
            <a:defRPr b="1"/>
          </a:pPr>
          <a:r>
            <a:rPr lang="en-US" sz="2200" kern="1200"/>
            <a:t>Facilitate</a:t>
          </a:r>
        </a:p>
      </dsp:txBody>
      <dsp:txXfrm>
        <a:off x="5460827" y="1775871"/>
        <a:ext cx="2320312" cy="348046"/>
      </dsp:txXfrm>
    </dsp:sp>
    <dsp:sp modelId="{80F3011A-1813-4115-8B46-62A842D99758}">
      <dsp:nvSpPr>
        <dsp:cNvPr id="0" name=""/>
        <dsp:cNvSpPr/>
      </dsp:nvSpPr>
      <dsp:spPr>
        <a:xfrm>
          <a:off x="5460827" y="2176955"/>
          <a:ext cx="2320312" cy="1324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Facilitate cohesive curriculum design</a:t>
          </a:r>
        </a:p>
      </dsp:txBody>
      <dsp:txXfrm>
        <a:off x="5460827" y="2176955"/>
        <a:ext cx="2320312" cy="1324651"/>
      </dsp:txXfrm>
    </dsp:sp>
    <dsp:sp modelId="{F43AE2ED-126C-4AC3-8065-F15DBA518A57}">
      <dsp:nvSpPr>
        <dsp:cNvPr id="0" name=""/>
        <dsp:cNvSpPr/>
      </dsp:nvSpPr>
      <dsp:spPr>
        <a:xfrm>
          <a:off x="8941296" y="849731"/>
          <a:ext cx="812109" cy="81210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7D677E7-20FE-4FE1-A8B2-3940AB4ED69F}">
      <dsp:nvSpPr>
        <dsp:cNvPr id="0" name=""/>
        <dsp:cNvSpPr/>
      </dsp:nvSpPr>
      <dsp:spPr>
        <a:xfrm>
          <a:off x="8187194" y="1775871"/>
          <a:ext cx="2320312" cy="348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77900">
            <a:lnSpc>
              <a:spcPct val="100000"/>
            </a:lnSpc>
            <a:spcBef>
              <a:spcPct val="0"/>
            </a:spcBef>
            <a:spcAft>
              <a:spcPct val="35000"/>
            </a:spcAft>
            <a:buNone/>
            <a:defRPr b="1"/>
          </a:pPr>
          <a:r>
            <a:rPr lang="en-US" sz="2200" kern="1200"/>
            <a:t>Help</a:t>
          </a:r>
        </a:p>
      </dsp:txBody>
      <dsp:txXfrm>
        <a:off x="8187194" y="1775871"/>
        <a:ext cx="2320312" cy="348046"/>
      </dsp:txXfrm>
    </dsp:sp>
    <dsp:sp modelId="{E17C7B5C-609F-4ECA-B08F-B7B63CD4C5CA}">
      <dsp:nvSpPr>
        <dsp:cNvPr id="0" name=""/>
        <dsp:cNvSpPr/>
      </dsp:nvSpPr>
      <dsp:spPr>
        <a:xfrm>
          <a:off x="8187194" y="2176955"/>
          <a:ext cx="2320312" cy="1324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Help reviewers of curriculum in CIM visualize program design</a:t>
          </a:r>
        </a:p>
      </dsp:txBody>
      <dsp:txXfrm>
        <a:off x="8187194" y="2176955"/>
        <a:ext cx="2320312" cy="132465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BCA53-6CCF-4778-37EE-6C6EC3D7FC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676276-6476-D00D-7730-DACE73D29D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FC75A9-45BD-5F88-7228-676F933E045F}"/>
              </a:ext>
            </a:extLst>
          </p:cNvPr>
          <p:cNvSpPr>
            <a:spLocks noGrp="1"/>
          </p:cNvSpPr>
          <p:nvPr>
            <p:ph type="dt" sz="half" idx="10"/>
          </p:nvPr>
        </p:nvSpPr>
        <p:spPr/>
        <p:txBody>
          <a:bodyPr/>
          <a:lstStyle/>
          <a:p>
            <a:fld id="{8EA055D1-65AD-432B-953B-97E87C6E6BA7}" type="datetimeFigureOut">
              <a:rPr lang="en-US" smtClean="0"/>
              <a:t>4/16/2024</a:t>
            </a:fld>
            <a:endParaRPr lang="en-US"/>
          </a:p>
        </p:txBody>
      </p:sp>
      <p:sp>
        <p:nvSpPr>
          <p:cNvPr id="5" name="Footer Placeholder 4">
            <a:extLst>
              <a:ext uri="{FF2B5EF4-FFF2-40B4-BE49-F238E27FC236}">
                <a16:creationId xmlns:a16="http://schemas.microsoft.com/office/drawing/2014/main" id="{98FA083F-6E4F-53D6-B008-1FCC4EBADB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3E7F5C-E3AA-47FD-33BA-7B50EB7D53D1}"/>
              </a:ext>
            </a:extLst>
          </p:cNvPr>
          <p:cNvSpPr>
            <a:spLocks noGrp="1"/>
          </p:cNvSpPr>
          <p:nvPr>
            <p:ph type="sldNum" sz="quarter" idx="12"/>
          </p:nvPr>
        </p:nvSpPr>
        <p:spPr/>
        <p:txBody>
          <a:bodyPr/>
          <a:lstStyle/>
          <a:p>
            <a:fld id="{9229AC90-4CE1-4186-BDD0-3712B3E8C257}" type="slidenum">
              <a:rPr lang="en-US" smtClean="0"/>
              <a:t>‹#›</a:t>
            </a:fld>
            <a:endParaRPr lang="en-US"/>
          </a:p>
        </p:txBody>
      </p:sp>
    </p:spTree>
    <p:extLst>
      <p:ext uri="{BB962C8B-B14F-4D97-AF65-F5344CB8AC3E}">
        <p14:creationId xmlns:p14="http://schemas.microsoft.com/office/powerpoint/2010/main" val="1756957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8798A-BCA1-863F-EF15-800D0994D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DB7BCC-761F-5B87-3611-D4653377BC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A9DB48-30D3-176A-465D-824C5A381E5A}"/>
              </a:ext>
            </a:extLst>
          </p:cNvPr>
          <p:cNvSpPr>
            <a:spLocks noGrp="1"/>
          </p:cNvSpPr>
          <p:nvPr>
            <p:ph type="dt" sz="half" idx="10"/>
          </p:nvPr>
        </p:nvSpPr>
        <p:spPr/>
        <p:txBody>
          <a:bodyPr/>
          <a:lstStyle/>
          <a:p>
            <a:fld id="{8EA055D1-65AD-432B-953B-97E87C6E6BA7}" type="datetimeFigureOut">
              <a:rPr lang="en-US" smtClean="0"/>
              <a:t>4/16/2024</a:t>
            </a:fld>
            <a:endParaRPr lang="en-US"/>
          </a:p>
        </p:txBody>
      </p:sp>
      <p:sp>
        <p:nvSpPr>
          <p:cNvPr id="5" name="Footer Placeholder 4">
            <a:extLst>
              <a:ext uri="{FF2B5EF4-FFF2-40B4-BE49-F238E27FC236}">
                <a16:creationId xmlns:a16="http://schemas.microsoft.com/office/drawing/2014/main" id="{A95A31EC-DBDC-9AE8-9C46-EB368F97EB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4A51F6-7E74-9F24-26CB-3C809F418745}"/>
              </a:ext>
            </a:extLst>
          </p:cNvPr>
          <p:cNvSpPr>
            <a:spLocks noGrp="1"/>
          </p:cNvSpPr>
          <p:nvPr>
            <p:ph type="sldNum" sz="quarter" idx="12"/>
          </p:nvPr>
        </p:nvSpPr>
        <p:spPr/>
        <p:txBody>
          <a:bodyPr/>
          <a:lstStyle/>
          <a:p>
            <a:fld id="{9229AC90-4CE1-4186-BDD0-3712B3E8C257}" type="slidenum">
              <a:rPr lang="en-US" smtClean="0"/>
              <a:t>‹#›</a:t>
            </a:fld>
            <a:endParaRPr lang="en-US"/>
          </a:p>
        </p:txBody>
      </p:sp>
    </p:spTree>
    <p:extLst>
      <p:ext uri="{BB962C8B-B14F-4D97-AF65-F5344CB8AC3E}">
        <p14:creationId xmlns:p14="http://schemas.microsoft.com/office/powerpoint/2010/main" val="139033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625724-5321-2FE8-24A3-B3274717C3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9BD1F9-D60A-A497-1100-67544268A3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CEB5F-7BA8-EBA5-A87B-A65138A0EA6F}"/>
              </a:ext>
            </a:extLst>
          </p:cNvPr>
          <p:cNvSpPr>
            <a:spLocks noGrp="1"/>
          </p:cNvSpPr>
          <p:nvPr>
            <p:ph type="dt" sz="half" idx="10"/>
          </p:nvPr>
        </p:nvSpPr>
        <p:spPr/>
        <p:txBody>
          <a:bodyPr/>
          <a:lstStyle/>
          <a:p>
            <a:fld id="{8EA055D1-65AD-432B-953B-97E87C6E6BA7}" type="datetimeFigureOut">
              <a:rPr lang="en-US" smtClean="0"/>
              <a:t>4/16/2024</a:t>
            </a:fld>
            <a:endParaRPr lang="en-US"/>
          </a:p>
        </p:txBody>
      </p:sp>
      <p:sp>
        <p:nvSpPr>
          <p:cNvPr id="5" name="Footer Placeholder 4">
            <a:extLst>
              <a:ext uri="{FF2B5EF4-FFF2-40B4-BE49-F238E27FC236}">
                <a16:creationId xmlns:a16="http://schemas.microsoft.com/office/drawing/2014/main" id="{7F6AA2BA-2B4E-9F42-F713-254083004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DC2CB1-4AA9-BF83-8F24-37485E354FEF}"/>
              </a:ext>
            </a:extLst>
          </p:cNvPr>
          <p:cNvSpPr>
            <a:spLocks noGrp="1"/>
          </p:cNvSpPr>
          <p:nvPr>
            <p:ph type="sldNum" sz="quarter" idx="12"/>
          </p:nvPr>
        </p:nvSpPr>
        <p:spPr/>
        <p:txBody>
          <a:bodyPr/>
          <a:lstStyle/>
          <a:p>
            <a:fld id="{9229AC90-4CE1-4186-BDD0-3712B3E8C257}" type="slidenum">
              <a:rPr lang="en-US" smtClean="0"/>
              <a:t>‹#›</a:t>
            </a:fld>
            <a:endParaRPr lang="en-US"/>
          </a:p>
        </p:txBody>
      </p:sp>
    </p:spTree>
    <p:extLst>
      <p:ext uri="{BB962C8B-B14F-4D97-AF65-F5344CB8AC3E}">
        <p14:creationId xmlns:p14="http://schemas.microsoft.com/office/powerpoint/2010/main" val="261585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am x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4E8AF-9DFE-7077-DB36-941F6490BAD8}"/>
              </a:ext>
            </a:extLst>
          </p:cNvPr>
          <p:cNvSpPr>
            <a:spLocks noGrp="1"/>
          </p:cNvSpPr>
          <p:nvPr>
            <p:ph type="title"/>
          </p:nvPr>
        </p:nvSpPr>
        <p:spPr>
          <a:xfrm>
            <a:off x="758952" y="539496"/>
            <a:ext cx="10671048" cy="768096"/>
          </a:xfrm>
        </p:spPr>
        <p:txBody>
          <a:bodyPr>
            <a:noAutofit/>
          </a:bodyPr>
          <a:lstStyle>
            <a:lvl1pPr>
              <a:lnSpc>
                <a:spcPct val="100000"/>
              </a:lnSpc>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43B58B80-D2DB-A0A1-0362-1157E9087574}"/>
              </a:ext>
            </a:extLst>
          </p:cNvPr>
          <p:cNvSpPr>
            <a:spLocks noGrp="1"/>
          </p:cNvSpPr>
          <p:nvPr>
            <p:ph type="ftr" sz="quarter" idx="11"/>
          </p:nvPr>
        </p:nvSpPr>
        <p:spPr/>
        <p:txBody>
          <a:bodyPr>
            <a:noAutofit/>
          </a:bodyPr>
          <a:lstStyle/>
          <a:p>
            <a:r>
              <a:rPr lang="en-US"/>
              <a:t>Presentation title</a:t>
            </a:r>
            <a:endParaRPr lang="en-US" dirty="0"/>
          </a:p>
        </p:txBody>
      </p:sp>
      <p:sp>
        <p:nvSpPr>
          <p:cNvPr id="5" name="Slide Number Placeholder 4">
            <a:extLst>
              <a:ext uri="{FF2B5EF4-FFF2-40B4-BE49-F238E27FC236}">
                <a16:creationId xmlns:a16="http://schemas.microsoft.com/office/drawing/2014/main" id="{B62C22E6-000A-05BA-5872-EF37F029AB00}"/>
              </a:ext>
            </a:extLst>
          </p:cNvPr>
          <p:cNvSpPr>
            <a:spLocks noGrp="1"/>
          </p:cNvSpPr>
          <p:nvPr>
            <p:ph type="sldNum" sz="quarter" idx="12"/>
          </p:nvPr>
        </p:nvSpPr>
        <p:spPr>
          <a:xfrm>
            <a:off x="10972800" y="457200"/>
            <a:ext cx="987552" cy="274320"/>
          </a:xfrm>
        </p:spPr>
        <p:txBody>
          <a:bodyPr>
            <a:noAutofit/>
          </a:bodyPr>
          <a:lstStyle/>
          <a:p>
            <a:fld id="{48F63A3B-78C7-47BE-AE5E-E10140E04643}" type="slidenum">
              <a:rPr lang="en-US" smtClean="0"/>
              <a:pPr/>
              <a:t>‹#›</a:t>
            </a:fld>
            <a:endParaRPr lang="en-US" dirty="0"/>
          </a:p>
        </p:txBody>
      </p:sp>
      <p:sp>
        <p:nvSpPr>
          <p:cNvPr id="17" name="Picture Placeholder 16">
            <a:extLst>
              <a:ext uri="{FF2B5EF4-FFF2-40B4-BE49-F238E27FC236}">
                <a16:creationId xmlns:a16="http://schemas.microsoft.com/office/drawing/2014/main" id="{6AAAFB85-16C0-836A-1D0D-E65277CC341D}"/>
              </a:ext>
            </a:extLst>
          </p:cNvPr>
          <p:cNvSpPr>
            <a:spLocks noGrp="1"/>
          </p:cNvSpPr>
          <p:nvPr>
            <p:ph type="pic" sz="quarter" idx="13"/>
          </p:nvPr>
        </p:nvSpPr>
        <p:spPr>
          <a:xfrm>
            <a:off x="1271016" y="1545336"/>
            <a:ext cx="2029968" cy="1828800"/>
          </a:xfrm>
          <a:solidFill>
            <a:srgbClr val="FFDE75"/>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1271016" y="3191256"/>
            <a:ext cx="2029968" cy="694944"/>
          </a:xfrm>
          <a:solidFill>
            <a:srgbClr val="FFC000"/>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1" name="Text Placeholder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1271016" y="3616960"/>
            <a:ext cx="2029968" cy="182880"/>
          </a:xfrm>
        </p:spPr>
        <p:txBody>
          <a:bodyPr anchor="ctr">
            <a:noAutofit/>
          </a:bodyPr>
          <a:lstStyle>
            <a:lvl1pPr marL="0" indent="0" algn="ctr">
              <a:buNone/>
              <a:defRPr sz="1200" spc="20" baseline="0"/>
            </a:lvl1pPr>
          </a:lstStyle>
          <a:p>
            <a:pPr lvl="0"/>
            <a:r>
              <a:rPr lang="en-US" dirty="0"/>
              <a:t>Title</a:t>
            </a:r>
          </a:p>
        </p:txBody>
      </p:sp>
      <p:sp>
        <p:nvSpPr>
          <p:cNvPr id="10" name="Picture Placeholder 16">
            <a:extLst>
              <a:ext uri="{FF2B5EF4-FFF2-40B4-BE49-F238E27FC236}">
                <a16:creationId xmlns:a16="http://schemas.microsoft.com/office/drawing/2014/main" id="{BB749B9A-080F-37C0-08E6-909A5DA554D4}"/>
              </a:ext>
            </a:extLst>
          </p:cNvPr>
          <p:cNvSpPr>
            <a:spLocks noGrp="1"/>
          </p:cNvSpPr>
          <p:nvPr>
            <p:ph type="pic" sz="quarter" idx="25"/>
          </p:nvPr>
        </p:nvSpPr>
        <p:spPr>
          <a:xfrm>
            <a:off x="1271016" y="4144264"/>
            <a:ext cx="2029968" cy="1828800"/>
          </a:xfrm>
          <a:solidFill>
            <a:srgbClr val="FFDE75"/>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4" name="Text Placeholder 18">
            <a:extLst>
              <a:ext uri="{FF2B5EF4-FFF2-40B4-BE49-F238E27FC236}">
                <a16:creationId xmlns:a16="http://schemas.microsoft.com/office/drawing/2014/main" id="{C4C7516E-0853-87BE-108B-697DD8E0DA75}"/>
              </a:ext>
            </a:extLst>
          </p:cNvPr>
          <p:cNvSpPr>
            <a:spLocks noGrp="1"/>
          </p:cNvSpPr>
          <p:nvPr>
            <p:ph type="body" sz="quarter" idx="29" hasCustomPrompt="1"/>
          </p:nvPr>
        </p:nvSpPr>
        <p:spPr>
          <a:xfrm>
            <a:off x="1271016" y="5790184"/>
            <a:ext cx="2029968" cy="694944"/>
          </a:xfrm>
          <a:solidFill>
            <a:srgbClr val="8792E5"/>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15" name="Text Placeholder 20">
            <a:extLst>
              <a:ext uri="{FF2B5EF4-FFF2-40B4-BE49-F238E27FC236}">
                <a16:creationId xmlns:a16="http://schemas.microsoft.com/office/drawing/2014/main" id="{FB1A74E1-7CEB-F501-F998-7361A20F7349}"/>
              </a:ext>
            </a:extLst>
          </p:cNvPr>
          <p:cNvSpPr>
            <a:spLocks noGrp="1"/>
          </p:cNvSpPr>
          <p:nvPr>
            <p:ph type="body" sz="quarter" idx="30" hasCustomPrompt="1"/>
          </p:nvPr>
        </p:nvSpPr>
        <p:spPr>
          <a:xfrm>
            <a:off x="1271016" y="6215888"/>
            <a:ext cx="2029968" cy="182880"/>
          </a:xfrm>
        </p:spPr>
        <p:txBody>
          <a:bodyPr anchor="ctr">
            <a:noAutofit/>
          </a:bodyPr>
          <a:lstStyle>
            <a:lvl1pPr marL="0" indent="0" algn="ctr">
              <a:buNone/>
              <a:defRPr sz="1200" spc="20" baseline="0"/>
            </a:lvl1pPr>
          </a:lstStyle>
          <a:p>
            <a:pPr lvl="0"/>
            <a:r>
              <a:rPr lang="en-US" dirty="0"/>
              <a:t>Title</a:t>
            </a:r>
          </a:p>
        </p:txBody>
      </p:sp>
      <p:sp>
        <p:nvSpPr>
          <p:cNvPr id="23" name="Picture Placeholder 16">
            <a:extLst>
              <a:ext uri="{FF2B5EF4-FFF2-40B4-BE49-F238E27FC236}">
                <a16:creationId xmlns:a16="http://schemas.microsoft.com/office/drawing/2014/main" id="{FBADCD1B-D9E0-EA12-0DD5-22E5C60E5D6B}"/>
              </a:ext>
            </a:extLst>
          </p:cNvPr>
          <p:cNvSpPr>
            <a:spLocks noGrp="1"/>
          </p:cNvSpPr>
          <p:nvPr>
            <p:ph type="pic" sz="quarter" idx="17"/>
          </p:nvPr>
        </p:nvSpPr>
        <p:spPr>
          <a:xfrm>
            <a:off x="3828288" y="1545336"/>
            <a:ext cx="2029968" cy="1828800"/>
          </a:xfrm>
          <a:solidFill>
            <a:srgbClr val="FFDE75"/>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828288" y="3191256"/>
            <a:ext cx="2029968" cy="694944"/>
          </a:xfrm>
          <a:solidFill>
            <a:srgbClr val="8792E5"/>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4" name="Text Placeholder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828288" y="3616960"/>
            <a:ext cx="2029968" cy="182880"/>
          </a:xfrm>
        </p:spPr>
        <p:txBody>
          <a:bodyPr anchor="ctr">
            <a:noAutofit/>
          </a:bodyPr>
          <a:lstStyle>
            <a:lvl1pPr marL="0" indent="0" algn="ctr">
              <a:buNone/>
              <a:defRPr sz="1200" spc="20" baseline="0"/>
            </a:lvl1pPr>
          </a:lstStyle>
          <a:p>
            <a:pPr lvl="0"/>
            <a:r>
              <a:rPr lang="en-US" dirty="0"/>
              <a:t>Title</a:t>
            </a:r>
          </a:p>
        </p:txBody>
      </p:sp>
      <p:sp>
        <p:nvSpPr>
          <p:cNvPr id="11" name="Picture Placeholder 16">
            <a:extLst>
              <a:ext uri="{FF2B5EF4-FFF2-40B4-BE49-F238E27FC236}">
                <a16:creationId xmlns:a16="http://schemas.microsoft.com/office/drawing/2014/main" id="{B5D5100A-3D51-45DB-3A84-9E7FB85261E3}"/>
              </a:ext>
            </a:extLst>
          </p:cNvPr>
          <p:cNvSpPr>
            <a:spLocks noGrp="1"/>
          </p:cNvSpPr>
          <p:nvPr>
            <p:ph type="pic" sz="quarter" idx="26"/>
          </p:nvPr>
        </p:nvSpPr>
        <p:spPr>
          <a:xfrm>
            <a:off x="3828288" y="4144264"/>
            <a:ext cx="2029968" cy="1828800"/>
          </a:xfrm>
          <a:solidFill>
            <a:srgbClr val="FFDE75"/>
          </a:solidFill>
          <a:ln>
            <a:noFill/>
          </a:ln>
        </p:spPr>
        <p:txBody>
          <a:bodyPr anchor="ctr">
            <a:noAutofit/>
          </a:bodyPr>
          <a:lstStyle>
            <a:lvl1pPr marL="0" indent="0" algn="ctr">
              <a:buNone/>
              <a:defRPr sz="1400"/>
            </a:lvl1pPr>
          </a:lstStyle>
          <a:p>
            <a:r>
              <a:rPr lang="en-US"/>
              <a:t>Click icon to add picture</a:t>
            </a:r>
            <a:endParaRPr lang="en-US" dirty="0"/>
          </a:p>
        </p:txBody>
      </p:sp>
      <p:sp>
        <p:nvSpPr>
          <p:cNvPr id="16" name="Text Placeholder 18">
            <a:extLst>
              <a:ext uri="{FF2B5EF4-FFF2-40B4-BE49-F238E27FC236}">
                <a16:creationId xmlns:a16="http://schemas.microsoft.com/office/drawing/2014/main" id="{B775B771-678A-D917-7FE0-5DA7A23CCE25}"/>
              </a:ext>
            </a:extLst>
          </p:cNvPr>
          <p:cNvSpPr>
            <a:spLocks noGrp="1"/>
          </p:cNvSpPr>
          <p:nvPr>
            <p:ph type="body" sz="quarter" idx="31" hasCustomPrompt="1"/>
          </p:nvPr>
        </p:nvSpPr>
        <p:spPr>
          <a:xfrm>
            <a:off x="3828288" y="5790184"/>
            <a:ext cx="2029968" cy="694944"/>
          </a:xfrm>
          <a:solidFill>
            <a:srgbClr val="FFC000"/>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18" name="Text Placeholder 20">
            <a:extLst>
              <a:ext uri="{FF2B5EF4-FFF2-40B4-BE49-F238E27FC236}">
                <a16:creationId xmlns:a16="http://schemas.microsoft.com/office/drawing/2014/main" id="{AA2B9540-B92A-AD9C-C01A-B08A98BF8455}"/>
              </a:ext>
            </a:extLst>
          </p:cNvPr>
          <p:cNvSpPr>
            <a:spLocks noGrp="1"/>
          </p:cNvSpPr>
          <p:nvPr>
            <p:ph type="body" sz="quarter" idx="32" hasCustomPrompt="1"/>
          </p:nvPr>
        </p:nvSpPr>
        <p:spPr>
          <a:xfrm>
            <a:off x="3828288" y="6215888"/>
            <a:ext cx="2029968" cy="182880"/>
          </a:xfrm>
        </p:spPr>
        <p:txBody>
          <a:bodyPr anchor="ctr">
            <a:noAutofit/>
          </a:bodyPr>
          <a:lstStyle>
            <a:lvl1pPr marL="0" indent="0" algn="ctr">
              <a:buNone/>
              <a:defRPr sz="1200" spc="20" baseline="0"/>
            </a:lvl1pPr>
          </a:lstStyle>
          <a:p>
            <a:pPr lvl="0"/>
            <a:r>
              <a:rPr lang="en-US" dirty="0"/>
              <a:t>Title</a:t>
            </a:r>
          </a:p>
        </p:txBody>
      </p:sp>
      <p:sp>
        <p:nvSpPr>
          <p:cNvPr id="26" name="Picture Placeholder 16">
            <a:extLst>
              <a:ext uri="{FF2B5EF4-FFF2-40B4-BE49-F238E27FC236}">
                <a16:creationId xmlns:a16="http://schemas.microsoft.com/office/drawing/2014/main" id="{FCEED0A5-9A71-D54A-91FC-264BD71DDED3}"/>
              </a:ext>
            </a:extLst>
          </p:cNvPr>
          <p:cNvSpPr>
            <a:spLocks noGrp="1"/>
          </p:cNvSpPr>
          <p:nvPr>
            <p:ph type="pic" sz="quarter" idx="20"/>
          </p:nvPr>
        </p:nvSpPr>
        <p:spPr>
          <a:xfrm>
            <a:off x="6385560" y="1545336"/>
            <a:ext cx="2029968" cy="1828800"/>
          </a:xfrm>
          <a:solidFill>
            <a:srgbClr val="FFDE75"/>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385560" y="3191256"/>
            <a:ext cx="2029968" cy="694944"/>
          </a:xfrm>
          <a:solidFill>
            <a:srgbClr val="FFC000"/>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27" name="Text Placeholder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385560" y="3616960"/>
            <a:ext cx="2029968" cy="182880"/>
          </a:xfrm>
        </p:spPr>
        <p:txBody>
          <a:bodyPr anchor="ctr">
            <a:noAutofit/>
          </a:bodyPr>
          <a:lstStyle>
            <a:lvl1pPr marL="0" indent="0" algn="ctr">
              <a:buNone/>
              <a:defRPr sz="1200" spc="20" baseline="0"/>
            </a:lvl1pPr>
          </a:lstStyle>
          <a:p>
            <a:pPr lvl="0"/>
            <a:r>
              <a:rPr lang="en-US" dirty="0"/>
              <a:t>Title</a:t>
            </a:r>
          </a:p>
        </p:txBody>
      </p:sp>
      <p:sp>
        <p:nvSpPr>
          <p:cNvPr id="12" name="Picture Placeholder 16">
            <a:extLst>
              <a:ext uri="{FF2B5EF4-FFF2-40B4-BE49-F238E27FC236}">
                <a16:creationId xmlns:a16="http://schemas.microsoft.com/office/drawing/2014/main" id="{3D2AAC25-9404-1F6F-200C-5660F4995858}"/>
              </a:ext>
            </a:extLst>
          </p:cNvPr>
          <p:cNvSpPr>
            <a:spLocks noGrp="1"/>
          </p:cNvSpPr>
          <p:nvPr>
            <p:ph type="pic" sz="quarter" idx="27"/>
          </p:nvPr>
        </p:nvSpPr>
        <p:spPr>
          <a:xfrm>
            <a:off x="6385560" y="4144264"/>
            <a:ext cx="2029968" cy="1828800"/>
          </a:xfrm>
          <a:solidFill>
            <a:srgbClr val="FFDE75"/>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0" name="Text Placeholder 18">
            <a:extLst>
              <a:ext uri="{FF2B5EF4-FFF2-40B4-BE49-F238E27FC236}">
                <a16:creationId xmlns:a16="http://schemas.microsoft.com/office/drawing/2014/main" id="{AE4677E1-AC1B-AB9C-5E0C-794903DD1CEB}"/>
              </a:ext>
            </a:extLst>
          </p:cNvPr>
          <p:cNvSpPr>
            <a:spLocks noGrp="1"/>
          </p:cNvSpPr>
          <p:nvPr>
            <p:ph type="body" sz="quarter" idx="33" hasCustomPrompt="1"/>
          </p:nvPr>
        </p:nvSpPr>
        <p:spPr>
          <a:xfrm>
            <a:off x="6385560" y="5790184"/>
            <a:ext cx="2029968" cy="694944"/>
          </a:xfrm>
          <a:solidFill>
            <a:srgbClr val="8792E5"/>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1" name="Text Placeholder 20">
            <a:extLst>
              <a:ext uri="{FF2B5EF4-FFF2-40B4-BE49-F238E27FC236}">
                <a16:creationId xmlns:a16="http://schemas.microsoft.com/office/drawing/2014/main" id="{826BBF6C-7198-3C15-CDCB-E72B08709C1F}"/>
              </a:ext>
            </a:extLst>
          </p:cNvPr>
          <p:cNvSpPr>
            <a:spLocks noGrp="1"/>
          </p:cNvSpPr>
          <p:nvPr>
            <p:ph type="body" sz="quarter" idx="34" hasCustomPrompt="1"/>
          </p:nvPr>
        </p:nvSpPr>
        <p:spPr>
          <a:xfrm>
            <a:off x="6385560" y="6215888"/>
            <a:ext cx="2029968" cy="182880"/>
          </a:xfrm>
        </p:spPr>
        <p:txBody>
          <a:bodyPr anchor="ctr">
            <a:noAutofit/>
          </a:bodyPr>
          <a:lstStyle>
            <a:lvl1pPr marL="0" indent="0" algn="ctr">
              <a:buNone/>
              <a:defRPr sz="1200" spc="20" baseline="0"/>
            </a:lvl1pPr>
          </a:lstStyle>
          <a:p>
            <a:pPr lvl="0"/>
            <a:r>
              <a:rPr lang="en-US" dirty="0"/>
              <a:t>Title</a:t>
            </a:r>
          </a:p>
        </p:txBody>
      </p:sp>
      <p:sp>
        <p:nvSpPr>
          <p:cNvPr id="29" name="Picture Placeholder 16">
            <a:extLst>
              <a:ext uri="{FF2B5EF4-FFF2-40B4-BE49-F238E27FC236}">
                <a16:creationId xmlns:a16="http://schemas.microsoft.com/office/drawing/2014/main" id="{4F0F5D16-7316-B120-F378-E3D492FEEB9C}"/>
              </a:ext>
            </a:extLst>
          </p:cNvPr>
          <p:cNvSpPr>
            <a:spLocks noGrp="1"/>
          </p:cNvSpPr>
          <p:nvPr>
            <p:ph type="pic" sz="quarter" idx="23"/>
          </p:nvPr>
        </p:nvSpPr>
        <p:spPr>
          <a:xfrm>
            <a:off x="8942832" y="1545336"/>
            <a:ext cx="2029968" cy="1828800"/>
          </a:xfrm>
          <a:solidFill>
            <a:srgbClr val="FFDE75"/>
          </a:solidFill>
          <a:ln>
            <a:noFill/>
          </a:ln>
        </p:spPr>
        <p:txBody>
          <a:bodyPr anchor="ctr">
            <a:noAutofit/>
          </a:bodyPr>
          <a:lstStyle>
            <a:lvl1pPr marL="0" indent="0" algn="ctr">
              <a:buNone/>
              <a:defRPr sz="1400"/>
            </a:lvl1pPr>
          </a:lstStyle>
          <a:p>
            <a:r>
              <a:rPr lang="en-US"/>
              <a:t>Click icon to add picture</a:t>
            </a:r>
            <a:endParaRPr lang="en-US" dirty="0"/>
          </a:p>
        </p:txBody>
      </p:sp>
      <p:sp>
        <p:nvSpPr>
          <p:cNvPr id="28" name="Text Placeholder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8942832" y="3191256"/>
            <a:ext cx="2029968" cy="694944"/>
          </a:xfrm>
          <a:solidFill>
            <a:srgbClr val="8792E5"/>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0" name="Text Placeholder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8942832" y="3616960"/>
            <a:ext cx="2029968" cy="182880"/>
          </a:xfrm>
        </p:spPr>
        <p:txBody>
          <a:bodyPr anchor="ctr">
            <a:noAutofit/>
          </a:bodyPr>
          <a:lstStyle>
            <a:lvl1pPr marL="0" indent="0" algn="ctr">
              <a:buNone/>
              <a:defRPr sz="1200" spc="20" baseline="0"/>
            </a:lvl1pPr>
          </a:lstStyle>
          <a:p>
            <a:pPr lvl="0"/>
            <a:r>
              <a:rPr lang="en-US" dirty="0"/>
              <a:t>Title</a:t>
            </a:r>
          </a:p>
        </p:txBody>
      </p:sp>
      <p:sp>
        <p:nvSpPr>
          <p:cNvPr id="13" name="Picture Placeholder 16">
            <a:extLst>
              <a:ext uri="{FF2B5EF4-FFF2-40B4-BE49-F238E27FC236}">
                <a16:creationId xmlns:a16="http://schemas.microsoft.com/office/drawing/2014/main" id="{90CBAA5D-3D9B-0CB5-E527-996433638BE3}"/>
              </a:ext>
            </a:extLst>
          </p:cNvPr>
          <p:cNvSpPr>
            <a:spLocks noGrp="1"/>
          </p:cNvSpPr>
          <p:nvPr>
            <p:ph type="pic" sz="quarter" idx="28"/>
          </p:nvPr>
        </p:nvSpPr>
        <p:spPr>
          <a:xfrm>
            <a:off x="8942832" y="4144264"/>
            <a:ext cx="2029968" cy="1828800"/>
          </a:xfrm>
          <a:solidFill>
            <a:srgbClr val="FFDE75"/>
          </a:solidFill>
          <a:ln>
            <a:noFill/>
          </a:ln>
        </p:spPr>
        <p:txBody>
          <a:bodyPr anchor="ctr">
            <a:noAutofit/>
          </a:bodyPr>
          <a:lstStyle>
            <a:lvl1pPr marL="0" indent="0" algn="ctr">
              <a:buNone/>
              <a:defRPr sz="1400"/>
            </a:lvl1pPr>
          </a:lstStyle>
          <a:p>
            <a:r>
              <a:rPr lang="en-US"/>
              <a:t>Click icon to add picture</a:t>
            </a:r>
            <a:endParaRPr lang="en-US" dirty="0"/>
          </a:p>
        </p:txBody>
      </p:sp>
      <p:sp>
        <p:nvSpPr>
          <p:cNvPr id="32" name="Text Placeholder 18">
            <a:extLst>
              <a:ext uri="{FF2B5EF4-FFF2-40B4-BE49-F238E27FC236}">
                <a16:creationId xmlns:a16="http://schemas.microsoft.com/office/drawing/2014/main" id="{5B47333C-2F5E-FA7D-5DD1-191E0F421B61}"/>
              </a:ext>
            </a:extLst>
          </p:cNvPr>
          <p:cNvSpPr>
            <a:spLocks noGrp="1"/>
          </p:cNvSpPr>
          <p:nvPr>
            <p:ph type="body" sz="quarter" idx="35" hasCustomPrompt="1"/>
          </p:nvPr>
        </p:nvSpPr>
        <p:spPr>
          <a:xfrm>
            <a:off x="8942832" y="5790184"/>
            <a:ext cx="2029968" cy="694944"/>
          </a:xfrm>
          <a:solidFill>
            <a:srgbClr val="FFC000"/>
          </a:solidFill>
        </p:spPr>
        <p:txBody>
          <a:bodyPr lIns="0" tIns="155448" rIns="0" anchor="t">
            <a:noAutofit/>
          </a:bodyPr>
          <a:lstStyle>
            <a:lvl1pPr marL="0" indent="0" algn="ctr">
              <a:spcBef>
                <a:spcPts val="0"/>
              </a:spcBef>
              <a:buNone/>
              <a:defRPr sz="1400" b="1" cap="all" spc="20" baseline="0">
                <a:solidFill>
                  <a:schemeClr val="accent6"/>
                </a:solidFill>
                <a:latin typeface="Arial" panose="020B0604020202020204" pitchFamily="34" charset="0"/>
                <a:cs typeface="Arial" panose="020B0604020202020204" pitchFamily="34" charset="0"/>
              </a:defRPr>
            </a:lvl1pPr>
          </a:lstStyle>
          <a:p>
            <a:pPr lvl="0"/>
            <a:r>
              <a:rPr lang="en-US" dirty="0"/>
              <a:t>Name</a:t>
            </a:r>
          </a:p>
        </p:txBody>
      </p:sp>
      <p:sp>
        <p:nvSpPr>
          <p:cNvPr id="33" name="Text Placeholder 20">
            <a:extLst>
              <a:ext uri="{FF2B5EF4-FFF2-40B4-BE49-F238E27FC236}">
                <a16:creationId xmlns:a16="http://schemas.microsoft.com/office/drawing/2014/main" id="{D0AA2AE2-5A11-76D4-4D9C-B6B24D1419D0}"/>
              </a:ext>
            </a:extLst>
          </p:cNvPr>
          <p:cNvSpPr>
            <a:spLocks noGrp="1"/>
          </p:cNvSpPr>
          <p:nvPr>
            <p:ph type="body" sz="quarter" idx="36" hasCustomPrompt="1"/>
          </p:nvPr>
        </p:nvSpPr>
        <p:spPr>
          <a:xfrm>
            <a:off x="8942832" y="6215888"/>
            <a:ext cx="2029968" cy="182880"/>
          </a:xfrm>
        </p:spPr>
        <p:txBody>
          <a:bodyPr anchor="ctr">
            <a:noAutofit/>
          </a:bodyPr>
          <a:lstStyle>
            <a:lvl1pPr marL="0" indent="0" algn="ctr">
              <a:buNone/>
              <a:defRPr sz="1200" spc="20" baseline="0"/>
            </a:lvl1pPr>
          </a:lstStyle>
          <a:p>
            <a:pPr lvl="0"/>
            <a:r>
              <a:rPr lang="en-US" dirty="0"/>
              <a:t>Title</a:t>
            </a:r>
          </a:p>
        </p:txBody>
      </p:sp>
    </p:spTree>
    <p:extLst>
      <p:ext uri="{BB962C8B-B14F-4D97-AF65-F5344CB8AC3E}">
        <p14:creationId xmlns:p14="http://schemas.microsoft.com/office/powerpoint/2010/main" val="1489600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B8422-185D-5A09-89A9-42B044EA30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F4B729-765E-1ACA-DBDC-A620EEE2A4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47A76D-F9DB-D4E4-C0F7-455E6B2FD6C8}"/>
              </a:ext>
            </a:extLst>
          </p:cNvPr>
          <p:cNvSpPr>
            <a:spLocks noGrp="1"/>
          </p:cNvSpPr>
          <p:nvPr>
            <p:ph type="dt" sz="half" idx="10"/>
          </p:nvPr>
        </p:nvSpPr>
        <p:spPr/>
        <p:txBody>
          <a:bodyPr/>
          <a:lstStyle/>
          <a:p>
            <a:fld id="{8EA055D1-65AD-432B-953B-97E87C6E6BA7}" type="datetimeFigureOut">
              <a:rPr lang="en-US" smtClean="0"/>
              <a:t>4/16/2024</a:t>
            </a:fld>
            <a:endParaRPr lang="en-US"/>
          </a:p>
        </p:txBody>
      </p:sp>
      <p:sp>
        <p:nvSpPr>
          <p:cNvPr id="5" name="Footer Placeholder 4">
            <a:extLst>
              <a:ext uri="{FF2B5EF4-FFF2-40B4-BE49-F238E27FC236}">
                <a16:creationId xmlns:a16="http://schemas.microsoft.com/office/drawing/2014/main" id="{EBE8C171-6FBE-E15F-CEAE-134DB2B821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C39749-0D9B-0250-3FC5-837B9A302599}"/>
              </a:ext>
            </a:extLst>
          </p:cNvPr>
          <p:cNvSpPr>
            <a:spLocks noGrp="1"/>
          </p:cNvSpPr>
          <p:nvPr>
            <p:ph type="sldNum" sz="quarter" idx="12"/>
          </p:nvPr>
        </p:nvSpPr>
        <p:spPr/>
        <p:txBody>
          <a:bodyPr/>
          <a:lstStyle/>
          <a:p>
            <a:fld id="{9229AC90-4CE1-4186-BDD0-3712B3E8C257}" type="slidenum">
              <a:rPr lang="en-US" smtClean="0"/>
              <a:t>‹#›</a:t>
            </a:fld>
            <a:endParaRPr lang="en-US"/>
          </a:p>
        </p:txBody>
      </p:sp>
    </p:spTree>
    <p:extLst>
      <p:ext uri="{BB962C8B-B14F-4D97-AF65-F5344CB8AC3E}">
        <p14:creationId xmlns:p14="http://schemas.microsoft.com/office/powerpoint/2010/main" val="600152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C8AA-6A42-A8F6-C220-D38809A9FE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2E3F6A-EADD-2143-B5B6-C9B4AE52BC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F753A4-FC9E-B88B-9DE1-4AB77B52B005}"/>
              </a:ext>
            </a:extLst>
          </p:cNvPr>
          <p:cNvSpPr>
            <a:spLocks noGrp="1"/>
          </p:cNvSpPr>
          <p:nvPr>
            <p:ph type="dt" sz="half" idx="10"/>
          </p:nvPr>
        </p:nvSpPr>
        <p:spPr/>
        <p:txBody>
          <a:bodyPr/>
          <a:lstStyle/>
          <a:p>
            <a:fld id="{8EA055D1-65AD-432B-953B-97E87C6E6BA7}" type="datetimeFigureOut">
              <a:rPr lang="en-US" smtClean="0"/>
              <a:t>4/16/2024</a:t>
            </a:fld>
            <a:endParaRPr lang="en-US"/>
          </a:p>
        </p:txBody>
      </p:sp>
      <p:sp>
        <p:nvSpPr>
          <p:cNvPr id="5" name="Footer Placeholder 4">
            <a:extLst>
              <a:ext uri="{FF2B5EF4-FFF2-40B4-BE49-F238E27FC236}">
                <a16:creationId xmlns:a16="http://schemas.microsoft.com/office/drawing/2014/main" id="{BACBBCD6-5F53-7C0F-0B30-F155E2E9A0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13F53E-1E00-12ED-C5DA-5E0DF7514579}"/>
              </a:ext>
            </a:extLst>
          </p:cNvPr>
          <p:cNvSpPr>
            <a:spLocks noGrp="1"/>
          </p:cNvSpPr>
          <p:nvPr>
            <p:ph type="sldNum" sz="quarter" idx="12"/>
          </p:nvPr>
        </p:nvSpPr>
        <p:spPr/>
        <p:txBody>
          <a:bodyPr/>
          <a:lstStyle/>
          <a:p>
            <a:fld id="{9229AC90-4CE1-4186-BDD0-3712B3E8C257}" type="slidenum">
              <a:rPr lang="en-US" smtClean="0"/>
              <a:t>‹#›</a:t>
            </a:fld>
            <a:endParaRPr lang="en-US"/>
          </a:p>
        </p:txBody>
      </p:sp>
    </p:spTree>
    <p:extLst>
      <p:ext uri="{BB962C8B-B14F-4D97-AF65-F5344CB8AC3E}">
        <p14:creationId xmlns:p14="http://schemas.microsoft.com/office/powerpoint/2010/main" val="1755613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C571C-FC63-A3BC-B919-3F0D382F66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E608B5-A1F8-F431-33A4-22CA5C0D29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9E2C752-44DE-A4D8-81A3-C27D9D5912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85F0A2-1867-F5A9-1333-493B1FEF5F1C}"/>
              </a:ext>
            </a:extLst>
          </p:cNvPr>
          <p:cNvSpPr>
            <a:spLocks noGrp="1"/>
          </p:cNvSpPr>
          <p:nvPr>
            <p:ph type="dt" sz="half" idx="10"/>
          </p:nvPr>
        </p:nvSpPr>
        <p:spPr/>
        <p:txBody>
          <a:bodyPr/>
          <a:lstStyle/>
          <a:p>
            <a:fld id="{8EA055D1-65AD-432B-953B-97E87C6E6BA7}" type="datetimeFigureOut">
              <a:rPr lang="en-US" smtClean="0"/>
              <a:t>4/16/2024</a:t>
            </a:fld>
            <a:endParaRPr lang="en-US"/>
          </a:p>
        </p:txBody>
      </p:sp>
      <p:sp>
        <p:nvSpPr>
          <p:cNvPr id="6" name="Footer Placeholder 5">
            <a:extLst>
              <a:ext uri="{FF2B5EF4-FFF2-40B4-BE49-F238E27FC236}">
                <a16:creationId xmlns:a16="http://schemas.microsoft.com/office/drawing/2014/main" id="{42F8AAB6-3574-4E96-5893-93F98E921B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76F7F9-1291-0F53-02EF-087BB3E53178}"/>
              </a:ext>
            </a:extLst>
          </p:cNvPr>
          <p:cNvSpPr>
            <a:spLocks noGrp="1"/>
          </p:cNvSpPr>
          <p:nvPr>
            <p:ph type="sldNum" sz="quarter" idx="12"/>
          </p:nvPr>
        </p:nvSpPr>
        <p:spPr/>
        <p:txBody>
          <a:bodyPr/>
          <a:lstStyle/>
          <a:p>
            <a:fld id="{9229AC90-4CE1-4186-BDD0-3712B3E8C257}" type="slidenum">
              <a:rPr lang="en-US" smtClean="0"/>
              <a:t>‹#›</a:t>
            </a:fld>
            <a:endParaRPr lang="en-US"/>
          </a:p>
        </p:txBody>
      </p:sp>
    </p:spTree>
    <p:extLst>
      <p:ext uri="{BB962C8B-B14F-4D97-AF65-F5344CB8AC3E}">
        <p14:creationId xmlns:p14="http://schemas.microsoft.com/office/powerpoint/2010/main" val="3742743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5CAF8-F689-50A1-89AF-DC354E5F71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5119E-6894-31B0-4D75-8E85150880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0CFA33-E6D5-B51A-AC02-858E376620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FCBE80-64A8-48A8-CF0C-09ECAAE95C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E575F5-29F4-5933-C0B8-B7C02D4955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1C9414-9E35-A0BE-CAF4-76AA9BE187A9}"/>
              </a:ext>
            </a:extLst>
          </p:cNvPr>
          <p:cNvSpPr>
            <a:spLocks noGrp="1"/>
          </p:cNvSpPr>
          <p:nvPr>
            <p:ph type="dt" sz="half" idx="10"/>
          </p:nvPr>
        </p:nvSpPr>
        <p:spPr/>
        <p:txBody>
          <a:bodyPr/>
          <a:lstStyle/>
          <a:p>
            <a:fld id="{8EA055D1-65AD-432B-953B-97E87C6E6BA7}" type="datetimeFigureOut">
              <a:rPr lang="en-US" smtClean="0"/>
              <a:t>4/16/2024</a:t>
            </a:fld>
            <a:endParaRPr lang="en-US"/>
          </a:p>
        </p:txBody>
      </p:sp>
      <p:sp>
        <p:nvSpPr>
          <p:cNvPr id="8" name="Footer Placeholder 7">
            <a:extLst>
              <a:ext uri="{FF2B5EF4-FFF2-40B4-BE49-F238E27FC236}">
                <a16:creationId xmlns:a16="http://schemas.microsoft.com/office/drawing/2014/main" id="{7CC5697B-2BB6-574F-AE46-C0F73B4C02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BE6578-6E18-6D20-CB13-409FA876FA8A}"/>
              </a:ext>
            </a:extLst>
          </p:cNvPr>
          <p:cNvSpPr>
            <a:spLocks noGrp="1"/>
          </p:cNvSpPr>
          <p:nvPr>
            <p:ph type="sldNum" sz="quarter" idx="12"/>
          </p:nvPr>
        </p:nvSpPr>
        <p:spPr/>
        <p:txBody>
          <a:bodyPr/>
          <a:lstStyle/>
          <a:p>
            <a:fld id="{9229AC90-4CE1-4186-BDD0-3712B3E8C257}" type="slidenum">
              <a:rPr lang="en-US" smtClean="0"/>
              <a:t>‹#›</a:t>
            </a:fld>
            <a:endParaRPr lang="en-US"/>
          </a:p>
        </p:txBody>
      </p:sp>
    </p:spTree>
    <p:extLst>
      <p:ext uri="{BB962C8B-B14F-4D97-AF65-F5344CB8AC3E}">
        <p14:creationId xmlns:p14="http://schemas.microsoft.com/office/powerpoint/2010/main" val="203166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9EA88-04E6-A4D9-41D2-D167ACABBF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E61B8F-0A6A-8C70-91A9-19FAB13BBECA}"/>
              </a:ext>
            </a:extLst>
          </p:cNvPr>
          <p:cNvSpPr>
            <a:spLocks noGrp="1"/>
          </p:cNvSpPr>
          <p:nvPr>
            <p:ph type="dt" sz="half" idx="10"/>
          </p:nvPr>
        </p:nvSpPr>
        <p:spPr/>
        <p:txBody>
          <a:bodyPr/>
          <a:lstStyle/>
          <a:p>
            <a:fld id="{8EA055D1-65AD-432B-953B-97E87C6E6BA7}" type="datetimeFigureOut">
              <a:rPr lang="en-US" smtClean="0"/>
              <a:t>4/16/2024</a:t>
            </a:fld>
            <a:endParaRPr lang="en-US"/>
          </a:p>
        </p:txBody>
      </p:sp>
      <p:sp>
        <p:nvSpPr>
          <p:cNvPr id="4" name="Footer Placeholder 3">
            <a:extLst>
              <a:ext uri="{FF2B5EF4-FFF2-40B4-BE49-F238E27FC236}">
                <a16:creationId xmlns:a16="http://schemas.microsoft.com/office/drawing/2014/main" id="{BAFE021C-6798-DF21-5B09-5222CDC35E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B7328C-AEB4-B00F-6F6F-EF4E835E1BB9}"/>
              </a:ext>
            </a:extLst>
          </p:cNvPr>
          <p:cNvSpPr>
            <a:spLocks noGrp="1"/>
          </p:cNvSpPr>
          <p:nvPr>
            <p:ph type="sldNum" sz="quarter" idx="12"/>
          </p:nvPr>
        </p:nvSpPr>
        <p:spPr/>
        <p:txBody>
          <a:bodyPr/>
          <a:lstStyle/>
          <a:p>
            <a:fld id="{9229AC90-4CE1-4186-BDD0-3712B3E8C257}" type="slidenum">
              <a:rPr lang="en-US" smtClean="0"/>
              <a:t>‹#›</a:t>
            </a:fld>
            <a:endParaRPr lang="en-US"/>
          </a:p>
        </p:txBody>
      </p:sp>
    </p:spTree>
    <p:extLst>
      <p:ext uri="{BB962C8B-B14F-4D97-AF65-F5344CB8AC3E}">
        <p14:creationId xmlns:p14="http://schemas.microsoft.com/office/powerpoint/2010/main" val="3499197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EE6CC5-CCB5-54DD-B47D-BE96F20F06A8}"/>
              </a:ext>
            </a:extLst>
          </p:cNvPr>
          <p:cNvSpPr>
            <a:spLocks noGrp="1"/>
          </p:cNvSpPr>
          <p:nvPr>
            <p:ph type="dt" sz="half" idx="10"/>
          </p:nvPr>
        </p:nvSpPr>
        <p:spPr/>
        <p:txBody>
          <a:bodyPr/>
          <a:lstStyle/>
          <a:p>
            <a:fld id="{8EA055D1-65AD-432B-953B-97E87C6E6BA7}" type="datetimeFigureOut">
              <a:rPr lang="en-US" smtClean="0"/>
              <a:t>4/16/2024</a:t>
            </a:fld>
            <a:endParaRPr lang="en-US"/>
          </a:p>
        </p:txBody>
      </p:sp>
      <p:sp>
        <p:nvSpPr>
          <p:cNvPr id="3" name="Footer Placeholder 2">
            <a:extLst>
              <a:ext uri="{FF2B5EF4-FFF2-40B4-BE49-F238E27FC236}">
                <a16:creationId xmlns:a16="http://schemas.microsoft.com/office/drawing/2014/main" id="{647F840B-EF31-7780-8AA7-AD9509B676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C1F35D-F044-F4C1-C7B2-8ADD75E98901}"/>
              </a:ext>
            </a:extLst>
          </p:cNvPr>
          <p:cNvSpPr>
            <a:spLocks noGrp="1"/>
          </p:cNvSpPr>
          <p:nvPr>
            <p:ph type="sldNum" sz="quarter" idx="12"/>
          </p:nvPr>
        </p:nvSpPr>
        <p:spPr/>
        <p:txBody>
          <a:bodyPr/>
          <a:lstStyle/>
          <a:p>
            <a:fld id="{9229AC90-4CE1-4186-BDD0-3712B3E8C257}" type="slidenum">
              <a:rPr lang="en-US" smtClean="0"/>
              <a:t>‹#›</a:t>
            </a:fld>
            <a:endParaRPr lang="en-US"/>
          </a:p>
        </p:txBody>
      </p:sp>
    </p:spTree>
    <p:extLst>
      <p:ext uri="{BB962C8B-B14F-4D97-AF65-F5344CB8AC3E}">
        <p14:creationId xmlns:p14="http://schemas.microsoft.com/office/powerpoint/2010/main" val="336763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D9303-DF14-298E-B1B2-FF451A1AE7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B27B1D-1B65-5E06-C226-9626568C07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13B644-E2AD-C9ED-3039-CE7F67BEB3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73D66B-C12E-44EB-2922-CEA213B3F38B}"/>
              </a:ext>
            </a:extLst>
          </p:cNvPr>
          <p:cNvSpPr>
            <a:spLocks noGrp="1"/>
          </p:cNvSpPr>
          <p:nvPr>
            <p:ph type="dt" sz="half" idx="10"/>
          </p:nvPr>
        </p:nvSpPr>
        <p:spPr/>
        <p:txBody>
          <a:bodyPr/>
          <a:lstStyle/>
          <a:p>
            <a:fld id="{8EA055D1-65AD-432B-953B-97E87C6E6BA7}" type="datetimeFigureOut">
              <a:rPr lang="en-US" smtClean="0"/>
              <a:t>4/16/2024</a:t>
            </a:fld>
            <a:endParaRPr lang="en-US"/>
          </a:p>
        </p:txBody>
      </p:sp>
      <p:sp>
        <p:nvSpPr>
          <p:cNvPr id="6" name="Footer Placeholder 5">
            <a:extLst>
              <a:ext uri="{FF2B5EF4-FFF2-40B4-BE49-F238E27FC236}">
                <a16:creationId xmlns:a16="http://schemas.microsoft.com/office/drawing/2014/main" id="{265C5878-2D1D-8385-83CD-A1BF0E63B6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5D08EA-983B-4E2A-1D60-393B7673C905}"/>
              </a:ext>
            </a:extLst>
          </p:cNvPr>
          <p:cNvSpPr>
            <a:spLocks noGrp="1"/>
          </p:cNvSpPr>
          <p:nvPr>
            <p:ph type="sldNum" sz="quarter" idx="12"/>
          </p:nvPr>
        </p:nvSpPr>
        <p:spPr/>
        <p:txBody>
          <a:bodyPr/>
          <a:lstStyle/>
          <a:p>
            <a:fld id="{9229AC90-4CE1-4186-BDD0-3712B3E8C257}" type="slidenum">
              <a:rPr lang="en-US" smtClean="0"/>
              <a:t>‹#›</a:t>
            </a:fld>
            <a:endParaRPr lang="en-US"/>
          </a:p>
        </p:txBody>
      </p:sp>
    </p:spTree>
    <p:extLst>
      <p:ext uri="{BB962C8B-B14F-4D97-AF65-F5344CB8AC3E}">
        <p14:creationId xmlns:p14="http://schemas.microsoft.com/office/powerpoint/2010/main" val="2921954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F8CE2-4C3A-E21E-3C76-06FE526C5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C588CE-448A-CE70-1E85-BF6F97427C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78BA49-9149-2759-7751-66D9B6ABF7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23BA85-C7E5-5625-4B7C-5C0C9534A8E2}"/>
              </a:ext>
            </a:extLst>
          </p:cNvPr>
          <p:cNvSpPr>
            <a:spLocks noGrp="1"/>
          </p:cNvSpPr>
          <p:nvPr>
            <p:ph type="dt" sz="half" idx="10"/>
          </p:nvPr>
        </p:nvSpPr>
        <p:spPr/>
        <p:txBody>
          <a:bodyPr/>
          <a:lstStyle/>
          <a:p>
            <a:fld id="{8EA055D1-65AD-432B-953B-97E87C6E6BA7}" type="datetimeFigureOut">
              <a:rPr lang="en-US" smtClean="0"/>
              <a:t>4/16/2024</a:t>
            </a:fld>
            <a:endParaRPr lang="en-US"/>
          </a:p>
        </p:txBody>
      </p:sp>
      <p:sp>
        <p:nvSpPr>
          <p:cNvPr id="6" name="Footer Placeholder 5">
            <a:extLst>
              <a:ext uri="{FF2B5EF4-FFF2-40B4-BE49-F238E27FC236}">
                <a16:creationId xmlns:a16="http://schemas.microsoft.com/office/drawing/2014/main" id="{2EAEF677-30E6-DDB5-044F-73E73E853C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313F35-CC9C-82A5-E2E5-61A7A073F415}"/>
              </a:ext>
            </a:extLst>
          </p:cNvPr>
          <p:cNvSpPr>
            <a:spLocks noGrp="1"/>
          </p:cNvSpPr>
          <p:nvPr>
            <p:ph type="sldNum" sz="quarter" idx="12"/>
          </p:nvPr>
        </p:nvSpPr>
        <p:spPr/>
        <p:txBody>
          <a:bodyPr/>
          <a:lstStyle/>
          <a:p>
            <a:fld id="{9229AC90-4CE1-4186-BDD0-3712B3E8C257}" type="slidenum">
              <a:rPr lang="en-US" smtClean="0"/>
              <a:t>‹#›</a:t>
            </a:fld>
            <a:endParaRPr lang="en-US"/>
          </a:p>
        </p:txBody>
      </p:sp>
    </p:spTree>
    <p:extLst>
      <p:ext uri="{BB962C8B-B14F-4D97-AF65-F5344CB8AC3E}">
        <p14:creationId xmlns:p14="http://schemas.microsoft.com/office/powerpoint/2010/main" val="4180280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02223A-5957-66E3-B2D1-2478EF44F5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E3B5920-7043-0331-44E8-146413A06B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981BC8-1553-15CD-1901-4A04DBF14A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055D1-65AD-432B-953B-97E87C6E6BA7}" type="datetimeFigureOut">
              <a:rPr lang="en-US" smtClean="0"/>
              <a:t>4/16/2024</a:t>
            </a:fld>
            <a:endParaRPr lang="en-US"/>
          </a:p>
        </p:txBody>
      </p:sp>
      <p:sp>
        <p:nvSpPr>
          <p:cNvPr id="5" name="Footer Placeholder 4">
            <a:extLst>
              <a:ext uri="{FF2B5EF4-FFF2-40B4-BE49-F238E27FC236}">
                <a16:creationId xmlns:a16="http://schemas.microsoft.com/office/drawing/2014/main" id="{01F782F3-405A-3CB3-C74A-0EE35787A3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5D95C3-3DB8-D195-6F18-3766C47136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29AC90-4CE1-4186-BDD0-3712B3E8C257}" type="slidenum">
              <a:rPr lang="en-US" smtClean="0"/>
              <a:t>‹#›</a:t>
            </a:fld>
            <a:endParaRPr lang="en-US"/>
          </a:p>
        </p:txBody>
      </p:sp>
    </p:spTree>
    <p:extLst>
      <p:ext uri="{BB962C8B-B14F-4D97-AF65-F5344CB8AC3E}">
        <p14:creationId xmlns:p14="http://schemas.microsoft.com/office/powerpoint/2010/main" val="309673888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4778626-8AE6-E7FF-D94A-27F4AF5FA339}"/>
              </a:ext>
            </a:extLst>
          </p:cNvPr>
          <p:cNvSpPr>
            <a:spLocks noGrp="1"/>
          </p:cNvSpPr>
          <p:nvPr>
            <p:ph type="ctrTitle"/>
          </p:nvPr>
        </p:nvSpPr>
        <p:spPr>
          <a:xfrm>
            <a:off x="3953341" y="818984"/>
            <a:ext cx="7604250" cy="3178689"/>
          </a:xfrm>
        </p:spPr>
        <p:txBody>
          <a:bodyPr>
            <a:normAutofit/>
          </a:bodyPr>
          <a:lstStyle/>
          <a:p>
            <a:pPr algn="l"/>
            <a:r>
              <a:rPr lang="en-US" sz="4800" dirty="0">
                <a:solidFill>
                  <a:srgbClr val="FFFFFF"/>
                </a:solidFill>
              </a:rPr>
              <a:t>University Assessment Committee Update</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208C102-CB65-0261-A021-CD59ACABCAE0}"/>
              </a:ext>
            </a:extLst>
          </p:cNvPr>
          <p:cNvSpPr>
            <a:spLocks noGrp="1"/>
          </p:cNvSpPr>
          <p:nvPr>
            <p:ph type="subTitle" idx="1"/>
          </p:nvPr>
        </p:nvSpPr>
        <p:spPr>
          <a:xfrm>
            <a:off x="4285397" y="4960961"/>
            <a:ext cx="7055893" cy="1078054"/>
          </a:xfrm>
        </p:spPr>
        <p:txBody>
          <a:bodyPr>
            <a:normAutofit/>
          </a:bodyPr>
          <a:lstStyle/>
          <a:p>
            <a:pPr algn="l"/>
            <a:r>
              <a:rPr lang="en-US" sz="1700" dirty="0">
                <a:solidFill>
                  <a:srgbClr val="FFFFFF"/>
                </a:solidFill>
              </a:rPr>
              <a:t>Shery Milz, PhD. and Alana Malik, PhD. </a:t>
            </a:r>
          </a:p>
          <a:p>
            <a:pPr algn="l"/>
            <a:r>
              <a:rPr lang="en-US" sz="1700" dirty="0">
                <a:solidFill>
                  <a:srgbClr val="FFFFFF"/>
                </a:solidFill>
              </a:rPr>
              <a:t>Graduate Council </a:t>
            </a:r>
          </a:p>
          <a:p>
            <a:pPr algn="l"/>
            <a:r>
              <a:rPr lang="en-US" sz="1700" dirty="0">
                <a:solidFill>
                  <a:srgbClr val="FFFFFF"/>
                </a:solidFill>
              </a:rPr>
              <a:t>April 16, 2024</a:t>
            </a:r>
          </a:p>
        </p:txBody>
      </p:sp>
    </p:spTree>
    <p:extLst>
      <p:ext uri="{BB962C8B-B14F-4D97-AF65-F5344CB8AC3E}">
        <p14:creationId xmlns:p14="http://schemas.microsoft.com/office/powerpoint/2010/main" val="1505485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6EA22A-52DD-E6EF-29B3-C9A2C7F95156}"/>
              </a:ext>
            </a:extLst>
          </p:cNvPr>
          <p:cNvSpPr>
            <a:spLocks noGrp="1"/>
          </p:cNvSpPr>
          <p:nvPr>
            <p:ph type="title"/>
          </p:nvPr>
        </p:nvSpPr>
        <p:spPr>
          <a:xfrm>
            <a:off x="1133515" y="715379"/>
            <a:ext cx="10176151" cy="1097519"/>
          </a:xfrm>
        </p:spPr>
        <p:txBody>
          <a:bodyPr vert="horz" lIns="91440" tIns="45720" rIns="91440" bIns="45720" rtlCol="0" anchor="ctr">
            <a:normAutofit/>
          </a:bodyPr>
          <a:lstStyle/>
          <a:p>
            <a:r>
              <a:rPr lang="en-US" sz="4000" kern="1200">
                <a:solidFill>
                  <a:schemeClr val="tx1"/>
                </a:solidFill>
                <a:latin typeface="+mj-lt"/>
                <a:ea typeface="+mj-ea"/>
                <a:cs typeface="+mj-cs"/>
              </a:rPr>
              <a:t>Broad Integrative Knowledge</a:t>
            </a:r>
          </a:p>
        </p:txBody>
      </p:sp>
      <p:sp>
        <p:nvSpPr>
          <p:cNvPr id="17" name="Rectangle 16">
            <a:extLst>
              <a:ext uri="{FF2B5EF4-FFF2-40B4-BE49-F238E27FC236}">
                <a16:creationId xmlns:a16="http://schemas.microsoft.com/office/drawing/2014/main" id="{B444D337-4D9F-40A8-BA84-C0BFA7A8AD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12191998" cy="461774"/>
          </a:xfrm>
          <a:prstGeom prst="rect">
            <a:avLst/>
          </a:prstGeom>
          <a:gradFill>
            <a:gsLst>
              <a:gs pos="0">
                <a:srgbClr val="000000"/>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0478D1D-B50E-41C8-8A55-36A53D449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4076698" cy="464399"/>
          </a:xfrm>
          <a:prstGeom prst="rect">
            <a:avLst/>
          </a:prstGeom>
          <a:gradFill>
            <a:gsLst>
              <a:gs pos="0">
                <a:srgbClr val="000000">
                  <a:alpha val="46000"/>
                </a:srgbClr>
              </a:gs>
              <a:gs pos="99000">
                <a:schemeClr val="accent1"/>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a:extLst>
              <a:ext uri="{FF2B5EF4-FFF2-40B4-BE49-F238E27FC236}">
                <a16:creationId xmlns:a16="http://schemas.microsoft.com/office/drawing/2014/main" id="{82B4B8D7-BF6E-9A88-33C0-F76F21171534}"/>
              </a:ext>
            </a:extLst>
          </p:cNvPr>
          <p:cNvSpPr>
            <a:spLocks/>
          </p:cNvSpPr>
          <p:nvPr/>
        </p:nvSpPr>
        <p:spPr>
          <a:xfrm>
            <a:off x="810285" y="2146625"/>
            <a:ext cx="5230318" cy="3736402"/>
          </a:xfrm>
          <a:prstGeom prst="rect">
            <a:avLst/>
          </a:prstGeom>
        </p:spPr>
        <p:txBody>
          <a:bodyPr/>
          <a:lstStyle/>
          <a:p>
            <a:pPr defTabSz="923544">
              <a:spcAft>
                <a:spcPts val="600"/>
              </a:spcAft>
            </a:pPr>
            <a:r>
              <a:rPr lang="en-US" sz="1818" kern="1200">
                <a:solidFill>
                  <a:schemeClr val="tx1"/>
                </a:solidFill>
                <a:latin typeface="+mn-lt"/>
                <a:ea typeface="+mn-ea"/>
                <a:cs typeface="+mn-cs"/>
              </a:rPr>
              <a:t>Type of Assessment</a:t>
            </a:r>
            <a:endParaRPr lang="en-US"/>
          </a:p>
        </p:txBody>
      </p:sp>
      <p:sp>
        <p:nvSpPr>
          <p:cNvPr id="10" name="Content Placeholder 9">
            <a:extLst>
              <a:ext uri="{FF2B5EF4-FFF2-40B4-BE49-F238E27FC236}">
                <a16:creationId xmlns:a16="http://schemas.microsoft.com/office/drawing/2014/main" id="{5098CB5E-0144-19F8-A583-C6253174C958}"/>
              </a:ext>
            </a:extLst>
          </p:cNvPr>
          <p:cNvSpPr>
            <a:spLocks/>
          </p:cNvSpPr>
          <p:nvPr/>
        </p:nvSpPr>
        <p:spPr>
          <a:xfrm>
            <a:off x="6220906" y="2048874"/>
            <a:ext cx="5256076" cy="3736402"/>
          </a:xfrm>
          <a:prstGeom prst="rect">
            <a:avLst/>
          </a:prstGeom>
        </p:spPr>
        <p:txBody>
          <a:bodyPr/>
          <a:lstStyle/>
          <a:p>
            <a:pPr defTabSz="923544">
              <a:spcAft>
                <a:spcPts val="600"/>
              </a:spcAft>
            </a:pPr>
            <a:r>
              <a:rPr lang="en-US" sz="1818" kern="1200">
                <a:solidFill>
                  <a:schemeClr val="tx1"/>
                </a:solidFill>
                <a:latin typeface="+mn-lt"/>
                <a:ea typeface="+mn-ea"/>
                <a:cs typeface="+mn-cs"/>
              </a:rPr>
              <a:t>Stoplight Indicator </a:t>
            </a:r>
            <a:endParaRPr lang="en-US"/>
          </a:p>
        </p:txBody>
      </p:sp>
      <p:graphicFrame>
        <p:nvGraphicFramePr>
          <p:cNvPr id="3" name="Chart 2">
            <a:extLst>
              <a:ext uri="{FF2B5EF4-FFF2-40B4-BE49-F238E27FC236}">
                <a16:creationId xmlns:a16="http://schemas.microsoft.com/office/drawing/2014/main" id="{AD604465-BFBC-6687-EB7D-D6DBBDD0A4CE}"/>
              </a:ext>
            </a:extLst>
          </p:cNvPr>
          <p:cNvGraphicFramePr>
            <a:graphicFrameLocks/>
          </p:cNvGraphicFramePr>
          <p:nvPr>
            <p:extLst>
              <p:ext uri="{D42A27DB-BD31-4B8C-83A1-F6EECF244321}">
                <p14:modId xmlns:p14="http://schemas.microsoft.com/office/powerpoint/2010/main" val="2715565932"/>
              </p:ext>
            </p:extLst>
          </p:nvPr>
        </p:nvGraphicFramePr>
        <p:xfrm>
          <a:off x="6308839" y="2629083"/>
          <a:ext cx="5080209" cy="31416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EDCF8C69-438F-DE8B-84E3-26412AAFFAF3}"/>
              </a:ext>
            </a:extLst>
          </p:cNvPr>
          <p:cNvGraphicFramePr>
            <a:graphicFrameLocks/>
          </p:cNvGraphicFramePr>
          <p:nvPr>
            <p:extLst>
              <p:ext uri="{D42A27DB-BD31-4B8C-83A1-F6EECF244321}">
                <p14:modId xmlns:p14="http://schemas.microsoft.com/office/powerpoint/2010/main" val="3253483358"/>
              </p:ext>
            </p:extLst>
          </p:nvPr>
        </p:nvGraphicFramePr>
        <p:xfrm>
          <a:off x="722352" y="2629083"/>
          <a:ext cx="5230318" cy="31168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86633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6EA22A-52DD-E6EF-29B3-C9A2C7F95156}"/>
              </a:ext>
            </a:extLst>
          </p:cNvPr>
          <p:cNvSpPr>
            <a:spLocks noGrp="1"/>
          </p:cNvSpPr>
          <p:nvPr>
            <p:ph type="title"/>
          </p:nvPr>
        </p:nvSpPr>
        <p:spPr>
          <a:xfrm>
            <a:off x="1133515" y="715379"/>
            <a:ext cx="10176151" cy="1097519"/>
          </a:xfrm>
        </p:spPr>
        <p:txBody>
          <a:bodyPr vert="horz" lIns="91440" tIns="45720" rIns="91440" bIns="45720" rtlCol="0" anchor="ctr">
            <a:normAutofit/>
          </a:bodyPr>
          <a:lstStyle/>
          <a:p>
            <a:r>
              <a:rPr lang="en-US" sz="4000" kern="1200">
                <a:solidFill>
                  <a:schemeClr val="tx1"/>
                </a:solidFill>
                <a:latin typeface="+mj-lt"/>
                <a:ea typeface="+mj-ea"/>
                <a:cs typeface="+mj-cs"/>
              </a:rPr>
              <a:t>Civic and Global Learning</a:t>
            </a:r>
          </a:p>
        </p:txBody>
      </p:sp>
      <p:sp>
        <p:nvSpPr>
          <p:cNvPr id="17" name="Rectangle 16">
            <a:extLst>
              <a:ext uri="{FF2B5EF4-FFF2-40B4-BE49-F238E27FC236}">
                <a16:creationId xmlns:a16="http://schemas.microsoft.com/office/drawing/2014/main" id="{B444D337-4D9F-40A8-BA84-C0BFA7A8AD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12191998" cy="461774"/>
          </a:xfrm>
          <a:prstGeom prst="rect">
            <a:avLst/>
          </a:prstGeom>
          <a:gradFill>
            <a:gsLst>
              <a:gs pos="0">
                <a:srgbClr val="000000"/>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0478D1D-B50E-41C8-8A55-36A53D449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4076698" cy="464399"/>
          </a:xfrm>
          <a:prstGeom prst="rect">
            <a:avLst/>
          </a:prstGeom>
          <a:gradFill>
            <a:gsLst>
              <a:gs pos="0">
                <a:srgbClr val="000000">
                  <a:alpha val="46000"/>
                </a:srgbClr>
              </a:gs>
              <a:gs pos="99000">
                <a:schemeClr val="accent1"/>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a:extLst>
              <a:ext uri="{FF2B5EF4-FFF2-40B4-BE49-F238E27FC236}">
                <a16:creationId xmlns:a16="http://schemas.microsoft.com/office/drawing/2014/main" id="{82B4B8D7-BF6E-9A88-33C0-F76F21171534}"/>
              </a:ext>
            </a:extLst>
          </p:cNvPr>
          <p:cNvSpPr>
            <a:spLocks/>
          </p:cNvSpPr>
          <p:nvPr/>
        </p:nvSpPr>
        <p:spPr>
          <a:xfrm>
            <a:off x="901119" y="2162117"/>
            <a:ext cx="5185779" cy="3704585"/>
          </a:xfrm>
          <a:prstGeom prst="rect">
            <a:avLst/>
          </a:prstGeom>
        </p:spPr>
        <p:txBody>
          <a:bodyPr/>
          <a:lstStyle/>
          <a:p>
            <a:pPr>
              <a:spcAft>
                <a:spcPts val="600"/>
              </a:spcAft>
            </a:pPr>
            <a:r>
              <a:rPr lang="en-US" sz="1800" kern="1200">
                <a:solidFill>
                  <a:schemeClr val="tx1"/>
                </a:solidFill>
                <a:latin typeface="+mn-lt"/>
                <a:ea typeface="+mn-ea"/>
                <a:cs typeface="+mn-cs"/>
              </a:rPr>
              <a:t>Type of Assessment</a:t>
            </a:r>
            <a:endParaRPr lang="en-US"/>
          </a:p>
        </p:txBody>
      </p:sp>
      <p:sp>
        <p:nvSpPr>
          <p:cNvPr id="10" name="Content Placeholder 9">
            <a:extLst>
              <a:ext uri="{FF2B5EF4-FFF2-40B4-BE49-F238E27FC236}">
                <a16:creationId xmlns:a16="http://schemas.microsoft.com/office/drawing/2014/main" id="{5098CB5E-0144-19F8-A583-C6253174C958}"/>
              </a:ext>
            </a:extLst>
          </p:cNvPr>
          <p:cNvSpPr>
            <a:spLocks/>
          </p:cNvSpPr>
          <p:nvPr/>
        </p:nvSpPr>
        <p:spPr>
          <a:xfrm>
            <a:off x="6265665" y="2065199"/>
            <a:ext cx="5211317" cy="3704585"/>
          </a:xfrm>
          <a:prstGeom prst="rect">
            <a:avLst/>
          </a:prstGeom>
        </p:spPr>
        <p:txBody>
          <a:bodyPr/>
          <a:lstStyle/>
          <a:p>
            <a:pPr>
              <a:spcAft>
                <a:spcPts val="600"/>
              </a:spcAft>
            </a:pPr>
            <a:r>
              <a:rPr lang="en-US" sz="1800" kern="1200">
                <a:solidFill>
                  <a:schemeClr val="tx1"/>
                </a:solidFill>
                <a:latin typeface="+mn-lt"/>
                <a:ea typeface="+mn-ea"/>
                <a:cs typeface="+mn-cs"/>
              </a:rPr>
              <a:t>Stoplight Indicator </a:t>
            </a:r>
            <a:endParaRPr lang="en-US"/>
          </a:p>
        </p:txBody>
      </p:sp>
      <p:graphicFrame>
        <p:nvGraphicFramePr>
          <p:cNvPr id="3" name="Chart 2">
            <a:extLst>
              <a:ext uri="{FF2B5EF4-FFF2-40B4-BE49-F238E27FC236}">
                <a16:creationId xmlns:a16="http://schemas.microsoft.com/office/drawing/2014/main" id="{91FD2DD9-B0D3-C2B7-61B7-432253960FFA}"/>
              </a:ext>
            </a:extLst>
          </p:cNvPr>
          <p:cNvGraphicFramePr>
            <a:graphicFrameLocks/>
          </p:cNvGraphicFramePr>
          <p:nvPr>
            <p:extLst>
              <p:ext uri="{D42A27DB-BD31-4B8C-83A1-F6EECF244321}">
                <p14:modId xmlns:p14="http://schemas.microsoft.com/office/powerpoint/2010/main" val="3982149702"/>
              </p:ext>
            </p:extLst>
          </p:nvPr>
        </p:nvGraphicFramePr>
        <p:xfrm>
          <a:off x="722352" y="2651291"/>
          <a:ext cx="5099667" cy="311849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D16B921C-0F32-5AF3-C6C2-1161E0E403CD}"/>
              </a:ext>
            </a:extLst>
          </p:cNvPr>
          <p:cNvGraphicFramePr>
            <a:graphicFrameLocks/>
          </p:cNvGraphicFramePr>
          <p:nvPr>
            <p:extLst>
              <p:ext uri="{D42A27DB-BD31-4B8C-83A1-F6EECF244321}">
                <p14:modId xmlns:p14="http://schemas.microsoft.com/office/powerpoint/2010/main" val="3741945903"/>
              </p:ext>
            </p:extLst>
          </p:nvPr>
        </p:nvGraphicFramePr>
        <p:xfrm>
          <a:off x="6189050" y="2654076"/>
          <a:ext cx="4960336" cy="31157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0857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6EA22A-52DD-E6EF-29B3-C9A2C7F95156}"/>
              </a:ext>
            </a:extLst>
          </p:cNvPr>
          <p:cNvSpPr>
            <a:spLocks noGrp="1"/>
          </p:cNvSpPr>
          <p:nvPr>
            <p:ph type="title"/>
          </p:nvPr>
        </p:nvSpPr>
        <p:spPr>
          <a:xfrm>
            <a:off x="1133515" y="715379"/>
            <a:ext cx="10176151" cy="1097519"/>
          </a:xfrm>
        </p:spPr>
        <p:txBody>
          <a:bodyPr vert="horz" lIns="91440" tIns="45720" rIns="91440" bIns="45720" rtlCol="0" anchor="ctr">
            <a:normAutofit/>
          </a:bodyPr>
          <a:lstStyle/>
          <a:p>
            <a:r>
              <a:rPr lang="en-US" sz="4000" kern="1200" dirty="0">
                <a:solidFill>
                  <a:schemeClr val="tx1"/>
                </a:solidFill>
                <a:latin typeface="+mj-lt"/>
                <a:ea typeface="+mj-ea"/>
                <a:cs typeface="+mj-cs"/>
              </a:rPr>
              <a:t>Intellectual Skills</a:t>
            </a:r>
          </a:p>
        </p:txBody>
      </p:sp>
      <p:sp>
        <p:nvSpPr>
          <p:cNvPr id="13" name="Rectangle 16">
            <a:extLst>
              <a:ext uri="{FF2B5EF4-FFF2-40B4-BE49-F238E27FC236}">
                <a16:creationId xmlns:a16="http://schemas.microsoft.com/office/drawing/2014/main" id="{B444D337-4D9F-40A8-BA84-C0BFA7A8AD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12191998" cy="461774"/>
          </a:xfrm>
          <a:prstGeom prst="rect">
            <a:avLst/>
          </a:prstGeom>
          <a:gradFill>
            <a:gsLst>
              <a:gs pos="0">
                <a:srgbClr val="000000"/>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8">
            <a:extLst>
              <a:ext uri="{FF2B5EF4-FFF2-40B4-BE49-F238E27FC236}">
                <a16:creationId xmlns:a16="http://schemas.microsoft.com/office/drawing/2014/main" id="{70478D1D-B50E-41C8-8A55-36A53D449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4076698" cy="464399"/>
          </a:xfrm>
          <a:prstGeom prst="rect">
            <a:avLst/>
          </a:prstGeom>
          <a:gradFill>
            <a:gsLst>
              <a:gs pos="0">
                <a:srgbClr val="000000">
                  <a:alpha val="46000"/>
                </a:srgbClr>
              </a:gs>
              <a:gs pos="99000">
                <a:schemeClr val="accent1"/>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a:extLst>
              <a:ext uri="{FF2B5EF4-FFF2-40B4-BE49-F238E27FC236}">
                <a16:creationId xmlns:a16="http://schemas.microsoft.com/office/drawing/2014/main" id="{82B4B8D7-BF6E-9A88-33C0-F76F21171534}"/>
              </a:ext>
            </a:extLst>
          </p:cNvPr>
          <p:cNvSpPr>
            <a:spLocks/>
          </p:cNvSpPr>
          <p:nvPr/>
        </p:nvSpPr>
        <p:spPr>
          <a:xfrm>
            <a:off x="901119" y="2162117"/>
            <a:ext cx="5185779" cy="3704585"/>
          </a:xfrm>
          <a:prstGeom prst="rect">
            <a:avLst/>
          </a:prstGeom>
        </p:spPr>
        <p:txBody>
          <a:bodyPr/>
          <a:lstStyle/>
          <a:p>
            <a:pPr>
              <a:spcAft>
                <a:spcPts val="600"/>
              </a:spcAft>
            </a:pPr>
            <a:r>
              <a:rPr lang="en-US" sz="1800" kern="1200">
                <a:solidFill>
                  <a:schemeClr val="tx1"/>
                </a:solidFill>
                <a:latin typeface="+mn-lt"/>
                <a:ea typeface="+mn-ea"/>
                <a:cs typeface="+mn-cs"/>
              </a:rPr>
              <a:t>Type of Assessment</a:t>
            </a:r>
            <a:endParaRPr lang="en-US"/>
          </a:p>
        </p:txBody>
      </p:sp>
      <p:sp>
        <p:nvSpPr>
          <p:cNvPr id="10" name="Content Placeholder 9">
            <a:extLst>
              <a:ext uri="{FF2B5EF4-FFF2-40B4-BE49-F238E27FC236}">
                <a16:creationId xmlns:a16="http://schemas.microsoft.com/office/drawing/2014/main" id="{5098CB5E-0144-19F8-A583-C6253174C958}"/>
              </a:ext>
            </a:extLst>
          </p:cNvPr>
          <p:cNvSpPr>
            <a:spLocks/>
          </p:cNvSpPr>
          <p:nvPr/>
        </p:nvSpPr>
        <p:spPr>
          <a:xfrm>
            <a:off x="6265665" y="2065199"/>
            <a:ext cx="5211317" cy="3704585"/>
          </a:xfrm>
          <a:prstGeom prst="rect">
            <a:avLst/>
          </a:prstGeom>
        </p:spPr>
        <p:txBody>
          <a:bodyPr/>
          <a:lstStyle/>
          <a:p>
            <a:pPr>
              <a:spcAft>
                <a:spcPts val="600"/>
              </a:spcAft>
            </a:pPr>
            <a:r>
              <a:rPr lang="en-US" sz="1800" kern="1200">
                <a:solidFill>
                  <a:schemeClr val="tx1"/>
                </a:solidFill>
                <a:latin typeface="+mn-lt"/>
                <a:ea typeface="+mn-ea"/>
                <a:cs typeface="+mn-cs"/>
              </a:rPr>
              <a:t>Stoplight Indicator </a:t>
            </a:r>
            <a:endParaRPr lang="en-US"/>
          </a:p>
        </p:txBody>
      </p:sp>
      <p:graphicFrame>
        <p:nvGraphicFramePr>
          <p:cNvPr id="5" name="Chart 4">
            <a:extLst>
              <a:ext uri="{FF2B5EF4-FFF2-40B4-BE49-F238E27FC236}">
                <a16:creationId xmlns:a16="http://schemas.microsoft.com/office/drawing/2014/main" id="{9BC34737-B509-3B78-E42A-2B6F2DDCAA05}"/>
              </a:ext>
            </a:extLst>
          </p:cNvPr>
          <p:cNvGraphicFramePr>
            <a:graphicFrameLocks/>
          </p:cNvGraphicFramePr>
          <p:nvPr>
            <p:extLst>
              <p:ext uri="{D42A27DB-BD31-4B8C-83A1-F6EECF244321}">
                <p14:modId xmlns:p14="http://schemas.microsoft.com/office/powerpoint/2010/main" val="4275290024"/>
              </p:ext>
            </p:extLst>
          </p:nvPr>
        </p:nvGraphicFramePr>
        <p:xfrm>
          <a:off x="838200" y="2664631"/>
          <a:ext cx="4981659" cy="311963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B234CF18-D03F-5087-698A-B7AF1073B02F}"/>
              </a:ext>
            </a:extLst>
          </p:cNvPr>
          <p:cNvGraphicFramePr>
            <a:graphicFrameLocks/>
          </p:cNvGraphicFramePr>
          <p:nvPr>
            <p:extLst>
              <p:ext uri="{D42A27DB-BD31-4B8C-83A1-F6EECF244321}">
                <p14:modId xmlns:p14="http://schemas.microsoft.com/office/powerpoint/2010/main" val="3379744195"/>
              </p:ext>
            </p:extLst>
          </p:nvPr>
        </p:nvGraphicFramePr>
        <p:xfrm>
          <a:off x="6315009" y="2664631"/>
          <a:ext cx="4941982" cy="31196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4015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6EA22A-52DD-E6EF-29B3-C9A2C7F95156}"/>
              </a:ext>
            </a:extLst>
          </p:cNvPr>
          <p:cNvSpPr>
            <a:spLocks noGrp="1"/>
          </p:cNvSpPr>
          <p:nvPr>
            <p:ph type="title"/>
          </p:nvPr>
        </p:nvSpPr>
        <p:spPr>
          <a:xfrm>
            <a:off x="1133515" y="715379"/>
            <a:ext cx="10176151" cy="1097519"/>
          </a:xfrm>
        </p:spPr>
        <p:txBody>
          <a:bodyPr vert="horz" lIns="91440" tIns="45720" rIns="91440" bIns="45720" rtlCol="0" anchor="ctr">
            <a:normAutofit/>
          </a:bodyPr>
          <a:lstStyle/>
          <a:p>
            <a:r>
              <a:rPr lang="en-US" sz="4000" kern="1200">
                <a:solidFill>
                  <a:schemeClr val="tx1"/>
                </a:solidFill>
                <a:latin typeface="+mj-lt"/>
                <a:ea typeface="+mj-ea"/>
                <a:cs typeface="+mj-cs"/>
              </a:rPr>
              <a:t>Applied and Collaborative Learning</a:t>
            </a:r>
          </a:p>
        </p:txBody>
      </p:sp>
      <p:sp>
        <p:nvSpPr>
          <p:cNvPr id="17" name="Rectangle 16">
            <a:extLst>
              <a:ext uri="{FF2B5EF4-FFF2-40B4-BE49-F238E27FC236}">
                <a16:creationId xmlns:a16="http://schemas.microsoft.com/office/drawing/2014/main" id="{B444D337-4D9F-40A8-BA84-C0BFA7A8AD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12191998" cy="461774"/>
          </a:xfrm>
          <a:prstGeom prst="rect">
            <a:avLst/>
          </a:prstGeom>
          <a:gradFill>
            <a:gsLst>
              <a:gs pos="0">
                <a:srgbClr val="000000"/>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0478D1D-B50E-41C8-8A55-36A53D449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4076698" cy="464399"/>
          </a:xfrm>
          <a:prstGeom prst="rect">
            <a:avLst/>
          </a:prstGeom>
          <a:gradFill>
            <a:gsLst>
              <a:gs pos="0">
                <a:srgbClr val="000000">
                  <a:alpha val="46000"/>
                </a:srgbClr>
              </a:gs>
              <a:gs pos="99000">
                <a:schemeClr val="accent1"/>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a:extLst>
              <a:ext uri="{FF2B5EF4-FFF2-40B4-BE49-F238E27FC236}">
                <a16:creationId xmlns:a16="http://schemas.microsoft.com/office/drawing/2014/main" id="{82B4B8D7-BF6E-9A88-33C0-F76F21171534}"/>
              </a:ext>
            </a:extLst>
          </p:cNvPr>
          <p:cNvSpPr>
            <a:spLocks/>
          </p:cNvSpPr>
          <p:nvPr/>
        </p:nvSpPr>
        <p:spPr>
          <a:xfrm>
            <a:off x="722354" y="2131626"/>
            <a:ext cx="5273434" cy="3767204"/>
          </a:xfrm>
          <a:prstGeom prst="rect">
            <a:avLst/>
          </a:prstGeom>
        </p:spPr>
        <p:txBody>
          <a:bodyPr/>
          <a:lstStyle/>
          <a:p>
            <a:pPr defTabSz="932688">
              <a:spcAft>
                <a:spcPts val="600"/>
              </a:spcAft>
            </a:pPr>
            <a:r>
              <a:rPr lang="en-US" sz="1836" kern="1200">
                <a:solidFill>
                  <a:schemeClr val="tx1"/>
                </a:solidFill>
                <a:latin typeface="+mn-lt"/>
                <a:ea typeface="+mn-ea"/>
                <a:cs typeface="+mn-cs"/>
              </a:rPr>
              <a:t>Type of Assessment</a:t>
            </a:r>
            <a:endParaRPr lang="en-US"/>
          </a:p>
        </p:txBody>
      </p:sp>
      <p:sp>
        <p:nvSpPr>
          <p:cNvPr id="10" name="Content Placeholder 9">
            <a:extLst>
              <a:ext uri="{FF2B5EF4-FFF2-40B4-BE49-F238E27FC236}">
                <a16:creationId xmlns:a16="http://schemas.microsoft.com/office/drawing/2014/main" id="{5098CB5E-0144-19F8-A583-C6253174C958}"/>
              </a:ext>
            </a:extLst>
          </p:cNvPr>
          <p:cNvSpPr>
            <a:spLocks/>
          </p:cNvSpPr>
          <p:nvPr/>
        </p:nvSpPr>
        <p:spPr>
          <a:xfrm>
            <a:off x="6177577" y="2033070"/>
            <a:ext cx="5299405" cy="3767204"/>
          </a:xfrm>
          <a:prstGeom prst="rect">
            <a:avLst/>
          </a:prstGeom>
        </p:spPr>
        <p:txBody>
          <a:bodyPr/>
          <a:lstStyle/>
          <a:p>
            <a:pPr defTabSz="932688">
              <a:spcAft>
                <a:spcPts val="600"/>
              </a:spcAft>
            </a:pPr>
            <a:r>
              <a:rPr lang="en-US" sz="1836" kern="1200">
                <a:solidFill>
                  <a:schemeClr val="tx1"/>
                </a:solidFill>
                <a:latin typeface="+mn-lt"/>
                <a:ea typeface="+mn-ea"/>
                <a:cs typeface="+mn-cs"/>
              </a:rPr>
              <a:t>Stoplight Indicator </a:t>
            </a:r>
            <a:endParaRPr lang="en-US"/>
          </a:p>
        </p:txBody>
      </p:sp>
      <p:graphicFrame>
        <p:nvGraphicFramePr>
          <p:cNvPr id="5" name="Chart 4">
            <a:extLst>
              <a:ext uri="{FF2B5EF4-FFF2-40B4-BE49-F238E27FC236}">
                <a16:creationId xmlns:a16="http://schemas.microsoft.com/office/drawing/2014/main" id="{F7AA5EC6-CA9B-5FC0-F58C-E07074835F7C}"/>
              </a:ext>
            </a:extLst>
          </p:cNvPr>
          <p:cNvGraphicFramePr>
            <a:graphicFrameLocks/>
          </p:cNvGraphicFramePr>
          <p:nvPr>
            <p:extLst>
              <p:ext uri="{D42A27DB-BD31-4B8C-83A1-F6EECF244321}">
                <p14:modId xmlns:p14="http://schemas.microsoft.com/office/powerpoint/2010/main" val="2452434013"/>
              </p:ext>
            </p:extLst>
          </p:nvPr>
        </p:nvGraphicFramePr>
        <p:xfrm>
          <a:off x="722352" y="2618062"/>
          <a:ext cx="4960596" cy="31822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D883FD01-1C88-AE44-2F13-5503796BF2B2}"/>
              </a:ext>
            </a:extLst>
          </p:cNvPr>
          <p:cNvGraphicFramePr>
            <a:graphicFrameLocks/>
          </p:cNvGraphicFramePr>
          <p:nvPr>
            <p:extLst>
              <p:ext uri="{D42A27DB-BD31-4B8C-83A1-F6EECF244321}">
                <p14:modId xmlns:p14="http://schemas.microsoft.com/office/powerpoint/2010/main" val="2865100944"/>
              </p:ext>
            </p:extLst>
          </p:nvPr>
        </p:nvGraphicFramePr>
        <p:xfrm>
          <a:off x="6177576" y="2629068"/>
          <a:ext cx="4966273" cy="31712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26398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41C708-886E-6151-0DC7-1ABCE26B4977}"/>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Strengths</a:t>
            </a:r>
          </a:p>
        </p:txBody>
      </p:sp>
      <p:sp>
        <p:nvSpPr>
          <p:cNvPr id="3" name="Content Placeholder 2">
            <a:extLst>
              <a:ext uri="{FF2B5EF4-FFF2-40B4-BE49-F238E27FC236}">
                <a16:creationId xmlns:a16="http://schemas.microsoft.com/office/drawing/2014/main" id="{56359DE5-44F4-4601-0C6B-1B8CFE395752}"/>
              </a:ext>
            </a:extLst>
          </p:cNvPr>
          <p:cNvSpPr>
            <a:spLocks noGrp="1"/>
          </p:cNvSpPr>
          <p:nvPr>
            <p:ph idx="1"/>
          </p:nvPr>
        </p:nvSpPr>
        <p:spPr>
          <a:xfrm>
            <a:off x="1085849" y="2232472"/>
            <a:ext cx="9724031" cy="3683358"/>
          </a:xfrm>
        </p:spPr>
        <p:txBody>
          <a:bodyPr anchor="ctr">
            <a:normAutofit fontScale="92500" lnSpcReduction="10000"/>
          </a:bodyPr>
          <a:lstStyle/>
          <a:p>
            <a:pPr marL="0" indent="0">
              <a:buNone/>
            </a:pPr>
            <a:r>
              <a:rPr lang="en-US" b="1" dirty="0"/>
              <a:t>Liaison Evaluation Report </a:t>
            </a:r>
          </a:p>
          <a:p>
            <a:r>
              <a:rPr lang="en-US" sz="2000" dirty="0"/>
              <a:t>Use of Direct Measures</a:t>
            </a:r>
          </a:p>
          <a:p>
            <a:r>
              <a:rPr lang="en-US" sz="2000" dirty="0"/>
              <a:t>Identifying Program Learning Outcomes to be assessed</a:t>
            </a:r>
          </a:p>
          <a:p>
            <a:r>
              <a:rPr lang="en-US" sz="2000" dirty="0"/>
              <a:t>Describing how results are shared with faculty and how they provide input about curricular improvements</a:t>
            </a:r>
          </a:p>
          <a:p>
            <a:pPr marL="0" indent="0">
              <a:buNone/>
            </a:pPr>
            <a:r>
              <a:rPr lang="en-US" b="1" dirty="0"/>
              <a:t>Dean Meetings</a:t>
            </a:r>
          </a:p>
          <a:p>
            <a:r>
              <a:rPr lang="en-US" sz="2000" dirty="0"/>
              <a:t>Liaisons</a:t>
            </a:r>
          </a:p>
          <a:p>
            <a:r>
              <a:rPr lang="en-US" sz="2000" dirty="0"/>
              <a:t>External Accreditation</a:t>
            </a:r>
          </a:p>
          <a:p>
            <a:r>
              <a:rPr lang="en-US" sz="2000" dirty="0"/>
              <a:t>Faculty Engagement</a:t>
            </a:r>
          </a:p>
          <a:p>
            <a:r>
              <a:rPr lang="en-US" sz="2000" dirty="0"/>
              <a:t>Dean Support</a:t>
            </a:r>
          </a:p>
          <a:p>
            <a:endParaRPr lang="en-US" sz="2000" dirty="0"/>
          </a:p>
        </p:txBody>
      </p:sp>
    </p:spTree>
    <p:extLst>
      <p:ext uri="{BB962C8B-B14F-4D97-AF65-F5344CB8AC3E}">
        <p14:creationId xmlns:p14="http://schemas.microsoft.com/office/powerpoint/2010/main" val="2938179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41C708-886E-6151-0DC7-1ABCE26B4977}"/>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Challenges</a:t>
            </a:r>
          </a:p>
        </p:txBody>
      </p:sp>
      <p:sp>
        <p:nvSpPr>
          <p:cNvPr id="3" name="Content Placeholder 2">
            <a:extLst>
              <a:ext uri="{FF2B5EF4-FFF2-40B4-BE49-F238E27FC236}">
                <a16:creationId xmlns:a16="http://schemas.microsoft.com/office/drawing/2014/main" id="{56359DE5-44F4-4601-0C6B-1B8CFE395752}"/>
              </a:ext>
            </a:extLst>
          </p:cNvPr>
          <p:cNvSpPr>
            <a:spLocks noGrp="1"/>
          </p:cNvSpPr>
          <p:nvPr>
            <p:ph idx="1"/>
          </p:nvPr>
        </p:nvSpPr>
        <p:spPr>
          <a:xfrm>
            <a:off x="1233982" y="1891970"/>
            <a:ext cx="9724031" cy="4109585"/>
          </a:xfrm>
        </p:spPr>
        <p:txBody>
          <a:bodyPr anchor="ctr">
            <a:normAutofit/>
          </a:bodyPr>
          <a:lstStyle/>
          <a:p>
            <a:pPr marL="0" indent="0">
              <a:buNone/>
            </a:pPr>
            <a:r>
              <a:rPr lang="en-US" sz="2600" b="1" dirty="0"/>
              <a:t>Liaison Evaluation Report </a:t>
            </a:r>
          </a:p>
          <a:p>
            <a:r>
              <a:rPr lang="en-US" sz="1700" dirty="0"/>
              <a:t>Results and conclusions </a:t>
            </a:r>
          </a:p>
          <a:p>
            <a:r>
              <a:rPr lang="en-US" sz="1700" dirty="0"/>
              <a:t>Assessment instruments and rubrics are clearly described or attached to report</a:t>
            </a:r>
          </a:p>
          <a:p>
            <a:pPr marL="0" indent="0">
              <a:buNone/>
            </a:pPr>
            <a:r>
              <a:rPr lang="en-US" sz="2600" b="1" dirty="0"/>
              <a:t>Dean Meetings</a:t>
            </a:r>
          </a:p>
          <a:p>
            <a:r>
              <a:rPr lang="en-US" sz="1700" dirty="0"/>
              <a:t>Support/Resources</a:t>
            </a:r>
          </a:p>
          <a:p>
            <a:pPr lvl="1"/>
            <a:r>
              <a:rPr lang="en-US" sz="1700" dirty="0"/>
              <a:t>Budget</a:t>
            </a:r>
          </a:p>
          <a:p>
            <a:pPr lvl="1"/>
            <a:r>
              <a:rPr lang="en-US" sz="1700" dirty="0"/>
              <a:t>Faculty time/resources</a:t>
            </a:r>
          </a:p>
          <a:p>
            <a:pPr lvl="1"/>
            <a:r>
              <a:rPr lang="en-US" sz="1700" dirty="0"/>
              <a:t>Department Chair workload</a:t>
            </a:r>
          </a:p>
          <a:p>
            <a:pPr lvl="1"/>
            <a:r>
              <a:rPr lang="en-US" sz="1700" dirty="0"/>
              <a:t>Change to college leadership/structure</a:t>
            </a:r>
          </a:p>
          <a:p>
            <a:r>
              <a:rPr lang="en-US" sz="1700" dirty="0"/>
              <a:t>Vague Student Learning Outcomes/Metrics; Over-mapping to Institutional Student Learning Outcomes</a:t>
            </a:r>
          </a:p>
          <a:p>
            <a:r>
              <a:rPr lang="en-US" sz="1700" dirty="0"/>
              <a:t>Certificates</a:t>
            </a:r>
          </a:p>
          <a:p>
            <a:endParaRPr lang="en-US" sz="1700" dirty="0"/>
          </a:p>
        </p:txBody>
      </p:sp>
    </p:spTree>
    <p:extLst>
      <p:ext uri="{BB962C8B-B14F-4D97-AF65-F5344CB8AC3E}">
        <p14:creationId xmlns:p14="http://schemas.microsoft.com/office/powerpoint/2010/main" val="3204183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CF09A3E-3CCA-8481-7511-101B20709423}"/>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a:solidFill>
                  <a:srgbClr val="FFFFFF"/>
                </a:solidFill>
                <a:latin typeface="+mj-lt"/>
                <a:ea typeface="+mj-ea"/>
                <a:cs typeface="+mj-cs"/>
              </a:rPr>
              <a:t>Recommendations</a:t>
            </a:r>
          </a:p>
        </p:txBody>
      </p:sp>
      <p:sp>
        <p:nvSpPr>
          <p:cNvPr id="3" name="Text Placeholder 2">
            <a:extLst>
              <a:ext uri="{FF2B5EF4-FFF2-40B4-BE49-F238E27FC236}">
                <a16:creationId xmlns:a16="http://schemas.microsoft.com/office/drawing/2014/main" id="{1057D67B-80F5-5343-1BA9-BFEFC2ABAEAD}"/>
              </a:ext>
            </a:extLst>
          </p:cNvPr>
          <p:cNvSpPr>
            <a:spLocks noGrp="1"/>
          </p:cNvSpPr>
          <p:nvPr>
            <p:ph type="body" idx="1"/>
          </p:nvPr>
        </p:nvSpPr>
        <p:spPr>
          <a:xfrm>
            <a:off x="1350682" y="4870824"/>
            <a:ext cx="10005951" cy="1458258"/>
          </a:xfrm>
        </p:spPr>
        <p:txBody>
          <a:bodyPr vert="horz" lIns="91440" tIns="45720" rIns="91440" bIns="45720" rtlCol="0" anchor="ctr">
            <a:normAutofit/>
          </a:bodyPr>
          <a:lstStyle/>
          <a:p>
            <a:r>
              <a:rPr lang="en-US" kern="1200">
                <a:solidFill>
                  <a:schemeClr val="tx1"/>
                </a:solidFill>
                <a:latin typeface="+mn-lt"/>
                <a:ea typeface="+mn-ea"/>
                <a:cs typeface="+mn-cs"/>
              </a:rPr>
              <a:t> </a:t>
            </a:r>
          </a:p>
        </p:txBody>
      </p:sp>
    </p:spTree>
    <p:extLst>
      <p:ext uri="{BB962C8B-B14F-4D97-AF65-F5344CB8AC3E}">
        <p14:creationId xmlns:p14="http://schemas.microsoft.com/office/powerpoint/2010/main" val="2909701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704924-8D1A-B1D8-9BC8-CA4826D62F85}"/>
              </a:ext>
            </a:extLst>
          </p:cNvPr>
          <p:cNvSpPr>
            <a:spLocks noGrp="1"/>
          </p:cNvSpPr>
          <p:nvPr>
            <p:ph type="title"/>
          </p:nvPr>
        </p:nvSpPr>
        <p:spPr>
          <a:xfrm>
            <a:off x="838200" y="556995"/>
            <a:ext cx="10515600" cy="1133693"/>
          </a:xfrm>
        </p:spPr>
        <p:txBody>
          <a:bodyPr>
            <a:normAutofit/>
          </a:bodyPr>
          <a:lstStyle/>
          <a:p>
            <a:r>
              <a:rPr lang="en-US" sz="5200"/>
              <a:t>Recommendations</a:t>
            </a:r>
          </a:p>
        </p:txBody>
      </p:sp>
      <p:graphicFrame>
        <p:nvGraphicFramePr>
          <p:cNvPr id="5" name="Content Placeholder 2">
            <a:extLst>
              <a:ext uri="{FF2B5EF4-FFF2-40B4-BE49-F238E27FC236}">
                <a16:creationId xmlns:a16="http://schemas.microsoft.com/office/drawing/2014/main" id="{A007E62D-846B-E092-1D49-AC2317862AB7}"/>
              </a:ext>
            </a:extLst>
          </p:cNvPr>
          <p:cNvGraphicFramePr>
            <a:graphicFrameLocks noGrp="1"/>
          </p:cNvGraphicFramePr>
          <p:nvPr>
            <p:ph idx="1"/>
            <p:extLst>
              <p:ext uri="{D42A27DB-BD31-4B8C-83A1-F6EECF244321}">
                <p14:modId xmlns:p14="http://schemas.microsoft.com/office/powerpoint/2010/main" val="206830251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5994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189D1CC-3A6C-D6F8-E4C5-456657917033}"/>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a:solidFill>
                  <a:srgbClr val="FFFFFF"/>
                </a:solidFill>
                <a:latin typeface="+mj-lt"/>
                <a:ea typeface="+mj-ea"/>
                <a:cs typeface="+mj-cs"/>
              </a:rPr>
              <a:t>Future Action Steps</a:t>
            </a:r>
          </a:p>
        </p:txBody>
      </p:sp>
      <p:sp>
        <p:nvSpPr>
          <p:cNvPr id="3" name="Text Placeholder 2">
            <a:extLst>
              <a:ext uri="{FF2B5EF4-FFF2-40B4-BE49-F238E27FC236}">
                <a16:creationId xmlns:a16="http://schemas.microsoft.com/office/drawing/2014/main" id="{245D6B1B-838A-A2A5-E3FC-6AF16A1F632F}"/>
              </a:ext>
            </a:extLst>
          </p:cNvPr>
          <p:cNvSpPr>
            <a:spLocks noGrp="1"/>
          </p:cNvSpPr>
          <p:nvPr>
            <p:ph type="body" idx="1"/>
          </p:nvPr>
        </p:nvSpPr>
        <p:spPr>
          <a:xfrm>
            <a:off x="1350682" y="4870824"/>
            <a:ext cx="10005951" cy="1458258"/>
          </a:xfrm>
        </p:spPr>
        <p:txBody>
          <a:bodyPr vert="horz" lIns="91440" tIns="45720" rIns="91440" bIns="45720" rtlCol="0" anchor="ctr">
            <a:normAutofit/>
          </a:bodyPr>
          <a:lstStyle/>
          <a:p>
            <a:r>
              <a:rPr lang="en-US" kern="1200">
                <a:solidFill>
                  <a:schemeClr val="tx1"/>
                </a:solidFill>
                <a:latin typeface="+mn-lt"/>
                <a:ea typeface="+mn-ea"/>
                <a:cs typeface="+mn-cs"/>
              </a:rPr>
              <a:t>Curriculum Mapping in CIM</a:t>
            </a:r>
          </a:p>
        </p:txBody>
      </p:sp>
    </p:spTree>
    <p:extLst>
      <p:ext uri="{BB962C8B-B14F-4D97-AF65-F5344CB8AC3E}">
        <p14:creationId xmlns:p14="http://schemas.microsoft.com/office/powerpoint/2010/main" val="2327104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B7930819-9B30-2386-02EA-745CD757B806}"/>
              </a:ext>
            </a:extLst>
          </p:cNvPr>
          <p:cNvSpPr txBox="1"/>
          <p:nvPr/>
        </p:nvSpPr>
        <p:spPr>
          <a:xfrm>
            <a:off x="660042" y="891652"/>
            <a:ext cx="4412021" cy="3030724"/>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kern="1200" dirty="0">
                <a:solidFill>
                  <a:srgbClr val="FFFFFF"/>
                </a:solidFill>
                <a:latin typeface="+mj-lt"/>
                <a:ea typeface="+mj-ea"/>
                <a:cs typeface="+mj-cs"/>
              </a:rPr>
              <a:t>Program CIM Display</a:t>
            </a:r>
            <a:endParaRPr lang="en-US" sz="4000" kern="1200">
              <a:solidFill>
                <a:srgbClr val="FFFFFF"/>
              </a:solidFill>
              <a:latin typeface="+mj-lt"/>
              <a:ea typeface="+mj-ea"/>
              <a:cs typeface="+mj-cs"/>
            </a:endParaRPr>
          </a:p>
        </p:txBody>
      </p:sp>
      <p:sp>
        <p:nvSpPr>
          <p:cNvPr id="7" name="TextBox 6">
            <a:extLst>
              <a:ext uri="{FF2B5EF4-FFF2-40B4-BE49-F238E27FC236}">
                <a16:creationId xmlns:a16="http://schemas.microsoft.com/office/drawing/2014/main" id="{AB6D68C9-CCC9-16D1-90B0-364F75DCDC1C}"/>
              </a:ext>
            </a:extLst>
          </p:cNvPr>
          <p:cNvSpPr txBox="1"/>
          <p:nvPr/>
        </p:nvSpPr>
        <p:spPr>
          <a:xfrm>
            <a:off x="945791" y="4745317"/>
            <a:ext cx="4126272" cy="1375145"/>
          </a:xfrm>
          <a:prstGeom prst="rect">
            <a:avLst/>
          </a:prstGeom>
        </p:spPr>
        <p:txBody>
          <a:bodyPr vert="horz" lIns="91440" tIns="45720" rIns="91440" bIns="45720" rtlCol="0">
            <a:normAutofit/>
          </a:bodyPr>
          <a:lstStyle/>
          <a:p>
            <a:pPr algn="r">
              <a:lnSpc>
                <a:spcPct val="90000"/>
              </a:lnSpc>
              <a:spcBef>
                <a:spcPts val="1000"/>
              </a:spcBef>
            </a:pPr>
            <a:r>
              <a:rPr lang="en-US" sz="2400" b="1" kern="1200">
                <a:solidFill>
                  <a:srgbClr val="FFFFFF"/>
                </a:solidFill>
                <a:latin typeface="+mn-lt"/>
                <a:ea typeface="+mn-ea"/>
                <a:cs typeface="+mn-cs"/>
              </a:rPr>
              <a:t>Aligning Courses to Program Outcomes</a:t>
            </a:r>
          </a:p>
        </p:txBody>
      </p:sp>
      <p:pic>
        <p:nvPicPr>
          <p:cNvPr id="2" name="Picture 1">
            <a:extLst>
              <a:ext uri="{FF2B5EF4-FFF2-40B4-BE49-F238E27FC236}">
                <a16:creationId xmlns:a16="http://schemas.microsoft.com/office/drawing/2014/main" id="{A65FE0DD-1EB7-EC3A-23E5-362C8876CB12}"/>
              </a:ext>
            </a:extLst>
          </p:cNvPr>
          <p:cNvPicPr>
            <a:picLocks noChangeAspect="1"/>
          </p:cNvPicPr>
          <p:nvPr/>
        </p:nvPicPr>
        <p:blipFill>
          <a:blip r:embed="rId2"/>
          <a:stretch>
            <a:fillRect/>
          </a:stretch>
        </p:blipFill>
        <p:spPr>
          <a:xfrm>
            <a:off x="5760265" y="2178009"/>
            <a:ext cx="6374473" cy="2501980"/>
          </a:xfrm>
          <a:prstGeom prst="rect">
            <a:avLst/>
          </a:prstGeom>
        </p:spPr>
      </p:pic>
      <p:sp>
        <p:nvSpPr>
          <p:cNvPr id="4" name="Title 1">
            <a:extLst>
              <a:ext uri="{FF2B5EF4-FFF2-40B4-BE49-F238E27FC236}">
                <a16:creationId xmlns:a16="http://schemas.microsoft.com/office/drawing/2014/main" id="{8DCCA126-76A4-CD2F-E560-1F837BB0D036}"/>
              </a:ext>
            </a:extLst>
          </p:cNvPr>
          <p:cNvSpPr txBox="1">
            <a:spLocks/>
          </p:cNvSpPr>
          <p:nvPr/>
        </p:nvSpPr>
        <p:spPr>
          <a:xfrm>
            <a:off x="1383564" y="348865"/>
            <a:ext cx="9718111" cy="157644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endParaRPr lang="en-US" sz="4000" b="1" kern="1200" dirty="0">
              <a:solidFill>
                <a:srgbClr val="FFFFFF"/>
              </a:solidFill>
              <a:latin typeface="+mj-lt"/>
              <a:ea typeface="+mj-ea"/>
              <a:cs typeface="+mj-cs"/>
            </a:endParaRPr>
          </a:p>
        </p:txBody>
      </p:sp>
    </p:spTree>
    <p:extLst>
      <p:ext uri="{BB962C8B-B14F-4D97-AF65-F5344CB8AC3E}">
        <p14:creationId xmlns:p14="http://schemas.microsoft.com/office/powerpoint/2010/main" val="2711907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2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5" name="Rectangle 2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2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F65723-448E-AD96-A2A3-E76B8D574411}"/>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Agenda</a:t>
            </a:r>
          </a:p>
        </p:txBody>
      </p:sp>
      <p:sp>
        <p:nvSpPr>
          <p:cNvPr id="3" name="Content Placeholder 2">
            <a:extLst>
              <a:ext uri="{FF2B5EF4-FFF2-40B4-BE49-F238E27FC236}">
                <a16:creationId xmlns:a16="http://schemas.microsoft.com/office/drawing/2014/main" id="{29F8A400-26C6-6097-2405-3C5CBD35D75F}"/>
              </a:ext>
            </a:extLst>
          </p:cNvPr>
          <p:cNvSpPr>
            <a:spLocks noGrp="1"/>
          </p:cNvSpPr>
          <p:nvPr>
            <p:ph idx="1"/>
          </p:nvPr>
        </p:nvSpPr>
        <p:spPr>
          <a:xfrm>
            <a:off x="4810259" y="649480"/>
            <a:ext cx="6555347" cy="5546047"/>
          </a:xfrm>
        </p:spPr>
        <p:txBody>
          <a:bodyPr anchor="ctr">
            <a:normAutofit/>
          </a:bodyPr>
          <a:lstStyle/>
          <a:p>
            <a:r>
              <a:rPr lang="en-US" sz="2000" dirty="0"/>
              <a:t>Review the Assessment Process Timeline</a:t>
            </a:r>
          </a:p>
          <a:p>
            <a:r>
              <a:rPr lang="en-US" sz="2000" dirty="0"/>
              <a:t>Discuss 2022-2023 Findings and Recommendations</a:t>
            </a:r>
          </a:p>
          <a:p>
            <a:r>
              <a:rPr lang="en-US" sz="2000" dirty="0"/>
              <a:t>Future Action Steps</a:t>
            </a:r>
          </a:p>
          <a:p>
            <a:pPr lvl="1"/>
            <a:r>
              <a:rPr lang="en-US" sz="1600" dirty="0"/>
              <a:t>Introduce Curriculum Mapping in CIM</a:t>
            </a:r>
          </a:p>
          <a:p>
            <a:endParaRPr lang="en-US" sz="2000" dirty="0"/>
          </a:p>
        </p:txBody>
      </p:sp>
    </p:spTree>
    <p:extLst>
      <p:ext uri="{BB962C8B-B14F-4D97-AF65-F5344CB8AC3E}">
        <p14:creationId xmlns:p14="http://schemas.microsoft.com/office/powerpoint/2010/main" val="579817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8" name="Rectangle 47">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500"/>
            <a:ext cx="12191998" cy="6858000"/>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35" y="-1500"/>
            <a:ext cx="8119933" cy="6858001"/>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7D0659F6-0853-468D-B1B2-44FDBE98B8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72" y="-3000"/>
            <a:ext cx="12201265" cy="6859501"/>
          </a:xfrm>
          <a:prstGeom prst="rect">
            <a:avLst/>
          </a:prstGeom>
          <a:gradFill>
            <a:gsLst>
              <a:gs pos="0">
                <a:srgbClr val="000000">
                  <a:alpha val="71765"/>
                </a:srgbClr>
              </a:gs>
              <a:gs pos="100000">
                <a:schemeClr val="accent1">
                  <a:alpha val="24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78536" y="0"/>
            <a:ext cx="11718098" cy="6858000"/>
          </a:xfrm>
          <a:prstGeom prst="rect">
            <a:avLst/>
          </a:prstGeom>
          <a:gradFill>
            <a:gsLst>
              <a:gs pos="19000">
                <a:srgbClr val="000000">
                  <a:alpha val="62000"/>
                </a:srgbClr>
              </a:gs>
              <a:gs pos="100000">
                <a:schemeClr val="accent1">
                  <a:lumMod val="75000"/>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7930819-9B30-2386-02EA-745CD757B806}"/>
              </a:ext>
            </a:extLst>
          </p:cNvPr>
          <p:cNvSpPr txBox="1"/>
          <p:nvPr/>
        </p:nvSpPr>
        <p:spPr>
          <a:xfrm>
            <a:off x="1142639" y="561203"/>
            <a:ext cx="9932691" cy="1165996"/>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4800" dirty="0">
                <a:solidFill>
                  <a:srgbClr val="FFFFFF"/>
                </a:solidFill>
                <a:latin typeface="+mj-lt"/>
                <a:ea typeface="+mj-ea"/>
                <a:cs typeface="+mj-cs"/>
              </a:rPr>
              <a:t>New Mapping Features</a:t>
            </a:r>
          </a:p>
        </p:txBody>
      </p:sp>
      <p:sp>
        <p:nvSpPr>
          <p:cNvPr id="56" name="Rectangle 55">
            <a:extLst>
              <a:ext uri="{FF2B5EF4-FFF2-40B4-BE49-F238E27FC236}">
                <a16:creationId xmlns:a16="http://schemas.microsoft.com/office/drawing/2014/main" id="{977ACDD7-882D-4B81-A213-84C82B96B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2888341"/>
            <a:ext cx="12203819" cy="3968158"/>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46E9CE5-0D67-1B22-D927-8C14ADEE2D18}"/>
              </a:ext>
            </a:extLst>
          </p:cNvPr>
          <p:cNvPicPr>
            <a:picLocks noChangeAspect="1"/>
          </p:cNvPicPr>
          <p:nvPr/>
        </p:nvPicPr>
        <p:blipFill>
          <a:blip r:embed="rId2"/>
          <a:stretch>
            <a:fillRect/>
          </a:stretch>
        </p:blipFill>
        <p:spPr>
          <a:xfrm>
            <a:off x="987969" y="1907114"/>
            <a:ext cx="4370643" cy="4163039"/>
          </a:xfrm>
          <a:prstGeom prst="rect">
            <a:avLst/>
          </a:prstGeom>
        </p:spPr>
      </p:pic>
      <p:pic>
        <p:nvPicPr>
          <p:cNvPr id="5" name="Picture 4" descr="A screenshot of a computer&#10;&#10;Description automatically generated">
            <a:extLst>
              <a:ext uri="{FF2B5EF4-FFF2-40B4-BE49-F238E27FC236}">
                <a16:creationId xmlns:a16="http://schemas.microsoft.com/office/drawing/2014/main" id="{CCF3CCF4-8705-E9AB-8F8C-25DA6B905DA3}"/>
              </a:ext>
            </a:extLst>
          </p:cNvPr>
          <p:cNvPicPr>
            <a:picLocks noChangeAspect="1"/>
          </p:cNvPicPr>
          <p:nvPr/>
        </p:nvPicPr>
        <p:blipFill>
          <a:blip r:embed="rId3"/>
          <a:stretch>
            <a:fillRect/>
          </a:stretch>
        </p:blipFill>
        <p:spPr>
          <a:xfrm>
            <a:off x="6569265" y="1939538"/>
            <a:ext cx="4615212" cy="4130616"/>
          </a:xfrm>
          <a:prstGeom prst="rect">
            <a:avLst/>
          </a:prstGeom>
        </p:spPr>
      </p:pic>
      <p:sp>
        <p:nvSpPr>
          <p:cNvPr id="4" name="Title 1">
            <a:extLst>
              <a:ext uri="{FF2B5EF4-FFF2-40B4-BE49-F238E27FC236}">
                <a16:creationId xmlns:a16="http://schemas.microsoft.com/office/drawing/2014/main" id="{8DCCA126-76A4-CD2F-E560-1F837BB0D036}"/>
              </a:ext>
            </a:extLst>
          </p:cNvPr>
          <p:cNvSpPr txBox="1">
            <a:spLocks/>
          </p:cNvSpPr>
          <p:nvPr/>
        </p:nvSpPr>
        <p:spPr>
          <a:xfrm>
            <a:off x="1383564" y="348865"/>
            <a:ext cx="9718111" cy="157644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endParaRPr lang="en-US" sz="4000" b="1" kern="1200" dirty="0">
              <a:solidFill>
                <a:srgbClr val="FFFFFF"/>
              </a:solidFill>
              <a:latin typeface="+mj-lt"/>
              <a:ea typeface="+mj-ea"/>
              <a:cs typeface="+mj-cs"/>
            </a:endParaRPr>
          </a:p>
        </p:txBody>
      </p:sp>
    </p:spTree>
    <p:extLst>
      <p:ext uri="{BB962C8B-B14F-4D97-AF65-F5344CB8AC3E}">
        <p14:creationId xmlns:p14="http://schemas.microsoft.com/office/powerpoint/2010/main" val="650389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B7930819-9B30-2386-02EA-745CD757B806}"/>
              </a:ext>
            </a:extLst>
          </p:cNvPr>
          <p:cNvSpPr txBox="1"/>
          <p:nvPr/>
        </p:nvSpPr>
        <p:spPr>
          <a:xfrm>
            <a:off x="660042" y="891652"/>
            <a:ext cx="4412021" cy="3030724"/>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kern="1200">
                <a:solidFill>
                  <a:srgbClr val="FFFFFF"/>
                </a:solidFill>
                <a:latin typeface="+mj-lt"/>
                <a:ea typeface="+mj-ea"/>
                <a:cs typeface="+mj-cs"/>
              </a:rPr>
              <a:t>New Mapping Features</a:t>
            </a:r>
          </a:p>
        </p:txBody>
      </p:sp>
      <p:sp>
        <p:nvSpPr>
          <p:cNvPr id="7" name="TextBox 6">
            <a:extLst>
              <a:ext uri="{FF2B5EF4-FFF2-40B4-BE49-F238E27FC236}">
                <a16:creationId xmlns:a16="http://schemas.microsoft.com/office/drawing/2014/main" id="{7C88C502-13EA-7A13-F740-0EF391701E0D}"/>
              </a:ext>
            </a:extLst>
          </p:cNvPr>
          <p:cNvSpPr txBox="1"/>
          <p:nvPr/>
        </p:nvSpPr>
        <p:spPr>
          <a:xfrm>
            <a:off x="945791" y="4745317"/>
            <a:ext cx="4126272" cy="1375145"/>
          </a:xfrm>
          <a:prstGeom prst="rect">
            <a:avLst/>
          </a:prstGeom>
        </p:spPr>
        <p:txBody>
          <a:bodyPr vert="horz" lIns="91440" tIns="45720" rIns="91440" bIns="45720" rtlCol="0">
            <a:normAutofit/>
          </a:bodyPr>
          <a:lstStyle/>
          <a:p>
            <a:pPr algn="r">
              <a:lnSpc>
                <a:spcPct val="90000"/>
              </a:lnSpc>
              <a:spcBef>
                <a:spcPts val="1000"/>
              </a:spcBef>
            </a:pPr>
            <a:r>
              <a:rPr lang="en-US" sz="2400" b="1" kern="1200" dirty="0">
                <a:solidFill>
                  <a:srgbClr val="FFFFFF"/>
                </a:solidFill>
                <a:latin typeface="+mn-lt"/>
                <a:ea typeface="+mn-ea"/>
                <a:cs typeface="+mn-cs"/>
              </a:rPr>
              <a:t>Aligning Course Learning Outcomes to Program Outcomes</a:t>
            </a:r>
          </a:p>
        </p:txBody>
      </p:sp>
      <p:pic>
        <p:nvPicPr>
          <p:cNvPr id="2" name="Picture 1">
            <a:extLst>
              <a:ext uri="{FF2B5EF4-FFF2-40B4-BE49-F238E27FC236}">
                <a16:creationId xmlns:a16="http://schemas.microsoft.com/office/drawing/2014/main" id="{8C86353C-F947-6E6E-51C1-50FAC2278FB2}"/>
              </a:ext>
            </a:extLst>
          </p:cNvPr>
          <p:cNvPicPr>
            <a:picLocks noChangeAspect="1"/>
          </p:cNvPicPr>
          <p:nvPr/>
        </p:nvPicPr>
        <p:blipFill>
          <a:blip r:embed="rId2"/>
          <a:stretch>
            <a:fillRect/>
          </a:stretch>
        </p:blipFill>
        <p:spPr>
          <a:xfrm>
            <a:off x="6096000" y="791896"/>
            <a:ext cx="5608320" cy="5229758"/>
          </a:xfrm>
          <a:prstGeom prst="rect">
            <a:avLst/>
          </a:prstGeom>
        </p:spPr>
      </p:pic>
      <p:sp>
        <p:nvSpPr>
          <p:cNvPr id="4" name="Title 1">
            <a:extLst>
              <a:ext uri="{FF2B5EF4-FFF2-40B4-BE49-F238E27FC236}">
                <a16:creationId xmlns:a16="http://schemas.microsoft.com/office/drawing/2014/main" id="{8DCCA126-76A4-CD2F-E560-1F837BB0D036}"/>
              </a:ext>
            </a:extLst>
          </p:cNvPr>
          <p:cNvSpPr txBox="1">
            <a:spLocks/>
          </p:cNvSpPr>
          <p:nvPr/>
        </p:nvSpPr>
        <p:spPr>
          <a:xfrm>
            <a:off x="1383564" y="348865"/>
            <a:ext cx="9718111" cy="157644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endParaRPr lang="en-US" sz="4000" b="1" kern="1200" dirty="0">
              <a:solidFill>
                <a:srgbClr val="FFFFFF"/>
              </a:solidFill>
              <a:latin typeface="+mj-lt"/>
              <a:ea typeface="+mj-ea"/>
              <a:cs typeface="+mj-cs"/>
            </a:endParaRPr>
          </a:p>
        </p:txBody>
      </p:sp>
    </p:spTree>
    <p:extLst>
      <p:ext uri="{BB962C8B-B14F-4D97-AF65-F5344CB8AC3E}">
        <p14:creationId xmlns:p14="http://schemas.microsoft.com/office/powerpoint/2010/main" val="1712314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B7930819-9B30-2386-02EA-745CD757B806}"/>
              </a:ext>
            </a:extLst>
          </p:cNvPr>
          <p:cNvSpPr txBox="1"/>
          <p:nvPr/>
        </p:nvSpPr>
        <p:spPr>
          <a:xfrm>
            <a:off x="660042" y="891652"/>
            <a:ext cx="4412021" cy="3030724"/>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kern="1200" dirty="0">
                <a:solidFill>
                  <a:srgbClr val="FFFFFF"/>
                </a:solidFill>
                <a:latin typeface="+mj-lt"/>
                <a:ea typeface="+mj-ea"/>
                <a:cs typeface="+mj-cs"/>
              </a:rPr>
              <a:t>Course CIM Display</a:t>
            </a:r>
          </a:p>
        </p:txBody>
      </p:sp>
      <p:sp>
        <p:nvSpPr>
          <p:cNvPr id="7" name="TextBox 6">
            <a:extLst>
              <a:ext uri="{FF2B5EF4-FFF2-40B4-BE49-F238E27FC236}">
                <a16:creationId xmlns:a16="http://schemas.microsoft.com/office/drawing/2014/main" id="{7C88C502-13EA-7A13-F740-0EF391701E0D}"/>
              </a:ext>
            </a:extLst>
          </p:cNvPr>
          <p:cNvSpPr txBox="1"/>
          <p:nvPr/>
        </p:nvSpPr>
        <p:spPr>
          <a:xfrm>
            <a:off x="945791" y="4745317"/>
            <a:ext cx="4126272" cy="1375145"/>
          </a:xfrm>
          <a:prstGeom prst="rect">
            <a:avLst/>
          </a:prstGeom>
        </p:spPr>
        <p:txBody>
          <a:bodyPr vert="horz" lIns="91440" tIns="45720" rIns="91440" bIns="45720" rtlCol="0">
            <a:normAutofit/>
          </a:bodyPr>
          <a:lstStyle/>
          <a:p>
            <a:pPr algn="r">
              <a:lnSpc>
                <a:spcPct val="90000"/>
              </a:lnSpc>
              <a:spcBef>
                <a:spcPts val="1000"/>
              </a:spcBef>
            </a:pPr>
            <a:r>
              <a:rPr lang="en-US" sz="2400" b="1" kern="1200" dirty="0">
                <a:solidFill>
                  <a:srgbClr val="FFFFFF"/>
                </a:solidFill>
                <a:latin typeface="+mn-lt"/>
                <a:ea typeface="+mn-ea"/>
                <a:cs typeface="+mn-cs"/>
              </a:rPr>
              <a:t>Alignment of Individual Courses with Academic Programs</a:t>
            </a:r>
          </a:p>
        </p:txBody>
      </p:sp>
      <p:sp>
        <p:nvSpPr>
          <p:cNvPr id="4" name="Title 1">
            <a:extLst>
              <a:ext uri="{FF2B5EF4-FFF2-40B4-BE49-F238E27FC236}">
                <a16:creationId xmlns:a16="http://schemas.microsoft.com/office/drawing/2014/main" id="{8DCCA126-76A4-CD2F-E560-1F837BB0D036}"/>
              </a:ext>
            </a:extLst>
          </p:cNvPr>
          <p:cNvSpPr txBox="1">
            <a:spLocks/>
          </p:cNvSpPr>
          <p:nvPr/>
        </p:nvSpPr>
        <p:spPr>
          <a:xfrm>
            <a:off x="1383564" y="348865"/>
            <a:ext cx="9718111" cy="157644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endParaRPr lang="en-US" sz="4000" b="1" kern="1200" dirty="0">
              <a:solidFill>
                <a:srgbClr val="FFFFFF"/>
              </a:solidFill>
              <a:latin typeface="+mj-lt"/>
              <a:ea typeface="+mj-ea"/>
              <a:cs typeface="+mj-cs"/>
            </a:endParaRPr>
          </a:p>
        </p:txBody>
      </p:sp>
      <p:pic>
        <p:nvPicPr>
          <p:cNvPr id="3" name="Picture 2">
            <a:extLst>
              <a:ext uri="{FF2B5EF4-FFF2-40B4-BE49-F238E27FC236}">
                <a16:creationId xmlns:a16="http://schemas.microsoft.com/office/drawing/2014/main" id="{070C261A-3BF1-BE5A-0A50-2DF4E2F64F1D}"/>
              </a:ext>
            </a:extLst>
          </p:cNvPr>
          <p:cNvPicPr>
            <a:picLocks noChangeAspect="1"/>
          </p:cNvPicPr>
          <p:nvPr/>
        </p:nvPicPr>
        <p:blipFill>
          <a:blip r:embed="rId2"/>
          <a:stretch>
            <a:fillRect/>
          </a:stretch>
        </p:blipFill>
        <p:spPr>
          <a:xfrm>
            <a:off x="5916813" y="2274176"/>
            <a:ext cx="5639067" cy="2904331"/>
          </a:xfrm>
          <a:prstGeom prst="rect">
            <a:avLst/>
          </a:prstGeom>
        </p:spPr>
      </p:pic>
    </p:spTree>
    <p:extLst>
      <p:ext uri="{BB962C8B-B14F-4D97-AF65-F5344CB8AC3E}">
        <p14:creationId xmlns:p14="http://schemas.microsoft.com/office/powerpoint/2010/main" val="1573758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1">
            <a:extLst>
              <a:ext uri="{FF2B5EF4-FFF2-40B4-BE49-F238E27FC236}">
                <a16:creationId xmlns:a16="http://schemas.microsoft.com/office/drawing/2014/main" id="{8DCCA126-76A4-CD2F-E560-1F837BB0D036}"/>
              </a:ext>
            </a:extLst>
          </p:cNvPr>
          <p:cNvSpPr txBox="1">
            <a:spLocks/>
          </p:cNvSpPr>
          <p:nvPr/>
        </p:nvSpPr>
        <p:spPr>
          <a:xfrm>
            <a:off x="1371597" y="348865"/>
            <a:ext cx="10044023" cy="8777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4000" b="1" kern="1200" dirty="0">
                <a:solidFill>
                  <a:srgbClr val="FFFFFF"/>
                </a:solidFill>
                <a:latin typeface="+mj-lt"/>
                <a:ea typeface="+mj-ea"/>
                <a:cs typeface="+mj-cs"/>
              </a:rPr>
              <a:t>Opportunities</a:t>
            </a:r>
          </a:p>
        </p:txBody>
      </p:sp>
      <p:graphicFrame>
        <p:nvGraphicFramePr>
          <p:cNvPr id="5" name="Content Placeholder 2">
            <a:extLst>
              <a:ext uri="{FF2B5EF4-FFF2-40B4-BE49-F238E27FC236}">
                <a16:creationId xmlns:a16="http://schemas.microsoft.com/office/drawing/2014/main" id="{130097B3-3EB8-E8DD-D552-0E4FCEE62BA9}"/>
              </a:ext>
            </a:extLst>
          </p:cNvPr>
          <p:cNvGraphicFramePr>
            <a:graphicFrameLocks/>
          </p:cNvGraphicFramePr>
          <p:nvPr>
            <p:extLst>
              <p:ext uri="{D42A27DB-BD31-4B8C-83A1-F6EECF244321}">
                <p14:modId xmlns:p14="http://schemas.microsoft.com/office/powerpoint/2010/main" val="287932180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104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189D1CC-3A6C-D6F8-E4C5-456657917033}"/>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a:solidFill>
                  <a:srgbClr val="FFFFFF"/>
                </a:solidFill>
                <a:latin typeface="+mj-lt"/>
                <a:ea typeface="+mj-ea"/>
                <a:cs typeface="+mj-cs"/>
              </a:rPr>
              <a:t>Questions</a:t>
            </a:r>
          </a:p>
        </p:txBody>
      </p:sp>
      <p:sp>
        <p:nvSpPr>
          <p:cNvPr id="39" name="Rectangle 38">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245D6B1B-838A-A2A5-E3FC-6AF16A1F632F}"/>
              </a:ext>
            </a:extLst>
          </p:cNvPr>
          <p:cNvSpPr>
            <a:spLocks noGrp="1"/>
          </p:cNvSpPr>
          <p:nvPr>
            <p:ph type="body" idx="1"/>
          </p:nvPr>
        </p:nvSpPr>
        <p:spPr>
          <a:xfrm>
            <a:off x="1931874" y="4797188"/>
            <a:ext cx="6051236" cy="1241828"/>
          </a:xfrm>
        </p:spPr>
        <p:txBody>
          <a:bodyPr vert="horz" lIns="91440" tIns="45720" rIns="91440" bIns="45720" rtlCol="0">
            <a:normAutofit/>
          </a:bodyPr>
          <a:lstStyle/>
          <a:p>
            <a:pPr algn="r"/>
            <a:endParaRPr lang="en-US" sz="2400" kern="1200">
              <a:solidFill>
                <a:srgbClr val="FFFFFF"/>
              </a:solidFill>
              <a:latin typeface="+mn-lt"/>
              <a:ea typeface="+mn-ea"/>
              <a:cs typeface="+mn-cs"/>
            </a:endParaRPr>
          </a:p>
        </p:txBody>
      </p:sp>
      <p:sp>
        <p:nvSpPr>
          <p:cNvPr id="41" name="Rectangle 40">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2139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1AD175-5459-4BA0-451B-4BCB670BE87C}"/>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Evaluation Report Rubric Criteria Definitions</a:t>
            </a:r>
          </a:p>
        </p:txBody>
      </p:sp>
      <p:sp>
        <p:nvSpPr>
          <p:cNvPr id="3" name="Content Placeholder 2">
            <a:extLst>
              <a:ext uri="{FF2B5EF4-FFF2-40B4-BE49-F238E27FC236}">
                <a16:creationId xmlns:a16="http://schemas.microsoft.com/office/drawing/2014/main" id="{7299928C-FBFE-FF64-7F36-A3AA22171350}"/>
              </a:ext>
            </a:extLst>
          </p:cNvPr>
          <p:cNvSpPr>
            <a:spLocks noGrp="1"/>
          </p:cNvSpPr>
          <p:nvPr>
            <p:ph idx="1"/>
          </p:nvPr>
        </p:nvSpPr>
        <p:spPr>
          <a:xfrm>
            <a:off x="708917" y="1695236"/>
            <a:ext cx="11483083" cy="4982965"/>
          </a:xfrm>
        </p:spPr>
        <p:txBody>
          <a:bodyPr anchor="ctr">
            <a:normAutofit fontScale="77500" lnSpcReduction="20000"/>
          </a:bodyPr>
          <a:lstStyle/>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Actions taken:</a:t>
            </a:r>
            <a:r>
              <a:rPr lang="en-US" sz="1400">
                <a:effectLst/>
                <a:latin typeface="Calibri" panose="020F0502020204030204" pitchFamily="34" charset="0"/>
                <a:ea typeface="Calibri" panose="020F0502020204030204" pitchFamily="34" charset="0"/>
                <a:cs typeface="Times New Roman" panose="02020603050405020304" pitchFamily="18" charset="0"/>
              </a:rPr>
              <a:t> The connection between assessment results and program changes is clear.</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Assessment Method Plan Changes: Actions Taken:</a:t>
            </a:r>
            <a:r>
              <a:rPr lang="en-US" sz="1400">
                <a:effectLst/>
                <a:latin typeface="Calibri" panose="020F0502020204030204" pitchFamily="34" charset="0"/>
                <a:ea typeface="Calibri" panose="020F0502020204030204" pitchFamily="34" charset="0"/>
                <a:cs typeface="Times New Roman" panose="02020603050405020304" pitchFamily="18" charset="0"/>
              </a:rPr>
              <a:t> Identified actions taken and/or next steps for changes to the assessment methods/plans.</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Assessment Method Plan Changes:</a:t>
            </a:r>
            <a:r>
              <a:rPr lang="en-US" sz="1400">
                <a:effectLst/>
                <a:latin typeface="Calibri" panose="020F0502020204030204" pitchFamily="34" charset="0"/>
                <a:ea typeface="Calibri" panose="020F0502020204030204" pitchFamily="34" charset="0"/>
                <a:cs typeface="Times New Roman" panose="02020603050405020304" pitchFamily="18" charset="0"/>
              </a:rPr>
              <a:t> </a:t>
            </a:r>
            <a:r>
              <a:rPr lang="en-US" sz="1400" b="1">
                <a:effectLst/>
                <a:latin typeface="Calibri" panose="020F0502020204030204" pitchFamily="34" charset="0"/>
                <a:ea typeface="Calibri" panose="020F0502020204030204" pitchFamily="34" charset="0"/>
                <a:cs typeface="Times New Roman" panose="02020603050405020304" pitchFamily="18" charset="0"/>
              </a:rPr>
              <a:t>Target Completion Dates:</a:t>
            </a:r>
            <a:r>
              <a:rPr lang="en-US" sz="1400">
                <a:effectLst/>
                <a:latin typeface="Calibri" panose="020F0502020204030204" pitchFamily="34" charset="0"/>
                <a:ea typeface="Calibri" panose="020F0502020204030204" pitchFamily="34" charset="0"/>
                <a:cs typeface="Times New Roman" panose="02020603050405020304" pitchFamily="18" charset="0"/>
              </a:rPr>
              <a:t> Identified target completion dates of action steps.</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Describes how the results have been shared with program faculty/staff and they have provided input about curriculum improvements.:</a:t>
            </a:r>
            <a:r>
              <a:rPr lang="en-US" sz="1400">
                <a:effectLst/>
                <a:latin typeface="Calibri" panose="020F0502020204030204" pitchFamily="34" charset="0"/>
                <a:ea typeface="Calibri" panose="020F0502020204030204" pitchFamily="34" charset="0"/>
                <a:cs typeface="Times New Roman" panose="02020603050405020304" pitchFamily="18" charset="0"/>
              </a:rPr>
              <a:t> Results shared with faculty; faculty input gathered</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Direct measures of students learning used:</a:t>
            </a:r>
            <a:r>
              <a:rPr lang="en-US" sz="1400">
                <a:effectLst/>
                <a:latin typeface="Calibri" panose="020F0502020204030204" pitchFamily="34" charset="0"/>
                <a:ea typeface="Calibri" panose="020F0502020204030204" pitchFamily="34" charset="0"/>
                <a:cs typeface="Times New Roman" panose="02020603050405020304" pitchFamily="18" charset="0"/>
              </a:rPr>
              <a:t> Learning outcomes are assessed using direct measures of student learning (e.g., projects, papers, exams, a prescribed formalized test, or other program requirements, e.g., portfolio), although indirect measures also may be used to supplement.</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Embedded assessments (Curricular only):</a:t>
            </a:r>
            <a:r>
              <a:rPr lang="en-US" sz="1400">
                <a:effectLst/>
                <a:latin typeface="Calibri" panose="020F0502020204030204" pitchFamily="34" charset="0"/>
                <a:ea typeface="Calibri" panose="020F0502020204030204" pitchFamily="34" charset="0"/>
                <a:cs typeface="Times New Roman" panose="02020603050405020304" pitchFamily="18" charset="0"/>
              </a:rPr>
              <a:t> Most or all of the direct assessment data being collected are embedded as a requirement for a course.</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Expectations for Student Achievement:</a:t>
            </a:r>
            <a:r>
              <a:rPr lang="en-US" sz="1400">
                <a:effectLst/>
                <a:latin typeface="Calibri" panose="020F0502020204030204" pitchFamily="34" charset="0"/>
                <a:ea typeface="Calibri" panose="020F0502020204030204" pitchFamily="34" charset="0"/>
                <a:cs typeface="Times New Roman" panose="02020603050405020304" pitchFamily="18" charset="0"/>
              </a:rPr>
              <a:t> Results are described in terms of how well the students performed compared to target levels of achievement. They are reported in terms of the proportion of students that did not meet, met, or exceeded expected levels of competency.</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Learning Outcomes Changes:</a:t>
            </a:r>
            <a:r>
              <a:rPr lang="en-US" sz="1400">
                <a:effectLst/>
                <a:latin typeface="Calibri" panose="020F0502020204030204" pitchFamily="34" charset="0"/>
                <a:ea typeface="Calibri" panose="020F0502020204030204" pitchFamily="34" charset="0"/>
                <a:cs typeface="Times New Roman" panose="02020603050405020304" pitchFamily="18" charset="0"/>
              </a:rPr>
              <a:t> </a:t>
            </a:r>
            <a:r>
              <a:rPr lang="en-US" sz="1400" b="1">
                <a:effectLst/>
                <a:latin typeface="Calibri" panose="020F0502020204030204" pitchFamily="34" charset="0"/>
                <a:ea typeface="Calibri" panose="020F0502020204030204" pitchFamily="34" charset="0"/>
                <a:cs typeface="Times New Roman" panose="02020603050405020304" pitchFamily="18" charset="0"/>
              </a:rPr>
              <a:t>Actions Taken:</a:t>
            </a:r>
            <a:r>
              <a:rPr lang="en-US" sz="1400">
                <a:effectLst/>
                <a:latin typeface="Calibri" panose="020F0502020204030204" pitchFamily="34" charset="0"/>
                <a:ea typeface="Calibri" panose="020F0502020204030204" pitchFamily="34" charset="0"/>
                <a:cs typeface="Times New Roman" panose="02020603050405020304" pitchFamily="18" charset="0"/>
              </a:rPr>
              <a:t> Identified actions taken and/or next steps for changes to the learning outcome(s).</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Learning Outcomes Changes: Target Completion Dates:</a:t>
            </a:r>
            <a:r>
              <a:rPr lang="en-US" sz="1400">
                <a:effectLst/>
                <a:latin typeface="Calibri" panose="020F0502020204030204" pitchFamily="34" charset="0"/>
                <a:ea typeface="Calibri" panose="020F0502020204030204" pitchFamily="34" charset="0"/>
                <a:cs typeface="Times New Roman" panose="02020603050405020304" pitchFamily="18" charset="0"/>
              </a:rPr>
              <a:t> Identified target completion dates of action steps.</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PLOs Assessed:</a:t>
            </a:r>
            <a:r>
              <a:rPr lang="en-US" sz="1400">
                <a:effectLst/>
                <a:latin typeface="Calibri" panose="020F0502020204030204" pitchFamily="34" charset="0"/>
                <a:ea typeface="Calibri" panose="020F0502020204030204" pitchFamily="34" charset="0"/>
                <a:cs typeface="Times New Roman" panose="02020603050405020304" pitchFamily="18" charset="0"/>
              </a:rPr>
              <a:t> Identifies specific program Learning Outcomes that were assessed this year.</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Results &amp; Program Changes: Actions Taken:</a:t>
            </a:r>
            <a:r>
              <a:rPr lang="en-US" sz="1400">
                <a:effectLst/>
                <a:latin typeface="Calibri" panose="020F0502020204030204" pitchFamily="34" charset="0"/>
                <a:ea typeface="Calibri" panose="020F0502020204030204" pitchFamily="34" charset="0"/>
                <a:cs typeface="Times New Roman" panose="02020603050405020304" pitchFamily="18" charset="0"/>
              </a:rPr>
              <a:t> Identified actions taken and/or next steps for changes to the program.</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Results &amp; Program Changes: Person/Groups Responsible</a:t>
            </a:r>
            <a:r>
              <a:rPr lang="en-US" sz="1400">
                <a:effectLst/>
                <a:latin typeface="Calibri" panose="020F0502020204030204" pitchFamily="34" charset="0"/>
                <a:ea typeface="Calibri" panose="020F0502020204030204" pitchFamily="34" charset="0"/>
                <a:cs typeface="Times New Roman" panose="02020603050405020304" pitchFamily="18" charset="0"/>
              </a:rPr>
              <a:t>: Identified person or group(s) responsible for each action step.</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Results &amp; Program Changes: Target Completion Dates:</a:t>
            </a:r>
            <a:r>
              <a:rPr lang="en-US" sz="1400">
                <a:effectLst/>
                <a:latin typeface="Calibri" panose="020F0502020204030204" pitchFamily="34" charset="0"/>
                <a:ea typeface="Calibri" panose="020F0502020204030204" pitchFamily="34" charset="0"/>
                <a:cs typeface="Times New Roman" panose="02020603050405020304" pitchFamily="18" charset="0"/>
              </a:rPr>
              <a:t> Identified target completion dates of action steps.</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Results and Conclusions:</a:t>
            </a:r>
            <a:r>
              <a:rPr lang="en-US" sz="1400">
                <a:effectLst/>
                <a:latin typeface="Calibri" panose="020F0502020204030204" pitchFamily="34" charset="0"/>
                <a:ea typeface="Calibri" panose="020F0502020204030204" pitchFamily="34" charset="0"/>
                <a:cs typeface="Times New Roman" panose="02020603050405020304" pitchFamily="18" charset="0"/>
              </a:rPr>
              <a:t> Results are clearly and concisely described, with respect to the Learning Outcomes identified above. Includes tables, charts, or other visuals to highlight key findings, as appropriate.</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Results Description-clear description:</a:t>
            </a:r>
            <a:r>
              <a:rPr lang="en-US" sz="1400">
                <a:effectLst/>
                <a:latin typeface="Calibri" panose="020F0502020204030204" pitchFamily="34" charset="0"/>
                <a:ea typeface="Calibri" panose="020F0502020204030204" pitchFamily="34" charset="0"/>
                <a:cs typeface="Times New Roman" panose="02020603050405020304" pitchFamily="18" charset="0"/>
              </a:rPr>
              <a:t> Results (both quantitative and qualitative) are clearly described, with respect to the Student Learning Outcomes assessed and compare results to past trends, as appropriate. Includes tables, charts, or other visuals to highlight key findings, as appropriate.</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Results Description-decision-making:</a:t>
            </a:r>
            <a:r>
              <a:rPr lang="en-US" sz="1400">
                <a:effectLst/>
                <a:latin typeface="Calibri" panose="020F0502020204030204" pitchFamily="34" charset="0"/>
                <a:ea typeface="Calibri" panose="020F0502020204030204" pitchFamily="34" charset="0"/>
                <a:cs typeface="Times New Roman" panose="02020603050405020304" pitchFamily="18" charset="0"/>
              </a:rPr>
              <a:t> Results/findings are described in a way that makes it clear how they provide the basis for program decision making.</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Results Description-methods evaluated:</a:t>
            </a:r>
            <a:r>
              <a:rPr lang="en-US" sz="1400">
                <a:effectLst/>
                <a:latin typeface="Calibri" panose="020F0502020204030204" pitchFamily="34" charset="0"/>
                <a:ea typeface="Calibri" panose="020F0502020204030204" pitchFamily="34" charset="0"/>
                <a:cs typeface="Times New Roman" panose="02020603050405020304" pitchFamily="18" charset="0"/>
              </a:rPr>
              <a:t> Assessment methods are evaluated and the strengths and weaknesses of the assessment methods used were discussed.</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Rubrics, measures attached or described:</a:t>
            </a:r>
            <a:r>
              <a:rPr lang="en-US" sz="1400">
                <a:effectLst/>
                <a:latin typeface="Calibri" panose="020F0502020204030204" pitchFamily="34" charset="0"/>
                <a:ea typeface="Calibri" panose="020F0502020204030204" pitchFamily="34" charset="0"/>
                <a:cs typeface="Times New Roman" panose="02020603050405020304" pitchFamily="18" charset="0"/>
              </a:rPr>
              <a:t> Assessment instruments and rubrics are clearly described or attached to the report.</a:t>
            </a:r>
          </a:p>
          <a:p>
            <a:pPr marL="0" marR="0" indent="0">
              <a:spcBef>
                <a:spcPts val="0"/>
              </a:spcBef>
              <a:spcAft>
                <a:spcPts val="800"/>
              </a:spcAft>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Who was assessed:</a:t>
            </a:r>
            <a:r>
              <a:rPr lang="en-US" sz="1400">
                <a:effectLst/>
                <a:latin typeface="Calibri" panose="020F0502020204030204" pitchFamily="34" charset="0"/>
                <a:ea typeface="Calibri" panose="020F0502020204030204" pitchFamily="34" charset="0"/>
                <a:cs typeface="Times New Roman" panose="02020603050405020304" pitchFamily="18" charset="0"/>
              </a:rPr>
              <a:t> The student sample (i.e., number of students, class level, and data collection) were described.</a:t>
            </a:r>
          </a:p>
          <a:p>
            <a:endParaRPr lang="en-US" sz="500" dirty="0"/>
          </a:p>
        </p:txBody>
      </p:sp>
    </p:spTree>
    <p:extLst>
      <p:ext uri="{BB962C8B-B14F-4D97-AF65-F5344CB8AC3E}">
        <p14:creationId xmlns:p14="http://schemas.microsoft.com/office/powerpoint/2010/main" val="17529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2">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4">
            <a:extLst>
              <a:ext uri="{FF2B5EF4-FFF2-40B4-BE49-F238E27FC236}">
                <a16:creationId xmlns:a16="http://schemas.microsoft.com/office/drawing/2014/main" id="{FD073016-B734-483B-8953-5BADEE1451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0" y="0"/>
            <a:ext cx="8157458" cy="6858000"/>
          </a:xfrm>
          <a:prstGeom prst="rect">
            <a:avLst/>
          </a:prstGeom>
          <a:gradFill>
            <a:gsLst>
              <a:gs pos="2000">
                <a:schemeClr val="accent1"/>
              </a:gs>
              <a:gs pos="78000">
                <a:schemeClr val="accent1">
                  <a:lumMod val="50000"/>
                </a:schemeClr>
              </a:gs>
              <a:gs pos="100000">
                <a:srgbClr val="000000">
                  <a:alpha val="85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6">
            <a:extLst>
              <a:ext uri="{FF2B5EF4-FFF2-40B4-BE49-F238E27FC236}">
                <a16:creationId xmlns:a16="http://schemas.microsoft.com/office/drawing/2014/main" id="{90A7EAB6-59D3-4325-8DE6-E0CA4009CE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4537" y="1839884"/>
            <a:ext cx="8157460" cy="5017687"/>
          </a:xfrm>
          <a:prstGeom prst="rect">
            <a:avLst/>
          </a:prstGeom>
          <a:gradFill>
            <a:gsLst>
              <a:gs pos="0">
                <a:schemeClr val="accent1">
                  <a:lumMod val="60000"/>
                  <a:lumOff val="40000"/>
                  <a:alpha val="30000"/>
                </a:schemeClr>
              </a:gs>
              <a:gs pos="100000">
                <a:srgbClr val="000000">
                  <a:alpha val="44000"/>
                </a:srgb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8">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063179" y="-33131"/>
            <a:ext cx="6857999" cy="6923403"/>
          </a:xfrm>
          <a:prstGeom prst="rect">
            <a:avLst/>
          </a:prstGeom>
          <a:gradFill>
            <a:gsLst>
              <a:gs pos="56000">
                <a:schemeClr val="accent1">
                  <a:lumMod val="60000"/>
                  <a:lumOff val="40000"/>
                  <a:alpha val="0"/>
                </a:schemeClr>
              </a:gs>
              <a:gs pos="100000">
                <a:schemeClr val="accent1"/>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25D6F749-3301-234D-8027-8DC0BA865999}"/>
              </a:ext>
            </a:extLst>
          </p:cNvPr>
          <p:cNvPicPr>
            <a:picLocks noChangeAspect="1"/>
          </p:cNvPicPr>
          <p:nvPr/>
        </p:nvPicPr>
        <p:blipFill rotWithShape="1">
          <a:blip r:embed="rId2"/>
          <a:srcRect r="1" b="13"/>
          <a:stretch/>
        </p:blipFill>
        <p:spPr>
          <a:xfrm>
            <a:off x="812176" y="457200"/>
            <a:ext cx="10567648" cy="5943600"/>
          </a:xfrm>
          <a:prstGeom prst="rect">
            <a:avLst/>
          </a:prstGeom>
          <a:noFill/>
        </p:spPr>
      </p:pic>
      <p:sp>
        <p:nvSpPr>
          <p:cNvPr id="5" name="Slide Number Placeholder 4" hidden="1">
            <a:extLst>
              <a:ext uri="{FF2B5EF4-FFF2-40B4-BE49-F238E27FC236}">
                <a16:creationId xmlns:a16="http://schemas.microsoft.com/office/drawing/2014/main" id="{055305D9-B720-2354-CB2B-31835CB9327D}"/>
              </a:ext>
            </a:extLst>
          </p:cNvPr>
          <p:cNvSpPr>
            <a:spLocks/>
          </p:cNvSpPr>
          <p:nvPr/>
        </p:nvSpPr>
        <p:spPr>
          <a:xfrm>
            <a:off x="10408409" y="801125"/>
            <a:ext cx="873263" cy="242573"/>
          </a:xfrm>
          <a:prstGeom prst="rect">
            <a:avLst/>
          </a:prstGeom>
        </p:spPr>
        <p:txBody>
          <a:bodyPr/>
          <a:lstStyle/>
          <a:p>
            <a:pPr defTabSz="804672">
              <a:spcAft>
                <a:spcPts val="528"/>
              </a:spcAft>
            </a:pPr>
            <a:fld id="{48F63A3B-78C7-47BE-AE5E-E10140E04643}" type="slidenum">
              <a:rPr lang="en-US" sz="1584" kern="1200">
                <a:solidFill>
                  <a:schemeClr val="tx1"/>
                </a:solidFill>
                <a:latin typeface="+mn-lt"/>
                <a:ea typeface="+mn-ea"/>
                <a:cs typeface="+mn-cs"/>
              </a:rPr>
              <a:pPr defTabSz="804672">
                <a:spcAft>
                  <a:spcPts val="528"/>
                </a:spcAft>
              </a:pPr>
              <a:t>3</a:t>
            </a:fld>
            <a:endParaRPr lang="en-US"/>
          </a:p>
        </p:txBody>
      </p:sp>
      <p:sp>
        <p:nvSpPr>
          <p:cNvPr id="8" name="Oval 7">
            <a:extLst>
              <a:ext uri="{FF2B5EF4-FFF2-40B4-BE49-F238E27FC236}">
                <a16:creationId xmlns:a16="http://schemas.microsoft.com/office/drawing/2014/main" id="{760A22B9-8EFB-77E3-3359-A06219DAF5CC}"/>
              </a:ext>
            </a:extLst>
          </p:cNvPr>
          <p:cNvSpPr/>
          <p:nvPr/>
        </p:nvSpPr>
        <p:spPr>
          <a:xfrm>
            <a:off x="9442827" y="1236815"/>
            <a:ext cx="1936997" cy="1680878"/>
          </a:xfrm>
          <a:prstGeom prst="ellipse">
            <a:avLst/>
          </a:prstGeom>
          <a:noFill/>
          <a:ln w="28575">
            <a:solidFill>
              <a:srgbClr val="FFDE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238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CF09A3E-3CCA-8481-7511-101B20709423}"/>
              </a:ext>
            </a:extLst>
          </p:cNvPr>
          <p:cNvSpPr>
            <a:spLocks noGrp="1"/>
          </p:cNvSpPr>
          <p:nvPr>
            <p:ph type="title"/>
          </p:nvPr>
        </p:nvSpPr>
        <p:spPr>
          <a:xfrm>
            <a:off x="1350682" y="755654"/>
            <a:ext cx="10053763" cy="2928470"/>
          </a:xfrm>
        </p:spPr>
        <p:txBody>
          <a:bodyPr vert="horz" lIns="91440" tIns="45720" rIns="91440" bIns="45720" rtlCol="0" anchor="b">
            <a:normAutofit/>
          </a:bodyPr>
          <a:lstStyle/>
          <a:p>
            <a:r>
              <a:rPr lang="en-US" sz="4800" kern="1200">
                <a:solidFill>
                  <a:srgbClr val="FFFFFF"/>
                </a:solidFill>
                <a:latin typeface="+mj-lt"/>
                <a:ea typeface="+mj-ea"/>
                <a:cs typeface="+mj-cs"/>
              </a:rPr>
              <a:t>Findings</a:t>
            </a:r>
          </a:p>
        </p:txBody>
      </p:sp>
      <p:sp>
        <p:nvSpPr>
          <p:cNvPr id="3" name="Text Placeholder 2">
            <a:extLst>
              <a:ext uri="{FF2B5EF4-FFF2-40B4-BE49-F238E27FC236}">
                <a16:creationId xmlns:a16="http://schemas.microsoft.com/office/drawing/2014/main" id="{1057D67B-80F5-5343-1BA9-BFEFC2ABAEAD}"/>
              </a:ext>
            </a:extLst>
          </p:cNvPr>
          <p:cNvSpPr>
            <a:spLocks noGrp="1"/>
          </p:cNvSpPr>
          <p:nvPr>
            <p:ph type="body" idx="1"/>
          </p:nvPr>
        </p:nvSpPr>
        <p:spPr>
          <a:xfrm>
            <a:off x="1350682" y="4870824"/>
            <a:ext cx="10005951" cy="1458258"/>
          </a:xfrm>
        </p:spPr>
        <p:txBody>
          <a:bodyPr vert="horz" lIns="91440" tIns="45720" rIns="91440" bIns="45720" rtlCol="0" anchor="ctr">
            <a:normAutofit/>
          </a:bodyPr>
          <a:lstStyle/>
          <a:p>
            <a:r>
              <a:rPr lang="en-US" kern="1200">
                <a:solidFill>
                  <a:schemeClr val="tx1"/>
                </a:solidFill>
                <a:latin typeface="+mn-lt"/>
                <a:ea typeface="+mn-ea"/>
                <a:cs typeface="+mn-cs"/>
              </a:rPr>
              <a:t>Overview</a:t>
            </a:r>
          </a:p>
          <a:p>
            <a:r>
              <a:rPr lang="en-US" kern="1200">
                <a:solidFill>
                  <a:schemeClr val="tx1"/>
                </a:solidFill>
                <a:latin typeface="+mn-lt"/>
                <a:ea typeface="+mn-ea"/>
                <a:cs typeface="+mn-cs"/>
              </a:rPr>
              <a:t>Declined Reports</a:t>
            </a:r>
          </a:p>
          <a:p>
            <a:r>
              <a:rPr lang="en-US" kern="1200">
                <a:solidFill>
                  <a:schemeClr val="tx1"/>
                </a:solidFill>
                <a:latin typeface="+mn-lt"/>
                <a:ea typeface="+mn-ea"/>
                <a:cs typeface="+mn-cs"/>
              </a:rPr>
              <a:t>Results by Institutional Student Learning Outcome</a:t>
            </a:r>
          </a:p>
        </p:txBody>
      </p:sp>
    </p:spTree>
    <p:extLst>
      <p:ext uri="{BB962C8B-B14F-4D97-AF65-F5344CB8AC3E}">
        <p14:creationId xmlns:p14="http://schemas.microsoft.com/office/powerpoint/2010/main" val="3026737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365660-7CBA-C039-2897-670A52208CE9}"/>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Overview of Graduate-Level Program Reports</a:t>
            </a:r>
          </a:p>
        </p:txBody>
      </p:sp>
      <p:sp>
        <p:nvSpPr>
          <p:cNvPr id="3" name="Content Placeholder 2">
            <a:extLst>
              <a:ext uri="{FF2B5EF4-FFF2-40B4-BE49-F238E27FC236}">
                <a16:creationId xmlns:a16="http://schemas.microsoft.com/office/drawing/2014/main" id="{C7746E43-7E9C-9C72-7317-A36D0F416983}"/>
              </a:ext>
            </a:extLst>
          </p:cNvPr>
          <p:cNvSpPr>
            <a:spLocks noGrp="1"/>
          </p:cNvSpPr>
          <p:nvPr>
            <p:ph idx="1"/>
          </p:nvPr>
        </p:nvSpPr>
        <p:spPr>
          <a:xfrm>
            <a:off x="4212405" y="649480"/>
            <a:ext cx="7695344" cy="5546047"/>
          </a:xfrm>
        </p:spPr>
        <p:txBody>
          <a:bodyPr anchor="ctr">
            <a:normAutofit/>
          </a:bodyPr>
          <a:lstStyle/>
          <a:p>
            <a:pPr marL="0" indent="0">
              <a:buNone/>
            </a:pPr>
            <a:r>
              <a:rPr lang="en-US" sz="2000" dirty="0"/>
              <a:t>171 Graduate/Professional Programs and Post-Baccalaureate Certificates</a:t>
            </a:r>
          </a:p>
          <a:p>
            <a:pPr marL="457200" lvl="1" indent="0">
              <a:buNone/>
            </a:pPr>
            <a:r>
              <a:rPr lang="en-US" sz="2000" dirty="0"/>
              <a:t>44 		Post-Baccalaureate Certificates</a:t>
            </a:r>
          </a:p>
          <a:p>
            <a:pPr marL="457200" lvl="1" indent="0">
              <a:buNone/>
            </a:pPr>
            <a:r>
              <a:rPr lang="en-US" sz="2000" dirty="0"/>
              <a:t>127 		Graduate/Professional Programs </a:t>
            </a:r>
          </a:p>
          <a:p>
            <a:pPr marL="0" indent="0">
              <a:buNone/>
            </a:pPr>
            <a:endParaRPr lang="en-US" sz="2000" dirty="0"/>
          </a:p>
          <a:p>
            <a:pPr marL="0" indent="0">
              <a:buNone/>
            </a:pPr>
            <a:r>
              <a:rPr lang="en-US" sz="2000" dirty="0"/>
              <a:t>82 (48%) 	Complete</a:t>
            </a:r>
          </a:p>
          <a:p>
            <a:pPr marL="457200" lvl="1" indent="0">
              <a:buNone/>
            </a:pPr>
            <a:r>
              <a:rPr lang="en-US" sz="2000" dirty="0"/>
              <a:t>		9 		Multi-Year </a:t>
            </a:r>
          </a:p>
          <a:p>
            <a:pPr marL="457200" lvl="1" indent="0">
              <a:buNone/>
            </a:pPr>
            <a:r>
              <a:rPr lang="en-US" sz="2000" dirty="0"/>
              <a:t>		73 		One-Year </a:t>
            </a:r>
          </a:p>
          <a:p>
            <a:pPr marL="0" indent="0">
              <a:buNone/>
            </a:pPr>
            <a:r>
              <a:rPr lang="en-US" sz="2000" i="1" dirty="0"/>
              <a:t>83 (49%) 	Declined</a:t>
            </a:r>
          </a:p>
          <a:p>
            <a:pPr marL="0" indent="0">
              <a:buNone/>
            </a:pPr>
            <a:r>
              <a:rPr lang="en-US" sz="2000" dirty="0"/>
              <a:t>6 (1%)		Incomplete</a:t>
            </a:r>
          </a:p>
        </p:txBody>
      </p:sp>
    </p:spTree>
    <p:extLst>
      <p:ext uri="{BB962C8B-B14F-4D97-AF65-F5344CB8AC3E}">
        <p14:creationId xmlns:p14="http://schemas.microsoft.com/office/powerpoint/2010/main" val="1333131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1D7521-2030-A55D-3F53-44107AE398A1}"/>
              </a:ext>
            </a:extLst>
          </p:cNvPr>
          <p:cNvSpPr>
            <a:spLocks noGrp="1"/>
          </p:cNvSpPr>
          <p:nvPr>
            <p:ph type="title"/>
          </p:nvPr>
        </p:nvSpPr>
        <p:spPr>
          <a:xfrm>
            <a:off x="1371597" y="348865"/>
            <a:ext cx="10044023" cy="877729"/>
          </a:xfrm>
        </p:spPr>
        <p:txBody>
          <a:bodyPr vert="horz" lIns="91440" tIns="45720" rIns="91440" bIns="45720" rtlCol="0" anchor="ctr">
            <a:noAutofit/>
          </a:bodyPr>
          <a:lstStyle/>
          <a:p>
            <a:r>
              <a:rPr lang="en-US" sz="4000" b="1" kern="1200" dirty="0">
                <a:solidFill>
                  <a:srgbClr val="FFFFFF"/>
                </a:solidFill>
                <a:latin typeface="+mj-lt"/>
                <a:ea typeface="+mj-ea"/>
                <a:cs typeface="+mj-cs"/>
              </a:rPr>
              <a:t>34 Declined </a:t>
            </a:r>
            <a:br>
              <a:rPr lang="en-US" sz="4000" b="1" kern="1200" dirty="0">
                <a:solidFill>
                  <a:srgbClr val="FFFFFF"/>
                </a:solidFill>
                <a:latin typeface="+mj-lt"/>
                <a:ea typeface="+mj-ea"/>
                <a:cs typeface="+mj-cs"/>
              </a:rPr>
            </a:br>
            <a:r>
              <a:rPr lang="en-US" sz="4000" b="1" kern="1200" dirty="0">
                <a:solidFill>
                  <a:srgbClr val="FFFFFF"/>
                </a:solidFill>
                <a:latin typeface="+mj-lt"/>
                <a:ea typeface="+mj-ea"/>
                <a:cs typeface="+mj-cs"/>
              </a:rPr>
              <a:t>Post-Baccalaureate Certificates </a:t>
            </a:r>
          </a:p>
        </p:txBody>
      </p:sp>
      <p:sp>
        <p:nvSpPr>
          <p:cNvPr id="3" name="Text Placeholder 2">
            <a:extLst>
              <a:ext uri="{FF2B5EF4-FFF2-40B4-BE49-F238E27FC236}">
                <a16:creationId xmlns:a16="http://schemas.microsoft.com/office/drawing/2014/main" id="{2C33CE15-152B-BE37-6F15-67DE7C25D2E4}"/>
              </a:ext>
            </a:extLst>
          </p:cNvPr>
          <p:cNvSpPr>
            <a:spLocks/>
          </p:cNvSpPr>
          <p:nvPr/>
        </p:nvSpPr>
        <p:spPr>
          <a:xfrm>
            <a:off x="1171091" y="2112579"/>
            <a:ext cx="4796627" cy="766220"/>
          </a:xfrm>
          <a:prstGeom prst="rect">
            <a:avLst/>
          </a:prstGeom>
        </p:spPr>
        <p:txBody>
          <a:bodyPr/>
          <a:lstStyle/>
          <a:p>
            <a:pPr defTabSz="841248">
              <a:spcAft>
                <a:spcPts val="600"/>
              </a:spcAft>
            </a:pPr>
            <a:r>
              <a:rPr lang="en-US" sz="2800" b="1" kern="1200" dirty="0">
                <a:solidFill>
                  <a:schemeClr val="tx1"/>
                </a:solidFill>
                <a:latin typeface="+mn-lt"/>
                <a:ea typeface="+mn-ea"/>
                <a:cs typeface="+mn-cs"/>
              </a:rPr>
              <a:t>College</a:t>
            </a:r>
            <a:endParaRPr lang="en-US" sz="2800" b="1" dirty="0"/>
          </a:p>
        </p:txBody>
      </p:sp>
      <p:sp>
        <p:nvSpPr>
          <p:cNvPr id="4" name="Content Placeholder 3">
            <a:extLst>
              <a:ext uri="{FF2B5EF4-FFF2-40B4-BE49-F238E27FC236}">
                <a16:creationId xmlns:a16="http://schemas.microsoft.com/office/drawing/2014/main" id="{805CDC90-99F3-DF50-06D2-423628BB357A}"/>
              </a:ext>
            </a:extLst>
          </p:cNvPr>
          <p:cNvSpPr>
            <a:spLocks/>
          </p:cNvSpPr>
          <p:nvPr/>
        </p:nvSpPr>
        <p:spPr>
          <a:xfrm>
            <a:off x="726712" y="2878799"/>
            <a:ext cx="6191769" cy="3426585"/>
          </a:xfrm>
          <a:prstGeom prst="rect">
            <a:avLst/>
          </a:prstGeom>
        </p:spPr>
        <p:txBody>
          <a:bodyPr>
            <a:normAutofit/>
          </a:bodyPr>
          <a:lstStyle/>
          <a:p>
            <a:pPr marL="420624" lvl="1" defTabSz="841248">
              <a:spcAft>
                <a:spcPts val="600"/>
              </a:spcAft>
            </a:pPr>
            <a:r>
              <a:rPr lang="en-US" sz="2000" kern="1200" dirty="0">
                <a:solidFill>
                  <a:schemeClr val="tx1"/>
                </a:solidFill>
                <a:latin typeface="+mn-lt"/>
                <a:ea typeface="+mn-ea"/>
                <a:cs typeface="+mn-cs"/>
              </a:rPr>
              <a:t>1	College of Medicine and Life Sciences</a:t>
            </a:r>
          </a:p>
          <a:p>
            <a:pPr marL="420624" lvl="1" defTabSz="841248">
              <a:spcAft>
                <a:spcPts val="600"/>
              </a:spcAft>
            </a:pPr>
            <a:r>
              <a:rPr lang="en-US" sz="2000" kern="1200" dirty="0">
                <a:solidFill>
                  <a:schemeClr val="tx1"/>
                </a:solidFill>
                <a:latin typeface="+mn-lt"/>
                <a:ea typeface="+mn-ea"/>
                <a:cs typeface="+mn-cs"/>
              </a:rPr>
              <a:t>3	College of Engineering</a:t>
            </a:r>
          </a:p>
          <a:p>
            <a:pPr marL="420624" lvl="1" defTabSz="841248">
              <a:spcAft>
                <a:spcPts val="600"/>
              </a:spcAft>
            </a:pPr>
            <a:r>
              <a:rPr lang="en-US" sz="2000" kern="1200" dirty="0">
                <a:solidFill>
                  <a:schemeClr val="tx1"/>
                </a:solidFill>
                <a:latin typeface="+mn-lt"/>
                <a:ea typeface="+mn-ea"/>
                <a:cs typeface="+mn-cs"/>
              </a:rPr>
              <a:t>4	Judith Herb College of Education</a:t>
            </a:r>
          </a:p>
          <a:p>
            <a:pPr marL="420624" lvl="1" defTabSz="841248">
              <a:spcAft>
                <a:spcPts val="600"/>
              </a:spcAft>
            </a:pPr>
            <a:r>
              <a:rPr lang="en-US" sz="2000" kern="1200" dirty="0">
                <a:solidFill>
                  <a:schemeClr val="tx1"/>
                </a:solidFill>
                <a:latin typeface="+mn-lt"/>
                <a:ea typeface="+mn-ea"/>
                <a:cs typeface="+mn-cs"/>
              </a:rPr>
              <a:t>5	College of Health and Human Services</a:t>
            </a:r>
          </a:p>
          <a:p>
            <a:pPr marL="420624" lvl="1" defTabSz="841248">
              <a:spcAft>
                <a:spcPts val="600"/>
              </a:spcAft>
            </a:pPr>
            <a:r>
              <a:rPr lang="en-US" sz="2000" kern="1200" dirty="0">
                <a:solidFill>
                  <a:schemeClr val="tx1"/>
                </a:solidFill>
                <a:latin typeface="+mn-lt"/>
                <a:ea typeface="+mn-ea"/>
                <a:cs typeface="+mn-cs"/>
              </a:rPr>
              <a:t>10	Neff College of Business and Innovation</a:t>
            </a:r>
          </a:p>
          <a:p>
            <a:pPr marL="420624" lvl="1" defTabSz="841248">
              <a:spcAft>
                <a:spcPts val="600"/>
              </a:spcAft>
            </a:pPr>
            <a:r>
              <a:rPr lang="en-US" sz="2000" kern="1200" dirty="0">
                <a:solidFill>
                  <a:schemeClr val="tx1"/>
                </a:solidFill>
                <a:latin typeface="+mn-lt"/>
                <a:ea typeface="+mn-ea"/>
                <a:cs typeface="+mn-cs"/>
              </a:rPr>
              <a:t>11	College of Arts and Letters</a:t>
            </a:r>
          </a:p>
          <a:p>
            <a:pPr marL="0" indent="0">
              <a:spcAft>
                <a:spcPts val="600"/>
              </a:spcAft>
              <a:buNone/>
            </a:pPr>
            <a:endParaRPr lang="en-US" dirty="0"/>
          </a:p>
        </p:txBody>
      </p:sp>
      <p:sp>
        <p:nvSpPr>
          <p:cNvPr id="5" name="Text Placeholder 4">
            <a:extLst>
              <a:ext uri="{FF2B5EF4-FFF2-40B4-BE49-F238E27FC236}">
                <a16:creationId xmlns:a16="http://schemas.microsoft.com/office/drawing/2014/main" id="{57E87515-B94B-1D54-41F9-EE879125B6B4}"/>
              </a:ext>
            </a:extLst>
          </p:cNvPr>
          <p:cNvSpPr>
            <a:spLocks/>
          </p:cNvSpPr>
          <p:nvPr/>
        </p:nvSpPr>
        <p:spPr>
          <a:xfrm>
            <a:off x="7077925" y="2112579"/>
            <a:ext cx="3872441" cy="766220"/>
          </a:xfrm>
          <a:prstGeom prst="rect">
            <a:avLst/>
          </a:prstGeom>
        </p:spPr>
        <p:txBody>
          <a:bodyPr/>
          <a:lstStyle/>
          <a:p>
            <a:pPr defTabSz="841248">
              <a:spcAft>
                <a:spcPts val="600"/>
              </a:spcAft>
            </a:pPr>
            <a:r>
              <a:rPr lang="en-US" sz="2800" b="1" kern="1200" dirty="0">
                <a:solidFill>
                  <a:schemeClr val="tx1"/>
                </a:solidFill>
                <a:latin typeface="+mn-lt"/>
                <a:ea typeface="+mn-ea"/>
                <a:cs typeface="+mn-cs"/>
              </a:rPr>
              <a:t>Rationale</a:t>
            </a:r>
            <a:endParaRPr lang="en-US" sz="2800" b="1" dirty="0"/>
          </a:p>
        </p:txBody>
      </p:sp>
      <p:sp>
        <p:nvSpPr>
          <p:cNvPr id="6" name="Content Placeholder 5">
            <a:extLst>
              <a:ext uri="{FF2B5EF4-FFF2-40B4-BE49-F238E27FC236}">
                <a16:creationId xmlns:a16="http://schemas.microsoft.com/office/drawing/2014/main" id="{BE30466B-A1CA-01AC-421E-ECA2F40C704C}"/>
              </a:ext>
            </a:extLst>
          </p:cNvPr>
          <p:cNvSpPr>
            <a:spLocks/>
          </p:cNvSpPr>
          <p:nvPr/>
        </p:nvSpPr>
        <p:spPr>
          <a:xfrm>
            <a:off x="6624690" y="2878799"/>
            <a:ext cx="4864538" cy="3426585"/>
          </a:xfrm>
          <a:prstGeom prst="rect">
            <a:avLst/>
          </a:prstGeom>
        </p:spPr>
        <p:txBody>
          <a:bodyPr>
            <a:normAutofit/>
          </a:bodyPr>
          <a:lstStyle/>
          <a:p>
            <a:pPr marL="420624" lvl="1" defTabSz="841248">
              <a:spcAft>
                <a:spcPts val="600"/>
              </a:spcAft>
            </a:pPr>
            <a:r>
              <a:rPr lang="en-US" sz="2000" kern="1200" dirty="0">
                <a:solidFill>
                  <a:schemeClr val="tx1"/>
                </a:solidFill>
                <a:latin typeface="+mn-lt"/>
                <a:ea typeface="+mn-ea"/>
                <a:cs typeface="+mn-cs"/>
              </a:rPr>
              <a:t>3 	New </a:t>
            </a:r>
          </a:p>
          <a:p>
            <a:pPr marL="420624" lvl="1" defTabSz="841248">
              <a:spcAft>
                <a:spcPts val="600"/>
              </a:spcAft>
            </a:pPr>
            <a:r>
              <a:rPr lang="en-US" sz="2000" kern="1200" dirty="0">
                <a:solidFill>
                  <a:schemeClr val="tx1"/>
                </a:solidFill>
                <a:latin typeface="+mn-lt"/>
                <a:ea typeface="+mn-ea"/>
                <a:cs typeface="+mn-cs"/>
              </a:rPr>
              <a:t>6 	Not submitted by department</a:t>
            </a:r>
          </a:p>
          <a:p>
            <a:pPr marL="420624" lvl="1" defTabSz="841248">
              <a:spcAft>
                <a:spcPts val="600"/>
              </a:spcAft>
            </a:pPr>
            <a:r>
              <a:rPr lang="en-US" sz="2000" kern="1200" dirty="0">
                <a:solidFill>
                  <a:schemeClr val="tx1"/>
                </a:solidFill>
                <a:latin typeface="+mn-lt"/>
                <a:ea typeface="+mn-ea"/>
                <a:cs typeface="+mn-cs"/>
              </a:rPr>
              <a:t>25 	Insufficient enrollment</a:t>
            </a:r>
          </a:p>
          <a:p>
            <a:pPr marL="0" indent="0">
              <a:spcAft>
                <a:spcPts val="600"/>
              </a:spcAft>
              <a:buNone/>
            </a:pPr>
            <a:endParaRPr lang="en-US" dirty="0"/>
          </a:p>
        </p:txBody>
      </p:sp>
    </p:spTree>
    <p:extLst>
      <p:ext uri="{BB962C8B-B14F-4D97-AF65-F5344CB8AC3E}">
        <p14:creationId xmlns:p14="http://schemas.microsoft.com/office/powerpoint/2010/main" val="559605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1D7521-2030-A55D-3F53-44107AE398A1}"/>
              </a:ext>
            </a:extLst>
          </p:cNvPr>
          <p:cNvSpPr>
            <a:spLocks noGrp="1"/>
          </p:cNvSpPr>
          <p:nvPr>
            <p:ph type="title"/>
          </p:nvPr>
        </p:nvSpPr>
        <p:spPr>
          <a:xfrm>
            <a:off x="1371597" y="348865"/>
            <a:ext cx="10044023" cy="877729"/>
          </a:xfrm>
        </p:spPr>
        <p:txBody>
          <a:bodyPr vert="horz" lIns="91440" tIns="45720" rIns="91440" bIns="45720" rtlCol="0" anchor="ctr">
            <a:noAutofit/>
          </a:bodyPr>
          <a:lstStyle/>
          <a:p>
            <a:r>
              <a:rPr lang="en-US" sz="4000" b="1" kern="1200" dirty="0">
                <a:solidFill>
                  <a:srgbClr val="FFFFFF"/>
                </a:solidFill>
                <a:latin typeface="+mj-lt"/>
                <a:ea typeface="+mj-ea"/>
                <a:cs typeface="+mj-cs"/>
              </a:rPr>
              <a:t>42 Declined </a:t>
            </a:r>
            <a:br>
              <a:rPr lang="en-US" sz="4000" b="1" kern="1200" dirty="0">
                <a:solidFill>
                  <a:srgbClr val="FFFFFF"/>
                </a:solidFill>
                <a:latin typeface="+mj-lt"/>
                <a:ea typeface="+mj-ea"/>
                <a:cs typeface="+mj-cs"/>
              </a:rPr>
            </a:br>
            <a:r>
              <a:rPr lang="en-US" sz="4000" b="1" kern="1200" dirty="0">
                <a:solidFill>
                  <a:srgbClr val="FFFFFF"/>
                </a:solidFill>
                <a:latin typeface="+mj-lt"/>
                <a:ea typeface="+mj-ea"/>
                <a:cs typeface="+mj-cs"/>
              </a:rPr>
              <a:t>Graduate and Professional Programs </a:t>
            </a:r>
          </a:p>
        </p:txBody>
      </p:sp>
      <p:sp>
        <p:nvSpPr>
          <p:cNvPr id="3" name="Text Placeholder 2">
            <a:extLst>
              <a:ext uri="{FF2B5EF4-FFF2-40B4-BE49-F238E27FC236}">
                <a16:creationId xmlns:a16="http://schemas.microsoft.com/office/drawing/2014/main" id="{2C33CE15-152B-BE37-6F15-67DE7C25D2E4}"/>
              </a:ext>
            </a:extLst>
          </p:cNvPr>
          <p:cNvSpPr>
            <a:spLocks/>
          </p:cNvSpPr>
          <p:nvPr/>
        </p:nvSpPr>
        <p:spPr>
          <a:xfrm>
            <a:off x="1171091" y="2112579"/>
            <a:ext cx="4796627" cy="766220"/>
          </a:xfrm>
          <a:prstGeom prst="rect">
            <a:avLst/>
          </a:prstGeom>
        </p:spPr>
        <p:txBody>
          <a:bodyPr/>
          <a:lstStyle/>
          <a:p>
            <a:pPr defTabSz="841248">
              <a:spcAft>
                <a:spcPts val="600"/>
              </a:spcAft>
            </a:pPr>
            <a:r>
              <a:rPr lang="en-US" sz="2800" b="1" kern="1200" dirty="0">
                <a:solidFill>
                  <a:schemeClr val="tx1"/>
                </a:solidFill>
                <a:latin typeface="+mn-lt"/>
                <a:ea typeface="+mn-ea"/>
                <a:cs typeface="+mn-cs"/>
              </a:rPr>
              <a:t>College</a:t>
            </a:r>
            <a:endParaRPr lang="en-US" sz="2800" b="1" dirty="0"/>
          </a:p>
        </p:txBody>
      </p:sp>
      <p:sp>
        <p:nvSpPr>
          <p:cNvPr id="4" name="Content Placeholder 3">
            <a:extLst>
              <a:ext uri="{FF2B5EF4-FFF2-40B4-BE49-F238E27FC236}">
                <a16:creationId xmlns:a16="http://schemas.microsoft.com/office/drawing/2014/main" id="{805CDC90-99F3-DF50-06D2-423628BB357A}"/>
              </a:ext>
            </a:extLst>
          </p:cNvPr>
          <p:cNvSpPr>
            <a:spLocks/>
          </p:cNvSpPr>
          <p:nvPr/>
        </p:nvSpPr>
        <p:spPr>
          <a:xfrm>
            <a:off x="726712" y="2878799"/>
            <a:ext cx="6191769" cy="3426585"/>
          </a:xfrm>
          <a:prstGeom prst="rect">
            <a:avLst/>
          </a:prstGeom>
        </p:spPr>
        <p:txBody>
          <a:bodyPr>
            <a:normAutofit fontScale="92500" lnSpcReduction="10000"/>
          </a:bodyPr>
          <a:lstStyle/>
          <a:p>
            <a:pPr marL="841248" lvl="1" indent="-420624" defTabSz="841248">
              <a:spcAft>
                <a:spcPts val="600"/>
              </a:spcAft>
              <a:buAutoNum type="arabicPlain"/>
            </a:pPr>
            <a:r>
              <a:rPr lang="en-US" sz="2000" kern="1200" dirty="0">
                <a:solidFill>
                  <a:schemeClr val="tx1"/>
                </a:solidFill>
                <a:latin typeface="+mn-lt"/>
                <a:ea typeface="+mn-ea"/>
                <a:cs typeface="+mn-cs"/>
              </a:rPr>
              <a:t>College of Law</a:t>
            </a:r>
          </a:p>
          <a:p>
            <a:pPr marL="420624" lvl="1" defTabSz="841248">
              <a:spcAft>
                <a:spcPts val="600"/>
              </a:spcAft>
            </a:pPr>
            <a:r>
              <a:rPr lang="en-US" sz="2000" kern="1200" dirty="0">
                <a:solidFill>
                  <a:schemeClr val="tx1"/>
                </a:solidFill>
                <a:latin typeface="+mn-lt"/>
                <a:ea typeface="+mn-ea"/>
                <a:cs typeface="+mn-cs"/>
              </a:rPr>
              <a:t>1 	Neff College of Business and Innovation</a:t>
            </a:r>
          </a:p>
          <a:p>
            <a:pPr marL="841248" lvl="1" indent="-420624" defTabSz="841248">
              <a:spcAft>
                <a:spcPts val="600"/>
              </a:spcAft>
              <a:buAutoNum type="arabicPlain" startAt="2"/>
            </a:pPr>
            <a:r>
              <a:rPr lang="en-US" sz="2000" kern="1200" dirty="0">
                <a:solidFill>
                  <a:schemeClr val="tx1"/>
                </a:solidFill>
                <a:latin typeface="+mn-lt"/>
                <a:ea typeface="+mn-ea"/>
                <a:cs typeface="+mn-cs"/>
              </a:rPr>
              <a:t>College of Engineering</a:t>
            </a:r>
          </a:p>
          <a:p>
            <a:pPr marL="420624" lvl="1" defTabSz="841248">
              <a:spcAft>
                <a:spcPts val="600"/>
              </a:spcAft>
            </a:pPr>
            <a:r>
              <a:rPr lang="en-US" sz="2000" kern="1200" dirty="0">
                <a:solidFill>
                  <a:schemeClr val="tx1"/>
                </a:solidFill>
                <a:latin typeface="+mn-lt"/>
                <a:ea typeface="+mn-ea"/>
                <a:cs typeface="+mn-cs"/>
              </a:rPr>
              <a:t>5	College of Arts and Letters</a:t>
            </a:r>
          </a:p>
          <a:p>
            <a:pPr marL="420624" lvl="1" defTabSz="841248">
              <a:spcAft>
                <a:spcPts val="600"/>
              </a:spcAft>
            </a:pPr>
            <a:r>
              <a:rPr lang="en-US" sz="2000" kern="1200" dirty="0">
                <a:solidFill>
                  <a:schemeClr val="tx1"/>
                </a:solidFill>
                <a:latin typeface="+mn-lt"/>
                <a:ea typeface="+mn-ea"/>
                <a:cs typeface="+mn-cs"/>
              </a:rPr>
              <a:t>5	College of Natural Science and Mathematics</a:t>
            </a:r>
          </a:p>
          <a:p>
            <a:pPr marL="841248" lvl="1" indent="-420624" defTabSz="841248">
              <a:spcAft>
                <a:spcPts val="600"/>
              </a:spcAft>
              <a:buAutoNum type="arabicPlain" startAt="5"/>
            </a:pPr>
            <a:r>
              <a:rPr lang="en-US" sz="2000" kern="1200" dirty="0">
                <a:solidFill>
                  <a:schemeClr val="tx1"/>
                </a:solidFill>
                <a:latin typeface="+mn-lt"/>
                <a:ea typeface="+mn-ea"/>
                <a:cs typeface="+mn-cs"/>
              </a:rPr>
              <a:t>College of Pharmacy and Pharmaceutical 		Sciences</a:t>
            </a:r>
          </a:p>
          <a:p>
            <a:pPr marL="420624" lvl="1" defTabSz="841248">
              <a:spcAft>
                <a:spcPts val="600"/>
              </a:spcAft>
            </a:pPr>
            <a:r>
              <a:rPr lang="en-US" sz="2000" kern="1200" dirty="0">
                <a:solidFill>
                  <a:schemeClr val="tx1"/>
                </a:solidFill>
                <a:latin typeface="+mn-lt"/>
                <a:ea typeface="+mn-ea"/>
                <a:cs typeface="+mn-cs"/>
              </a:rPr>
              <a:t>7	College of Health and Human Services</a:t>
            </a:r>
          </a:p>
          <a:p>
            <a:pPr marL="420624" lvl="1" defTabSz="841248">
              <a:spcAft>
                <a:spcPts val="600"/>
              </a:spcAft>
            </a:pPr>
            <a:r>
              <a:rPr lang="en-US" sz="2000" kern="1200" dirty="0">
                <a:solidFill>
                  <a:schemeClr val="tx1"/>
                </a:solidFill>
                <a:latin typeface="+mn-lt"/>
                <a:ea typeface="+mn-ea"/>
                <a:cs typeface="+mn-cs"/>
              </a:rPr>
              <a:t>8	College of Medicine and Life Sciences</a:t>
            </a:r>
          </a:p>
          <a:p>
            <a:pPr marL="420624" lvl="1" defTabSz="841248">
              <a:spcAft>
                <a:spcPts val="600"/>
              </a:spcAft>
            </a:pPr>
            <a:r>
              <a:rPr lang="en-US" sz="2000" kern="1200" dirty="0">
                <a:solidFill>
                  <a:schemeClr val="tx1"/>
                </a:solidFill>
                <a:latin typeface="+mn-lt"/>
                <a:ea typeface="+mn-ea"/>
                <a:cs typeface="+mn-cs"/>
              </a:rPr>
              <a:t>8	Judith Herb College of Education</a:t>
            </a:r>
          </a:p>
          <a:p>
            <a:pPr marL="0" indent="0">
              <a:spcAft>
                <a:spcPts val="600"/>
              </a:spcAft>
              <a:buNone/>
            </a:pPr>
            <a:endParaRPr lang="en-US" dirty="0"/>
          </a:p>
        </p:txBody>
      </p:sp>
      <p:sp>
        <p:nvSpPr>
          <p:cNvPr id="5" name="Text Placeholder 4">
            <a:extLst>
              <a:ext uri="{FF2B5EF4-FFF2-40B4-BE49-F238E27FC236}">
                <a16:creationId xmlns:a16="http://schemas.microsoft.com/office/drawing/2014/main" id="{57E87515-B94B-1D54-41F9-EE879125B6B4}"/>
              </a:ext>
            </a:extLst>
          </p:cNvPr>
          <p:cNvSpPr>
            <a:spLocks/>
          </p:cNvSpPr>
          <p:nvPr/>
        </p:nvSpPr>
        <p:spPr>
          <a:xfrm>
            <a:off x="7362860" y="2134725"/>
            <a:ext cx="3872441" cy="766220"/>
          </a:xfrm>
          <a:prstGeom prst="rect">
            <a:avLst/>
          </a:prstGeom>
        </p:spPr>
        <p:txBody>
          <a:bodyPr/>
          <a:lstStyle/>
          <a:p>
            <a:pPr defTabSz="841248">
              <a:spcAft>
                <a:spcPts val="600"/>
              </a:spcAft>
            </a:pPr>
            <a:r>
              <a:rPr lang="en-US" sz="2800" b="1" kern="1200">
                <a:solidFill>
                  <a:schemeClr val="tx1"/>
                </a:solidFill>
                <a:latin typeface="+mn-lt"/>
                <a:ea typeface="+mn-ea"/>
                <a:cs typeface="+mn-cs"/>
              </a:rPr>
              <a:t>Rationale</a:t>
            </a:r>
            <a:endParaRPr lang="en-US" sz="2800" b="1"/>
          </a:p>
        </p:txBody>
      </p:sp>
      <p:sp>
        <p:nvSpPr>
          <p:cNvPr id="6" name="Content Placeholder 5">
            <a:extLst>
              <a:ext uri="{FF2B5EF4-FFF2-40B4-BE49-F238E27FC236}">
                <a16:creationId xmlns:a16="http://schemas.microsoft.com/office/drawing/2014/main" id="{BE30466B-A1CA-01AC-421E-ECA2F40C704C}"/>
              </a:ext>
            </a:extLst>
          </p:cNvPr>
          <p:cNvSpPr>
            <a:spLocks/>
          </p:cNvSpPr>
          <p:nvPr/>
        </p:nvSpPr>
        <p:spPr>
          <a:xfrm>
            <a:off x="6918481" y="2878799"/>
            <a:ext cx="4570747" cy="3426585"/>
          </a:xfrm>
          <a:prstGeom prst="rect">
            <a:avLst/>
          </a:prstGeom>
        </p:spPr>
        <p:txBody>
          <a:bodyPr>
            <a:normAutofit/>
          </a:bodyPr>
          <a:lstStyle/>
          <a:p>
            <a:pPr marL="841248" lvl="1" indent="-420624" defTabSz="841248">
              <a:spcAft>
                <a:spcPts val="600"/>
              </a:spcAft>
              <a:buAutoNum type="arabicPlain" startAt="2"/>
            </a:pPr>
            <a:r>
              <a:rPr lang="en-US" sz="2000" kern="1200" dirty="0">
                <a:solidFill>
                  <a:schemeClr val="tx1"/>
                </a:solidFill>
                <a:latin typeface="+mn-lt"/>
                <a:ea typeface="+mn-ea"/>
                <a:cs typeface="+mn-cs"/>
              </a:rPr>
              <a:t>New </a:t>
            </a:r>
          </a:p>
          <a:p>
            <a:pPr marL="420624" lvl="1" defTabSz="841248">
              <a:spcAft>
                <a:spcPts val="600"/>
              </a:spcAft>
            </a:pPr>
            <a:r>
              <a:rPr lang="en-US" sz="2000" kern="1200" dirty="0">
                <a:solidFill>
                  <a:schemeClr val="tx1"/>
                </a:solidFill>
                <a:latin typeface="+mn-lt"/>
                <a:ea typeface="+mn-ea"/>
                <a:cs typeface="+mn-cs"/>
              </a:rPr>
              <a:t>10	Enrollment suspended</a:t>
            </a:r>
          </a:p>
          <a:p>
            <a:pPr marL="420624" lvl="1" defTabSz="841248">
              <a:spcAft>
                <a:spcPts val="600"/>
              </a:spcAft>
            </a:pPr>
            <a:r>
              <a:rPr lang="en-US" sz="2000" kern="1200" dirty="0">
                <a:solidFill>
                  <a:schemeClr val="tx1"/>
                </a:solidFill>
                <a:latin typeface="+mn-lt"/>
                <a:ea typeface="+mn-ea"/>
                <a:cs typeface="+mn-cs"/>
              </a:rPr>
              <a:t>13	Not submitted by department</a:t>
            </a:r>
          </a:p>
          <a:p>
            <a:pPr marL="420624" lvl="1" defTabSz="841248">
              <a:spcAft>
                <a:spcPts val="600"/>
              </a:spcAft>
            </a:pPr>
            <a:r>
              <a:rPr lang="en-US" sz="2000" kern="1200" dirty="0">
                <a:solidFill>
                  <a:schemeClr val="tx1"/>
                </a:solidFill>
                <a:latin typeface="+mn-lt"/>
                <a:ea typeface="+mn-ea"/>
                <a:cs typeface="+mn-cs"/>
              </a:rPr>
              <a:t>17 	Insufficient enrollment</a:t>
            </a:r>
          </a:p>
          <a:p>
            <a:pPr marL="0" indent="0">
              <a:spcAft>
                <a:spcPts val="600"/>
              </a:spcAft>
              <a:buNone/>
            </a:pPr>
            <a:endParaRPr lang="en-US" dirty="0"/>
          </a:p>
        </p:txBody>
      </p:sp>
    </p:spTree>
    <p:extLst>
      <p:ext uri="{BB962C8B-B14F-4D97-AF65-F5344CB8AC3E}">
        <p14:creationId xmlns:p14="http://schemas.microsoft.com/office/powerpoint/2010/main" val="4062592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91C02137-835A-4CE9-B412-13D43BC79714}"/>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a:solidFill>
                  <a:srgbClr val="FFFFFF"/>
                </a:solidFill>
                <a:latin typeface="+mj-lt"/>
                <a:ea typeface="+mj-ea"/>
                <a:cs typeface="+mj-cs"/>
              </a:rPr>
              <a:t>Institutional Student Learning Outcomes Results</a:t>
            </a:r>
          </a:p>
        </p:txBody>
      </p:sp>
      <p:sp>
        <p:nvSpPr>
          <p:cNvPr id="3" name="Text Placeholder 2">
            <a:extLst>
              <a:ext uri="{FF2B5EF4-FFF2-40B4-BE49-F238E27FC236}">
                <a16:creationId xmlns:a16="http://schemas.microsoft.com/office/drawing/2014/main" id="{673E692C-8D49-2AA6-AFF3-D83657B6F1DD}"/>
              </a:ext>
            </a:extLst>
          </p:cNvPr>
          <p:cNvSpPr>
            <a:spLocks noGrp="1"/>
          </p:cNvSpPr>
          <p:nvPr>
            <p:ph type="body" idx="1"/>
          </p:nvPr>
        </p:nvSpPr>
        <p:spPr>
          <a:xfrm>
            <a:off x="1350682" y="4870824"/>
            <a:ext cx="10005951" cy="1458258"/>
          </a:xfrm>
        </p:spPr>
        <p:txBody>
          <a:bodyPr vert="horz" lIns="91440" tIns="45720" rIns="91440" bIns="45720" rtlCol="0" anchor="ctr">
            <a:normAutofit/>
          </a:bodyPr>
          <a:lstStyle/>
          <a:p>
            <a:r>
              <a:rPr lang="en-US" dirty="0">
                <a:solidFill>
                  <a:schemeClr val="tx1"/>
                </a:solidFill>
              </a:rPr>
              <a:t>Presented</a:t>
            </a:r>
            <a:r>
              <a:rPr lang="en-US" kern="1200" dirty="0">
                <a:solidFill>
                  <a:schemeClr val="tx1"/>
                </a:solidFill>
                <a:latin typeface="+mn-lt"/>
                <a:ea typeface="+mn-ea"/>
                <a:cs typeface="+mn-cs"/>
              </a:rPr>
              <a:t> by outcome, not program</a:t>
            </a:r>
          </a:p>
          <a:p>
            <a:r>
              <a:rPr lang="en-US" kern="1200" dirty="0">
                <a:solidFill>
                  <a:schemeClr val="tx1"/>
                </a:solidFill>
                <a:latin typeface="+mn-lt"/>
                <a:ea typeface="+mn-ea"/>
                <a:cs typeface="+mn-cs"/>
              </a:rPr>
              <a:t>Some programs report on more outcomes than others</a:t>
            </a:r>
          </a:p>
          <a:p>
            <a:r>
              <a:rPr lang="en-US" kern="1200" dirty="0">
                <a:solidFill>
                  <a:schemeClr val="tx1"/>
                </a:solidFill>
                <a:latin typeface="+mn-lt"/>
                <a:ea typeface="+mn-ea"/>
                <a:cs typeface="+mn-cs"/>
              </a:rPr>
              <a:t>	HHS, EN, COMLS </a:t>
            </a:r>
          </a:p>
        </p:txBody>
      </p:sp>
    </p:spTree>
    <p:extLst>
      <p:ext uri="{BB962C8B-B14F-4D97-AF65-F5344CB8AC3E}">
        <p14:creationId xmlns:p14="http://schemas.microsoft.com/office/powerpoint/2010/main" val="3603021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6EA22A-52DD-E6EF-29B3-C9A2C7F95156}"/>
              </a:ext>
            </a:extLst>
          </p:cNvPr>
          <p:cNvSpPr>
            <a:spLocks noGrp="1"/>
          </p:cNvSpPr>
          <p:nvPr>
            <p:ph type="title"/>
          </p:nvPr>
        </p:nvSpPr>
        <p:spPr>
          <a:xfrm>
            <a:off x="1133515" y="715379"/>
            <a:ext cx="10176151" cy="1097519"/>
          </a:xfrm>
        </p:spPr>
        <p:txBody>
          <a:bodyPr vert="horz" lIns="91440" tIns="45720" rIns="91440" bIns="45720" rtlCol="0" anchor="ctr">
            <a:normAutofit/>
          </a:bodyPr>
          <a:lstStyle/>
          <a:p>
            <a:r>
              <a:rPr lang="en-US" sz="4000" kern="1200">
                <a:solidFill>
                  <a:schemeClr val="tx1"/>
                </a:solidFill>
                <a:latin typeface="+mj-lt"/>
                <a:ea typeface="+mj-ea"/>
                <a:cs typeface="+mj-cs"/>
              </a:rPr>
              <a:t>Specialized Knowledge</a:t>
            </a:r>
          </a:p>
        </p:txBody>
      </p:sp>
      <p:sp>
        <p:nvSpPr>
          <p:cNvPr id="18" name="Rectangle 17">
            <a:extLst>
              <a:ext uri="{FF2B5EF4-FFF2-40B4-BE49-F238E27FC236}">
                <a16:creationId xmlns:a16="http://schemas.microsoft.com/office/drawing/2014/main" id="{B444D337-4D9F-40A8-BA84-C0BFA7A8AD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12191998" cy="461774"/>
          </a:xfrm>
          <a:prstGeom prst="rect">
            <a:avLst/>
          </a:prstGeom>
          <a:gradFill>
            <a:gsLst>
              <a:gs pos="0">
                <a:srgbClr val="000000"/>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0478D1D-B50E-41C8-8A55-36A53D449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1962"/>
            <a:ext cx="4076698" cy="464399"/>
          </a:xfrm>
          <a:prstGeom prst="rect">
            <a:avLst/>
          </a:prstGeom>
          <a:gradFill>
            <a:gsLst>
              <a:gs pos="0">
                <a:srgbClr val="000000">
                  <a:alpha val="46000"/>
                </a:srgbClr>
              </a:gs>
              <a:gs pos="99000">
                <a:schemeClr val="accent1"/>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a:extLst>
              <a:ext uri="{FF2B5EF4-FFF2-40B4-BE49-F238E27FC236}">
                <a16:creationId xmlns:a16="http://schemas.microsoft.com/office/drawing/2014/main" id="{82B4B8D7-BF6E-9A88-33C0-F76F21171534}"/>
              </a:ext>
            </a:extLst>
          </p:cNvPr>
          <p:cNvSpPr>
            <a:spLocks/>
          </p:cNvSpPr>
          <p:nvPr/>
        </p:nvSpPr>
        <p:spPr>
          <a:xfrm>
            <a:off x="722352" y="2131626"/>
            <a:ext cx="5273435" cy="3767205"/>
          </a:xfrm>
          <a:prstGeom prst="rect">
            <a:avLst/>
          </a:prstGeom>
        </p:spPr>
        <p:txBody>
          <a:bodyPr/>
          <a:lstStyle/>
          <a:p>
            <a:pPr defTabSz="932688">
              <a:spcAft>
                <a:spcPts val="600"/>
              </a:spcAft>
            </a:pPr>
            <a:r>
              <a:rPr lang="en-US" sz="1836" kern="1200">
                <a:solidFill>
                  <a:schemeClr val="tx1"/>
                </a:solidFill>
                <a:latin typeface="+mn-lt"/>
                <a:ea typeface="+mn-ea"/>
                <a:cs typeface="+mn-cs"/>
              </a:rPr>
              <a:t>Type of Assessment</a:t>
            </a:r>
            <a:endParaRPr lang="en-US"/>
          </a:p>
        </p:txBody>
      </p:sp>
      <p:sp>
        <p:nvSpPr>
          <p:cNvPr id="10" name="Content Placeholder 9">
            <a:extLst>
              <a:ext uri="{FF2B5EF4-FFF2-40B4-BE49-F238E27FC236}">
                <a16:creationId xmlns:a16="http://schemas.microsoft.com/office/drawing/2014/main" id="{5098CB5E-0144-19F8-A583-C6253174C958}"/>
              </a:ext>
            </a:extLst>
          </p:cNvPr>
          <p:cNvSpPr>
            <a:spLocks/>
          </p:cNvSpPr>
          <p:nvPr/>
        </p:nvSpPr>
        <p:spPr>
          <a:xfrm>
            <a:off x="6177576" y="2033070"/>
            <a:ext cx="5299406" cy="3767205"/>
          </a:xfrm>
          <a:prstGeom prst="rect">
            <a:avLst/>
          </a:prstGeom>
        </p:spPr>
        <p:txBody>
          <a:bodyPr/>
          <a:lstStyle/>
          <a:p>
            <a:pPr defTabSz="932688">
              <a:spcAft>
                <a:spcPts val="600"/>
              </a:spcAft>
            </a:pPr>
            <a:r>
              <a:rPr lang="en-US" sz="1836" kern="1200">
                <a:solidFill>
                  <a:schemeClr val="tx1"/>
                </a:solidFill>
                <a:latin typeface="+mn-lt"/>
                <a:ea typeface="+mn-ea"/>
                <a:cs typeface="+mn-cs"/>
              </a:rPr>
              <a:t>Stoplight Indicator </a:t>
            </a:r>
            <a:endParaRPr lang="en-US"/>
          </a:p>
        </p:txBody>
      </p:sp>
      <p:graphicFrame>
        <p:nvGraphicFramePr>
          <p:cNvPr id="9" name="Chart 8">
            <a:extLst>
              <a:ext uri="{FF2B5EF4-FFF2-40B4-BE49-F238E27FC236}">
                <a16:creationId xmlns:a16="http://schemas.microsoft.com/office/drawing/2014/main" id="{D4E51A7E-7079-BD7B-F260-EB8B7FCAA921}"/>
              </a:ext>
            </a:extLst>
          </p:cNvPr>
          <p:cNvGraphicFramePr>
            <a:graphicFrameLocks/>
          </p:cNvGraphicFramePr>
          <p:nvPr>
            <p:extLst>
              <p:ext uri="{D42A27DB-BD31-4B8C-83A1-F6EECF244321}">
                <p14:modId xmlns:p14="http://schemas.microsoft.com/office/powerpoint/2010/main" val="56032599"/>
              </p:ext>
            </p:extLst>
          </p:nvPr>
        </p:nvGraphicFramePr>
        <p:xfrm>
          <a:off x="722352" y="2511072"/>
          <a:ext cx="5021463" cy="31759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a:ext uri="{FF2B5EF4-FFF2-40B4-BE49-F238E27FC236}">
                <a16:creationId xmlns:a16="http://schemas.microsoft.com/office/drawing/2014/main" id="{6DFD73EE-84C1-B0A3-CF7D-852953A8920F}"/>
              </a:ext>
            </a:extLst>
          </p:cNvPr>
          <p:cNvGraphicFramePr>
            <a:graphicFrameLocks/>
          </p:cNvGraphicFramePr>
          <p:nvPr>
            <p:extLst>
              <p:ext uri="{D42A27DB-BD31-4B8C-83A1-F6EECF244321}">
                <p14:modId xmlns:p14="http://schemas.microsoft.com/office/powerpoint/2010/main" val="1633642825"/>
              </p:ext>
            </p:extLst>
          </p:nvPr>
        </p:nvGraphicFramePr>
        <p:xfrm>
          <a:off x="6343132" y="2511072"/>
          <a:ext cx="5005625" cy="31759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7670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1105</Words>
  <Application>Microsoft Office PowerPoint</Application>
  <PresentationFormat>Widescreen</PresentationFormat>
  <Paragraphs>138</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University Assessment Committee Update</vt:lpstr>
      <vt:lpstr>Agenda</vt:lpstr>
      <vt:lpstr>PowerPoint Presentation</vt:lpstr>
      <vt:lpstr>Findings</vt:lpstr>
      <vt:lpstr>Overview of Graduate-Level Program Reports</vt:lpstr>
      <vt:lpstr>34 Declined  Post-Baccalaureate Certificates </vt:lpstr>
      <vt:lpstr>42 Declined  Graduate and Professional Programs </vt:lpstr>
      <vt:lpstr>Institutional Student Learning Outcomes Results</vt:lpstr>
      <vt:lpstr>Specialized Knowledge</vt:lpstr>
      <vt:lpstr>Broad Integrative Knowledge</vt:lpstr>
      <vt:lpstr>Civic and Global Learning</vt:lpstr>
      <vt:lpstr>Intellectual Skills</vt:lpstr>
      <vt:lpstr>Applied and Collaborative Learning</vt:lpstr>
      <vt:lpstr>Strengths</vt:lpstr>
      <vt:lpstr>Challenges</vt:lpstr>
      <vt:lpstr>Recommendations</vt:lpstr>
      <vt:lpstr>Recommendations</vt:lpstr>
      <vt:lpstr>Future Action Steps</vt:lpstr>
      <vt:lpstr>PowerPoint Presentation</vt:lpstr>
      <vt:lpstr>PowerPoint Presentation</vt:lpstr>
      <vt:lpstr>PowerPoint Presentation</vt:lpstr>
      <vt:lpstr>PowerPoint Presentation</vt:lpstr>
      <vt:lpstr>PowerPoint Presentation</vt:lpstr>
      <vt:lpstr>Questions</vt:lpstr>
      <vt:lpstr>Evaluation Report Rubric Criteria Definitions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Assessment Committee Update</dc:title>
  <dc:creator>Malik, Alana</dc:creator>
  <cp:lastModifiedBy>Hayes, Teresa L.</cp:lastModifiedBy>
  <cp:revision>4</cp:revision>
  <dcterms:created xsi:type="dcterms:W3CDTF">2024-04-12T17:52:54Z</dcterms:created>
  <dcterms:modified xsi:type="dcterms:W3CDTF">2024-04-16T15:16:12Z</dcterms:modified>
</cp:coreProperties>
</file>