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2" r:id="rId3"/>
    <p:sldId id="420" r:id="rId4"/>
    <p:sldId id="399" r:id="rId5"/>
    <p:sldId id="410" r:id="rId6"/>
    <p:sldId id="403" r:id="rId7"/>
    <p:sldId id="405" r:id="rId8"/>
    <p:sldId id="404" r:id="rId9"/>
    <p:sldId id="406" r:id="rId10"/>
    <p:sldId id="412" r:id="rId11"/>
    <p:sldId id="408" r:id="rId12"/>
    <p:sldId id="409" r:id="rId13"/>
    <p:sldId id="411" r:id="rId14"/>
    <p:sldId id="407" r:id="rId15"/>
    <p:sldId id="413" r:id="rId16"/>
    <p:sldId id="414" r:id="rId17"/>
    <p:sldId id="415" r:id="rId18"/>
    <p:sldId id="419" r:id="rId19"/>
    <p:sldId id="416" r:id="rId20"/>
    <p:sldId id="417" r:id="rId21"/>
    <p:sldId id="418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ECFF"/>
    <a:srgbClr val="000000"/>
    <a:srgbClr val="004080"/>
    <a:srgbClr val="8E8E8E"/>
    <a:srgbClr val="860000"/>
    <a:srgbClr val="D6D5F4"/>
    <a:srgbClr val="1217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9200" autoAdjust="0"/>
  </p:normalViewPr>
  <p:slideViewPr>
    <p:cSldViewPr snapToGrid="0" snapToObjects="1"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3E6365-5C73-D444-B297-B111CA943B28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6198C6-0FBF-F044-A866-73C628D9AF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30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E7383C-E3AB-40A2-90C2-1A91FC5164E6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F5E8D7-DB77-4E73-859A-9EADFAC7A4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354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A064F-6992-744A-9F13-B3C4520B3947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D59A-8134-2149-A97D-BF6B90223B47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7B739-4E9A-EB40-85C9-7326EE02622E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8E89-AD12-1748-B74D-CC47A991B566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5B0F-606A-CA40-91F6-7AB545C65593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6197-6135-FB4D-B97D-55ABDEB94BAB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3DFF-E731-F445-B46F-2CD8D6E86FAB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60B6-1527-AD42-9237-516E8B03BFD8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020A-759F-184A-B7CC-00493EE4AC10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735F-0599-E44A-A7ED-B3844DA909AD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2AA1-AA95-444B-9D7F-9B9D738E9D7C}" type="datetime1">
              <a:rPr lang="en-US" smtClean="0"/>
              <a:pPr/>
              <a:t>2/23/2015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docx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1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340A8A1-1E36-844F-81D5-F16B525264DB}" type="datetime1">
              <a:rPr lang="en-US" smtClean="0"/>
              <a:pPr/>
              <a:t>2/23/2015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4180" y="5237480"/>
            <a:ext cx="6870520" cy="133096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FY 2011-FY2015 Budget Comparison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And 5 Year Projection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3057" y="1820397"/>
            <a:ext cx="6066369" cy="2209253"/>
          </a:xfrm>
          <a:prstGeom prst="rect">
            <a:avLst/>
          </a:prstGeom>
        </p:spPr>
      </p:pic>
      <p:sp>
        <p:nvSpPr>
          <p:cNvPr id="5" name="Title 3"/>
          <p:cNvSpPr txBox="1">
            <a:spLocks/>
          </p:cNvSpPr>
          <p:nvPr/>
        </p:nvSpPr>
        <p:spPr>
          <a:xfrm>
            <a:off x="0" y="1"/>
            <a:ext cx="8470672" cy="1444098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240280" y="3837364"/>
            <a:ext cx="5943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004080"/>
                </a:solidFill>
              </a:rPr>
              <a:t>Office of Finance</a:t>
            </a:r>
          </a:p>
          <a:p>
            <a:pPr algn="ctr"/>
            <a:endParaRPr lang="en-US" i="1" dirty="0" smtClean="0">
              <a:solidFill>
                <a:srgbClr val="004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45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66675"/>
            <a:ext cx="8470672" cy="981075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5 </a:t>
            </a:r>
            <a:r>
              <a:rPr lang="en-US" sz="2800" dirty="0">
                <a:solidFill>
                  <a:schemeClr val="bg1"/>
                </a:solidFill>
              </a:rPr>
              <a:t>Year Forecast-FY2016-FY2020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3% Enrollment </a:t>
            </a:r>
            <a:r>
              <a:rPr lang="en-US" sz="2800" dirty="0" smtClean="0">
                <a:solidFill>
                  <a:schemeClr val="bg1"/>
                </a:solidFill>
              </a:rPr>
              <a:t>and Related Services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2333625"/>
            <a:ext cx="368617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Increase in Expenses in FY2017-FY2020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Annual Salary Increase of 2%-$4.6M annually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Annual Benefit Costs Increase of 2%-$1.8M annually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Inflation of 2%-Increases in Operational costs-$2.2M annually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Depreciation annual Increase of $2.2M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Decrease in Principal &amp; Interest on Debt -$200k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Total Increased Expenses $42.7M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3839210"/>
            <a:ext cx="4533900" cy="2205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62064"/>
            <a:ext cx="7191375" cy="1071562"/>
          </a:xfrm>
          <a:prstGeom prst="rect">
            <a:avLst/>
          </a:prstGeom>
          <a:solidFill>
            <a:srgbClr val="99CCFF"/>
          </a:solidFill>
          <a:ln>
            <a:solidFill>
              <a:srgbClr val="002060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90004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1"/>
            <a:ext cx="8470672" cy="1104900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5 </a:t>
            </a:r>
            <a:r>
              <a:rPr lang="en-US" sz="2400" dirty="0">
                <a:solidFill>
                  <a:schemeClr val="bg1"/>
                </a:solidFill>
              </a:rPr>
              <a:t>Year Forecast-FY2016-FY2020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3% Enrollment </a:t>
            </a:r>
            <a:r>
              <a:rPr lang="en-US" sz="2400" dirty="0" smtClean="0">
                <a:solidFill>
                  <a:schemeClr val="bg1"/>
                </a:solidFill>
              </a:rPr>
              <a:t> and </a:t>
            </a:r>
            <a:r>
              <a:rPr lang="en-US" sz="2400" dirty="0">
                <a:solidFill>
                  <a:schemeClr val="bg1"/>
                </a:solidFill>
              </a:rPr>
              <a:t>Related </a:t>
            </a:r>
            <a:r>
              <a:rPr lang="en-US" sz="2400" dirty="0" smtClean="0">
                <a:solidFill>
                  <a:schemeClr val="bg1"/>
                </a:solidFill>
              </a:rPr>
              <a:t>Services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4703" y="2290761"/>
            <a:ext cx="8141572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Management Actions in FY2016-FY2020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3% Annual Increase of Tuition/Fees (undergrad)-$</a:t>
            </a:r>
            <a:r>
              <a:rPr lang="en-US" dirty="0"/>
              <a:t>4.6M </a:t>
            </a:r>
            <a:r>
              <a:rPr lang="en-US" dirty="0" smtClean="0"/>
              <a:t>Average/annually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3% Annual Net Increase in Enrollment &amp; Related Services (undergrad)-$5.4M Average/annually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 Capital Spend to 52% funded depreciation in 2016 to 83% in 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Faculty Retirement Savings-$1M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Auxiliary Margin- $1M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Additional Management Actions $48.3M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190625"/>
            <a:ext cx="7191375" cy="1071562"/>
          </a:xfrm>
          <a:prstGeom prst="rect">
            <a:avLst/>
          </a:prstGeom>
          <a:solidFill>
            <a:srgbClr val="99CCFF"/>
          </a:solidFill>
          <a:ln>
            <a:solidFill>
              <a:srgbClr val="002060"/>
            </a:solidFill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4584471"/>
            <a:ext cx="6429375" cy="15305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5274" y="6178030"/>
            <a:ext cx="54040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0070C0"/>
                </a:solidFill>
              </a:rPr>
              <a:t>Increase in Tuition/Fees and Enrollment for 2016 are included in 2016’s Adjusted Budget of $-36M</a:t>
            </a:r>
            <a:endParaRPr lang="en-US" sz="1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95250"/>
            <a:ext cx="8470672" cy="885826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5 Year Forecast-FY2016-FY2020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3% Enrollment and Related Services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66995" y="6394221"/>
            <a:ext cx="988850" cy="38214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1" y="1106428"/>
            <a:ext cx="7677150" cy="499745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0450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70672" cy="981076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5 Year Forecast-FY2016-FY2020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3% Enrollment and Related Services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2" y="1047750"/>
            <a:ext cx="3271836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67537" y="4569400"/>
            <a:ext cx="13668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* </a:t>
            </a:r>
            <a:r>
              <a:rPr lang="en-US" sz="1400" b="1" dirty="0" smtClean="0"/>
              <a:t>Gradually increasing capital spend towards fully funding depreciation</a:t>
            </a:r>
            <a:endParaRPr lang="en-US" sz="14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" y="1328738"/>
            <a:ext cx="6605587" cy="2314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" y="3858895"/>
            <a:ext cx="66865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1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28575"/>
            <a:ext cx="8470672" cy="981075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5 </a:t>
            </a:r>
            <a:r>
              <a:rPr lang="en-US" sz="2800" dirty="0">
                <a:solidFill>
                  <a:schemeClr val="bg1"/>
                </a:solidFill>
              </a:rPr>
              <a:t>Year Forecast-FY2016-FY2020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Flat Enrollment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2333625"/>
            <a:ext cx="368617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Increase in Expenses in FY2017-FY2020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Annual Salary Increase of 2%-$4.6M annually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Annual Benefit Costs Increase of 2%-$1.8M annually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Inflation of 2%-Increases in Operational costs-$2.2M annually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Depreciation annual Increase of $2.2M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Decrease in Principal &amp; Interest on Debt -$200k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Total Increased Expenses $42.7M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3839210"/>
            <a:ext cx="4533900" cy="2205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190625"/>
            <a:ext cx="7191375" cy="1071562"/>
          </a:xfrm>
          <a:prstGeom prst="rect">
            <a:avLst/>
          </a:prstGeom>
          <a:solidFill>
            <a:srgbClr val="99CCFF"/>
          </a:solidFill>
          <a:ln>
            <a:solidFill>
              <a:srgbClr val="002060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423421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1"/>
            <a:ext cx="8470672" cy="1104900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5 </a:t>
            </a:r>
            <a:r>
              <a:rPr lang="en-US" sz="2400" dirty="0">
                <a:solidFill>
                  <a:schemeClr val="bg1"/>
                </a:solidFill>
              </a:rPr>
              <a:t>Year </a:t>
            </a:r>
            <a:r>
              <a:rPr lang="en-US" sz="2400" dirty="0" smtClean="0">
                <a:solidFill>
                  <a:schemeClr val="bg1"/>
                </a:solidFill>
              </a:rPr>
              <a:t>Forecast-FY2016-FY2020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Flat Enrollment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(000’s)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4703" y="2343150"/>
            <a:ext cx="8141572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Management Actions in FY2016-FY2020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3% Annual Increase in Tuition/Fees (undergrad)-$4.6M Avg./annually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Enrollment </a:t>
            </a:r>
            <a:r>
              <a:rPr lang="en-US" dirty="0"/>
              <a:t> </a:t>
            </a:r>
            <a:r>
              <a:rPr lang="en-US" dirty="0" smtClean="0"/>
              <a:t>and Related Services by 3% in FY2016, Flat FY2017-2020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 Capital Spend to 52% funded depreciation in 2016 to 83% in 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Faculty Retirement Savings-$1M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Auxiliary Margin- $1M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Additional Management Actions $29M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190625"/>
            <a:ext cx="7191375" cy="1071562"/>
          </a:xfrm>
          <a:prstGeom prst="rect">
            <a:avLst/>
          </a:prstGeom>
          <a:solidFill>
            <a:srgbClr val="99CCFF"/>
          </a:solidFill>
          <a:ln>
            <a:solidFill>
              <a:srgbClr val="002060"/>
            </a:solidFill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4435475"/>
            <a:ext cx="6429375" cy="1619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95274" y="6144305"/>
            <a:ext cx="54040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0070C0"/>
                </a:solidFill>
              </a:rPr>
              <a:t>Increase in Tuition/Fees and Enrollment for 2016 are included in 2016’s Adjusted Budget of $-36M</a:t>
            </a:r>
            <a:endParaRPr lang="en-US" sz="1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33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70672" cy="981076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5 Year Forecast-FY2016-FY2020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Flat Enrollment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038224"/>
            <a:ext cx="7134225" cy="5006975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3099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70672" cy="981076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5 Year Forecast-FY2016-FY2020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Flat Enrollment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82" y="1065860"/>
            <a:ext cx="3133725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03835" y="4956462"/>
            <a:ext cx="13668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* </a:t>
            </a:r>
            <a:r>
              <a:rPr lang="en-US" sz="1400" b="1" dirty="0" smtClean="0"/>
              <a:t>Gradually increasing capital spend towards fully funding depreciation</a:t>
            </a:r>
            <a:endParaRPr lang="en-US" sz="14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232" y="1352081"/>
            <a:ext cx="6429375" cy="244101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85" y="4089171"/>
            <a:ext cx="6686550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82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1"/>
            <a:ext cx="8470672" cy="704850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FY 2011-FY 2015 Budget Comparison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887612"/>
            <a:ext cx="7601960" cy="245756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98120" y="3558540"/>
            <a:ext cx="810006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$18.5M or 6.9% increase in Operating Revenue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Growth in Cancer Treatment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Growth in Emergency Room visits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Growth in Clinic volume (new locations)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Growth in Kidney Transplants, Vascular Surgery, GI, Interventional Neurology, LVAD (Heart), Pain Services, Wound services, Rehab Services, Behavioral Health, etc..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Improved contracts with commercial payers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Increased complexity of inpatients, CMI went from 1.6976 to 1.7977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000" b="1" dirty="0" smtClean="0"/>
              <a:t>CMI: a relative value assigned to a diagnosis-related group of patients in a medical care environment. The CMI value is used in determining the allocation of resources for the care and/or treat of patients.</a:t>
            </a:r>
          </a:p>
        </p:txBody>
      </p:sp>
    </p:spTree>
    <p:extLst>
      <p:ext uri="{BB962C8B-B14F-4D97-AF65-F5344CB8AC3E}">
        <p14:creationId xmlns:p14="http://schemas.microsoft.com/office/powerpoint/2010/main" val="310064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70672" cy="704850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FY 2011-FY 2015 Budget Comparison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887612"/>
            <a:ext cx="7620000" cy="2463401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470" y="4225809"/>
            <a:ext cx="32587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399"/>
            <a:ext cx="4514850" cy="2812821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10064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1"/>
            <a:ext cx="8470672" cy="704850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FY 2011-FY 2015 Historical Look back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30764" y="1093867"/>
            <a:ext cx="7955986" cy="4616648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Fiscal Years 2011 through 2015 have been tumultuous in Higher 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UT that is defined by a decline in enrollment of 12%-</a:t>
            </a:r>
            <a:r>
              <a:rPr lang="en-US" sz="1600" dirty="0" smtClean="0"/>
              <a:t>$26M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State Share of Instruction Subsidy decline of 13%-</a:t>
            </a:r>
            <a:r>
              <a:rPr lang="en-US" sz="1600" dirty="0" smtClean="0"/>
              <a:t>$17M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Sales and Service Revenue decline of 16% (housing, meal plans, athletics)-</a:t>
            </a:r>
            <a:r>
              <a:rPr lang="en-US" sz="1600" dirty="0" smtClean="0"/>
              <a:t>$13M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Rising healthcare/benefit costs-</a:t>
            </a:r>
            <a:r>
              <a:rPr lang="en-US" sz="1600" dirty="0" smtClean="0"/>
              <a:t>$3M</a:t>
            </a:r>
          </a:p>
          <a:p>
            <a:r>
              <a:rPr lang="en-US" b="1" dirty="0" smtClean="0"/>
              <a:t>These factors had a Total Impact of $60M in reduced Income</a:t>
            </a:r>
          </a:p>
          <a:p>
            <a:endParaRPr lang="en-US" b="1" dirty="0"/>
          </a:p>
          <a:p>
            <a:r>
              <a:rPr lang="en-US" sz="2000" b="1" dirty="0"/>
              <a:t>Management has mitigated this impact and maintained a positive cash flow by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Increasing tuition and fees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Reducing interest expense: refinancing debt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Reduction in FTE’s; salaries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Reducing Capital Expenditures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Non-Salary expenses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8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47625"/>
            <a:ext cx="8470672" cy="771525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FY </a:t>
            </a:r>
            <a:r>
              <a:rPr lang="en-US" sz="2800" dirty="0" smtClean="0">
                <a:solidFill>
                  <a:schemeClr val="bg1"/>
                </a:solidFill>
              </a:rPr>
              <a:t>2011-FY </a:t>
            </a:r>
            <a:r>
              <a:rPr lang="en-US" sz="2800" dirty="0">
                <a:solidFill>
                  <a:schemeClr val="bg1"/>
                </a:solidFill>
              </a:rPr>
              <a:t>2015 Budget Comparison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1940" y="1600200"/>
            <a:ext cx="7901940" cy="4800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" y="3962400"/>
            <a:ext cx="840986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Increase in Expenditures of $14.6M or 5.5%.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Salary Expenses increased on average 2.5% annually due staffing increases (i.e., New Clinics and Cancer Treatment) and wage increases.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Benefit costs increased (healthcare and tuition waivers)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Increase in supply costs, kidney acquisition, pharmaceutical sales.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Depreciation expenditures increased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Purchased Services increased related to software and equipment maintenance.</a:t>
            </a:r>
          </a:p>
          <a:p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" y="866775"/>
            <a:ext cx="7886700" cy="144780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" y="2314575"/>
            <a:ext cx="7886700" cy="1381125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61022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9525"/>
            <a:ext cx="8470672" cy="771525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FY 2010-FY 2015 Budget Comparison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5" y="984019"/>
            <a:ext cx="7677150" cy="4946879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581024" y="5963334"/>
            <a:ext cx="6924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Does not include Capital Expenditures funded from Bond Debt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12884" y="5325794"/>
            <a:ext cx="300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70672" cy="704850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FY 2011-FY 2015 Budget Comparison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81699" y="726990"/>
            <a:ext cx="255008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$23.5M Decline in Operating Revenue-4.5%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Decline in enrollment (offset by tuition/fee increases)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State Share of Instruction/State Appropriations decline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Sales and Service Revenue decline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Other Revenue decline</a:t>
            </a:r>
          </a:p>
          <a:p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6" y="4632096"/>
            <a:ext cx="72771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1" y="833438"/>
            <a:ext cx="6217674" cy="31337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7759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76200"/>
            <a:ext cx="8470672" cy="790575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FY </a:t>
            </a:r>
            <a:r>
              <a:rPr lang="en-US" sz="2800" dirty="0" smtClean="0">
                <a:solidFill>
                  <a:schemeClr val="bg1"/>
                </a:solidFill>
              </a:rPr>
              <a:t>2011-FY </a:t>
            </a:r>
            <a:r>
              <a:rPr lang="en-US" sz="2800" dirty="0">
                <a:solidFill>
                  <a:schemeClr val="bg1"/>
                </a:solidFill>
              </a:rPr>
              <a:t>2015 Budget Comparison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1940" y="1600200"/>
            <a:ext cx="7901940" cy="4800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" y="4085897"/>
            <a:ext cx="41986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Increase in Expenditures of $943K-.2%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Salaries decreased due to 7.7% decrease in FTE’s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Benefit costs increased (healthcare and tuition waivers)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Reduced Non-Salary (Operating Expense)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Depreciation expenditures increased</a:t>
            </a:r>
          </a:p>
          <a:p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1" y="1019176"/>
            <a:ext cx="7395210" cy="142875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1" y="2447926"/>
            <a:ext cx="7395211" cy="15621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5" y="4281488"/>
            <a:ext cx="3674746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93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76200"/>
            <a:ext cx="8470672" cy="790575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FY 2010-FY 2015 Budget Comparison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076324"/>
            <a:ext cx="7905750" cy="51149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502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4690" y="0"/>
            <a:ext cx="8357402" cy="901641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Items Negatively Affecting Financial condition during this time period and Managements’ response</a:t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1940" y="1600200"/>
            <a:ext cx="8120152" cy="4800600"/>
          </a:xfrm>
        </p:spPr>
        <p:txBody>
          <a:bodyPr>
            <a:norm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dirty="0" smtClean="0"/>
              <a:t> 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700119"/>
              </p:ext>
            </p:extLst>
          </p:nvPr>
        </p:nvGraphicFramePr>
        <p:xfrm>
          <a:off x="1758434" y="6182360"/>
          <a:ext cx="4584701" cy="167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241"/>
                <a:gridCol w="3913460"/>
              </a:tblGrid>
              <a:tr h="15557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*FY2013 student bookstore moved to UT Foundation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415" y="4114800"/>
            <a:ext cx="4533900" cy="19589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" y="1190624"/>
            <a:ext cx="4048125" cy="2333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0" y="3748087"/>
            <a:ext cx="542925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295" y="1190624"/>
            <a:ext cx="367768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078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85725"/>
            <a:ext cx="8470672" cy="885825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FY </a:t>
            </a:r>
            <a:r>
              <a:rPr lang="en-US" sz="2800" dirty="0">
                <a:solidFill>
                  <a:schemeClr val="bg1"/>
                </a:solidFill>
              </a:rPr>
              <a:t>2016 Budget Development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	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0125" y="5048795"/>
            <a:ext cx="5467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FY2016 Adjusted Budget reflects FY2015 Fall Enrollment Decline and a 3% Increase in both Undergrad Enrollment and Tuition and Fees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96" y="1104125"/>
            <a:ext cx="8017103" cy="3820299"/>
          </a:xfrm>
          <a:prstGeom prst="rect">
            <a:avLst/>
          </a:prstGeom>
          <a:solidFill>
            <a:srgbClr val="99CCFF"/>
          </a:solidFill>
          <a:ln>
            <a:solidFill>
              <a:srgbClr val="002060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9701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301098"/>
            <a:ext cx="8470672" cy="594252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FY </a:t>
            </a:r>
            <a:r>
              <a:rPr lang="en-US" sz="2800" dirty="0">
                <a:solidFill>
                  <a:schemeClr val="bg1"/>
                </a:solidFill>
              </a:rPr>
              <a:t>2016 Budget Development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84" y="1011679"/>
            <a:ext cx="8239542" cy="5382542"/>
          </a:xfrm>
          <a:prstGeom prst="rect">
            <a:avLst/>
          </a:prstGeom>
          <a:solidFill>
            <a:srgbClr val="99CCFF"/>
          </a:solidFill>
          <a:ln>
            <a:solidFill>
              <a:srgbClr val="002060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26983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85726"/>
            <a:ext cx="8470672" cy="895350"/>
          </a:xfrm>
          <a:solidFill>
            <a:srgbClr val="004080"/>
          </a:solidFill>
        </p:spPr>
        <p:txBody>
          <a:bodyPr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FY 2016 Budget Development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9870" y="6394221"/>
            <a:ext cx="988850" cy="3821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6582" y="5675868"/>
            <a:ext cx="3648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Assumes fully funded depreciation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86083" y="4527034"/>
            <a:ext cx="227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39" y="1226106"/>
            <a:ext cx="7924955" cy="4282559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0406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26626</TotalTime>
  <Words>760</Words>
  <Application>Microsoft Office PowerPoint</Application>
  <PresentationFormat>On-screen Show (4:3)</PresentationFormat>
  <Paragraphs>120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</vt:lpstr>
      <vt:lpstr>Adjacency</vt:lpstr>
      <vt:lpstr>PowerPoint Presentation</vt:lpstr>
      <vt:lpstr>FY 2011-FY 2015 Historical Look back</vt:lpstr>
      <vt:lpstr>FY 2011-FY 2015 Budget Comparison</vt:lpstr>
      <vt:lpstr>FY 2011-FY 2015 Budget Comparison</vt:lpstr>
      <vt:lpstr>FY 2010-FY 2015 Budget Comparison</vt:lpstr>
      <vt:lpstr> Items Negatively Affecting Financial condition during this time period and Managements’ response </vt:lpstr>
      <vt:lpstr> FY 2016 Budget Development  </vt:lpstr>
      <vt:lpstr> FY 2016 Budget Development </vt:lpstr>
      <vt:lpstr>FY 2016 Budget Development</vt:lpstr>
      <vt:lpstr> 5 Year Forecast-FY2016-FY2020 3% Enrollment and Related Services </vt:lpstr>
      <vt:lpstr>5 Year Forecast-FY2016-FY2020 3% Enrollment  and Related Services</vt:lpstr>
      <vt:lpstr>5 Year Forecast-FY2016-FY2020 3% Enrollment and Related Services</vt:lpstr>
      <vt:lpstr>5 Year Forecast-FY2016-FY2020 3% Enrollment and Related Services</vt:lpstr>
      <vt:lpstr> 5 Year Forecast-FY2016-FY2020 Flat Enrollment </vt:lpstr>
      <vt:lpstr> 5 Year Forecast-FY2016-FY2020 Flat Enrollment  (000’s)</vt:lpstr>
      <vt:lpstr>5 Year Forecast-FY2016-FY2020 Flat Enrollment</vt:lpstr>
      <vt:lpstr>5 Year Forecast-FY2016-FY2020 Flat Enrollment</vt:lpstr>
      <vt:lpstr>FY 2011-FY 2015 Budget Comparison</vt:lpstr>
      <vt:lpstr>FY 2011-FY 2015 Budget Comparison</vt:lpstr>
      <vt:lpstr>FY 2011-FY 2015 Budget Comparison</vt:lpstr>
      <vt:lpstr>FY 2010-FY 2015 Budget Comparison</vt:lpstr>
    </vt:vector>
  </TitlesOfParts>
  <Company>University of Toledo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of Toledo</dc:title>
  <dc:creator>Bryan Dadey</dc:creator>
  <cp:lastModifiedBy>Gayer, Denise L</cp:lastModifiedBy>
  <cp:revision>755</cp:revision>
  <cp:lastPrinted>2014-12-29T17:31:24Z</cp:lastPrinted>
  <dcterms:created xsi:type="dcterms:W3CDTF">2014-03-31T16:03:54Z</dcterms:created>
  <dcterms:modified xsi:type="dcterms:W3CDTF">2015-02-23T14:54:55Z</dcterms:modified>
</cp:coreProperties>
</file>