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59" r:id="rId6"/>
    <p:sldId id="257" r:id="rId7"/>
    <p:sldId id="258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wmesser:Documents:Research:RSP%20reports:CollegeFacCountsFTE12-1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wmesser:Documents:Research:RSP%20reports:fy15%20funding%20as%20of%208-11%20new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wmesser:Documents:Research:RSP%20reports:FY15%20Awards%20as%20of%208-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Sheet1!$B$2:$B$6</c:f>
              <c:numCache>
                <c:formatCode>"$"#,##0</c:formatCode>
                <c:ptCount val="5"/>
                <c:pt idx="0">
                  <c:v>75819495</c:v>
                </c:pt>
                <c:pt idx="1">
                  <c:v>69185406</c:v>
                </c:pt>
                <c:pt idx="2">
                  <c:v>48637221</c:v>
                </c:pt>
                <c:pt idx="3">
                  <c:v>54694661</c:v>
                </c:pt>
                <c:pt idx="4">
                  <c:v>43130726.822903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8172416"/>
        <c:axId val="88173952"/>
      </c:barChart>
      <c:catAx>
        <c:axId val="88172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8173952"/>
        <c:crosses val="autoZero"/>
        <c:auto val="1"/>
        <c:lblAlgn val="ctr"/>
        <c:lblOffset val="100"/>
        <c:noMultiLvlLbl val="0"/>
      </c:catAx>
      <c:valAx>
        <c:axId val="88173952"/>
        <c:scaling>
          <c:orientation val="minMax"/>
        </c:scaling>
        <c:delete val="0"/>
        <c:axPos val="l"/>
        <c:majorGridlines/>
        <c:numFmt formatCode="&quot;$&quot;#,##0" sourceLinked="1"/>
        <c:majorTickMark val="out"/>
        <c:minorTickMark val="none"/>
        <c:tickLblPos val="nextTo"/>
        <c:crossAx val="88172416"/>
        <c:crosses val="autoZero"/>
        <c:crossBetween val="between"/>
        <c:majorUnit val="20000000"/>
        <c:minorUnit val="10000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Sheet1!$B$2:$B$6</c:f>
              <c:numCache>
                <c:formatCode>0</c:formatCode>
                <c:ptCount val="5"/>
                <c:pt idx="0">
                  <c:v>907</c:v>
                </c:pt>
                <c:pt idx="1">
                  <c:v>790</c:v>
                </c:pt>
                <c:pt idx="2">
                  <c:v>838</c:v>
                </c:pt>
                <c:pt idx="3">
                  <c:v>796</c:v>
                </c:pt>
                <c:pt idx="4">
                  <c:v>676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564480"/>
        <c:axId val="88566016"/>
      </c:barChart>
      <c:catAx>
        <c:axId val="88564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8566016"/>
        <c:crosses val="autoZero"/>
        <c:auto val="1"/>
        <c:lblAlgn val="ctr"/>
        <c:lblOffset val="100"/>
        <c:noMultiLvlLbl val="0"/>
      </c:catAx>
      <c:valAx>
        <c:axId val="8856601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885644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Sheet1!$B$36</c:f>
              <c:strCache>
                <c:ptCount val="1"/>
                <c:pt idx="0">
                  <c:v>Tenure track faculty</c:v>
                </c:pt>
              </c:strCache>
            </c:strRef>
          </c:tx>
          <c:invertIfNegative val="0"/>
          <c:cat>
            <c:numRef>
              <c:f>Sheet1!$A$37:$A$39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Sheet1!$B$37:$B$39</c:f>
              <c:numCache>
                <c:formatCode>General</c:formatCode>
                <c:ptCount val="3"/>
                <c:pt idx="0">
                  <c:v>881</c:v>
                </c:pt>
                <c:pt idx="1">
                  <c:v>888</c:v>
                </c:pt>
                <c:pt idx="2">
                  <c:v>825</c:v>
                </c:pt>
              </c:numCache>
            </c:numRef>
          </c:val>
        </c:ser>
        <c:ser>
          <c:idx val="1"/>
          <c:order val="1"/>
          <c:tx>
            <c:strRef>
              <c:f>Sheet1!$C$36</c:f>
              <c:strCache>
                <c:ptCount val="1"/>
                <c:pt idx="0">
                  <c:v>Non tenure track faculty</c:v>
                </c:pt>
              </c:strCache>
            </c:strRef>
          </c:tx>
          <c:invertIfNegative val="0"/>
          <c:cat>
            <c:numRef>
              <c:f>Sheet1!$A$37:$A$39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Sheet1!$C$37:$C$39</c:f>
              <c:numCache>
                <c:formatCode>General</c:formatCode>
                <c:ptCount val="3"/>
                <c:pt idx="0">
                  <c:v>790</c:v>
                </c:pt>
                <c:pt idx="1">
                  <c:v>798</c:v>
                </c:pt>
                <c:pt idx="2">
                  <c:v>662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7972864"/>
        <c:axId val="87888640"/>
      </c:barChart>
      <c:catAx>
        <c:axId val="87972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7888640"/>
        <c:crosses val="autoZero"/>
        <c:auto val="1"/>
        <c:lblAlgn val="ctr"/>
        <c:lblOffset val="100"/>
        <c:noMultiLvlLbl val="0"/>
      </c:catAx>
      <c:valAx>
        <c:axId val="87888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797286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Sheet1!$G$47:$G$51</c:f>
              <c:strCache>
                <c:ptCount val="5"/>
                <c:pt idx="0">
                  <c:v>Corporate</c:v>
                </c:pt>
                <c:pt idx="1">
                  <c:v>Federal</c:v>
                </c:pt>
                <c:pt idx="2">
                  <c:v>Non-Profit</c:v>
                </c:pt>
                <c:pt idx="3">
                  <c:v>Educational Institution</c:v>
                </c:pt>
                <c:pt idx="4">
                  <c:v>Other Government</c:v>
                </c:pt>
              </c:strCache>
            </c:strRef>
          </c:cat>
          <c:val>
            <c:numRef>
              <c:f>Sheet1!$H$47:$H$51</c:f>
              <c:numCache>
                <c:formatCode>"$"#,##0.00;\("$"#,##0.00\)</c:formatCode>
                <c:ptCount val="5"/>
                <c:pt idx="0">
                  <c:v>234640.94</c:v>
                </c:pt>
                <c:pt idx="1">
                  <c:v>1931987</c:v>
                </c:pt>
                <c:pt idx="2">
                  <c:v>309563</c:v>
                </c:pt>
                <c:pt idx="3">
                  <c:v>52013</c:v>
                </c:pt>
                <c:pt idx="4">
                  <c:v>192900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Sheet1!$E$47:$E$51</c:f>
              <c:strCache>
                <c:ptCount val="5"/>
                <c:pt idx="0">
                  <c:v>NIH</c:v>
                </c:pt>
                <c:pt idx="1">
                  <c:v>NSF</c:v>
                </c:pt>
                <c:pt idx="2">
                  <c:v>HHS</c:v>
                </c:pt>
                <c:pt idx="3">
                  <c:v>USGS</c:v>
                </c:pt>
                <c:pt idx="4">
                  <c:v>NOAA</c:v>
                </c:pt>
              </c:strCache>
            </c:strRef>
          </c:cat>
          <c:val>
            <c:numRef>
              <c:f>Sheet1!$F$47:$F$51</c:f>
              <c:numCache>
                <c:formatCode>"$"#,##0.00;\("$"#,##0.00\)</c:formatCode>
                <c:ptCount val="5"/>
                <c:pt idx="0">
                  <c:v>927732</c:v>
                </c:pt>
                <c:pt idx="1">
                  <c:v>547279</c:v>
                </c:pt>
                <c:pt idx="2">
                  <c:v>405499</c:v>
                </c:pt>
                <c:pt idx="3">
                  <c:v>41977</c:v>
                </c:pt>
                <c:pt idx="4">
                  <c:v>9500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9/11/2014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t>9/11/2014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2124"/>
            <a:ext cx="8077200" cy="1673352"/>
          </a:xfrm>
        </p:spPr>
        <p:txBody>
          <a:bodyPr/>
          <a:lstStyle/>
          <a:p>
            <a:r>
              <a:rPr lang="en-US" dirty="0" smtClean="0"/>
              <a:t>Research Funding Update</a:t>
            </a:r>
            <a:br>
              <a:rPr lang="en-US" dirty="0" smtClean="0"/>
            </a:br>
            <a:r>
              <a:rPr lang="en-US" dirty="0" smtClean="0"/>
              <a:t>September, 2014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52923"/>
            <a:ext cx="8077200" cy="1499616"/>
          </a:xfrm>
        </p:spPr>
        <p:txBody>
          <a:bodyPr/>
          <a:lstStyle/>
          <a:p>
            <a:r>
              <a:rPr lang="en-US" dirty="0" smtClean="0"/>
              <a:t>Office of Research and Sponsored Programs</a:t>
            </a:r>
          </a:p>
          <a:p>
            <a:endParaRPr lang="en-US" dirty="0" smtClean="0"/>
          </a:p>
          <a:p>
            <a:r>
              <a:rPr lang="en-US" dirty="0" smtClean="0"/>
              <a:t>William S. Messer, Jr., Ph.D.</a:t>
            </a:r>
          </a:p>
          <a:p>
            <a:r>
              <a:rPr lang="en-US" dirty="0" smtClean="0"/>
              <a:t>Vice President of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55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Five-Year Funding History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9446503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54108" y="3427088"/>
            <a:ext cx="332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54105" y="6400800"/>
            <a:ext cx="2800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*Preliminary data for FY14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423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Proposals Submitted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8357883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0503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6202123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543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FY15 Research 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Awards received between July 1, 2014 and August 11, 2014</a:t>
            </a:r>
          </a:p>
          <a:p>
            <a:pPr lvl="1"/>
            <a:r>
              <a:rPr lang="en-US" dirty="0"/>
              <a:t>$</a:t>
            </a:r>
            <a:r>
              <a:rPr lang="en-US" dirty="0" smtClean="0"/>
              <a:t>2,721,104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433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Funding (7/1-8/11)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4454807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5277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Funding (7/1-8/11)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3616898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9007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Grow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Faculty hiring plan</a:t>
            </a:r>
          </a:p>
          <a:p>
            <a:pPr lvl="1"/>
            <a:r>
              <a:rPr lang="en-US" dirty="0" smtClean="0"/>
              <a:t>Update</a:t>
            </a:r>
          </a:p>
          <a:p>
            <a:r>
              <a:rPr lang="en-US" dirty="0" smtClean="0"/>
              <a:t>Grant writing support</a:t>
            </a:r>
          </a:p>
          <a:p>
            <a:pPr lvl="1"/>
            <a:r>
              <a:rPr lang="en-US" dirty="0" smtClean="0"/>
              <a:t>Within colleges</a:t>
            </a:r>
          </a:p>
          <a:p>
            <a:pPr lvl="1"/>
            <a:r>
              <a:rPr lang="en-US" dirty="0" smtClean="0"/>
              <a:t>Centrally</a:t>
            </a:r>
          </a:p>
          <a:p>
            <a:r>
              <a:rPr lang="en-US" dirty="0" smtClean="0"/>
              <a:t>Review abstracts/project summaries prior to proposal submission</a:t>
            </a:r>
          </a:p>
          <a:p>
            <a:pPr lvl="1"/>
            <a:r>
              <a:rPr lang="en-US" dirty="0" smtClean="0"/>
              <a:t>Informative for institution</a:t>
            </a:r>
          </a:p>
          <a:p>
            <a:pPr lvl="1"/>
            <a:r>
              <a:rPr lang="en-US" dirty="0" smtClean="0"/>
              <a:t>Clarity of purpose</a:t>
            </a:r>
          </a:p>
          <a:p>
            <a:pPr lvl="1"/>
            <a:r>
              <a:rPr lang="en-US" dirty="0" smtClean="0"/>
              <a:t>Preparation for KC implementation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294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Grow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Collaborative grants</a:t>
            </a:r>
          </a:p>
          <a:p>
            <a:pPr lvl="1"/>
            <a:r>
              <a:rPr lang="en-US" dirty="0" smtClean="0"/>
              <a:t>Water task force involving several colleges, research centers is a good example</a:t>
            </a:r>
          </a:p>
          <a:p>
            <a:pPr lvl="1"/>
            <a:r>
              <a:rPr lang="en-US" dirty="0" smtClean="0"/>
              <a:t>Multiple institution proposals</a:t>
            </a:r>
          </a:p>
          <a:p>
            <a:pPr lvl="2"/>
            <a:r>
              <a:rPr lang="en-US" dirty="0" smtClean="0"/>
              <a:t>Alignment with national laboratories</a:t>
            </a:r>
          </a:p>
          <a:p>
            <a:pPr lvl="2"/>
            <a:r>
              <a:rPr lang="en-US" dirty="0" smtClean="0"/>
              <a:t>Strategic partnerships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1469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90</TotalTime>
  <Words>121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Module</vt:lpstr>
      <vt:lpstr>Research Funding Update September, 2014</vt:lpstr>
      <vt:lpstr>Five-Year Funding History</vt:lpstr>
      <vt:lpstr>Proposals Submitted</vt:lpstr>
      <vt:lpstr>Faculty</vt:lpstr>
      <vt:lpstr>FY15 Research Funding</vt:lpstr>
      <vt:lpstr>Sources of Funding (7/1-8/11)</vt:lpstr>
      <vt:lpstr>Federal Funding (7/1-8/11)</vt:lpstr>
      <vt:lpstr>Steps to Grow Research</vt:lpstr>
      <vt:lpstr>Steps to Grow Research</vt:lpstr>
    </vt:vector>
  </TitlesOfParts>
  <Company>The University of Toledo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Funding Update August, 2014</dc:title>
  <dc:creator>William Messer</dc:creator>
  <cp:lastModifiedBy>Gayer, Denise L</cp:lastModifiedBy>
  <cp:revision>11</cp:revision>
  <dcterms:created xsi:type="dcterms:W3CDTF">2014-08-15T15:22:00Z</dcterms:created>
  <dcterms:modified xsi:type="dcterms:W3CDTF">2014-09-11T20:50:59Z</dcterms:modified>
</cp:coreProperties>
</file>