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60" r:id="rId3"/>
    <p:sldId id="258" r:id="rId4"/>
    <p:sldId id="259" r:id="rId5"/>
    <p:sldId id="261" r:id="rId6"/>
    <p:sldId id="262" r:id="rId7"/>
    <p:sldId id="265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89055E99-8225-4440-959A-B2CC015510B6}" type="datetimeFigureOut">
              <a:rPr lang="en-US" smtClean="0"/>
              <a:pPr/>
              <a:t>4/14/2014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31CF2A9D-4A07-4570-B5A9-6F0DD71511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55E99-8225-4440-959A-B2CC015510B6}" type="datetimeFigureOut">
              <a:rPr lang="en-US" smtClean="0"/>
              <a:pPr/>
              <a:t>4/14/2014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F2A9D-4A07-4570-B5A9-6F0DD71511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55E99-8225-4440-959A-B2CC015510B6}" type="datetimeFigureOut">
              <a:rPr lang="en-US" smtClean="0"/>
              <a:pPr/>
              <a:t>4/14/2014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F2A9D-4A07-4570-B5A9-6F0DD71511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55E99-8225-4440-959A-B2CC015510B6}" type="datetimeFigureOut">
              <a:rPr lang="en-US" smtClean="0"/>
              <a:pPr/>
              <a:t>4/14/2014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F2A9D-4A07-4570-B5A9-6F0DD71511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55E99-8225-4440-959A-B2CC015510B6}" type="datetimeFigureOut">
              <a:rPr lang="en-US" smtClean="0"/>
              <a:pPr/>
              <a:t>4/14/2014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F2A9D-4A07-4570-B5A9-6F0DD71511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55E99-8225-4440-959A-B2CC015510B6}" type="datetimeFigureOut">
              <a:rPr lang="en-US" smtClean="0"/>
              <a:pPr/>
              <a:t>4/14/2014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F2A9D-4A07-4570-B5A9-6F0DD71511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9055E99-8225-4440-959A-B2CC015510B6}" type="datetimeFigureOut">
              <a:rPr lang="en-US" smtClean="0"/>
              <a:pPr/>
              <a:t>4/14/2014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1CF2A9D-4A07-4570-B5A9-6F0DD715114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89055E99-8225-4440-959A-B2CC015510B6}" type="datetimeFigureOut">
              <a:rPr lang="en-US" smtClean="0"/>
              <a:pPr/>
              <a:t>4/14/2014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31CF2A9D-4A07-4570-B5A9-6F0DD71511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55E99-8225-4440-959A-B2CC015510B6}" type="datetimeFigureOut">
              <a:rPr lang="en-US" smtClean="0"/>
              <a:pPr/>
              <a:t>4/14/2014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F2A9D-4A07-4570-B5A9-6F0DD71511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55E99-8225-4440-959A-B2CC015510B6}" type="datetimeFigureOut">
              <a:rPr lang="en-US" smtClean="0"/>
              <a:pPr/>
              <a:t>4/14/2014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F2A9D-4A07-4570-B5A9-6F0DD71511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55E99-8225-4440-959A-B2CC015510B6}" type="datetimeFigureOut">
              <a:rPr lang="en-US" smtClean="0"/>
              <a:pPr/>
              <a:t>4/14/2014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F2A9D-4A07-4570-B5A9-6F0DD71511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89055E99-8225-4440-959A-B2CC015510B6}" type="datetimeFigureOut">
              <a:rPr lang="en-US" smtClean="0"/>
              <a:pPr/>
              <a:t>4/14/2014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31CF2A9D-4A07-4570-B5A9-6F0DD715114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381000"/>
            <a:ext cx="8458200" cy="2003425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Strategic Faculty Hiring Plan</a:t>
            </a:r>
            <a:br>
              <a:rPr lang="en-US" dirty="0" smtClean="0"/>
            </a:br>
            <a:r>
              <a:rPr lang="en-US" dirty="0" smtClean="0"/>
              <a:t>FY15 and FY16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5257800" cy="2653262"/>
          </a:xfrm>
        </p:spPr>
        <p:txBody>
          <a:bodyPr>
            <a:normAutofit/>
          </a:bodyPr>
          <a:lstStyle/>
          <a:p>
            <a:r>
              <a:rPr lang="en-US" dirty="0"/>
              <a:t> </a:t>
            </a:r>
          </a:p>
          <a:p>
            <a:r>
              <a:rPr lang="en-US" dirty="0"/>
              <a:t> 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828800" y="4267200"/>
            <a:ext cx="5335115" cy="21236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/>
              <a:t>Discussion at University Council</a:t>
            </a:r>
          </a:p>
          <a:p>
            <a:pPr algn="ctr"/>
            <a:r>
              <a:rPr lang="en-US" sz="2800" smtClean="0"/>
              <a:t>March 21, </a:t>
            </a:r>
            <a:r>
              <a:rPr lang="en-US" sz="2800" dirty="0" smtClean="0"/>
              <a:t>2014</a:t>
            </a:r>
          </a:p>
          <a:p>
            <a:pPr algn="ctr"/>
            <a:endParaRPr lang="en-US" sz="2800" dirty="0" smtClean="0"/>
          </a:p>
          <a:p>
            <a:pPr algn="ctr"/>
            <a:r>
              <a:rPr lang="en-US" sz="2400" dirty="0" smtClean="0"/>
              <a:t>Patricia R. Komuniecki, Ph.D.</a:t>
            </a:r>
          </a:p>
          <a:p>
            <a:pPr algn="ctr"/>
            <a:r>
              <a:rPr lang="en-US" sz="2400" dirty="0" smtClean="0"/>
              <a:t>Vice Provost for Graduate Affairs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Questions to Ask/Answer re </a:t>
            </a:r>
            <a:br>
              <a:rPr lang="en-US" dirty="0" smtClean="0"/>
            </a:br>
            <a:r>
              <a:rPr lang="en-US" dirty="0" smtClean="0"/>
              <a:t>Faculty Replacement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81200"/>
            <a:ext cx="8229600" cy="4325112"/>
          </a:xfrm>
        </p:spPr>
        <p:txBody>
          <a:bodyPr>
            <a:normAutofit fontScale="92500" lnSpcReduction="20000"/>
          </a:bodyPr>
          <a:lstStyle/>
          <a:p>
            <a:pPr>
              <a:buClr>
                <a:schemeClr val="accent2"/>
              </a:buClr>
              <a:buFont typeface="Wingdings" pitchFamily="2" charset="2"/>
              <a:buChar char="§"/>
            </a:pPr>
            <a:r>
              <a:rPr lang="en-US" dirty="0" smtClean="0"/>
              <a:t>Q: Should the retiring faculty member be replaced? </a:t>
            </a:r>
          </a:p>
          <a:p>
            <a:pPr>
              <a:buClr>
                <a:schemeClr val="accent2"/>
              </a:buClr>
              <a:buNone/>
            </a:pPr>
            <a:r>
              <a:rPr lang="en-US" dirty="0" smtClean="0"/>
              <a:t>	A: Yes or No</a:t>
            </a:r>
          </a:p>
          <a:p>
            <a:pPr>
              <a:buClr>
                <a:schemeClr val="accent2"/>
              </a:buClr>
              <a:buNone/>
            </a:pPr>
            <a:endParaRPr lang="en-US" dirty="0" smtClean="0"/>
          </a:p>
          <a:p>
            <a:pPr>
              <a:buClr>
                <a:schemeClr val="accent2"/>
              </a:buClr>
              <a:buFont typeface="Wingdings" pitchFamily="2" charset="2"/>
              <a:buChar char="§"/>
            </a:pPr>
            <a:r>
              <a:rPr lang="en-US" dirty="0" smtClean="0"/>
              <a:t>If yes, then what type of faculty should be recruited as a replacement?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 smtClean="0"/>
              <a:t>Tenure track? Rank?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 smtClean="0"/>
              <a:t>Lecturer?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 smtClean="0"/>
              <a:t>Part-time Instructor?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 smtClean="0"/>
              <a:t>Graduate Assistant?</a:t>
            </a:r>
          </a:p>
          <a:p>
            <a:pPr>
              <a:buClr>
                <a:schemeClr val="accent2"/>
              </a:buClr>
              <a:buNone/>
            </a:pPr>
            <a:endParaRPr lang="en-US" dirty="0" smtClean="0"/>
          </a:p>
          <a:p>
            <a:pPr>
              <a:buClr>
                <a:schemeClr val="accent2"/>
              </a:buClr>
              <a:buFont typeface="Wingdings" pitchFamily="2" charset="2"/>
              <a:buChar char="§"/>
            </a:pPr>
            <a:r>
              <a:rPr lang="en-US" dirty="0" smtClean="0"/>
              <a:t>What criteria should be used to answer these questions?</a:t>
            </a:r>
          </a:p>
          <a:p>
            <a:pPr>
              <a:buClr>
                <a:schemeClr val="accent2"/>
              </a:buCl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066800"/>
          </a:xfrm>
        </p:spPr>
        <p:txBody>
          <a:bodyPr/>
          <a:lstStyle/>
          <a:p>
            <a:pPr algn="ctr"/>
            <a:r>
              <a:rPr lang="en-US" dirty="0" smtClean="0"/>
              <a:t>Proposed Criteria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8305800" cy="5257800"/>
          </a:xfrm>
        </p:spPr>
        <p:txBody>
          <a:bodyPr>
            <a:noAutofit/>
          </a:bodyPr>
          <a:lstStyle/>
          <a:p>
            <a:pPr>
              <a:buClr>
                <a:schemeClr val="accent2"/>
              </a:buClr>
              <a:buFont typeface="Wingdings" pitchFamily="2" charset="2"/>
              <a:buChar char="§"/>
            </a:pPr>
            <a:r>
              <a:rPr lang="en-US" sz="2600" dirty="0" smtClean="0"/>
              <a:t>Program demand  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 smtClean="0"/>
              <a:t>Number of undergraduate majors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 smtClean="0"/>
              <a:t>Graduate program? Master’s? Doctoral?	</a:t>
            </a:r>
          </a:p>
          <a:p>
            <a:pPr>
              <a:buClr>
                <a:schemeClr val="accent2"/>
              </a:buClr>
              <a:buFont typeface="Wingdings" pitchFamily="2" charset="2"/>
              <a:buChar char="§"/>
            </a:pPr>
            <a:r>
              <a:rPr lang="en-US" sz="2600" dirty="0" smtClean="0"/>
              <a:t>Accreditation requirements/standards</a:t>
            </a:r>
          </a:p>
          <a:p>
            <a:pPr>
              <a:buClr>
                <a:schemeClr val="accent2"/>
              </a:buClr>
              <a:buFont typeface="Wingdings" pitchFamily="2" charset="2"/>
              <a:buChar char="§"/>
            </a:pPr>
            <a:r>
              <a:rPr lang="en-US" sz="2600" dirty="0" smtClean="0"/>
              <a:t>Labor market demand for graduates</a:t>
            </a:r>
          </a:p>
          <a:p>
            <a:pPr>
              <a:buClr>
                <a:schemeClr val="accent2"/>
              </a:buClr>
              <a:buFont typeface="Wingdings" pitchFamily="2" charset="2"/>
              <a:buChar char="§"/>
            </a:pPr>
            <a:r>
              <a:rPr lang="en-US" sz="2600" dirty="0" smtClean="0"/>
              <a:t>Extramural research dollars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 smtClean="0"/>
              <a:t>Tie to Goal 3 of Directions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 smtClean="0"/>
              <a:t>Is the retiree a high contributor?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 smtClean="0"/>
              <a:t>How will new position enhance excellence and distinction? </a:t>
            </a:r>
          </a:p>
          <a:p>
            <a:pPr lvl="1">
              <a:buFont typeface="Courier New" pitchFamily="49" charset="0"/>
              <a:buChar char="o"/>
            </a:pPr>
            <a:endParaRPr lang="en-US" sz="2800" dirty="0" smtClean="0"/>
          </a:p>
          <a:p>
            <a:pPr>
              <a:buClr>
                <a:schemeClr val="accent2"/>
              </a:buClr>
              <a:buNone/>
            </a:pPr>
            <a:endParaRPr lang="en-US" dirty="0" smtClean="0"/>
          </a:p>
          <a:p>
            <a:pPr>
              <a:buClr>
                <a:schemeClr val="accent2"/>
              </a:buClr>
              <a:buFont typeface="Wingdings" pitchFamily="2" charset="2"/>
              <a:buChar char="§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066800"/>
          </a:xfrm>
        </p:spPr>
        <p:txBody>
          <a:bodyPr/>
          <a:lstStyle/>
          <a:p>
            <a:pPr algn="ctr"/>
            <a:r>
              <a:rPr lang="en-US" dirty="0" smtClean="0"/>
              <a:t>Proposed Criteria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686800" cy="5181600"/>
          </a:xfrm>
        </p:spPr>
        <p:txBody>
          <a:bodyPr>
            <a:normAutofit fontScale="92500"/>
          </a:bodyPr>
          <a:lstStyle/>
          <a:p>
            <a:pPr>
              <a:buClr>
                <a:schemeClr val="accent2"/>
              </a:buClr>
              <a:buFont typeface="Wingdings" pitchFamily="2" charset="2"/>
              <a:buChar char="§"/>
            </a:pPr>
            <a:r>
              <a:rPr lang="en-US" dirty="0" smtClean="0"/>
              <a:t>Request should be consistent with the UT </a:t>
            </a:r>
            <a:r>
              <a:rPr lang="en-US" i="1" dirty="0" smtClean="0"/>
              <a:t>Directions 2011/2014 </a:t>
            </a:r>
            <a:r>
              <a:rPr lang="en-US" dirty="0" smtClean="0"/>
              <a:t>Strategic Plan</a:t>
            </a:r>
          </a:p>
          <a:p>
            <a:pPr>
              <a:buClr>
                <a:schemeClr val="accent2"/>
              </a:buClr>
              <a:buFont typeface="Wingdings" pitchFamily="2" charset="2"/>
              <a:buChar char="§"/>
            </a:pPr>
            <a:r>
              <a:rPr lang="en-US" dirty="0" smtClean="0"/>
              <a:t>Consider potential impact on the college strategic plan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 smtClean="0"/>
              <a:t>Is this an area of investment or an area of change?</a:t>
            </a:r>
          </a:p>
          <a:p>
            <a:pPr>
              <a:buClr>
                <a:schemeClr val="accent2"/>
              </a:buClr>
              <a:buFont typeface="Wingdings" pitchFamily="2" charset="2"/>
              <a:buChar char="§"/>
            </a:pPr>
            <a:r>
              <a:rPr lang="en-US" dirty="0" smtClean="0"/>
              <a:t>Interdisciplinary work?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 smtClean="0"/>
              <a:t>How will the new position work across programs of study and enhance student experience?</a:t>
            </a:r>
          </a:p>
          <a:p>
            <a:pPr>
              <a:buClr>
                <a:schemeClr val="accent2"/>
              </a:buClr>
              <a:buFont typeface="Wingdings" pitchFamily="2" charset="2"/>
              <a:buChar char="§"/>
            </a:pPr>
            <a:r>
              <a:rPr lang="en-US" dirty="0" smtClean="0"/>
              <a:t>College/Department/Program economic bottom line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 smtClean="0"/>
              <a:t>Potential increase to enrollment and growth of program</a:t>
            </a:r>
          </a:p>
          <a:p>
            <a:pPr lvl="0">
              <a:buClr>
                <a:schemeClr val="accent2"/>
              </a:buClr>
              <a:buFont typeface="Wingdings" pitchFamily="2" charset="2"/>
              <a:buChar char="§"/>
            </a:pPr>
            <a:r>
              <a:rPr lang="en-US" dirty="0" smtClean="0"/>
              <a:t>Ensure quality instruction enhanced or maintained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 smtClean="0"/>
              <a:t>Positive impact on recruitment and retention</a:t>
            </a:r>
          </a:p>
          <a:p>
            <a:pPr>
              <a:buClr>
                <a:schemeClr val="accent2"/>
              </a:buClr>
              <a:buFont typeface="Courier New" pitchFamily="49" charset="0"/>
              <a:buChar char="o"/>
            </a:pPr>
            <a:endParaRPr lang="en-US" dirty="0" smtClean="0"/>
          </a:p>
          <a:p>
            <a:pPr>
              <a:buClr>
                <a:schemeClr val="accent2"/>
              </a:buClr>
              <a:buFont typeface="Courier New" pitchFamily="49" charset="0"/>
              <a:buChar char="o"/>
            </a:pPr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pPr lvl="1">
              <a:buFont typeface="Courier New" pitchFamily="49" charset="0"/>
              <a:buChar char="o"/>
            </a:pPr>
            <a:endParaRPr lang="en-US" dirty="0" smtClean="0"/>
          </a:p>
          <a:p>
            <a:pPr lvl="1">
              <a:buFont typeface="Courier New" pitchFamily="49" charset="0"/>
              <a:buChar char="o"/>
            </a:pPr>
            <a:endParaRPr lang="en-US" dirty="0" smtClean="0"/>
          </a:p>
          <a:p>
            <a:pPr>
              <a:buClr>
                <a:schemeClr val="accent2"/>
              </a:buClr>
              <a:buFont typeface="Wingdings" pitchFamily="2" charset="2"/>
              <a:buChar char="§"/>
            </a:pPr>
            <a:endParaRPr lang="en-US" dirty="0" smtClean="0"/>
          </a:p>
          <a:p>
            <a:pPr>
              <a:buClr>
                <a:schemeClr val="accent2"/>
              </a:buClr>
              <a:buFont typeface="Wingdings" pitchFamily="2" charset="2"/>
              <a:buChar char="§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1066800"/>
          </a:xfrm>
        </p:spPr>
        <p:txBody>
          <a:bodyPr/>
          <a:lstStyle/>
          <a:p>
            <a:pPr algn="ctr"/>
            <a:r>
              <a:rPr lang="en-US" dirty="0" smtClean="0"/>
              <a:t>Other Thoughts?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325112"/>
          </a:xfrm>
        </p:spPr>
        <p:txBody>
          <a:bodyPr>
            <a:normAutofit lnSpcReduction="10000"/>
          </a:bodyPr>
          <a:lstStyle/>
          <a:p>
            <a:pPr>
              <a:buClr>
                <a:schemeClr val="accent2"/>
              </a:buClr>
              <a:buFont typeface="Wingdings" pitchFamily="2" charset="2"/>
              <a:buChar char="§"/>
            </a:pPr>
            <a:r>
              <a:rPr lang="en-US" dirty="0" smtClean="0"/>
              <a:t>Michael Crow-ASU President: Transformation at ASU was achieved by the strategic faculty hiring plan focusing on recruiting core TT faculty to contribute to the complex mission of excellence and access</a:t>
            </a:r>
          </a:p>
          <a:p>
            <a:pPr>
              <a:buClr>
                <a:schemeClr val="accent2"/>
              </a:buClr>
              <a:buFont typeface="Wingdings" pitchFamily="2" charset="2"/>
              <a:buChar char="§"/>
            </a:pPr>
            <a:r>
              <a:rPr lang="en-US" dirty="0" smtClean="0"/>
              <a:t>Focus on the intersection of high quality, distinctiveness and economic sustainability</a:t>
            </a:r>
          </a:p>
          <a:p>
            <a:pPr>
              <a:buClr>
                <a:schemeClr val="accent2"/>
              </a:buClr>
              <a:buFont typeface="Wingdings" pitchFamily="2" charset="2"/>
              <a:buChar char="§"/>
            </a:pPr>
            <a:r>
              <a:rPr lang="en-US" dirty="0" smtClean="0"/>
              <a:t> Focus on ‘value added’ experience</a:t>
            </a:r>
          </a:p>
          <a:p>
            <a:pPr>
              <a:buClr>
                <a:schemeClr val="accent2"/>
              </a:buClr>
              <a:buFont typeface="Wingdings" pitchFamily="2" charset="2"/>
              <a:buChar char="§"/>
            </a:pPr>
            <a:r>
              <a:rPr lang="en-US" dirty="0" smtClean="0"/>
              <a:t> </a:t>
            </a:r>
          </a:p>
          <a:p>
            <a:pPr>
              <a:buClr>
                <a:schemeClr val="accent2"/>
              </a:buClr>
              <a:buFont typeface="Wingdings" pitchFamily="2" charset="2"/>
              <a:buChar char="§"/>
            </a:pPr>
            <a:r>
              <a:rPr lang="en-US" dirty="0" smtClean="0"/>
              <a:t> </a:t>
            </a:r>
          </a:p>
          <a:p>
            <a:pPr>
              <a:buClr>
                <a:schemeClr val="accent2"/>
              </a:buClr>
              <a:buFont typeface="Wingdings" pitchFamily="2" charset="2"/>
              <a:buChar char="§"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457200"/>
            <a:ext cx="7315200" cy="1066800"/>
          </a:xfrm>
        </p:spPr>
        <p:txBody>
          <a:bodyPr>
            <a:noAutofit/>
          </a:bodyPr>
          <a:lstStyle/>
          <a:p>
            <a:pPr algn="ctr"/>
            <a:r>
              <a:rPr lang="en-US" sz="3600" b="1" dirty="0" smtClean="0">
                <a:solidFill>
                  <a:schemeClr val="accent2"/>
                </a:solidFill>
              </a:rPr>
              <a:t>2020 Projected Workforce Needs</a:t>
            </a:r>
            <a:endParaRPr lang="en-US" sz="3600" b="1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7800" y="1524000"/>
            <a:ext cx="7543800" cy="5181600"/>
          </a:xfrm>
        </p:spPr>
        <p:txBody>
          <a:bodyPr>
            <a:normAutofit fontScale="92500"/>
          </a:bodyPr>
          <a:lstStyle/>
          <a:p>
            <a:pPr>
              <a:buClr>
                <a:schemeClr val="accent6">
                  <a:lumMod val="50000"/>
                </a:schemeClr>
              </a:buClr>
              <a:buSzPct val="120000"/>
              <a:buFont typeface="Wingdings" pitchFamily="2" charset="2"/>
              <a:buChar char="§"/>
            </a:pPr>
            <a:r>
              <a:rPr lang="en-US" sz="2800" dirty="0" smtClean="0"/>
              <a:t>Georgetown University Center on Education the Workforce (July 2013) projects a </a:t>
            </a:r>
          </a:p>
          <a:p>
            <a:pPr>
              <a:buClr>
                <a:schemeClr val="accent6">
                  <a:lumMod val="50000"/>
                </a:schemeClr>
              </a:buClr>
              <a:buSzPct val="100000"/>
              <a:buNone/>
            </a:pPr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>	</a:t>
            </a:r>
            <a:r>
              <a:rPr lang="en-US" sz="2800" b="1" dirty="0" smtClean="0">
                <a:solidFill>
                  <a:schemeClr val="accent2"/>
                </a:solidFill>
              </a:rPr>
              <a:t>Shortage of Educated Workers by 2020</a:t>
            </a:r>
          </a:p>
          <a:p>
            <a:pPr lvl="1">
              <a:buClr>
                <a:schemeClr val="accent6">
                  <a:lumMod val="50000"/>
                </a:schemeClr>
              </a:buClr>
              <a:buFont typeface="Wingdings" pitchFamily="2" charset="2"/>
              <a:buChar char="Ø"/>
            </a:pPr>
            <a:r>
              <a:rPr lang="en-US" sz="2600" dirty="0" smtClean="0"/>
              <a:t>5M shortfall for 55M projected jobs</a:t>
            </a:r>
          </a:p>
          <a:p>
            <a:pPr lvl="1">
              <a:buClr>
                <a:schemeClr val="accent6">
                  <a:lumMod val="50000"/>
                </a:schemeClr>
              </a:buClr>
              <a:buNone/>
            </a:pPr>
            <a:r>
              <a:rPr lang="en-US" sz="2600" dirty="0" smtClean="0"/>
              <a:t>(24M new and 31M ‘baby boomer’ replacements)</a:t>
            </a:r>
          </a:p>
          <a:p>
            <a:pPr lvl="1">
              <a:buClr>
                <a:schemeClr val="accent6">
                  <a:lumMod val="50000"/>
                </a:schemeClr>
              </a:buClr>
              <a:buNone/>
            </a:pPr>
            <a:endParaRPr lang="en-US" sz="2600" dirty="0" smtClean="0"/>
          </a:p>
          <a:p>
            <a:pPr>
              <a:buClr>
                <a:schemeClr val="accent6">
                  <a:lumMod val="50000"/>
                </a:schemeClr>
              </a:buClr>
              <a:buSzPct val="120000"/>
              <a:buFont typeface="Wingdings" pitchFamily="2" charset="2"/>
              <a:buChar char="§"/>
            </a:pPr>
            <a:r>
              <a:rPr lang="en-US" sz="2800" dirty="0" smtClean="0"/>
              <a:t>By 2020, BLS</a:t>
            </a:r>
            <a:r>
              <a:rPr lang="en-US" sz="2800" dirty="0" smtClean="0">
                <a:solidFill>
                  <a:schemeClr val="accent2"/>
                </a:solidFill>
              </a:rPr>
              <a:t> </a:t>
            </a:r>
            <a:r>
              <a:rPr lang="en-US" sz="2800" dirty="0" smtClean="0"/>
              <a:t>estimates that the number of jobs requiring advanced degrees will increase by  </a:t>
            </a:r>
          </a:p>
          <a:p>
            <a:pPr>
              <a:buClr>
                <a:schemeClr val="accent6">
                  <a:lumMod val="50000"/>
                </a:schemeClr>
              </a:buClr>
              <a:buSzPct val="100000"/>
              <a:buNone/>
            </a:pPr>
            <a:r>
              <a:rPr lang="en-US" sz="2800" dirty="0" smtClean="0"/>
              <a:t>	2.6 million</a:t>
            </a:r>
          </a:p>
          <a:p>
            <a:pPr lvl="1">
              <a:buClr>
                <a:schemeClr val="accent6">
                  <a:lumMod val="50000"/>
                </a:schemeClr>
              </a:buClr>
              <a:buFont typeface="Wingdings" pitchFamily="2" charset="2"/>
              <a:buChar char="Ø"/>
            </a:pPr>
            <a:r>
              <a:rPr lang="en-US" dirty="0" smtClean="0"/>
              <a:t>22% increase in jobs requiring Master’s</a:t>
            </a:r>
          </a:p>
          <a:p>
            <a:pPr lvl="1">
              <a:buClr>
                <a:schemeClr val="accent6">
                  <a:lumMod val="50000"/>
                </a:schemeClr>
              </a:buClr>
              <a:buFont typeface="Courier New" pitchFamily="49" charset="0"/>
              <a:buChar char="o"/>
            </a:pPr>
            <a:r>
              <a:rPr lang="en-US" dirty="0" smtClean="0"/>
              <a:t>20% increase in jobs requiring Doctorates</a:t>
            </a:r>
          </a:p>
          <a:p>
            <a:pPr lvl="1">
              <a:buClr>
                <a:schemeClr val="accent6">
                  <a:lumMod val="50000"/>
                </a:schemeClr>
              </a:buClr>
              <a:buFont typeface="Wingdings" pitchFamily="2" charset="2"/>
              <a:buChar char="§"/>
            </a:pPr>
            <a:endParaRPr lang="en-US" sz="2400" b="1" dirty="0" smtClean="0"/>
          </a:p>
          <a:p>
            <a:pPr>
              <a:buNone/>
            </a:pPr>
            <a:endParaRPr lang="en-US" sz="2200" dirty="0" smtClean="0"/>
          </a:p>
          <a:p>
            <a:pPr>
              <a:buNone/>
            </a:pPr>
            <a:endParaRPr lang="en-US" sz="2200" dirty="0" smtClean="0"/>
          </a:p>
          <a:p>
            <a:pPr>
              <a:buNone/>
            </a:pPr>
            <a:endParaRPr lang="en-US" sz="2200" dirty="0" smtClean="0"/>
          </a:p>
          <a:p>
            <a:pPr>
              <a:buNone/>
            </a:pPr>
            <a:endParaRPr lang="en-US" sz="2200" dirty="0" smtClean="0"/>
          </a:p>
          <a:p>
            <a:pPr>
              <a:buNone/>
            </a:pPr>
            <a:endParaRPr lang="en-US" sz="2200" dirty="0" smtClean="0"/>
          </a:p>
          <a:p>
            <a:pPr lvl="1">
              <a:buClr>
                <a:schemeClr val="accent6">
                  <a:lumMod val="50000"/>
                </a:schemeClr>
              </a:buClr>
              <a:buFont typeface="Courier New" pitchFamily="49" charset="0"/>
              <a:buChar char="o"/>
            </a:pPr>
            <a:endParaRPr lang="en-US" dirty="0" smtClean="0"/>
          </a:p>
          <a:p>
            <a:pPr lvl="1">
              <a:buClr>
                <a:schemeClr val="accent6">
                  <a:lumMod val="50000"/>
                </a:schemeClr>
              </a:buClr>
              <a:buFont typeface="Courier New" pitchFamily="49" charset="0"/>
              <a:buChar char="o"/>
            </a:pPr>
            <a:endParaRPr lang="en-US" dirty="0" smtClean="0"/>
          </a:p>
          <a:p>
            <a:pPr lvl="1">
              <a:buFont typeface="Courier New" pitchFamily="49" charset="0"/>
              <a:buChar char="o"/>
            </a:pPr>
            <a:endParaRPr lang="en-US" sz="2400" dirty="0" smtClean="0"/>
          </a:p>
          <a:p>
            <a:pPr lvl="1">
              <a:buNone/>
            </a:pPr>
            <a:endParaRPr lang="en-US" dirty="0" smtClean="0"/>
          </a:p>
        </p:txBody>
      </p:sp>
      <p:pic>
        <p:nvPicPr>
          <p:cNvPr id="5" name="Content Placeholder 3" descr="Recovery 2013.JPG"/>
          <p:cNvPicPr>
            <a:picLocks noChangeAspect="1"/>
          </p:cNvPicPr>
          <p:nvPr/>
        </p:nvPicPr>
        <p:blipFill>
          <a:blip r:embed="rId2" cstate="print">
            <a:lum bright="-10000" contrast="18000"/>
          </a:blip>
          <a:srcRect l="5824" t="9661" r="6818"/>
          <a:stretch>
            <a:fillRect/>
          </a:stretch>
        </p:blipFill>
        <p:spPr>
          <a:xfrm>
            <a:off x="1" y="1"/>
            <a:ext cx="1524000" cy="2167466"/>
          </a:xfrm>
          <a:prstGeom prst="rect">
            <a:avLst/>
          </a:prstGeom>
        </p:spPr>
      </p:pic>
      <p:pic>
        <p:nvPicPr>
          <p:cNvPr id="6" name="Content Placeholder 3" descr="Recovery 2013.JPG"/>
          <p:cNvPicPr>
            <a:picLocks noChangeAspect="1"/>
          </p:cNvPicPr>
          <p:nvPr/>
        </p:nvPicPr>
        <p:blipFill>
          <a:blip r:embed="rId2" cstate="print">
            <a:lum bright="-10000" contrast="18000"/>
          </a:blip>
          <a:srcRect l="5824" t="9661" r="6818"/>
          <a:stretch>
            <a:fillRect/>
          </a:stretch>
        </p:blipFill>
        <p:spPr>
          <a:xfrm>
            <a:off x="0" y="0"/>
            <a:ext cx="1393031" cy="1981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chemeClr val="accent2"/>
                </a:solidFill>
              </a:rPr>
              <a:t>Job Opportunities-Ohio</a:t>
            </a:r>
            <a:endParaRPr lang="en-US" sz="4000" dirty="0">
              <a:solidFill>
                <a:schemeClr val="accent2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447800" y="3"/>
          <a:ext cx="7696200" cy="68995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19400"/>
                <a:gridCol w="1524000"/>
                <a:gridCol w="1524000"/>
                <a:gridCol w="1828800"/>
              </a:tblGrid>
              <a:tr h="73344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Occupations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#Jobs 2010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#Jobs 2020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Growth</a:t>
                      </a:r>
                      <a:r>
                        <a:rPr lang="en-US" sz="2000" b="1" baseline="0" dirty="0" smtClean="0">
                          <a:solidFill>
                            <a:schemeClr val="tx1"/>
                          </a:solidFill>
                        </a:rPr>
                        <a:t> Rate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618746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Healthcare-Support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181,950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247,600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36%</a:t>
                      </a:r>
                    </a:p>
                  </a:txBody>
                  <a:tcPr/>
                </a:tc>
              </a:tr>
              <a:tr h="887767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Healthcare-Professional/Technical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287,500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340,250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22%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50776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Social Sciences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20,060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24,400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22%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50776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STEM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210,460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248,850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18%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86099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Managerial/Professional</a:t>
                      </a:r>
                    </a:p>
                    <a:p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645,100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755,200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17%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605886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Community Service/</a:t>
                      </a:r>
                      <a:r>
                        <a:rPr lang="en-US" sz="1600" b="1" baseline="0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he</a:t>
                      </a:r>
                      <a:r>
                        <a:rPr lang="en-US" sz="1600" b="1" baseline="0" dirty="0" smtClean="0">
                          <a:solidFill>
                            <a:schemeClr val="tx1"/>
                          </a:solidFill>
                        </a:rPr>
                        <a:t> Arts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209,870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245,060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17%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605886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Food/Personal Services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843,490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972,870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15%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50776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Education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289,130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327,360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13%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564942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Sales/Office Support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1,389,700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1,533,290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10%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50776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Blue Collar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1,183,770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1,271,890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7%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618746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TOTAL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5,252,160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5,967,040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14%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Content Placeholder 3" descr="Recovery 2013.JPG"/>
          <p:cNvPicPr>
            <a:picLocks noChangeAspect="1"/>
          </p:cNvPicPr>
          <p:nvPr/>
        </p:nvPicPr>
        <p:blipFill>
          <a:blip r:embed="rId2" cstate="print"/>
          <a:srcRect t="6838"/>
          <a:stretch>
            <a:fillRect/>
          </a:stretch>
        </p:blipFill>
        <p:spPr>
          <a:xfrm>
            <a:off x="0" y="-1"/>
            <a:ext cx="1371600" cy="175736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76200" y="1905000"/>
            <a:ext cx="14670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Ohio Jobs</a:t>
            </a:r>
          </a:p>
          <a:p>
            <a:r>
              <a:rPr lang="en-US" b="1" dirty="0" smtClean="0"/>
              <a:t>2010-2020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62</TotalTime>
  <Words>276</Words>
  <Application>Microsoft Office PowerPoint</Application>
  <PresentationFormat>On-screen Show (4:3)</PresentationFormat>
  <Paragraphs>120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Urban</vt:lpstr>
      <vt:lpstr>Strategic Faculty Hiring Plan FY15 and FY16</vt:lpstr>
      <vt:lpstr>Questions to Ask/Answer re  Faculty Replacement</vt:lpstr>
      <vt:lpstr>Proposed Criteria</vt:lpstr>
      <vt:lpstr>Proposed Criteria</vt:lpstr>
      <vt:lpstr>Other Thoughts?</vt:lpstr>
      <vt:lpstr>PowerPoint Presentation</vt:lpstr>
      <vt:lpstr>2020 Projected Workforce Needs</vt:lpstr>
      <vt:lpstr>Job Opportunities-Ohio</vt:lpstr>
    </vt:vector>
  </TitlesOfParts>
  <Company>University of Toledo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Strategic Faculty Hiring Plan FY15 and FY16</dc:title>
  <dc:creator>patsy</dc:creator>
  <cp:lastModifiedBy>Gayer, Denise L</cp:lastModifiedBy>
  <cp:revision>8</cp:revision>
  <dcterms:created xsi:type="dcterms:W3CDTF">2014-03-20T23:30:13Z</dcterms:created>
  <dcterms:modified xsi:type="dcterms:W3CDTF">2014-04-14T13:33:52Z</dcterms:modified>
</cp:coreProperties>
</file>