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12"/>
    <p:restoredTop sz="94641"/>
  </p:normalViewPr>
  <p:slideViewPr>
    <p:cSldViewPr snapToGrid="0" snapToObjects="1">
      <p:cViewPr varScale="1">
        <p:scale>
          <a:sx n="23" d="100"/>
          <a:sy n="23" d="100"/>
        </p:scale>
        <p:origin x="19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840" indent="0" algn="ctr">
              <a:buNone/>
              <a:defRPr sz="9600"/>
            </a:lvl2pPr>
            <a:lvl3pPr marL="4389681" indent="0" algn="ctr">
              <a:buNone/>
              <a:defRPr sz="8640"/>
            </a:lvl3pPr>
            <a:lvl4pPr marL="6584522" indent="0" algn="ctr">
              <a:buNone/>
              <a:defRPr sz="7680"/>
            </a:lvl4pPr>
            <a:lvl5pPr marL="8779364" indent="0" algn="ctr">
              <a:buNone/>
              <a:defRPr sz="7680"/>
            </a:lvl5pPr>
            <a:lvl6pPr marL="10974204" indent="0" algn="ctr">
              <a:buNone/>
              <a:defRPr sz="7680"/>
            </a:lvl6pPr>
            <a:lvl7pPr marL="13169045" indent="0" algn="ctr">
              <a:buNone/>
              <a:defRPr sz="7680"/>
            </a:lvl7pPr>
            <a:lvl8pPr marL="15363888" indent="0" algn="ctr">
              <a:buNone/>
              <a:defRPr sz="7680"/>
            </a:lvl8pPr>
            <a:lvl9pPr marL="17558728" indent="0" algn="ctr">
              <a:buNone/>
              <a:defRPr sz="76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F981A-C9B5-1745-AC4F-6E6DBAA146CE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9C6DC-DAA6-E943-9670-89AD94013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671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F981A-C9B5-1745-AC4F-6E6DBAA146CE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9C6DC-DAA6-E943-9670-89AD94013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412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F981A-C9B5-1745-AC4F-6E6DBAA146CE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9C6DC-DAA6-E943-9670-89AD94013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229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F981A-C9B5-1745-AC4F-6E6DBAA146CE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9C6DC-DAA6-E943-9670-89AD94013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626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84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681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4522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9364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4204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9045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3888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8728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F981A-C9B5-1745-AC4F-6E6DBAA146CE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9C6DC-DAA6-E943-9670-89AD94013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627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F981A-C9B5-1745-AC4F-6E6DBAA146CE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9C6DC-DAA6-E943-9670-89AD94013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786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840" indent="0">
              <a:buNone/>
              <a:defRPr sz="9600" b="1"/>
            </a:lvl2pPr>
            <a:lvl3pPr marL="4389681" indent="0">
              <a:buNone/>
              <a:defRPr sz="8640" b="1"/>
            </a:lvl3pPr>
            <a:lvl4pPr marL="6584522" indent="0">
              <a:buNone/>
              <a:defRPr sz="7680" b="1"/>
            </a:lvl4pPr>
            <a:lvl5pPr marL="8779364" indent="0">
              <a:buNone/>
              <a:defRPr sz="7680" b="1"/>
            </a:lvl5pPr>
            <a:lvl6pPr marL="10974204" indent="0">
              <a:buNone/>
              <a:defRPr sz="7680" b="1"/>
            </a:lvl6pPr>
            <a:lvl7pPr marL="13169045" indent="0">
              <a:buNone/>
              <a:defRPr sz="7680" b="1"/>
            </a:lvl7pPr>
            <a:lvl8pPr marL="15363888" indent="0">
              <a:buNone/>
              <a:defRPr sz="7680" b="1"/>
            </a:lvl8pPr>
            <a:lvl9pPr marL="17558728" indent="0">
              <a:buNone/>
              <a:defRPr sz="7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6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840" indent="0">
              <a:buNone/>
              <a:defRPr sz="9600" b="1"/>
            </a:lvl2pPr>
            <a:lvl3pPr marL="4389681" indent="0">
              <a:buNone/>
              <a:defRPr sz="8640" b="1"/>
            </a:lvl3pPr>
            <a:lvl4pPr marL="6584522" indent="0">
              <a:buNone/>
              <a:defRPr sz="7680" b="1"/>
            </a:lvl4pPr>
            <a:lvl5pPr marL="8779364" indent="0">
              <a:buNone/>
              <a:defRPr sz="7680" b="1"/>
            </a:lvl5pPr>
            <a:lvl6pPr marL="10974204" indent="0">
              <a:buNone/>
              <a:defRPr sz="7680" b="1"/>
            </a:lvl6pPr>
            <a:lvl7pPr marL="13169045" indent="0">
              <a:buNone/>
              <a:defRPr sz="7680" b="1"/>
            </a:lvl7pPr>
            <a:lvl8pPr marL="15363888" indent="0">
              <a:buNone/>
              <a:defRPr sz="7680" b="1"/>
            </a:lvl8pPr>
            <a:lvl9pPr marL="17558728" indent="0">
              <a:buNone/>
              <a:defRPr sz="7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6" y="12024360"/>
            <a:ext cx="18659477" cy="176860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F981A-C9B5-1745-AC4F-6E6DBAA146CE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9C6DC-DAA6-E943-9670-89AD94013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933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F981A-C9B5-1745-AC4F-6E6DBAA146CE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9C6DC-DAA6-E943-9670-89AD94013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912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F981A-C9B5-1745-AC4F-6E6DBAA146CE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9C6DC-DAA6-E943-9670-89AD94013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580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4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840" indent="0">
              <a:buNone/>
              <a:defRPr sz="6720"/>
            </a:lvl2pPr>
            <a:lvl3pPr marL="4389681" indent="0">
              <a:buNone/>
              <a:defRPr sz="5760"/>
            </a:lvl3pPr>
            <a:lvl4pPr marL="6584522" indent="0">
              <a:buNone/>
              <a:defRPr sz="4800"/>
            </a:lvl4pPr>
            <a:lvl5pPr marL="8779364" indent="0">
              <a:buNone/>
              <a:defRPr sz="4800"/>
            </a:lvl5pPr>
            <a:lvl6pPr marL="10974204" indent="0">
              <a:buNone/>
              <a:defRPr sz="4800"/>
            </a:lvl6pPr>
            <a:lvl7pPr marL="13169045" indent="0">
              <a:buNone/>
              <a:defRPr sz="4800"/>
            </a:lvl7pPr>
            <a:lvl8pPr marL="15363888" indent="0">
              <a:buNone/>
              <a:defRPr sz="4800"/>
            </a:lvl8pPr>
            <a:lvl9pPr marL="17558728" indent="0">
              <a:buNone/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F981A-C9B5-1745-AC4F-6E6DBAA146CE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9C6DC-DAA6-E943-9670-89AD94013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11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4"/>
            </a:lvl1pPr>
            <a:lvl2pPr marL="2194840" indent="0">
              <a:buNone/>
              <a:defRPr sz="13440"/>
            </a:lvl2pPr>
            <a:lvl3pPr marL="4389681" indent="0">
              <a:buNone/>
              <a:defRPr sz="11520"/>
            </a:lvl3pPr>
            <a:lvl4pPr marL="6584522" indent="0">
              <a:buNone/>
              <a:defRPr sz="9600"/>
            </a:lvl4pPr>
            <a:lvl5pPr marL="8779364" indent="0">
              <a:buNone/>
              <a:defRPr sz="9600"/>
            </a:lvl5pPr>
            <a:lvl6pPr marL="10974204" indent="0">
              <a:buNone/>
              <a:defRPr sz="9600"/>
            </a:lvl6pPr>
            <a:lvl7pPr marL="13169045" indent="0">
              <a:buNone/>
              <a:defRPr sz="9600"/>
            </a:lvl7pPr>
            <a:lvl8pPr marL="15363888" indent="0">
              <a:buNone/>
              <a:defRPr sz="9600"/>
            </a:lvl8pPr>
            <a:lvl9pPr marL="17558728" indent="0">
              <a:buNone/>
              <a:defRPr sz="9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840" indent="0">
              <a:buNone/>
              <a:defRPr sz="6720"/>
            </a:lvl2pPr>
            <a:lvl3pPr marL="4389681" indent="0">
              <a:buNone/>
              <a:defRPr sz="5760"/>
            </a:lvl3pPr>
            <a:lvl4pPr marL="6584522" indent="0">
              <a:buNone/>
              <a:defRPr sz="4800"/>
            </a:lvl4pPr>
            <a:lvl5pPr marL="8779364" indent="0">
              <a:buNone/>
              <a:defRPr sz="4800"/>
            </a:lvl5pPr>
            <a:lvl6pPr marL="10974204" indent="0">
              <a:buNone/>
              <a:defRPr sz="4800"/>
            </a:lvl6pPr>
            <a:lvl7pPr marL="13169045" indent="0">
              <a:buNone/>
              <a:defRPr sz="4800"/>
            </a:lvl7pPr>
            <a:lvl8pPr marL="15363888" indent="0">
              <a:buNone/>
              <a:defRPr sz="4800"/>
            </a:lvl8pPr>
            <a:lvl9pPr marL="17558728" indent="0">
              <a:buNone/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F981A-C9B5-1745-AC4F-6E6DBAA146CE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9C6DC-DAA6-E943-9670-89AD94013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192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F981A-C9B5-1745-AC4F-6E6DBAA146CE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9C6DC-DAA6-E943-9670-89AD94013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451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389681" rtl="0" eaLnBrk="1" latinLnBrk="0" hangingPunct="1">
        <a:lnSpc>
          <a:spcPct val="90000"/>
        </a:lnSpc>
        <a:spcBef>
          <a:spcPct val="0"/>
        </a:spcBef>
        <a:buNone/>
        <a:defRPr sz="2112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422" indent="-1097422" algn="l" defTabSz="4389681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2262" indent="-1097422" algn="l" defTabSz="438968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7103" indent="-1097422" algn="l" defTabSz="438968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1944" indent="-1097422" algn="l" defTabSz="438968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6784" indent="-1097422" algn="l" defTabSz="438968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1626" indent="-1097422" algn="l" defTabSz="438968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6467" indent="-1097422" algn="l" defTabSz="438968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61308" indent="-1097422" algn="l" defTabSz="438968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6148" indent="-1097422" algn="l" defTabSz="4389681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68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840" algn="l" defTabSz="438968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681" algn="l" defTabSz="438968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4522" algn="l" defTabSz="438968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9364" algn="l" defTabSz="438968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4204" algn="l" defTabSz="438968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9045" algn="l" defTabSz="438968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3888" algn="l" defTabSz="438968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8728" algn="l" defTabSz="4389681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3.jp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3">
                <a:lumMod val="0"/>
                <a:lumOff val="100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2098346"/>
            <a:ext cx="43891200" cy="820054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60"/>
          </a:p>
        </p:txBody>
      </p:sp>
      <p:sp>
        <p:nvSpPr>
          <p:cNvPr id="21" name="Rectangle 20"/>
          <p:cNvSpPr/>
          <p:nvPr/>
        </p:nvSpPr>
        <p:spPr>
          <a:xfrm>
            <a:off x="1097280" y="6080764"/>
            <a:ext cx="8595360" cy="1046507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60"/>
          </a:p>
        </p:txBody>
      </p:sp>
      <p:sp>
        <p:nvSpPr>
          <p:cNvPr id="19" name="Text Box 122"/>
          <p:cNvSpPr txBox="1">
            <a:spLocks noChangeArrowheads="1"/>
          </p:cNvSpPr>
          <p:nvPr/>
        </p:nvSpPr>
        <p:spPr bwMode="auto">
          <a:xfrm>
            <a:off x="1525769" y="6433113"/>
            <a:ext cx="7738383" cy="94179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defTabSz="4703763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4703763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GB" altLang="en-US" sz="6000" b="1" dirty="0">
                <a:solidFill>
                  <a:schemeClr val="bg1"/>
                </a:solidFill>
                <a:latin typeface="Cambria" charset="0"/>
                <a:ea typeface="Cambria" charset="0"/>
                <a:cs typeface="Cambria" charset="0"/>
              </a:rPr>
              <a:t>Introduction</a:t>
            </a:r>
          </a:p>
          <a:p>
            <a:pPr>
              <a:lnSpc>
                <a:spcPct val="125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US" altLang="en-US" sz="3600" dirty="0">
                <a:solidFill>
                  <a:schemeClr val="bg1"/>
                </a:solidFill>
                <a:latin typeface="Arial" charset="0"/>
              </a:rPr>
              <a:t>Insert your text here. You can place your organizations logos on either side of the title of the poster. Insert your text here. </a:t>
            </a:r>
          </a:p>
          <a:p>
            <a:pPr>
              <a:lnSpc>
                <a:spcPct val="125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US" altLang="en-US" sz="3600" dirty="0">
                <a:solidFill>
                  <a:schemeClr val="bg1"/>
                </a:solidFill>
                <a:latin typeface="Arial" charset="0"/>
              </a:rPr>
              <a:t>Remember to size your font to fit your information into the space. The larger your font, the easier it will be for others to read your poster. </a:t>
            </a:r>
          </a:p>
          <a:p>
            <a:pPr>
              <a:lnSpc>
                <a:spcPct val="125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US" altLang="en-US" sz="3600" dirty="0">
                <a:solidFill>
                  <a:schemeClr val="bg1"/>
                </a:solidFill>
                <a:latin typeface="Arial" charset="0"/>
              </a:rPr>
              <a:t>Insert your text here. Remember to size your font to fit your information into the space. 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097280" y="17230315"/>
            <a:ext cx="8595360" cy="1098712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60"/>
          </a:p>
        </p:txBody>
      </p:sp>
      <p:sp>
        <p:nvSpPr>
          <p:cNvPr id="27" name="Text Box 122"/>
          <p:cNvSpPr txBox="1">
            <a:spLocks noChangeArrowheads="1"/>
          </p:cNvSpPr>
          <p:nvPr/>
        </p:nvSpPr>
        <p:spPr bwMode="auto">
          <a:xfrm>
            <a:off x="1639729" y="17505089"/>
            <a:ext cx="7738383" cy="941796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defTabSz="4703763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4703763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GB" altLang="en-US" sz="6000" b="1" dirty="0">
                <a:solidFill>
                  <a:sysClr val="windowText" lastClr="000000"/>
                </a:solidFill>
                <a:latin typeface="Cambria" charset="0"/>
                <a:ea typeface="Cambria" charset="0"/>
                <a:cs typeface="Cambria" charset="0"/>
              </a:rPr>
              <a:t>Purpose</a:t>
            </a:r>
          </a:p>
          <a:p>
            <a:pPr>
              <a:lnSpc>
                <a:spcPct val="125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US" altLang="en-US" sz="3600" dirty="0">
                <a:solidFill>
                  <a:sysClr val="windowText" lastClr="000000"/>
                </a:solidFill>
                <a:latin typeface="Arial" charset="0"/>
              </a:rPr>
              <a:t>Insert your text here. You can place your organizations logos on either side of the title of the poster. Insert your text here. </a:t>
            </a:r>
          </a:p>
          <a:p>
            <a:pPr>
              <a:lnSpc>
                <a:spcPct val="125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US" altLang="en-US" sz="3600" dirty="0">
                <a:solidFill>
                  <a:sysClr val="windowText" lastClr="000000"/>
                </a:solidFill>
                <a:latin typeface="Arial" charset="0"/>
              </a:rPr>
              <a:t>Remember to size your font to fit your information into the space. The larger your font, the easier it will be for others to read your poster. </a:t>
            </a:r>
          </a:p>
          <a:p>
            <a:pPr>
              <a:lnSpc>
                <a:spcPct val="125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US" altLang="en-US" sz="3600" dirty="0">
                <a:solidFill>
                  <a:sysClr val="windowText" lastClr="000000"/>
                </a:solidFill>
                <a:latin typeface="Arial" charset="0"/>
              </a:rPr>
              <a:t>Insert your text here. Remember to size your font to fit your information into the space. </a:t>
            </a:r>
          </a:p>
        </p:txBody>
      </p:sp>
      <p:sp>
        <p:nvSpPr>
          <p:cNvPr id="28" name="Text Box 122"/>
          <p:cNvSpPr txBox="1">
            <a:spLocks noChangeArrowheads="1"/>
          </p:cNvSpPr>
          <p:nvPr/>
        </p:nvSpPr>
        <p:spPr bwMode="auto">
          <a:xfrm>
            <a:off x="1136813" y="28627594"/>
            <a:ext cx="30638591" cy="287771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defTabSz="4703763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4703763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GB" altLang="en-US" sz="6000" b="1" dirty="0">
                <a:latin typeface="Cambria" charset="0"/>
                <a:ea typeface="Cambria" charset="0"/>
                <a:cs typeface="Cambria" charset="0"/>
              </a:rPr>
              <a:t>References</a:t>
            </a:r>
          </a:p>
          <a:p>
            <a:pPr>
              <a:lnSpc>
                <a:spcPct val="125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US" altLang="en-US" sz="3600" dirty="0">
                <a:latin typeface="Arial" charset="0"/>
              </a:rPr>
              <a:t>Insert your text here. Insert your text here. Insert your text here. Insert your text here. </a:t>
            </a:r>
          </a:p>
          <a:p>
            <a:pPr>
              <a:lnSpc>
                <a:spcPct val="125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US" altLang="en-US" sz="3600" dirty="0">
                <a:latin typeface="Arial" charset="0"/>
              </a:rPr>
              <a:t>Insert your text here. Insert your text here. Insert your text here. Insert your text here. Insert your text here. </a:t>
            </a:r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1097280" y="496503"/>
            <a:ext cx="31089600" cy="329825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0000" b="1" dirty="0">
                <a:latin typeface="Cambria" charset="0"/>
                <a:ea typeface="Cambria" charset="0"/>
                <a:cs typeface="Cambria" charset="0"/>
              </a:rPr>
              <a:t>Title Goes Here</a:t>
            </a:r>
          </a:p>
        </p:txBody>
      </p:sp>
      <p:sp>
        <p:nvSpPr>
          <p:cNvPr id="30" name="Title 1"/>
          <p:cNvSpPr txBox="1">
            <a:spLocks/>
          </p:cNvSpPr>
          <p:nvPr/>
        </p:nvSpPr>
        <p:spPr>
          <a:xfrm>
            <a:off x="1097280" y="3884010"/>
            <a:ext cx="31089600" cy="8305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00" b="1" dirty="0">
                <a:latin typeface="Cambria" charset="0"/>
                <a:ea typeface="Cambria" charset="0"/>
                <a:cs typeface="Cambria" charset="0"/>
              </a:rPr>
              <a:t>Names of the Authors</a:t>
            </a:r>
          </a:p>
        </p:txBody>
      </p:sp>
      <p:sp>
        <p:nvSpPr>
          <p:cNvPr id="31" name="Title 1"/>
          <p:cNvSpPr txBox="1">
            <a:spLocks/>
          </p:cNvSpPr>
          <p:nvPr/>
        </p:nvSpPr>
        <p:spPr>
          <a:xfrm>
            <a:off x="1097280" y="4601785"/>
            <a:ext cx="31089600" cy="8305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400" i="1" dirty="0">
                <a:latin typeface="Cambria" charset="0"/>
                <a:ea typeface="Cambria" charset="0"/>
                <a:cs typeface="Cambria" charset="0"/>
              </a:rPr>
              <a:t>The University of Toledo College of Medicine and Life Sciences Department of XXXXXX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0378440" y="6080763"/>
            <a:ext cx="9692640" cy="2213667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60"/>
          </a:p>
        </p:txBody>
      </p:sp>
      <p:sp>
        <p:nvSpPr>
          <p:cNvPr id="35" name="Text Box 122"/>
          <p:cNvSpPr txBox="1">
            <a:spLocks noChangeArrowheads="1"/>
          </p:cNvSpPr>
          <p:nvPr/>
        </p:nvSpPr>
        <p:spPr bwMode="auto">
          <a:xfrm>
            <a:off x="10806929" y="6433113"/>
            <a:ext cx="8486911" cy="941796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defTabSz="4703763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4703763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GB" altLang="en-US" sz="6000" b="1" dirty="0">
                <a:latin typeface="Cambria" charset="0"/>
                <a:ea typeface="Cambria" charset="0"/>
                <a:cs typeface="Cambria" charset="0"/>
              </a:rPr>
              <a:t>Methods</a:t>
            </a:r>
          </a:p>
          <a:p>
            <a:pPr marL="571573" indent="-571573">
              <a:lnSpc>
                <a:spcPct val="125000"/>
              </a:lnSpc>
              <a:spcBef>
                <a:spcPts val="600"/>
              </a:spcBef>
              <a:spcAft>
                <a:spcPts val="1800"/>
              </a:spcAft>
              <a:buFont typeface="Wingdings" charset="2"/>
              <a:buChar char="§"/>
            </a:pPr>
            <a:r>
              <a:rPr lang="en-US" altLang="en-US" sz="3600" dirty="0">
                <a:latin typeface="Arial" charset="0"/>
              </a:rPr>
              <a:t>Insert your text here. You can place your organizations logos on either side of the title of the poster. Insert your text here. </a:t>
            </a:r>
          </a:p>
          <a:p>
            <a:pPr marL="571573" indent="-571573">
              <a:lnSpc>
                <a:spcPct val="125000"/>
              </a:lnSpc>
              <a:spcBef>
                <a:spcPts val="600"/>
              </a:spcBef>
              <a:spcAft>
                <a:spcPts val="1800"/>
              </a:spcAft>
              <a:buFont typeface="Wingdings" charset="2"/>
              <a:buChar char="§"/>
            </a:pPr>
            <a:r>
              <a:rPr lang="en-US" altLang="en-US" sz="3600" dirty="0">
                <a:latin typeface="Arial" charset="0"/>
              </a:rPr>
              <a:t>Remember to size your font to fit your information into the space. The larger your font, the easier it will be for others to read your poster. </a:t>
            </a:r>
          </a:p>
          <a:p>
            <a:pPr marL="571573" indent="-571573">
              <a:lnSpc>
                <a:spcPct val="125000"/>
              </a:lnSpc>
              <a:spcBef>
                <a:spcPts val="600"/>
              </a:spcBef>
              <a:spcAft>
                <a:spcPts val="1800"/>
              </a:spcAft>
              <a:buFont typeface="Wingdings" charset="2"/>
              <a:buChar char="§"/>
            </a:pPr>
            <a:r>
              <a:rPr lang="en-US" altLang="en-US" sz="3600" dirty="0">
                <a:latin typeface="Arial" charset="0"/>
              </a:rPr>
              <a:t>Insert your text here. Remember to size your font to fit your information into the space. </a:t>
            </a:r>
          </a:p>
        </p:txBody>
      </p:sp>
      <p:sp>
        <p:nvSpPr>
          <p:cNvPr id="38" name="Rectangle 18"/>
          <p:cNvSpPr>
            <a:spLocks noChangeArrowheads="1"/>
          </p:cNvSpPr>
          <p:nvPr/>
        </p:nvSpPr>
        <p:spPr bwMode="auto">
          <a:xfrm>
            <a:off x="10745973" y="16185076"/>
            <a:ext cx="8989831" cy="5075296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endParaRPr lang="en-US" altLang="en-US"/>
          </a:p>
        </p:txBody>
      </p:sp>
      <p:sp>
        <p:nvSpPr>
          <p:cNvPr id="39" name="Rectangle 19"/>
          <p:cNvSpPr>
            <a:spLocks noChangeArrowheads="1"/>
          </p:cNvSpPr>
          <p:nvPr/>
        </p:nvSpPr>
        <p:spPr bwMode="auto">
          <a:xfrm>
            <a:off x="10755337" y="21685170"/>
            <a:ext cx="8925841" cy="6205481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endParaRPr lang="en-US" altLang="en-US"/>
          </a:p>
        </p:txBody>
      </p:sp>
      <p:sp>
        <p:nvSpPr>
          <p:cNvPr id="40" name="Text Box 69"/>
          <p:cNvSpPr txBox="1">
            <a:spLocks noChangeArrowheads="1"/>
          </p:cNvSpPr>
          <p:nvPr/>
        </p:nvSpPr>
        <p:spPr bwMode="auto">
          <a:xfrm>
            <a:off x="16035755" y="16382094"/>
            <a:ext cx="3141245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r>
              <a:rPr lang="en-US" altLang="en-US" b="1" dirty="0">
                <a:latin typeface="Arial" charset="0"/>
              </a:rPr>
              <a:t>Pre-program exit interview results</a:t>
            </a:r>
          </a:p>
          <a:p>
            <a:pPr>
              <a:buFont typeface="Wingdings" charset="2"/>
              <a:buChar char="§"/>
            </a:pPr>
            <a:r>
              <a:rPr lang="en-US" altLang="en-US" dirty="0">
                <a:latin typeface="Arial" charset="0"/>
              </a:rPr>
              <a:t>Work hours:  too many or not what was expected</a:t>
            </a:r>
          </a:p>
          <a:p>
            <a:pPr>
              <a:buFont typeface="Wingdings" charset="2"/>
              <a:buChar char="§"/>
            </a:pPr>
            <a:r>
              <a:rPr lang="en-US" altLang="en-US" dirty="0">
                <a:latin typeface="Arial" charset="0"/>
              </a:rPr>
              <a:t>Poor orientation</a:t>
            </a:r>
          </a:p>
          <a:p>
            <a:pPr>
              <a:buFont typeface="Wingdings" charset="2"/>
              <a:buChar char="§"/>
            </a:pPr>
            <a:r>
              <a:rPr lang="en-US" altLang="en-US" dirty="0">
                <a:latin typeface="Arial" charset="0"/>
              </a:rPr>
              <a:t>Lack of communication between departments</a:t>
            </a:r>
          </a:p>
          <a:p>
            <a:pPr>
              <a:buFont typeface="Wingdings" charset="2"/>
              <a:buChar char="§"/>
            </a:pPr>
            <a:r>
              <a:rPr lang="en-US" altLang="en-US" dirty="0">
                <a:latin typeface="Arial" charset="0"/>
              </a:rPr>
              <a:t>Poor leadership </a:t>
            </a:r>
          </a:p>
          <a:p>
            <a:pPr>
              <a:buFont typeface="Wingdings" charset="2"/>
              <a:buChar char="§"/>
            </a:pPr>
            <a:r>
              <a:rPr lang="en-US" altLang="en-US" dirty="0">
                <a:latin typeface="Arial" charset="0"/>
              </a:rPr>
              <a:t>Benefit package</a:t>
            </a:r>
          </a:p>
        </p:txBody>
      </p:sp>
      <p:sp>
        <p:nvSpPr>
          <p:cNvPr id="41" name="Text Box 17"/>
          <p:cNvSpPr txBox="1">
            <a:spLocks noChangeArrowheads="1"/>
          </p:cNvSpPr>
          <p:nvPr/>
        </p:nvSpPr>
        <p:spPr bwMode="auto">
          <a:xfrm>
            <a:off x="11213514" y="19483466"/>
            <a:ext cx="4558906" cy="1286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80000" tIns="180000" rIns="180000" bIns="18000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en-AU" altLang="en-US" sz="2000" b="1" dirty="0">
                <a:latin typeface="Arial" charset="0"/>
              </a:rPr>
              <a:t>Pre-program Terminations </a:t>
            </a:r>
          </a:p>
          <a:p>
            <a:pPr algn="ctr"/>
            <a:r>
              <a:rPr lang="en-AU" altLang="en-US" sz="2000" b="1" dirty="0">
                <a:latin typeface="Arial" charset="0"/>
              </a:rPr>
              <a:t>(voluntary and involuntary)</a:t>
            </a:r>
          </a:p>
          <a:p>
            <a:pPr algn="ctr"/>
            <a:r>
              <a:rPr lang="en-AU" altLang="en-US" sz="2000" dirty="0">
                <a:latin typeface="Arial" charset="0"/>
              </a:rPr>
              <a:t>2005 vs. 2006 (extrapolated)</a:t>
            </a:r>
          </a:p>
        </p:txBody>
      </p:sp>
      <p:sp>
        <p:nvSpPr>
          <p:cNvPr id="42" name="Text Box 75"/>
          <p:cNvSpPr txBox="1">
            <a:spLocks noChangeArrowheads="1"/>
          </p:cNvSpPr>
          <p:nvPr/>
        </p:nvSpPr>
        <p:spPr bwMode="auto">
          <a:xfrm>
            <a:off x="11204825" y="27016640"/>
            <a:ext cx="7961307" cy="684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180000" tIns="180000" rIns="180000" bIns="18000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/>
            <a:r>
              <a:rPr lang="en-AU" altLang="en-US" sz="2000" i="1" dirty="0">
                <a:latin typeface="Arial" charset="0"/>
              </a:rPr>
              <a:t>Pre-program Medication Errors (Jan-Sep 2006; n=191)</a:t>
            </a:r>
          </a:p>
        </p:txBody>
      </p:sp>
      <p:graphicFrame>
        <p:nvGraphicFramePr>
          <p:cNvPr id="43" name="Object 1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4578251"/>
              </p:ext>
            </p:extLst>
          </p:nvPr>
        </p:nvGraphicFramePr>
        <p:xfrm>
          <a:off x="11189094" y="16483698"/>
          <a:ext cx="4430926" cy="29810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3" name="Chart" r:id="rId3" imgW="11791843" imgH="11791980" progId="MSGraph.Chart.8">
                  <p:embed followColorScheme="full"/>
                </p:oleObj>
              </mc:Choice>
              <mc:Fallback>
                <p:oleObj name="Chart" r:id="rId3" imgW="11791843" imgH="1179198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89094" y="16483698"/>
                        <a:ext cx="4430926" cy="298100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1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1089111"/>
              </p:ext>
            </p:extLst>
          </p:nvPr>
        </p:nvGraphicFramePr>
        <p:xfrm>
          <a:off x="11846291" y="22122172"/>
          <a:ext cx="6639365" cy="48195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name="Chart" r:id="rId5" imgW="11791843" imgH="11791980" progId="MSGraph.Chart.8">
                  <p:embed followColorScheme="full"/>
                </p:oleObj>
              </mc:Choice>
              <mc:Fallback>
                <p:oleObj name="Chart" r:id="rId5" imgW="11791843" imgH="11791980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46291" y="22122172"/>
                        <a:ext cx="6639365" cy="481954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Rectangle 45"/>
          <p:cNvSpPr/>
          <p:nvPr/>
        </p:nvSpPr>
        <p:spPr>
          <a:xfrm>
            <a:off x="20848320" y="6080763"/>
            <a:ext cx="13533120" cy="1344105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60"/>
          </a:p>
        </p:txBody>
      </p:sp>
      <p:sp>
        <p:nvSpPr>
          <p:cNvPr id="47" name="Text Box 122"/>
          <p:cNvSpPr txBox="1">
            <a:spLocks noChangeArrowheads="1"/>
          </p:cNvSpPr>
          <p:nvPr/>
        </p:nvSpPr>
        <p:spPr bwMode="auto">
          <a:xfrm>
            <a:off x="21276813" y="6393349"/>
            <a:ext cx="12281671" cy="564770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defTabSz="4703763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4703763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GB" altLang="en-US" sz="6000" b="1" dirty="0">
                <a:latin typeface="Cambria" charset="0"/>
                <a:ea typeface="Cambria" charset="0"/>
                <a:cs typeface="Cambria" charset="0"/>
              </a:rPr>
              <a:t>Results</a:t>
            </a:r>
          </a:p>
          <a:p>
            <a:pPr>
              <a:lnSpc>
                <a:spcPct val="125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US" altLang="en-US" sz="3600" dirty="0">
                <a:latin typeface="Arial" charset="0"/>
              </a:rPr>
              <a:t>Insert your text here. You can place your organizations logos on either side of the title of the poster. Insert your text here. </a:t>
            </a:r>
          </a:p>
          <a:p>
            <a:pPr>
              <a:lnSpc>
                <a:spcPct val="125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US" altLang="en-US" sz="3600" dirty="0">
                <a:latin typeface="Arial" charset="0"/>
              </a:rPr>
              <a:t>Remember to size your font to fit your information into the space. The larger your font, the easier it will be for others to read your poster.</a:t>
            </a:r>
          </a:p>
        </p:txBody>
      </p:sp>
      <p:sp>
        <p:nvSpPr>
          <p:cNvPr id="55" name="Rectangle 54"/>
          <p:cNvSpPr/>
          <p:nvPr/>
        </p:nvSpPr>
        <p:spPr>
          <a:xfrm>
            <a:off x="20848320" y="20161277"/>
            <a:ext cx="22037040" cy="8056163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60"/>
          </a:p>
        </p:txBody>
      </p:sp>
      <p:sp>
        <p:nvSpPr>
          <p:cNvPr id="56" name="Text Box 122"/>
          <p:cNvSpPr txBox="1">
            <a:spLocks noChangeArrowheads="1"/>
          </p:cNvSpPr>
          <p:nvPr/>
        </p:nvSpPr>
        <p:spPr bwMode="auto">
          <a:xfrm>
            <a:off x="21276809" y="20360175"/>
            <a:ext cx="20922751" cy="426270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defTabSz="4703763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4703763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GB" altLang="en-US" sz="6000" b="1" dirty="0">
                <a:solidFill>
                  <a:schemeClr val="bg1"/>
                </a:solidFill>
                <a:latin typeface="Cambria" charset="0"/>
                <a:ea typeface="Cambria" charset="0"/>
                <a:cs typeface="Cambria" charset="0"/>
              </a:rPr>
              <a:t>Conclusion</a:t>
            </a:r>
          </a:p>
          <a:p>
            <a:pPr>
              <a:lnSpc>
                <a:spcPct val="125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US" altLang="en-US" sz="3600" dirty="0">
                <a:solidFill>
                  <a:schemeClr val="bg1"/>
                </a:solidFill>
                <a:latin typeface="Arial" charset="0"/>
              </a:rPr>
              <a:t>Insert your text here. You can place your organizations logos on either side of the title of the poster. Insert your text here. </a:t>
            </a:r>
          </a:p>
          <a:p>
            <a:pPr>
              <a:lnSpc>
                <a:spcPct val="125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US" altLang="en-US" sz="3600" dirty="0">
                <a:solidFill>
                  <a:schemeClr val="bg1"/>
                </a:solidFill>
                <a:latin typeface="Arial" charset="0"/>
              </a:rPr>
              <a:t>Remember to size your font to fit your information into the space. The larger your font, the easier it will be for others to read your poster.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5112960" y="6040950"/>
            <a:ext cx="7772400" cy="1348086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60"/>
          </a:p>
        </p:txBody>
      </p:sp>
      <p:sp>
        <p:nvSpPr>
          <p:cNvPr id="33" name="Text Box 122"/>
          <p:cNvSpPr txBox="1">
            <a:spLocks noChangeArrowheads="1"/>
          </p:cNvSpPr>
          <p:nvPr/>
        </p:nvSpPr>
        <p:spPr bwMode="auto">
          <a:xfrm>
            <a:off x="35821624" y="6433119"/>
            <a:ext cx="6355080" cy="772519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defTabSz="4703763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4703763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4703763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GB" altLang="en-US" sz="6000" b="1" dirty="0">
                <a:latin typeface="Cambria" charset="0"/>
                <a:ea typeface="Cambria" charset="0"/>
                <a:cs typeface="Cambria" charset="0"/>
              </a:rPr>
              <a:t>Discussion</a:t>
            </a:r>
          </a:p>
          <a:p>
            <a:pPr>
              <a:lnSpc>
                <a:spcPct val="125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US" altLang="en-US" sz="3600" dirty="0">
                <a:latin typeface="Arial" charset="0"/>
              </a:rPr>
              <a:t>Insert your text here. You can place your organizations logos on either side of the title of the poster. Insert your text here. </a:t>
            </a:r>
          </a:p>
          <a:p>
            <a:pPr>
              <a:lnSpc>
                <a:spcPct val="125000"/>
              </a:lnSpc>
              <a:spcBef>
                <a:spcPts val="600"/>
              </a:spcBef>
              <a:spcAft>
                <a:spcPts val="1800"/>
              </a:spcAft>
            </a:pPr>
            <a:r>
              <a:rPr lang="en-US" altLang="en-US" sz="3600" dirty="0">
                <a:latin typeface="Arial" charset="0"/>
              </a:rPr>
              <a:t>Remember to size your font to fit your information into the space. The larger your font, the easier it will be for others to read your poster.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71275" y="407324"/>
            <a:ext cx="9614085" cy="5025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80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TCOMLS-ResearchPoster">
  <a:themeElements>
    <a:clrScheme name="UT-Colors">
      <a:dk1>
        <a:srgbClr val="000000"/>
      </a:dk1>
      <a:lt1>
        <a:srgbClr val="FFFFFF"/>
      </a:lt1>
      <a:dk2>
        <a:srgbClr val="193468"/>
      </a:dk2>
      <a:lt2>
        <a:srgbClr val="E7E6E6"/>
      </a:lt2>
      <a:accent1>
        <a:srgbClr val="FED400"/>
      </a:accent1>
      <a:accent2>
        <a:srgbClr val="D9D9D9"/>
      </a:accent2>
      <a:accent3>
        <a:srgbClr val="F4F4F4"/>
      </a:accent3>
      <a:accent4>
        <a:srgbClr val="193468"/>
      </a:accent4>
      <a:accent5>
        <a:srgbClr val="00778B"/>
      </a:accent5>
      <a:accent6>
        <a:srgbClr val="939300"/>
      </a:accent6>
      <a:hlink>
        <a:srgbClr val="00778B"/>
      </a:hlink>
      <a:folHlink>
        <a:srgbClr val="00778B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TCOMLS-ResearchPoster" id="{5C9B0BBC-C5D1-8C42-809A-79955ABA0F7F}" vid="{816F5881-AEDA-8E47-92F1-04273CFFFE9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UTCOMLS-ResearchPoster</Template>
  <TotalTime>140</TotalTime>
  <Words>510</Words>
  <Application>Microsoft Office PowerPoint</Application>
  <PresentationFormat>Custom</PresentationFormat>
  <Paragraphs>37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Cambria</vt:lpstr>
      <vt:lpstr>Times New Roman</vt:lpstr>
      <vt:lpstr>Wingdings</vt:lpstr>
      <vt:lpstr>UTCOMLS-ResearchPoster</vt:lpstr>
      <vt:lpstr>Chart</vt:lpstr>
      <vt:lpstr>PowerPoint Presentation</vt:lpstr>
    </vt:vector>
  </TitlesOfParts>
  <Manager/>
  <Company>The University of Toledo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Presentation</dc:title>
  <dc:subject>College of Medicine and Life Sciences Research</dc:subject>
  <dc:creator>James A. Molnar</dc:creator>
  <cp:keywords/>
  <dc:description/>
  <cp:lastModifiedBy>Van Sickle, Rachel Ann</cp:lastModifiedBy>
  <cp:revision>24</cp:revision>
  <cp:lastPrinted>2016-09-27T18:34:42Z</cp:lastPrinted>
  <dcterms:created xsi:type="dcterms:W3CDTF">2016-08-24T13:23:43Z</dcterms:created>
  <dcterms:modified xsi:type="dcterms:W3CDTF">2019-01-25T17:51:24Z</dcterms:modified>
  <cp:category/>
</cp:coreProperties>
</file>