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6" r:id="rId2"/>
  </p:sldMasterIdLst>
  <p:notesMasterIdLst>
    <p:notesMasterId r:id="rId52"/>
  </p:notesMasterIdLst>
  <p:handoutMasterIdLst>
    <p:handoutMasterId r:id="rId53"/>
  </p:handoutMasterIdLst>
  <p:sldIdLst>
    <p:sldId id="473" r:id="rId3"/>
    <p:sldId id="461" r:id="rId4"/>
    <p:sldId id="290" r:id="rId5"/>
    <p:sldId id="276" r:id="rId6"/>
    <p:sldId id="309" r:id="rId7"/>
    <p:sldId id="266" r:id="rId8"/>
    <p:sldId id="294" r:id="rId9"/>
    <p:sldId id="296" r:id="rId10"/>
    <p:sldId id="439" r:id="rId11"/>
    <p:sldId id="297" r:id="rId12"/>
    <p:sldId id="298" r:id="rId13"/>
    <p:sldId id="300" r:id="rId14"/>
    <p:sldId id="373" r:id="rId15"/>
    <p:sldId id="466" r:id="rId16"/>
    <p:sldId id="484" r:id="rId17"/>
    <p:sldId id="377" r:id="rId18"/>
    <p:sldId id="370" r:id="rId19"/>
    <p:sldId id="437" r:id="rId20"/>
    <p:sldId id="438" r:id="rId21"/>
    <p:sldId id="479" r:id="rId22"/>
    <p:sldId id="482" r:id="rId23"/>
    <p:sldId id="483" r:id="rId24"/>
    <p:sldId id="486" r:id="rId25"/>
    <p:sldId id="487" r:id="rId26"/>
    <p:sldId id="426" r:id="rId27"/>
    <p:sldId id="427" r:id="rId28"/>
    <p:sldId id="477" r:id="rId29"/>
    <p:sldId id="378" r:id="rId30"/>
    <p:sldId id="385" r:id="rId31"/>
    <p:sldId id="440" r:id="rId32"/>
    <p:sldId id="436" r:id="rId33"/>
    <p:sldId id="386" r:id="rId34"/>
    <p:sldId id="476" r:id="rId35"/>
    <p:sldId id="430" r:id="rId36"/>
    <p:sldId id="475" r:id="rId37"/>
    <p:sldId id="446" r:id="rId38"/>
    <p:sldId id="467" r:id="rId39"/>
    <p:sldId id="468" r:id="rId40"/>
    <p:sldId id="389" r:id="rId41"/>
    <p:sldId id="391" r:id="rId42"/>
    <p:sldId id="392" r:id="rId43"/>
    <p:sldId id="425" r:id="rId44"/>
    <p:sldId id="403" r:id="rId45"/>
    <p:sldId id="460" r:id="rId46"/>
    <p:sldId id="396" r:id="rId47"/>
    <p:sldId id="474" r:id="rId48"/>
    <p:sldId id="478" r:id="rId49"/>
    <p:sldId id="407" r:id="rId50"/>
    <p:sldId id="485"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515"/>
    <a:srgbClr val="E5F735"/>
    <a:srgbClr val="00FFFF"/>
    <a:srgbClr val="F94F3D"/>
    <a:srgbClr val="000000"/>
    <a:srgbClr val="E3B717"/>
    <a:srgbClr val="FF3300"/>
    <a:srgbClr val="A3C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5893" autoAdjust="0"/>
  </p:normalViewPr>
  <p:slideViewPr>
    <p:cSldViewPr>
      <p:cViewPr>
        <p:scale>
          <a:sx n="64" d="100"/>
          <a:sy n="64" d="100"/>
        </p:scale>
        <p:origin x="24" y="534"/>
      </p:cViewPr>
      <p:guideLst>
        <p:guide orient="horz" pos="2160"/>
        <p:guide pos="2880"/>
      </p:guideLst>
    </p:cSldViewPr>
  </p:slideViewPr>
  <p:notesTextViewPr>
    <p:cViewPr>
      <p:scale>
        <a:sx n="1" d="1"/>
        <a:sy n="1" d="1"/>
      </p:scale>
      <p:origin x="0" y="0"/>
    </p:cViewPr>
  </p:notesTextViewPr>
  <p:sorterViewPr>
    <p:cViewPr>
      <p:scale>
        <a:sx n="100" d="100"/>
        <a:sy n="100" d="100"/>
      </p:scale>
      <p:origin x="0" y="4352"/>
    </p:cViewPr>
  </p:sorterViewPr>
  <p:notesViewPr>
    <p:cSldViewPr>
      <p:cViewPr varScale="1">
        <p:scale>
          <a:sx n="82" d="100"/>
          <a:sy n="82" d="100"/>
        </p:scale>
        <p:origin x="-31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dbaker.HEIDELBERG\Desktop\Presentations\2011%20Presentations\OEC%20Clean%20Water%20Conference%20August%205-6\Maumee%20spring%20comparisons\Maumee%20Spring%20DRP,%20201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percentStacked"/>
        <c:varyColors val="0"/>
        <c:ser>
          <c:idx val="4"/>
          <c:order val="0"/>
          <c:tx>
            <c:strRef>
              <c:f>Sheet2!$A$6</c:f>
              <c:strCache>
                <c:ptCount val="1"/>
                <c:pt idx="0">
                  <c:v>Residential</c:v>
                </c:pt>
              </c:strCache>
            </c:strRef>
          </c:tx>
          <c:spPr>
            <a:solidFill>
              <a:srgbClr val="E3B717"/>
            </a:solidFill>
          </c:spPr>
          <c:invertIfNegative val="0"/>
          <c:cat>
            <c:strRef>
              <c:f>Sheet2!$B$1:$F$1</c:f>
              <c:strCache>
                <c:ptCount val="5"/>
                <c:pt idx="0">
                  <c:v>Superior</c:v>
                </c:pt>
                <c:pt idx="1">
                  <c:v>Michigan</c:v>
                </c:pt>
                <c:pt idx="2">
                  <c:v>Huron</c:v>
                </c:pt>
                <c:pt idx="3">
                  <c:v>Erie</c:v>
                </c:pt>
                <c:pt idx="4">
                  <c:v>Ontario</c:v>
                </c:pt>
              </c:strCache>
            </c:strRef>
          </c:cat>
          <c:val>
            <c:numRef>
              <c:f>Sheet2!$B$6:$F$6</c:f>
              <c:numCache>
                <c:formatCode>General</c:formatCode>
                <c:ptCount val="5"/>
                <c:pt idx="0">
                  <c:v>0</c:v>
                </c:pt>
                <c:pt idx="1">
                  <c:v>0.5</c:v>
                </c:pt>
                <c:pt idx="2">
                  <c:v>0</c:v>
                </c:pt>
                <c:pt idx="3">
                  <c:v>1</c:v>
                </c:pt>
                <c:pt idx="4">
                  <c:v>0</c:v>
                </c:pt>
              </c:numCache>
            </c:numRef>
          </c:val>
        </c:ser>
        <c:ser>
          <c:idx val="3"/>
          <c:order val="1"/>
          <c:tx>
            <c:strRef>
              <c:f>Sheet2!$A$5</c:f>
              <c:strCache>
                <c:ptCount val="1"/>
                <c:pt idx="0">
                  <c:v>Cropland</c:v>
                </c:pt>
              </c:strCache>
            </c:strRef>
          </c:tx>
          <c:invertIfNegative val="0"/>
          <c:cat>
            <c:strRef>
              <c:f>Sheet2!$B$1:$F$1</c:f>
              <c:strCache>
                <c:ptCount val="5"/>
                <c:pt idx="0">
                  <c:v>Superior</c:v>
                </c:pt>
                <c:pt idx="1">
                  <c:v>Michigan</c:v>
                </c:pt>
                <c:pt idx="2">
                  <c:v>Huron</c:v>
                </c:pt>
                <c:pt idx="3">
                  <c:v>Erie</c:v>
                </c:pt>
                <c:pt idx="4">
                  <c:v>Ontario</c:v>
                </c:pt>
              </c:strCache>
            </c:strRef>
          </c:cat>
          <c:val>
            <c:numRef>
              <c:f>Sheet2!$B$5:$F$5</c:f>
              <c:numCache>
                <c:formatCode>General</c:formatCode>
                <c:ptCount val="5"/>
                <c:pt idx="0">
                  <c:v>0</c:v>
                </c:pt>
                <c:pt idx="1">
                  <c:v>2</c:v>
                </c:pt>
                <c:pt idx="2">
                  <c:v>2</c:v>
                </c:pt>
                <c:pt idx="3">
                  <c:v>4</c:v>
                </c:pt>
                <c:pt idx="4">
                  <c:v>1</c:v>
                </c:pt>
              </c:numCache>
            </c:numRef>
          </c:val>
        </c:ser>
        <c:ser>
          <c:idx val="2"/>
          <c:order val="2"/>
          <c:tx>
            <c:strRef>
              <c:f>Sheet2!$A$4</c:f>
              <c:strCache>
                <c:ptCount val="1"/>
                <c:pt idx="0">
                  <c:v>Pasture</c:v>
                </c:pt>
              </c:strCache>
            </c:strRef>
          </c:tx>
          <c:spPr>
            <a:solidFill>
              <a:schemeClr val="accent5"/>
            </a:solidFill>
          </c:spPr>
          <c:invertIfNegative val="0"/>
          <c:cat>
            <c:strRef>
              <c:f>Sheet2!$B$1:$F$1</c:f>
              <c:strCache>
                <c:ptCount val="5"/>
                <c:pt idx="0">
                  <c:v>Superior</c:v>
                </c:pt>
                <c:pt idx="1">
                  <c:v>Michigan</c:v>
                </c:pt>
                <c:pt idx="2">
                  <c:v>Huron</c:v>
                </c:pt>
                <c:pt idx="3">
                  <c:v>Erie</c:v>
                </c:pt>
                <c:pt idx="4">
                  <c:v>Ontario</c:v>
                </c:pt>
              </c:strCache>
            </c:strRef>
          </c:cat>
          <c:val>
            <c:numRef>
              <c:f>Sheet2!$B$4:$F$4</c:f>
              <c:numCache>
                <c:formatCode>General</c:formatCode>
                <c:ptCount val="5"/>
                <c:pt idx="0">
                  <c:v>0</c:v>
                </c:pt>
                <c:pt idx="1">
                  <c:v>2</c:v>
                </c:pt>
                <c:pt idx="2">
                  <c:v>3</c:v>
                </c:pt>
                <c:pt idx="3">
                  <c:v>3</c:v>
                </c:pt>
                <c:pt idx="4">
                  <c:v>3</c:v>
                </c:pt>
              </c:numCache>
            </c:numRef>
          </c:val>
        </c:ser>
        <c:ser>
          <c:idx val="1"/>
          <c:order val="3"/>
          <c:tx>
            <c:strRef>
              <c:f>Sheet2!$A$3</c:f>
              <c:strCache>
                <c:ptCount val="1"/>
                <c:pt idx="0">
                  <c:v>Forest</c:v>
                </c:pt>
              </c:strCache>
            </c:strRef>
          </c:tx>
          <c:invertIfNegative val="0"/>
          <c:cat>
            <c:strRef>
              <c:f>Sheet2!$B$1:$F$1</c:f>
              <c:strCache>
                <c:ptCount val="5"/>
                <c:pt idx="0">
                  <c:v>Superior</c:v>
                </c:pt>
                <c:pt idx="1">
                  <c:v>Michigan</c:v>
                </c:pt>
                <c:pt idx="2">
                  <c:v>Huron</c:v>
                </c:pt>
                <c:pt idx="3">
                  <c:v>Erie</c:v>
                </c:pt>
                <c:pt idx="4">
                  <c:v>Ontario</c:v>
                </c:pt>
              </c:strCache>
            </c:strRef>
          </c:cat>
          <c:val>
            <c:numRef>
              <c:f>Sheet2!$B$3:$F$3</c:f>
              <c:numCache>
                <c:formatCode>General</c:formatCode>
                <c:ptCount val="5"/>
                <c:pt idx="0">
                  <c:v>13</c:v>
                </c:pt>
                <c:pt idx="1">
                  <c:v>6</c:v>
                </c:pt>
                <c:pt idx="2">
                  <c:v>10</c:v>
                </c:pt>
                <c:pt idx="3">
                  <c:v>2</c:v>
                </c:pt>
                <c:pt idx="4">
                  <c:v>4</c:v>
                </c:pt>
              </c:numCache>
            </c:numRef>
          </c:val>
        </c:ser>
        <c:ser>
          <c:idx val="0"/>
          <c:order val="4"/>
          <c:tx>
            <c:strRef>
              <c:f>Sheet2!$A$2</c:f>
              <c:strCache>
                <c:ptCount val="1"/>
                <c:pt idx="0">
                  <c:v>Brush/Wetland</c:v>
                </c:pt>
              </c:strCache>
            </c:strRef>
          </c:tx>
          <c:spPr>
            <a:solidFill>
              <a:schemeClr val="accent2">
                <a:lumMod val="75000"/>
              </a:schemeClr>
            </a:solidFill>
          </c:spPr>
          <c:invertIfNegative val="0"/>
          <c:cat>
            <c:strRef>
              <c:f>Sheet2!$B$1:$F$1</c:f>
              <c:strCache>
                <c:ptCount val="5"/>
                <c:pt idx="0">
                  <c:v>Superior</c:v>
                </c:pt>
                <c:pt idx="1">
                  <c:v>Michigan</c:v>
                </c:pt>
                <c:pt idx="2">
                  <c:v>Huron</c:v>
                </c:pt>
                <c:pt idx="3">
                  <c:v>Erie</c:v>
                </c:pt>
                <c:pt idx="4">
                  <c:v>Ontario</c:v>
                </c:pt>
              </c:strCache>
            </c:strRef>
          </c:cat>
          <c:val>
            <c:numRef>
              <c:f>Sheet2!$B$2:$F$2</c:f>
              <c:numCache>
                <c:formatCode>General</c:formatCode>
                <c:ptCount val="5"/>
                <c:pt idx="0">
                  <c:v>0.5</c:v>
                </c:pt>
                <c:pt idx="1">
                  <c:v>4</c:v>
                </c:pt>
                <c:pt idx="2">
                  <c:v>2</c:v>
                </c:pt>
                <c:pt idx="3">
                  <c:v>1</c:v>
                </c:pt>
                <c:pt idx="4">
                  <c:v>0.5</c:v>
                </c:pt>
              </c:numCache>
            </c:numRef>
          </c:val>
        </c:ser>
        <c:dLbls>
          <c:showLegendKey val="0"/>
          <c:showVal val="0"/>
          <c:showCatName val="0"/>
          <c:showSerName val="0"/>
          <c:showPercent val="0"/>
          <c:showBubbleSize val="0"/>
        </c:dLbls>
        <c:gapWidth val="150"/>
        <c:overlap val="100"/>
        <c:axId val="67594112"/>
        <c:axId val="67595648"/>
      </c:barChart>
      <c:catAx>
        <c:axId val="67594112"/>
        <c:scaling>
          <c:orientation val="minMax"/>
        </c:scaling>
        <c:delete val="0"/>
        <c:axPos val="b"/>
        <c:majorTickMark val="out"/>
        <c:minorTickMark val="none"/>
        <c:tickLblPos val="nextTo"/>
        <c:spPr>
          <a:ln>
            <a:solidFill>
              <a:schemeClr val="bg1"/>
            </a:solidFill>
          </a:ln>
        </c:spPr>
        <c:txPr>
          <a:bodyPr/>
          <a:lstStyle/>
          <a:p>
            <a:pPr>
              <a:defRPr sz="1800" b="1">
                <a:solidFill>
                  <a:schemeClr val="bg1"/>
                </a:solidFill>
                <a:effectLst>
                  <a:outerShdw blurRad="38100" dist="38100" dir="2700000" algn="tl">
                    <a:srgbClr val="000000">
                      <a:alpha val="43137"/>
                    </a:srgbClr>
                  </a:outerShdw>
                </a:effectLst>
              </a:defRPr>
            </a:pPr>
            <a:endParaRPr lang="en-US"/>
          </a:p>
        </c:txPr>
        <c:crossAx val="67595648"/>
        <c:crosses val="autoZero"/>
        <c:auto val="1"/>
        <c:lblAlgn val="ctr"/>
        <c:lblOffset val="100"/>
        <c:noMultiLvlLbl val="0"/>
      </c:catAx>
      <c:valAx>
        <c:axId val="67595648"/>
        <c:scaling>
          <c:orientation val="minMax"/>
          <c:max val="1"/>
          <c:min val="0"/>
        </c:scaling>
        <c:delete val="0"/>
        <c:axPos val="l"/>
        <c:numFmt formatCode="0%" sourceLinked="0"/>
        <c:majorTickMark val="out"/>
        <c:minorTickMark val="none"/>
        <c:tickLblPos val="nextTo"/>
        <c:spPr>
          <a:ln>
            <a:solidFill>
              <a:schemeClr val="bg1"/>
            </a:solidFill>
          </a:ln>
        </c:spPr>
        <c:txPr>
          <a:bodyPr/>
          <a:lstStyle/>
          <a:p>
            <a:pPr>
              <a:defRPr sz="1800" b="1">
                <a:solidFill>
                  <a:schemeClr val="bg1"/>
                </a:solidFill>
                <a:effectLst>
                  <a:outerShdw blurRad="38100" dist="38100" dir="2700000" algn="tl">
                    <a:srgbClr val="000000">
                      <a:alpha val="43137"/>
                    </a:srgbClr>
                  </a:outerShdw>
                </a:effectLst>
              </a:defRPr>
            </a:pPr>
            <a:endParaRPr lang="en-US"/>
          </a:p>
        </c:txPr>
        <c:crossAx val="67594112"/>
        <c:crosses val="autoZero"/>
        <c:crossBetween val="between"/>
        <c:majorUnit val="0.1"/>
      </c:valAx>
    </c:plotArea>
    <c:legend>
      <c:legendPos val="b"/>
      <c:layout/>
      <c:overlay val="0"/>
      <c:txPr>
        <a:bodyPr/>
        <a:lstStyle/>
        <a:p>
          <a:pPr>
            <a:defRPr sz="1800" b="1">
              <a:solidFill>
                <a:schemeClr val="bg1"/>
              </a:solidFill>
              <a:effectLst>
                <a:outerShdw blurRad="38100" dist="38100" dir="2700000" algn="tl">
                  <a:srgbClr val="000000">
                    <a:alpha val="43137"/>
                  </a:srgbClr>
                </a:outerShdw>
              </a:effectLst>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2010 Cumulative DRP load</c:v>
          </c:tx>
          <c:spPr>
            <a:ln w="28575">
              <a:noFill/>
            </a:ln>
          </c:spPr>
          <c:marker>
            <c:symbol val="diamond"/>
            <c:size val="8"/>
            <c:spPr>
              <a:noFill/>
              <a:ln>
                <a:solidFill>
                  <a:srgbClr val="B88472">
                    <a:lumMod val="40000"/>
                    <a:lumOff val="60000"/>
                  </a:srgbClr>
                </a:solidFill>
              </a:ln>
            </c:spPr>
          </c:marker>
          <c:xVal>
            <c:numRef>
              <c:f>Data!$A$2:$A$175</c:f>
              <c:numCache>
                <c:formatCode>m/d/yyyy\ hh:mm</c:formatCode>
                <c:ptCount val="174"/>
                <c:pt idx="0">
                  <c:v>40269.166666666599</c:v>
                </c:pt>
                <c:pt idx="1">
                  <c:v>40270.5</c:v>
                </c:pt>
                <c:pt idx="2">
                  <c:v>40271.5</c:v>
                </c:pt>
                <c:pt idx="3">
                  <c:v>40272.5</c:v>
                </c:pt>
                <c:pt idx="4">
                  <c:v>40273.166666666599</c:v>
                </c:pt>
                <c:pt idx="5">
                  <c:v>40273.427083333263</c:v>
                </c:pt>
                <c:pt idx="6">
                  <c:v>40273.5</c:v>
                </c:pt>
                <c:pt idx="7">
                  <c:v>40274.5</c:v>
                </c:pt>
                <c:pt idx="8">
                  <c:v>40275.5</c:v>
                </c:pt>
                <c:pt idx="9">
                  <c:v>40276.166666666599</c:v>
                </c:pt>
                <c:pt idx="10">
                  <c:v>40276.5</c:v>
                </c:pt>
                <c:pt idx="11">
                  <c:v>40276.833333333343</c:v>
                </c:pt>
                <c:pt idx="12">
                  <c:v>40277.166666666599</c:v>
                </c:pt>
                <c:pt idx="13">
                  <c:v>40277.5</c:v>
                </c:pt>
                <c:pt idx="14">
                  <c:v>40277.833333333343</c:v>
                </c:pt>
                <c:pt idx="15">
                  <c:v>40278.166666666599</c:v>
                </c:pt>
                <c:pt idx="16">
                  <c:v>40278.5</c:v>
                </c:pt>
                <c:pt idx="17">
                  <c:v>40278.833333333343</c:v>
                </c:pt>
                <c:pt idx="18">
                  <c:v>40279.166666666599</c:v>
                </c:pt>
                <c:pt idx="19">
                  <c:v>40279.5</c:v>
                </c:pt>
                <c:pt idx="20">
                  <c:v>40279.833333333343</c:v>
                </c:pt>
                <c:pt idx="21">
                  <c:v>40280.166666666599</c:v>
                </c:pt>
                <c:pt idx="22">
                  <c:v>40280.4375</c:v>
                </c:pt>
                <c:pt idx="23">
                  <c:v>40280.5</c:v>
                </c:pt>
                <c:pt idx="24">
                  <c:v>40281.5</c:v>
                </c:pt>
                <c:pt idx="25">
                  <c:v>40282.5</c:v>
                </c:pt>
                <c:pt idx="26">
                  <c:v>40283.5</c:v>
                </c:pt>
                <c:pt idx="27">
                  <c:v>40284.5</c:v>
                </c:pt>
                <c:pt idx="28">
                  <c:v>40285.5</c:v>
                </c:pt>
                <c:pt idx="29">
                  <c:v>40286.5</c:v>
                </c:pt>
                <c:pt idx="30">
                  <c:v>40287.166666666599</c:v>
                </c:pt>
                <c:pt idx="31">
                  <c:v>40287.4375</c:v>
                </c:pt>
                <c:pt idx="32">
                  <c:v>40287.5</c:v>
                </c:pt>
                <c:pt idx="33">
                  <c:v>40288.5</c:v>
                </c:pt>
                <c:pt idx="34">
                  <c:v>40289.5</c:v>
                </c:pt>
                <c:pt idx="35">
                  <c:v>40290.5</c:v>
                </c:pt>
                <c:pt idx="36">
                  <c:v>40291.5</c:v>
                </c:pt>
                <c:pt idx="37">
                  <c:v>40292.5</c:v>
                </c:pt>
                <c:pt idx="38">
                  <c:v>40293.5</c:v>
                </c:pt>
                <c:pt idx="39">
                  <c:v>40293.833333333343</c:v>
                </c:pt>
                <c:pt idx="40">
                  <c:v>40294.166666666599</c:v>
                </c:pt>
                <c:pt idx="41">
                  <c:v>40294.4375</c:v>
                </c:pt>
                <c:pt idx="42">
                  <c:v>40294.5</c:v>
                </c:pt>
                <c:pt idx="43">
                  <c:v>40294.833333333343</c:v>
                </c:pt>
                <c:pt idx="44">
                  <c:v>40295.166666666599</c:v>
                </c:pt>
                <c:pt idx="45">
                  <c:v>40295.5</c:v>
                </c:pt>
                <c:pt idx="46">
                  <c:v>40295.833333333343</c:v>
                </c:pt>
                <c:pt idx="47">
                  <c:v>40296.166666666599</c:v>
                </c:pt>
                <c:pt idx="48">
                  <c:v>40296.5</c:v>
                </c:pt>
                <c:pt idx="49">
                  <c:v>40296.611111111073</c:v>
                </c:pt>
                <c:pt idx="50">
                  <c:v>40296.833333333343</c:v>
                </c:pt>
                <c:pt idx="51">
                  <c:v>40297.166666666599</c:v>
                </c:pt>
                <c:pt idx="52">
                  <c:v>40297.392361111073</c:v>
                </c:pt>
                <c:pt idx="53">
                  <c:v>40297.5</c:v>
                </c:pt>
                <c:pt idx="54">
                  <c:v>40297.833333333343</c:v>
                </c:pt>
                <c:pt idx="55">
                  <c:v>40298.166666666599</c:v>
                </c:pt>
                <c:pt idx="56">
                  <c:v>40298.409722222197</c:v>
                </c:pt>
                <c:pt idx="57">
                  <c:v>40298.5</c:v>
                </c:pt>
                <c:pt idx="58">
                  <c:v>40298.833333333343</c:v>
                </c:pt>
                <c:pt idx="59">
                  <c:v>40299.166666666599</c:v>
                </c:pt>
                <c:pt idx="60">
                  <c:v>40299.479166666613</c:v>
                </c:pt>
                <c:pt idx="61">
                  <c:v>40299.5</c:v>
                </c:pt>
                <c:pt idx="62">
                  <c:v>40300.4465277778</c:v>
                </c:pt>
                <c:pt idx="63">
                  <c:v>40300.5</c:v>
                </c:pt>
                <c:pt idx="64">
                  <c:v>40301.166666666599</c:v>
                </c:pt>
                <c:pt idx="65">
                  <c:v>40301.430555555562</c:v>
                </c:pt>
                <c:pt idx="66">
                  <c:v>40301.5</c:v>
                </c:pt>
                <c:pt idx="67">
                  <c:v>40302.5</c:v>
                </c:pt>
                <c:pt idx="68">
                  <c:v>40303.5</c:v>
                </c:pt>
                <c:pt idx="69">
                  <c:v>40304.5</c:v>
                </c:pt>
                <c:pt idx="70">
                  <c:v>40305.5</c:v>
                </c:pt>
                <c:pt idx="71">
                  <c:v>40306.5</c:v>
                </c:pt>
                <c:pt idx="72">
                  <c:v>40307.5</c:v>
                </c:pt>
                <c:pt idx="73">
                  <c:v>40308.166666666599</c:v>
                </c:pt>
                <c:pt idx="74">
                  <c:v>40308.4375</c:v>
                </c:pt>
                <c:pt idx="75">
                  <c:v>40308.5</c:v>
                </c:pt>
                <c:pt idx="76">
                  <c:v>40309.5</c:v>
                </c:pt>
                <c:pt idx="77">
                  <c:v>40310.5</c:v>
                </c:pt>
                <c:pt idx="78">
                  <c:v>40310.833333333343</c:v>
                </c:pt>
                <c:pt idx="79">
                  <c:v>40311.166666666599</c:v>
                </c:pt>
                <c:pt idx="80">
                  <c:v>40311.5</c:v>
                </c:pt>
                <c:pt idx="81">
                  <c:v>40311.833333333343</c:v>
                </c:pt>
                <c:pt idx="82">
                  <c:v>40312.166666666599</c:v>
                </c:pt>
                <c:pt idx="83">
                  <c:v>40312.5</c:v>
                </c:pt>
                <c:pt idx="84">
                  <c:v>40312.833333333343</c:v>
                </c:pt>
                <c:pt idx="85">
                  <c:v>40313.166666666599</c:v>
                </c:pt>
                <c:pt idx="86">
                  <c:v>40313.5</c:v>
                </c:pt>
                <c:pt idx="87">
                  <c:v>40313.833333333343</c:v>
                </c:pt>
                <c:pt idx="88">
                  <c:v>40314.166666666599</c:v>
                </c:pt>
                <c:pt idx="89">
                  <c:v>40314.5</c:v>
                </c:pt>
                <c:pt idx="90">
                  <c:v>40315.166666666599</c:v>
                </c:pt>
                <c:pt idx="91">
                  <c:v>40315.444444444482</c:v>
                </c:pt>
                <c:pt idx="92">
                  <c:v>40315.5</c:v>
                </c:pt>
                <c:pt idx="93">
                  <c:v>40315.833333333343</c:v>
                </c:pt>
                <c:pt idx="94">
                  <c:v>40316.166666666599</c:v>
                </c:pt>
                <c:pt idx="95">
                  <c:v>40316.5</c:v>
                </c:pt>
                <c:pt idx="96">
                  <c:v>40316.833333333343</c:v>
                </c:pt>
                <c:pt idx="97">
                  <c:v>40317.166666666599</c:v>
                </c:pt>
                <c:pt idx="98">
                  <c:v>40317.5</c:v>
                </c:pt>
                <c:pt idx="99">
                  <c:v>40317.833333333343</c:v>
                </c:pt>
                <c:pt idx="100">
                  <c:v>40318.166666666599</c:v>
                </c:pt>
                <c:pt idx="101">
                  <c:v>40318.5</c:v>
                </c:pt>
                <c:pt idx="102">
                  <c:v>40318.833333333343</c:v>
                </c:pt>
                <c:pt idx="103">
                  <c:v>40319.166666666599</c:v>
                </c:pt>
                <c:pt idx="104">
                  <c:v>40319.5</c:v>
                </c:pt>
                <c:pt idx="105">
                  <c:v>40319.833333333343</c:v>
                </c:pt>
                <c:pt idx="106">
                  <c:v>40320.166666666599</c:v>
                </c:pt>
                <c:pt idx="107">
                  <c:v>40320.5</c:v>
                </c:pt>
                <c:pt idx="108">
                  <c:v>40320.833333333343</c:v>
                </c:pt>
                <c:pt idx="109">
                  <c:v>40321.166666666599</c:v>
                </c:pt>
                <c:pt idx="110">
                  <c:v>40321.5</c:v>
                </c:pt>
                <c:pt idx="111">
                  <c:v>40321.833333333343</c:v>
                </c:pt>
                <c:pt idx="112">
                  <c:v>40322.166666666599</c:v>
                </c:pt>
                <c:pt idx="113">
                  <c:v>40322.4375</c:v>
                </c:pt>
                <c:pt idx="114">
                  <c:v>40322.5</c:v>
                </c:pt>
                <c:pt idx="115">
                  <c:v>40322.833333333343</c:v>
                </c:pt>
                <c:pt idx="116">
                  <c:v>40323.166666666599</c:v>
                </c:pt>
                <c:pt idx="117">
                  <c:v>40323.5</c:v>
                </c:pt>
                <c:pt idx="118">
                  <c:v>40323.833333333343</c:v>
                </c:pt>
                <c:pt idx="119">
                  <c:v>40324.166666666599</c:v>
                </c:pt>
                <c:pt idx="120">
                  <c:v>40324.5</c:v>
                </c:pt>
                <c:pt idx="121">
                  <c:v>40325.5</c:v>
                </c:pt>
                <c:pt idx="122">
                  <c:v>40326.5</c:v>
                </c:pt>
                <c:pt idx="123">
                  <c:v>40327.5</c:v>
                </c:pt>
                <c:pt idx="124">
                  <c:v>40328.5</c:v>
                </c:pt>
                <c:pt idx="125">
                  <c:v>40329.166666666599</c:v>
                </c:pt>
                <c:pt idx="126">
                  <c:v>40329.472222222241</c:v>
                </c:pt>
                <c:pt idx="127">
                  <c:v>40329.5</c:v>
                </c:pt>
                <c:pt idx="128">
                  <c:v>40330.166666666599</c:v>
                </c:pt>
                <c:pt idx="129">
                  <c:v>40330.5</c:v>
                </c:pt>
                <c:pt idx="130">
                  <c:v>40330.833333333343</c:v>
                </c:pt>
                <c:pt idx="131">
                  <c:v>40331.166666666599</c:v>
                </c:pt>
                <c:pt idx="132">
                  <c:v>40331.5</c:v>
                </c:pt>
                <c:pt idx="133">
                  <c:v>40332.5</c:v>
                </c:pt>
                <c:pt idx="134">
                  <c:v>40333.5</c:v>
                </c:pt>
                <c:pt idx="135">
                  <c:v>40334.5</c:v>
                </c:pt>
                <c:pt idx="136">
                  <c:v>40335.5</c:v>
                </c:pt>
                <c:pt idx="137">
                  <c:v>40336.166666666599</c:v>
                </c:pt>
                <c:pt idx="138">
                  <c:v>40336.451388888883</c:v>
                </c:pt>
                <c:pt idx="139">
                  <c:v>40336.5</c:v>
                </c:pt>
                <c:pt idx="140">
                  <c:v>40337.5</c:v>
                </c:pt>
                <c:pt idx="141">
                  <c:v>40338.5</c:v>
                </c:pt>
                <c:pt idx="142">
                  <c:v>40339.5</c:v>
                </c:pt>
                <c:pt idx="143">
                  <c:v>40340.5</c:v>
                </c:pt>
                <c:pt idx="144">
                  <c:v>40341.5</c:v>
                </c:pt>
                <c:pt idx="145">
                  <c:v>40342.5</c:v>
                </c:pt>
                <c:pt idx="146">
                  <c:v>40343.166666666599</c:v>
                </c:pt>
                <c:pt idx="147">
                  <c:v>40343.486111111117</c:v>
                </c:pt>
                <c:pt idx="148">
                  <c:v>40343.5</c:v>
                </c:pt>
                <c:pt idx="149">
                  <c:v>40344.5</c:v>
                </c:pt>
                <c:pt idx="150">
                  <c:v>40345.5</c:v>
                </c:pt>
                <c:pt idx="151">
                  <c:v>40346.5</c:v>
                </c:pt>
                <c:pt idx="152">
                  <c:v>40347.5</c:v>
                </c:pt>
                <c:pt idx="153">
                  <c:v>40348.5</c:v>
                </c:pt>
                <c:pt idx="154">
                  <c:v>40349.5</c:v>
                </c:pt>
                <c:pt idx="155">
                  <c:v>40350.166666666599</c:v>
                </c:pt>
                <c:pt idx="156">
                  <c:v>40350.451388888883</c:v>
                </c:pt>
                <c:pt idx="157">
                  <c:v>40350.5</c:v>
                </c:pt>
                <c:pt idx="158">
                  <c:v>40351.5</c:v>
                </c:pt>
                <c:pt idx="159">
                  <c:v>40352.5</c:v>
                </c:pt>
                <c:pt idx="160">
                  <c:v>40353.5</c:v>
                </c:pt>
                <c:pt idx="161">
                  <c:v>40354.5</c:v>
                </c:pt>
                <c:pt idx="162">
                  <c:v>40355.5</c:v>
                </c:pt>
                <c:pt idx="163">
                  <c:v>40356.5</c:v>
                </c:pt>
                <c:pt idx="164">
                  <c:v>40357.166666666599</c:v>
                </c:pt>
                <c:pt idx="165">
                  <c:v>40357.451388888883</c:v>
                </c:pt>
                <c:pt idx="166">
                  <c:v>40357.5</c:v>
                </c:pt>
                <c:pt idx="167">
                  <c:v>40357.833333333343</c:v>
                </c:pt>
                <c:pt idx="168">
                  <c:v>40358.166666666599</c:v>
                </c:pt>
                <c:pt idx="169">
                  <c:v>40358.5</c:v>
                </c:pt>
                <c:pt idx="170">
                  <c:v>40358.833333333343</c:v>
                </c:pt>
                <c:pt idx="171">
                  <c:v>40359.166666666599</c:v>
                </c:pt>
                <c:pt idx="172">
                  <c:v>40359.5</c:v>
                </c:pt>
                <c:pt idx="173">
                  <c:v>40359.833333333343</c:v>
                </c:pt>
              </c:numCache>
            </c:numRef>
          </c:xVal>
          <c:yVal>
            <c:numRef>
              <c:f>Data!$G$2:$G$175</c:f>
              <c:numCache>
                <c:formatCode>General</c:formatCode>
                <c:ptCount val="174"/>
                <c:pt idx="0">
                  <c:v>1.936817340633747</c:v>
                </c:pt>
                <c:pt idx="1">
                  <c:v>3.800250481732399</c:v>
                </c:pt>
                <c:pt idx="2">
                  <c:v>5.0358633179058954</c:v>
                </c:pt>
                <c:pt idx="3">
                  <c:v>5.7636744725869686</c:v>
                </c:pt>
                <c:pt idx="4">
                  <c:v>6.0808460027335682</c:v>
                </c:pt>
                <c:pt idx="5">
                  <c:v>6.2130003576784034</c:v>
                </c:pt>
                <c:pt idx="6">
                  <c:v>6.5627796896667219</c:v>
                </c:pt>
                <c:pt idx="7">
                  <c:v>7.0501548035554054</c:v>
                </c:pt>
                <c:pt idx="8">
                  <c:v>7.3205697090857136</c:v>
                </c:pt>
                <c:pt idx="9">
                  <c:v>7.6965492008020577</c:v>
                </c:pt>
                <c:pt idx="10">
                  <c:v>8.4975785947748523</c:v>
                </c:pt>
                <c:pt idx="11">
                  <c:v>9.4566527143338703</c:v>
                </c:pt>
                <c:pt idx="12">
                  <c:v>10.41551724280917</c:v>
                </c:pt>
                <c:pt idx="13">
                  <c:v>12.005241962466149</c:v>
                </c:pt>
                <c:pt idx="14">
                  <c:v>13.361343574828309</c:v>
                </c:pt>
                <c:pt idx="15">
                  <c:v>15.050215478949809</c:v>
                </c:pt>
                <c:pt idx="16">
                  <c:v>16.37991677007318</c:v>
                </c:pt>
                <c:pt idx="17">
                  <c:v>17.404205522319089</c:v>
                </c:pt>
                <c:pt idx="18">
                  <c:v>18.28760747430205</c:v>
                </c:pt>
                <c:pt idx="19">
                  <c:v>19.227244263562689</c:v>
                </c:pt>
                <c:pt idx="20">
                  <c:v>20.13735480695323</c:v>
                </c:pt>
                <c:pt idx="21">
                  <c:v>20.94494054846038</c:v>
                </c:pt>
                <c:pt idx="22">
                  <c:v>21.272018852017869</c:v>
                </c:pt>
                <c:pt idx="23">
                  <c:v>22.72590507745533</c:v>
                </c:pt>
                <c:pt idx="24">
                  <c:v>23.950876721494339</c:v>
                </c:pt>
                <c:pt idx="25">
                  <c:v>24.905270109442039</c:v>
                </c:pt>
                <c:pt idx="26">
                  <c:v>25.725982144993889</c:v>
                </c:pt>
                <c:pt idx="27">
                  <c:v>26.346808876615871</c:v>
                </c:pt>
                <c:pt idx="28">
                  <c:v>26.824926833499148</c:v>
                </c:pt>
                <c:pt idx="29">
                  <c:v>27.0587778812748</c:v>
                </c:pt>
                <c:pt idx="30">
                  <c:v>27.14982033350028</c:v>
                </c:pt>
                <c:pt idx="31">
                  <c:v>27.174504943773591</c:v>
                </c:pt>
                <c:pt idx="32">
                  <c:v>27.24280733428629</c:v>
                </c:pt>
                <c:pt idx="33">
                  <c:v>27.269688491737959</c:v>
                </c:pt>
                <c:pt idx="34">
                  <c:v>27.283097754130679</c:v>
                </c:pt>
                <c:pt idx="35">
                  <c:v>27.299973343146871</c:v>
                </c:pt>
                <c:pt idx="36">
                  <c:v>27.30981743673965</c:v>
                </c:pt>
                <c:pt idx="37">
                  <c:v>27.317054445599251</c:v>
                </c:pt>
                <c:pt idx="38">
                  <c:v>27.334658791784381</c:v>
                </c:pt>
                <c:pt idx="39">
                  <c:v>27.34216492538177</c:v>
                </c:pt>
                <c:pt idx="40">
                  <c:v>27.565304258108089</c:v>
                </c:pt>
                <c:pt idx="41">
                  <c:v>27.892425376964759</c:v>
                </c:pt>
                <c:pt idx="42">
                  <c:v>28.37508489535514</c:v>
                </c:pt>
                <c:pt idx="43">
                  <c:v>29.088627545751638</c:v>
                </c:pt>
                <c:pt idx="44">
                  <c:v>31.38345663196208</c:v>
                </c:pt>
                <c:pt idx="45">
                  <c:v>34.344083193518713</c:v>
                </c:pt>
                <c:pt idx="46">
                  <c:v>37.503588043135053</c:v>
                </c:pt>
                <c:pt idx="47">
                  <c:v>40.330853510702021</c:v>
                </c:pt>
                <c:pt idx="48">
                  <c:v>41.941105651795283</c:v>
                </c:pt>
                <c:pt idx="49">
                  <c:v>43.280115396730352</c:v>
                </c:pt>
                <c:pt idx="50">
                  <c:v>44.964885187405017</c:v>
                </c:pt>
                <c:pt idx="51">
                  <c:v>46.556558801691999</c:v>
                </c:pt>
                <c:pt idx="52">
                  <c:v>47.44003822898798</c:v>
                </c:pt>
                <c:pt idx="53">
                  <c:v>48.354440921184207</c:v>
                </c:pt>
                <c:pt idx="54">
                  <c:v>49.570558524449538</c:v>
                </c:pt>
                <c:pt idx="55">
                  <c:v>50.537156719249147</c:v>
                </c:pt>
                <c:pt idx="56">
                  <c:v>51.191745557003642</c:v>
                </c:pt>
                <c:pt idx="57">
                  <c:v>51.992257344596361</c:v>
                </c:pt>
                <c:pt idx="58">
                  <c:v>53.060340031455553</c:v>
                </c:pt>
                <c:pt idx="59">
                  <c:v>53.993841892945937</c:v>
                </c:pt>
                <c:pt idx="60">
                  <c:v>54.486637179058413</c:v>
                </c:pt>
                <c:pt idx="61">
                  <c:v>55.754327443310117</c:v>
                </c:pt>
                <c:pt idx="62">
                  <c:v>56.730776826818882</c:v>
                </c:pt>
                <c:pt idx="63">
                  <c:v>57.377634750647758</c:v>
                </c:pt>
                <c:pt idx="64">
                  <c:v>58.361412635231957</c:v>
                </c:pt>
                <c:pt idx="65">
                  <c:v>58.716204670316579</c:v>
                </c:pt>
                <c:pt idx="66">
                  <c:v>59.963177995652217</c:v>
                </c:pt>
                <c:pt idx="67">
                  <c:v>62.04022889741583</c:v>
                </c:pt>
                <c:pt idx="68">
                  <c:v>63.9342554047345</c:v>
                </c:pt>
                <c:pt idx="69">
                  <c:v>65.572946147137145</c:v>
                </c:pt>
                <c:pt idx="70">
                  <c:v>66.63787518139037</c:v>
                </c:pt>
                <c:pt idx="71">
                  <c:v>67.910311621467173</c:v>
                </c:pt>
                <c:pt idx="72">
                  <c:v>68.72881985162644</c:v>
                </c:pt>
                <c:pt idx="73">
                  <c:v>69.031585181705623</c:v>
                </c:pt>
                <c:pt idx="74">
                  <c:v>69.131091076842878</c:v>
                </c:pt>
                <c:pt idx="75">
                  <c:v>69.42098631147563</c:v>
                </c:pt>
                <c:pt idx="76">
                  <c:v>70.108519279256072</c:v>
                </c:pt>
                <c:pt idx="77">
                  <c:v>71.061465510092447</c:v>
                </c:pt>
                <c:pt idx="78">
                  <c:v>71.819632304142061</c:v>
                </c:pt>
                <c:pt idx="79">
                  <c:v>72.685112995172943</c:v>
                </c:pt>
                <c:pt idx="80">
                  <c:v>73.965464964669707</c:v>
                </c:pt>
                <c:pt idx="81">
                  <c:v>75.278359823664587</c:v>
                </c:pt>
                <c:pt idx="82">
                  <c:v>76.40773118415629</c:v>
                </c:pt>
                <c:pt idx="83">
                  <c:v>77.235049987369564</c:v>
                </c:pt>
                <c:pt idx="84">
                  <c:v>78.73800889152723</c:v>
                </c:pt>
                <c:pt idx="85">
                  <c:v>80.523671099850731</c:v>
                </c:pt>
                <c:pt idx="86">
                  <c:v>82.317509807047387</c:v>
                </c:pt>
                <c:pt idx="87">
                  <c:v>83.941261679904997</c:v>
                </c:pt>
                <c:pt idx="88">
                  <c:v>85.362931864760569</c:v>
                </c:pt>
                <c:pt idx="89">
                  <c:v>87.323530045868878</c:v>
                </c:pt>
                <c:pt idx="90">
                  <c:v>88.651915140317627</c:v>
                </c:pt>
                <c:pt idx="91">
                  <c:v>89.111580192565313</c:v>
                </c:pt>
                <c:pt idx="92">
                  <c:v>89.689865031254342</c:v>
                </c:pt>
                <c:pt idx="93">
                  <c:v>90.593728618608878</c:v>
                </c:pt>
                <c:pt idx="94">
                  <c:v>91.546960284768176</c:v>
                </c:pt>
                <c:pt idx="95">
                  <c:v>93.044533432067226</c:v>
                </c:pt>
                <c:pt idx="96">
                  <c:v>94.896237219999279</c:v>
                </c:pt>
                <c:pt idx="97">
                  <c:v>96.621396925136679</c:v>
                </c:pt>
                <c:pt idx="98">
                  <c:v>98.210309377403078</c:v>
                </c:pt>
                <c:pt idx="99">
                  <c:v>100.0143617761461</c:v>
                </c:pt>
                <c:pt idx="100">
                  <c:v>101.9456172055268</c:v>
                </c:pt>
                <c:pt idx="101">
                  <c:v>103.68279944669921</c:v>
                </c:pt>
                <c:pt idx="102">
                  <c:v>105.1435595919627</c:v>
                </c:pt>
                <c:pt idx="103">
                  <c:v>106.4677185445309</c:v>
                </c:pt>
                <c:pt idx="104">
                  <c:v>107.7910717539589</c:v>
                </c:pt>
                <c:pt idx="105">
                  <c:v>109.0909654415276</c:v>
                </c:pt>
                <c:pt idx="106">
                  <c:v>110.41872903452391</c:v>
                </c:pt>
                <c:pt idx="107">
                  <c:v>112.2586418968403</c:v>
                </c:pt>
                <c:pt idx="108">
                  <c:v>114.35998742265831</c:v>
                </c:pt>
                <c:pt idx="109">
                  <c:v>116.6884774893374</c:v>
                </c:pt>
                <c:pt idx="110">
                  <c:v>119.18637097663461</c:v>
                </c:pt>
                <c:pt idx="111">
                  <c:v>121.5561977875176</c:v>
                </c:pt>
                <c:pt idx="112">
                  <c:v>123.6832575703889</c:v>
                </c:pt>
                <c:pt idx="113">
                  <c:v>124.609712140672</c:v>
                </c:pt>
                <c:pt idx="114">
                  <c:v>126.1314481530454</c:v>
                </c:pt>
                <c:pt idx="115">
                  <c:v>128.57788009726221</c:v>
                </c:pt>
                <c:pt idx="116">
                  <c:v>130.937996398286</c:v>
                </c:pt>
                <c:pt idx="117">
                  <c:v>133.36419668647909</c:v>
                </c:pt>
                <c:pt idx="118">
                  <c:v>135.60129036112599</c:v>
                </c:pt>
                <c:pt idx="119">
                  <c:v>137.70408589841031</c:v>
                </c:pt>
                <c:pt idx="120">
                  <c:v>141.7214886457084</c:v>
                </c:pt>
                <c:pt idx="121">
                  <c:v>146.2635019531925</c:v>
                </c:pt>
                <c:pt idx="122">
                  <c:v>150.21947901789321</c:v>
                </c:pt>
                <c:pt idx="123">
                  <c:v>153.71663265680189</c:v>
                </c:pt>
                <c:pt idx="124">
                  <c:v>156.04320582137589</c:v>
                </c:pt>
                <c:pt idx="125">
                  <c:v>157.2138474604258</c:v>
                </c:pt>
                <c:pt idx="126">
                  <c:v>157.53064397570321</c:v>
                </c:pt>
                <c:pt idx="127">
                  <c:v>158.19179374834351</c:v>
                </c:pt>
                <c:pt idx="128">
                  <c:v>159.365457617418</c:v>
                </c:pt>
                <c:pt idx="129">
                  <c:v>160.3666505739904</c:v>
                </c:pt>
                <c:pt idx="130">
                  <c:v>161.31412867946619</c:v>
                </c:pt>
                <c:pt idx="131">
                  <c:v>162.2674337432812</c:v>
                </c:pt>
                <c:pt idx="132">
                  <c:v>164.68296690548831</c:v>
                </c:pt>
                <c:pt idx="133">
                  <c:v>168.26302075000831</c:v>
                </c:pt>
                <c:pt idx="134">
                  <c:v>170.91461382166111</c:v>
                </c:pt>
                <c:pt idx="135">
                  <c:v>173.03789643884551</c:v>
                </c:pt>
                <c:pt idx="136">
                  <c:v>175.19658347547869</c:v>
                </c:pt>
                <c:pt idx="137">
                  <c:v>176.40062581364541</c:v>
                </c:pt>
                <c:pt idx="138">
                  <c:v>176.78682470563709</c:v>
                </c:pt>
                <c:pt idx="139">
                  <c:v>178.13954703132339</c:v>
                </c:pt>
                <c:pt idx="140">
                  <c:v>180.5175400653965</c:v>
                </c:pt>
                <c:pt idx="141">
                  <c:v>182.57962885503019</c:v>
                </c:pt>
                <c:pt idx="142">
                  <c:v>185.68948753029059</c:v>
                </c:pt>
                <c:pt idx="143">
                  <c:v>188.98739099965081</c:v>
                </c:pt>
                <c:pt idx="144">
                  <c:v>191.86264630116369</c:v>
                </c:pt>
                <c:pt idx="145">
                  <c:v>196.58631554457031</c:v>
                </c:pt>
                <c:pt idx="146">
                  <c:v>198.3970889258934</c:v>
                </c:pt>
                <c:pt idx="147">
                  <c:v>199.12677987609811</c:v>
                </c:pt>
                <c:pt idx="148">
                  <c:v>201.44974585170471</c:v>
                </c:pt>
                <c:pt idx="149">
                  <c:v>204.6587769928621</c:v>
                </c:pt>
                <c:pt idx="150">
                  <c:v>209.53432392772709</c:v>
                </c:pt>
                <c:pt idx="151">
                  <c:v>213.41846670671899</c:v>
                </c:pt>
                <c:pt idx="152">
                  <c:v>216.85564222791569</c:v>
                </c:pt>
                <c:pt idx="153">
                  <c:v>219.43945256445829</c:v>
                </c:pt>
                <c:pt idx="154">
                  <c:v>221.40806943945759</c:v>
                </c:pt>
                <c:pt idx="155">
                  <c:v>222.3128057945967</c:v>
                </c:pt>
                <c:pt idx="156">
                  <c:v>222.6270276832156</c:v>
                </c:pt>
                <c:pt idx="157">
                  <c:v>223.6524849771213</c:v>
                </c:pt>
                <c:pt idx="158">
                  <c:v>225.46445339459919</c:v>
                </c:pt>
                <c:pt idx="159">
                  <c:v>226.90390424312491</c:v>
                </c:pt>
                <c:pt idx="160">
                  <c:v>228.0829311565775</c:v>
                </c:pt>
                <c:pt idx="161">
                  <c:v>229.13189375411059</c:v>
                </c:pt>
                <c:pt idx="162">
                  <c:v>229.8654299259436</c:v>
                </c:pt>
                <c:pt idx="163">
                  <c:v>230.4592789414192</c:v>
                </c:pt>
                <c:pt idx="164">
                  <c:v>230.96630784073739</c:v>
                </c:pt>
                <c:pt idx="165">
                  <c:v>231.20893194720421</c:v>
                </c:pt>
                <c:pt idx="166">
                  <c:v>231.52725418227499</c:v>
                </c:pt>
                <c:pt idx="167">
                  <c:v>232.09316315678359</c:v>
                </c:pt>
                <c:pt idx="168">
                  <c:v>232.6134204204582</c:v>
                </c:pt>
                <c:pt idx="169">
                  <c:v>233.14417354891501</c:v>
                </c:pt>
                <c:pt idx="170">
                  <c:v>233.7700030647519</c:v>
                </c:pt>
                <c:pt idx="171">
                  <c:v>234.61336382270869</c:v>
                </c:pt>
                <c:pt idx="172">
                  <c:v>235.3958758036587</c:v>
                </c:pt>
                <c:pt idx="173">
                  <c:v>236.2213190520992</c:v>
                </c:pt>
              </c:numCache>
            </c:numRef>
          </c:yVal>
          <c:smooth val="0"/>
        </c:ser>
        <c:ser>
          <c:idx val="1"/>
          <c:order val="1"/>
          <c:tx>
            <c:v>2011 Cumulative spring DRP load</c:v>
          </c:tx>
          <c:spPr>
            <a:ln w="28575">
              <a:noFill/>
            </a:ln>
          </c:spPr>
          <c:marker>
            <c:symbol val="square"/>
            <c:size val="8"/>
            <c:spPr>
              <a:noFill/>
              <a:ln>
                <a:solidFill>
                  <a:srgbClr val="FADA7A"/>
                </a:solidFill>
              </a:ln>
            </c:spPr>
          </c:marker>
          <c:xVal>
            <c:numRef>
              <c:f>Data!$R$2:$R$159</c:f>
              <c:numCache>
                <c:formatCode>m/d/yyyy\ hh:mm</c:formatCode>
                <c:ptCount val="158"/>
                <c:pt idx="0">
                  <c:v>40269.5</c:v>
                </c:pt>
                <c:pt idx="1">
                  <c:v>40270.5</c:v>
                </c:pt>
                <c:pt idx="2">
                  <c:v>40271.5</c:v>
                </c:pt>
                <c:pt idx="3">
                  <c:v>40272.166666666599</c:v>
                </c:pt>
                <c:pt idx="4">
                  <c:v>40272.430555555562</c:v>
                </c:pt>
                <c:pt idx="5">
                  <c:v>40272.5</c:v>
                </c:pt>
                <c:pt idx="6">
                  <c:v>40273.5</c:v>
                </c:pt>
                <c:pt idx="7">
                  <c:v>40274.5</c:v>
                </c:pt>
                <c:pt idx="8">
                  <c:v>40275.5</c:v>
                </c:pt>
                <c:pt idx="9">
                  <c:v>40276.5</c:v>
                </c:pt>
                <c:pt idx="10">
                  <c:v>40277.166666666599</c:v>
                </c:pt>
                <c:pt idx="11">
                  <c:v>40277.5</c:v>
                </c:pt>
                <c:pt idx="12">
                  <c:v>40277.833333333343</c:v>
                </c:pt>
                <c:pt idx="13">
                  <c:v>40278.166666666599</c:v>
                </c:pt>
                <c:pt idx="14">
                  <c:v>40278.5</c:v>
                </c:pt>
                <c:pt idx="15">
                  <c:v>40278.833333333343</c:v>
                </c:pt>
                <c:pt idx="16">
                  <c:v>40279.166666666599</c:v>
                </c:pt>
                <c:pt idx="17">
                  <c:v>40279.4375</c:v>
                </c:pt>
                <c:pt idx="18">
                  <c:v>40279.5</c:v>
                </c:pt>
                <c:pt idx="19">
                  <c:v>40280.5</c:v>
                </c:pt>
                <c:pt idx="20">
                  <c:v>40281.5</c:v>
                </c:pt>
                <c:pt idx="21">
                  <c:v>40282.5</c:v>
                </c:pt>
                <c:pt idx="22">
                  <c:v>40283.5</c:v>
                </c:pt>
                <c:pt idx="23">
                  <c:v>40284.5</c:v>
                </c:pt>
                <c:pt idx="24">
                  <c:v>40285.5</c:v>
                </c:pt>
                <c:pt idx="25">
                  <c:v>40286.166666666599</c:v>
                </c:pt>
                <c:pt idx="26">
                  <c:v>40286.434027777781</c:v>
                </c:pt>
                <c:pt idx="27">
                  <c:v>40286.5</c:v>
                </c:pt>
                <c:pt idx="28">
                  <c:v>40287.5</c:v>
                </c:pt>
                <c:pt idx="29">
                  <c:v>40288.5</c:v>
                </c:pt>
                <c:pt idx="30">
                  <c:v>40288.833333333343</c:v>
                </c:pt>
                <c:pt idx="31">
                  <c:v>40289.166666666599</c:v>
                </c:pt>
                <c:pt idx="32">
                  <c:v>40289.5</c:v>
                </c:pt>
                <c:pt idx="33">
                  <c:v>40289.833333333343</c:v>
                </c:pt>
                <c:pt idx="34">
                  <c:v>40290.166666666599</c:v>
                </c:pt>
                <c:pt idx="35">
                  <c:v>40290.5</c:v>
                </c:pt>
                <c:pt idx="36">
                  <c:v>40291.166666666599</c:v>
                </c:pt>
                <c:pt idx="37">
                  <c:v>40291.5</c:v>
                </c:pt>
                <c:pt idx="38">
                  <c:v>40291.833333333343</c:v>
                </c:pt>
                <c:pt idx="39">
                  <c:v>40292.166666666599</c:v>
                </c:pt>
                <c:pt idx="40">
                  <c:v>40292.5</c:v>
                </c:pt>
                <c:pt idx="41">
                  <c:v>40292.833333333343</c:v>
                </c:pt>
                <c:pt idx="42">
                  <c:v>40293.166666666599</c:v>
                </c:pt>
                <c:pt idx="43">
                  <c:v>40293.5</c:v>
                </c:pt>
                <c:pt idx="44">
                  <c:v>40293.833333333343</c:v>
                </c:pt>
                <c:pt idx="45">
                  <c:v>40294.166666666599</c:v>
                </c:pt>
                <c:pt idx="46">
                  <c:v>40294.5</c:v>
                </c:pt>
                <c:pt idx="47">
                  <c:v>40294.833333333343</c:v>
                </c:pt>
                <c:pt idx="48">
                  <c:v>40295.166666666599</c:v>
                </c:pt>
                <c:pt idx="49">
                  <c:v>40295.5</c:v>
                </c:pt>
                <c:pt idx="50">
                  <c:v>40295.833333333343</c:v>
                </c:pt>
                <c:pt idx="51">
                  <c:v>40296.166666666599</c:v>
                </c:pt>
                <c:pt idx="52">
                  <c:v>40296.5</c:v>
                </c:pt>
                <c:pt idx="53">
                  <c:v>40296.833333333343</c:v>
                </c:pt>
                <c:pt idx="54">
                  <c:v>40297.166666666599</c:v>
                </c:pt>
                <c:pt idx="55">
                  <c:v>40297.5</c:v>
                </c:pt>
                <c:pt idx="56">
                  <c:v>40297.833333333343</c:v>
                </c:pt>
                <c:pt idx="57">
                  <c:v>40298.166666666599</c:v>
                </c:pt>
                <c:pt idx="58">
                  <c:v>40298.5</c:v>
                </c:pt>
                <c:pt idx="59">
                  <c:v>40299.5</c:v>
                </c:pt>
                <c:pt idx="60">
                  <c:v>40300.166666666599</c:v>
                </c:pt>
                <c:pt idx="61">
                  <c:v>40300.447916666657</c:v>
                </c:pt>
                <c:pt idx="62">
                  <c:v>40300.5</c:v>
                </c:pt>
                <c:pt idx="63">
                  <c:v>40301.5</c:v>
                </c:pt>
                <c:pt idx="64">
                  <c:v>40302.5</c:v>
                </c:pt>
                <c:pt idx="65">
                  <c:v>40303.5</c:v>
                </c:pt>
                <c:pt idx="66">
                  <c:v>40304.5</c:v>
                </c:pt>
                <c:pt idx="67">
                  <c:v>40305.5</c:v>
                </c:pt>
                <c:pt idx="68">
                  <c:v>40306.5</c:v>
                </c:pt>
                <c:pt idx="69">
                  <c:v>40307.166666666599</c:v>
                </c:pt>
                <c:pt idx="70">
                  <c:v>40307.4375</c:v>
                </c:pt>
                <c:pt idx="71">
                  <c:v>40307.5</c:v>
                </c:pt>
                <c:pt idx="72">
                  <c:v>40308.5</c:v>
                </c:pt>
                <c:pt idx="73">
                  <c:v>40309.5</c:v>
                </c:pt>
                <c:pt idx="74">
                  <c:v>40310.5</c:v>
                </c:pt>
                <c:pt idx="75">
                  <c:v>40311.5</c:v>
                </c:pt>
                <c:pt idx="76">
                  <c:v>40312.5</c:v>
                </c:pt>
                <c:pt idx="77">
                  <c:v>40313.5</c:v>
                </c:pt>
                <c:pt idx="78">
                  <c:v>40313.833333333343</c:v>
                </c:pt>
                <c:pt idx="79">
                  <c:v>40314.166666666599</c:v>
                </c:pt>
                <c:pt idx="80">
                  <c:v>40314.458333333343</c:v>
                </c:pt>
                <c:pt idx="81">
                  <c:v>40314.5</c:v>
                </c:pt>
                <c:pt idx="82">
                  <c:v>40314.833333333343</c:v>
                </c:pt>
                <c:pt idx="83">
                  <c:v>40315.166666666599</c:v>
                </c:pt>
                <c:pt idx="84">
                  <c:v>40315.5</c:v>
                </c:pt>
                <c:pt idx="85">
                  <c:v>40316.5</c:v>
                </c:pt>
                <c:pt idx="86">
                  <c:v>40316.833333333343</c:v>
                </c:pt>
                <c:pt idx="87">
                  <c:v>40317.166666666599</c:v>
                </c:pt>
                <c:pt idx="88">
                  <c:v>40317.5</c:v>
                </c:pt>
                <c:pt idx="89">
                  <c:v>40317.833333333343</c:v>
                </c:pt>
                <c:pt idx="90">
                  <c:v>40318.166666666599</c:v>
                </c:pt>
                <c:pt idx="91">
                  <c:v>40318.5</c:v>
                </c:pt>
                <c:pt idx="92">
                  <c:v>40319.5</c:v>
                </c:pt>
                <c:pt idx="93">
                  <c:v>40320.5</c:v>
                </c:pt>
                <c:pt idx="94">
                  <c:v>40321.166666666599</c:v>
                </c:pt>
                <c:pt idx="95">
                  <c:v>40321.5</c:v>
                </c:pt>
                <c:pt idx="96">
                  <c:v>40322.5</c:v>
                </c:pt>
                <c:pt idx="97">
                  <c:v>40323.5</c:v>
                </c:pt>
                <c:pt idx="98">
                  <c:v>40323.833333333343</c:v>
                </c:pt>
                <c:pt idx="99">
                  <c:v>40324.166666666599</c:v>
                </c:pt>
                <c:pt idx="100">
                  <c:v>40324.5</c:v>
                </c:pt>
                <c:pt idx="101">
                  <c:v>40324.833333333343</c:v>
                </c:pt>
                <c:pt idx="102">
                  <c:v>40325.166666666599</c:v>
                </c:pt>
                <c:pt idx="103">
                  <c:v>40325.5</c:v>
                </c:pt>
                <c:pt idx="104">
                  <c:v>40325.833333333343</c:v>
                </c:pt>
                <c:pt idx="105">
                  <c:v>40326.166666666599</c:v>
                </c:pt>
                <c:pt idx="106">
                  <c:v>40326.5</c:v>
                </c:pt>
                <c:pt idx="107">
                  <c:v>40326.833333333343</c:v>
                </c:pt>
                <c:pt idx="108">
                  <c:v>40327.166666666599</c:v>
                </c:pt>
                <c:pt idx="109">
                  <c:v>40327.5</c:v>
                </c:pt>
                <c:pt idx="110">
                  <c:v>40327.833333333343</c:v>
                </c:pt>
                <c:pt idx="111">
                  <c:v>40328.166666666599</c:v>
                </c:pt>
                <c:pt idx="112">
                  <c:v>40328.5</c:v>
                </c:pt>
                <c:pt idx="113">
                  <c:v>40328.833333333343</c:v>
                </c:pt>
                <c:pt idx="114">
                  <c:v>40329.166666666599</c:v>
                </c:pt>
                <c:pt idx="115">
                  <c:v>40329.5</c:v>
                </c:pt>
                <c:pt idx="116">
                  <c:v>40329.833333333343</c:v>
                </c:pt>
                <c:pt idx="117">
                  <c:v>40330.166666666599</c:v>
                </c:pt>
                <c:pt idx="118">
                  <c:v>40330.5</c:v>
                </c:pt>
                <c:pt idx="119">
                  <c:v>40330.833333333343</c:v>
                </c:pt>
                <c:pt idx="120">
                  <c:v>40331.166666666599</c:v>
                </c:pt>
                <c:pt idx="121">
                  <c:v>40331.5</c:v>
                </c:pt>
                <c:pt idx="122">
                  <c:v>40332.5</c:v>
                </c:pt>
                <c:pt idx="123">
                  <c:v>40333.5</c:v>
                </c:pt>
                <c:pt idx="124">
                  <c:v>40334.5</c:v>
                </c:pt>
                <c:pt idx="125">
                  <c:v>40335.166666666599</c:v>
                </c:pt>
                <c:pt idx="126">
                  <c:v>40335.454861111109</c:v>
                </c:pt>
                <c:pt idx="127">
                  <c:v>40335.5</c:v>
                </c:pt>
                <c:pt idx="128">
                  <c:v>40336.5</c:v>
                </c:pt>
                <c:pt idx="129">
                  <c:v>40337.5</c:v>
                </c:pt>
                <c:pt idx="130">
                  <c:v>40338.5</c:v>
                </c:pt>
                <c:pt idx="131">
                  <c:v>40339.5</c:v>
                </c:pt>
                <c:pt idx="132">
                  <c:v>40340.5</c:v>
                </c:pt>
                <c:pt idx="133">
                  <c:v>40341.5</c:v>
                </c:pt>
                <c:pt idx="134">
                  <c:v>40342.166666666599</c:v>
                </c:pt>
                <c:pt idx="135">
                  <c:v>40342.444444444482</c:v>
                </c:pt>
                <c:pt idx="136">
                  <c:v>40342.5</c:v>
                </c:pt>
                <c:pt idx="137">
                  <c:v>40343.5</c:v>
                </c:pt>
                <c:pt idx="138">
                  <c:v>40344.5</c:v>
                </c:pt>
                <c:pt idx="139">
                  <c:v>40345.5</c:v>
                </c:pt>
                <c:pt idx="140">
                  <c:v>40346.5</c:v>
                </c:pt>
                <c:pt idx="141">
                  <c:v>40347.5</c:v>
                </c:pt>
                <c:pt idx="142">
                  <c:v>40348.5</c:v>
                </c:pt>
                <c:pt idx="143">
                  <c:v>40349.166666666599</c:v>
                </c:pt>
                <c:pt idx="144">
                  <c:v>40349.465277777781</c:v>
                </c:pt>
                <c:pt idx="145">
                  <c:v>40349.5</c:v>
                </c:pt>
                <c:pt idx="146">
                  <c:v>40350.5</c:v>
                </c:pt>
                <c:pt idx="147">
                  <c:v>40351.5</c:v>
                </c:pt>
                <c:pt idx="148">
                  <c:v>40352.5</c:v>
                </c:pt>
                <c:pt idx="149">
                  <c:v>40353.5</c:v>
                </c:pt>
                <c:pt idx="150">
                  <c:v>40354.5</c:v>
                </c:pt>
                <c:pt idx="151">
                  <c:v>40355.5</c:v>
                </c:pt>
                <c:pt idx="152">
                  <c:v>40356.166666666599</c:v>
                </c:pt>
                <c:pt idx="153">
                  <c:v>40356.462500000001</c:v>
                </c:pt>
                <c:pt idx="154">
                  <c:v>40356.5</c:v>
                </c:pt>
                <c:pt idx="155">
                  <c:v>40357.5</c:v>
                </c:pt>
                <c:pt idx="156">
                  <c:v>40358.5</c:v>
                </c:pt>
                <c:pt idx="157">
                  <c:v>40359.5</c:v>
                </c:pt>
              </c:numCache>
            </c:numRef>
          </c:xVal>
          <c:yVal>
            <c:numRef>
              <c:f>Data!$P$2:$P$159</c:f>
              <c:numCache>
                <c:formatCode>General</c:formatCode>
                <c:ptCount val="158"/>
                <c:pt idx="0">
                  <c:v>0.149512003452626</c:v>
                </c:pt>
                <c:pt idx="1">
                  <c:v>0.17991429111076099</c:v>
                </c:pt>
                <c:pt idx="2">
                  <c:v>0.196135173037397</c:v>
                </c:pt>
                <c:pt idx="3">
                  <c:v>0.20000144212798801</c:v>
                </c:pt>
                <c:pt idx="4">
                  <c:v>0.20338360610620401</c:v>
                </c:pt>
                <c:pt idx="5">
                  <c:v>0.215591104215</c:v>
                </c:pt>
                <c:pt idx="6">
                  <c:v>0.23497542510563699</c:v>
                </c:pt>
                <c:pt idx="7">
                  <c:v>0.29683937325361898</c:v>
                </c:pt>
                <c:pt idx="8">
                  <c:v>0.36233944126877898</c:v>
                </c:pt>
                <c:pt idx="9">
                  <c:v>0.88646231481559901</c:v>
                </c:pt>
                <c:pt idx="10">
                  <c:v>1.5515062408659921</c:v>
                </c:pt>
                <c:pt idx="11">
                  <c:v>2.091162504968386</c:v>
                </c:pt>
                <c:pt idx="12">
                  <c:v>2.5785881816848391</c:v>
                </c:pt>
                <c:pt idx="13">
                  <c:v>3.0393827422970752</c:v>
                </c:pt>
                <c:pt idx="14">
                  <c:v>3.523917366910736</c:v>
                </c:pt>
                <c:pt idx="15">
                  <c:v>4.1258596972286554</c:v>
                </c:pt>
                <c:pt idx="16">
                  <c:v>4.6469805047116877</c:v>
                </c:pt>
                <c:pt idx="17">
                  <c:v>4.9164966967258366</c:v>
                </c:pt>
                <c:pt idx="18">
                  <c:v>5.7084344657894066</c:v>
                </c:pt>
                <c:pt idx="19">
                  <c:v>6.9586191832231199</c:v>
                </c:pt>
                <c:pt idx="20">
                  <c:v>7.9448370607390606</c:v>
                </c:pt>
                <c:pt idx="21">
                  <c:v>8.7890715770142585</c:v>
                </c:pt>
                <c:pt idx="22">
                  <c:v>9.3235435200263694</c:v>
                </c:pt>
                <c:pt idx="23">
                  <c:v>9.8873490808284892</c:v>
                </c:pt>
                <c:pt idx="24">
                  <c:v>10.22706931506112</c:v>
                </c:pt>
                <c:pt idx="25">
                  <c:v>10.36589409993201</c:v>
                </c:pt>
                <c:pt idx="26">
                  <c:v>10.408957727870771</c:v>
                </c:pt>
                <c:pt idx="27">
                  <c:v>10.5758470052106</c:v>
                </c:pt>
                <c:pt idx="28">
                  <c:v>10.89622777267606</c:v>
                </c:pt>
                <c:pt idx="29">
                  <c:v>12.476397748601251</c:v>
                </c:pt>
                <c:pt idx="30">
                  <c:v>13.78291516683883</c:v>
                </c:pt>
                <c:pt idx="31">
                  <c:v>15.303160034461451</c:v>
                </c:pt>
                <c:pt idx="32">
                  <c:v>16.74878395206041</c:v>
                </c:pt>
                <c:pt idx="33">
                  <c:v>18.44335477638823</c:v>
                </c:pt>
                <c:pt idx="34">
                  <c:v>20.439081075543921</c:v>
                </c:pt>
                <c:pt idx="35">
                  <c:v>21.190346858899741</c:v>
                </c:pt>
                <c:pt idx="36">
                  <c:v>23.154781290809431</c:v>
                </c:pt>
                <c:pt idx="37">
                  <c:v>25.193988361269401</c:v>
                </c:pt>
                <c:pt idx="38">
                  <c:v>27.87901814276621</c:v>
                </c:pt>
                <c:pt idx="39">
                  <c:v>30.225369936743121</c:v>
                </c:pt>
                <c:pt idx="40">
                  <c:v>32.413197473797887</c:v>
                </c:pt>
                <c:pt idx="41">
                  <c:v>34.202001101788667</c:v>
                </c:pt>
                <c:pt idx="42">
                  <c:v>35.9255052820236</c:v>
                </c:pt>
                <c:pt idx="43">
                  <c:v>37.303766462209119</c:v>
                </c:pt>
                <c:pt idx="44">
                  <c:v>38.549652523598347</c:v>
                </c:pt>
                <c:pt idx="45">
                  <c:v>40.402540460376997</c:v>
                </c:pt>
                <c:pt idx="46">
                  <c:v>42.367437297539503</c:v>
                </c:pt>
                <c:pt idx="47">
                  <c:v>44.107589697163448</c:v>
                </c:pt>
                <c:pt idx="48">
                  <c:v>45.955922086106959</c:v>
                </c:pt>
                <c:pt idx="49">
                  <c:v>47.537220754880707</c:v>
                </c:pt>
                <c:pt idx="50">
                  <c:v>49.809465382408703</c:v>
                </c:pt>
                <c:pt idx="51">
                  <c:v>52.076491436610937</c:v>
                </c:pt>
                <c:pt idx="52">
                  <c:v>54.716164728984829</c:v>
                </c:pt>
                <c:pt idx="53">
                  <c:v>57.662398825740929</c:v>
                </c:pt>
                <c:pt idx="54">
                  <c:v>60.376064294874148</c:v>
                </c:pt>
                <c:pt idx="55">
                  <c:v>62.862776872608151</c:v>
                </c:pt>
                <c:pt idx="56">
                  <c:v>65.582062155585191</c:v>
                </c:pt>
                <c:pt idx="57">
                  <c:v>68.234620814166675</c:v>
                </c:pt>
                <c:pt idx="58">
                  <c:v>72.266001737242505</c:v>
                </c:pt>
                <c:pt idx="59">
                  <c:v>75.669304240293343</c:v>
                </c:pt>
                <c:pt idx="60">
                  <c:v>78.101474408348196</c:v>
                </c:pt>
                <c:pt idx="61">
                  <c:v>78.905064564978204</c:v>
                </c:pt>
                <c:pt idx="62">
                  <c:v>82.03339370935133</c:v>
                </c:pt>
                <c:pt idx="63">
                  <c:v>86.802773381723625</c:v>
                </c:pt>
                <c:pt idx="64">
                  <c:v>90.446428741563125</c:v>
                </c:pt>
                <c:pt idx="65">
                  <c:v>93.986657018058878</c:v>
                </c:pt>
                <c:pt idx="66">
                  <c:v>96.851844607787569</c:v>
                </c:pt>
                <c:pt idx="67">
                  <c:v>98.88037231931709</c:v>
                </c:pt>
                <c:pt idx="68">
                  <c:v>100.2876439229365</c:v>
                </c:pt>
                <c:pt idx="69">
                  <c:v>101.01155995577371</c:v>
                </c:pt>
                <c:pt idx="70">
                  <c:v>101.25352266780899</c:v>
                </c:pt>
                <c:pt idx="71">
                  <c:v>101.9970798368761</c:v>
                </c:pt>
                <c:pt idx="72">
                  <c:v>103.1514365749276</c:v>
                </c:pt>
                <c:pt idx="73">
                  <c:v>103.8413023648675</c:v>
                </c:pt>
                <c:pt idx="74">
                  <c:v>105.5165891784404</c:v>
                </c:pt>
                <c:pt idx="75">
                  <c:v>109.0233466559489</c:v>
                </c:pt>
                <c:pt idx="76">
                  <c:v>111.6116269097287</c:v>
                </c:pt>
                <c:pt idx="77">
                  <c:v>115.5470330581107</c:v>
                </c:pt>
                <c:pt idx="78">
                  <c:v>117.90330984620761</c:v>
                </c:pt>
                <c:pt idx="79">
                  <c:v>120.0937069128458</c:v>
                </c:pt>
                <c:pt idx="80">
                  <c:v>121.0626799295911</c:v>
                </c:pt>
                <c:pt idx="81">
                  <c:v>122.01766233372641</c:v>
                </c:pt>
                <c:pt idx="82">
                  <c:v>123.2317158318054</c:v>
                </c:pt>
                <c:pt idx="83">
                  <c:v>124.94961406219799</c:v>
                </c:pt>
                <c:pt idx="84">
                  <c:v>128.09467425317439</c:v>
                </c:pt>
                <c:pt idx="85">
                  <c:v>130.99863782445539</c:v>
                </c:pt>
                <c:pt idx="86">
                  <c:v>132.32207421787899</c:v>
                </c:pt>
                <c:pt idx="87">
                  <c:v>133.7459740604111</c:v>
                </c:pt>
                <c:pt idx="88">
                  <c:v>135.2407678831448</c:v>
                </c:pt>
                <c:pt idx="89">
                  <c:v>136.71876832222071</c:v>
                </c:pt>
                <c:pt idx="90">
                  <c:v>138.06888639457799</c:v>
                </c:pt>
                <c:pt idx="91">
                  <c:v>140.81262125223901</c:v>
                </c:pt>
                <c:pt idx="92">
                  <c:v>143.81825525629631</c:v>
                </c:pt>
                <c:pt idx="93">
                  <c:v>145.6082038877212</c:v>
                </c:pt>
                <c:pt idx="94">
                  <c:v>146.55625694150399</c:v>
                </c:pt>
                <c:pt idx="95">
                  <c:v>147.621232460941</c:v>
                </c:pt>
                <c:pt idx="96">
                  <c:v>148.88523208514511</c:v>
                </c:pt>
                <c:pt idx="97">
                  <c:v>150.96779759744999</c:v>
                </c:pt>
                <c:pt idx="98">
                  <c:v>152.46899658892809</c:v>
                </c:pt>
                <c:pt idx="99">
                  <c:v>155.4406393230548</c:v>
                </c:pt>
                <c:pt idx="100">
                  <c:v>158.31116292237931</c:v>
                </c:pt>
                <c:pt idx="101">
                  <c:v>162.13827327623011</c:v>
                </c:pt>
                <c:pt idx="102">
                  <c:v>166.49841208586099</c:v>
                </c:pt>
                <c:pt idx="103">
                  <c:v>171.90162129238021</c:v>
                </c:pt>
                <c:pt idx="104">
                  <c:v>177.29181464788269</c:v>
                </c:pt>
                <c:pt idx="105">
                  <c:v>183.05663779376371</c:v>
                </c:pt>
                <c:pt idx="106">
                  <c:v>189.13496271576969</c:v>
                </c:pt>
                <c:pt idx="107">
                  <c:v>201.04628497286421</c:v>
                </c:pt>
                <c:pt idx="108">
                  <c:v>205.94885692456819</c:v>
                </c:pt>
                <c:pt idx="109">
                  <c:v>210.57655628649911</c:v>
                </c:pt>
                <c:pt idx="110">
                  <c:v>215.67942554764019</c:v>
                </c:pt>
                <c:pt idx="111">
                  <c:v>220.2887657092221</c:v>
                </c:pt>
                <c:pt idx="112">
                  <c:v>224.23050689084849</c:v>
                </c:pt>
                <c:pt idx="113">
                  <c:v>227.4519300028781</c:v>
                </c:pt>
                <c:pt idx="114">
                  <c:v>230.54038592170249</c:v>
                </c:pt>
                <c:pt idx="115">
                  <c:v>233.848943468588</c:v>
                </c:pt>
                <c:pt idx="116">
                  <c:v>236.84444859613731</c:v>
                </c:pt>
                <c:pt idx="117">
                  <c:v>239.25952832392429</c:v>
                </c:pt>
                <c:pt idx="118">
                  <c:v>241.69020423806069</c:v>
                </c:pt>
                <c:pt idx="119">
                  <c:v>243.91506823219649</c:v>
                </c:pt>
                <c:pt idx="120">
                  <c:v>246.02172774829299</c:v>
                </c:pt>
                <c:pt idx="121">
                  <c:v>249.60109981015049</c:v>
                </c:pt>
                <c:pt idx="122">
                  <c:v>254.1234523322407</c:v>
                </c:pt>
                <c:pt idx="123">
                  <c:v>257.10373967917002</c:v>
                </c:pt>
                <c:pt idx="124">
                  <c:v>258.95381934008901</c:v>
                </c:pt>
                <c:pt idx="125">
                  <c:v>259.79710138161022</c:v>
                </c:pt>
                <c:pt idx="126">
                  <c:v>260.08181382427671</c:v>
                </c:pt>
                <c:pt idx="127">
                  <c:v>260.89497584224932</c:v>
                </c:pt>
                <c:pt idx="128">
                  <c:v>261.93159344339841</c:v>
                </c:pt>
                <c:pt idx="129">
                  <c:v>262.41223065248721</c:v>
                </c:pt>
                <c:pt idx="130">
                  <c:v>262.55200180838318</c:v>
                </c:pt>
                <c:pt idx="131">
                  <c:v>262.66186244091432</c:v>
                </c:pt>
                <c:pt idx="132">
                  <c:v>262.77801423118041</c:v>
                </c:pt>
                <c:pt idx="133">
                  <c:v>262.85541205919748</c:v>
                </c:pt>
                <c:pt idx="134">
                  <c:v>262.87603649464688</c:v>
                </c:pt>
                <c:pt idx="135">
                  <c:v>262.88449023275763</c:v>
                </c:pt>
                <c:pt idx="136">
                  <c:v>262.91300501814362</c:v>
                </c:pt>
                <c:pt idx="137">
                  <c:v>262.93508229902528</c:v>
                </c:pt>
                <c:pt idx="138">
                  <c:v>262.94754668892921</c:v>
                </c:pt>
                <c:pt idx="139">
                  <c:v>262.95876919049749</c:v>
                </c:pt>
                <c:pt idx="140">
                  <c:v>262.96492676449918</c:v>
                </c:pt>
                <c:pt idx="141">
                  <c:v>262.97514567545443</c:v>
                </c:pt>
                <c:pt idx="142">
                  <c:v>262.98034222948343</c:v>
                </c:pt>
                <c:pt idx="143">
                  <c:v>262.98323877792001</c:v>
                </c:pt>
                <c:pt idx="144">
                  <c:v>262.99337254759382</c:v>
                </c:pt>
                <c:pt idx="145">
                  <c:v>263.04489443983272</c:v>
                </c:pt>
                <c:pt idx="146">
                  <c:v>263.45251566095368</c:v>
                </c:pt>
                <c:pt idx="147">
                  <c:v>263.59296941504812</c:v>
                </c:pt>
                <c:pt idx="148">
                  <c:v>263.86412384273729</c:v>
                </c:pt>
                <c:pt idx="149">
                  <c:v>263.91532604740661</c:v>
                </c:pt>
                <c:pt idx="150">
                  <c:v>263.97266429609971</c:v>
                </c:pt>
                <c:pt idx="151">
                  <c:v>263.99561329647202</c:v>
                </c:pt>
                <c:pt idx="152">
                  <c:v>263.99698098838979</c:v>
                </c:pt>
                <c:pt idx="153">
                  <c:v>263.99754990177502</c:v>
                </c:pt>
                <c:pt idx="154">
                  <c:v>264.01414147856258</c:v>
                </c:pt>
                <c:pt idx="155">
                  <c:v>264.02233265694719</c:v>
                </c:pt>
                <c:pt idx="156">
                  <c:v>264.03060824263582</c:v>
                </c:pt>
                <c:pt idx="157">
                  <c:v>264.03550871052158</c:v>
                </c:pt>
              </c:numCache>
            </c:numRef>
          </c:yVal>
          <c:smooth val="0"/>
        </c:ser>
        <c:dLbls>
          <c:showLegendKey val="0"/>
          <c:showVal val="0"/>
          <c:showCatName val="0"/>
          <c:showSerName val="0"/>
          <c:showPercent val="0"/>
          <c:showBubbleSize val="0"/>
        </c:dLbls>
        <c:axId val="67654400"/>
        <c:axId val="67656320"/>
      </c:scatterChart>
      <c:valAx>
        <c:axId val="67654400"/>
        <c:scaling>
          <c:orientation val="minMax"/>
          <c:max val="40359"/>
          <c:min val="40269"/>
        </c:scaling>
        <c:delete val="0"/>
        <c:axPos val="b"/>
        <c:numFmt formatCode="m/d" sourceLinked="0"/>
        <c:majorTickMark val="out"/>
        <c:minorTickMark val="out"/>
        <c:tickLblPos val="nextTo"/>
        <c:spPr>
          <a:ln>
            <a:solidFill>
              <a:sysClr val="window" lastClr="FFFFFF"/>
            </a:solidFill>
          </a:ln>
        </c:spPr>
        <c:txPr>
          <a:bodyPr/>
          <a:lstStyle/>
          <a:p>
            <a:pPr>
              <a:defRPr sz="1800">
                <a:solidFill>
                  <a:schemeClr val="bg1"/>
                </a:solidFill>
                <a:effectLst>
                  <a:outerShdw blurRad="38100" dist="38100" dir="2700000" algn="tl">
                    <a:srgbClr val="000000">
                      <a:alpha val="43137"/>
                    </a:srgbClr>
                  </a:outerShdw>
                </a:effectLst>
                <a:latin typeface="+mn-lt"/>
              </a:defRPr>
            </a:pPr>
            <a:endParaRPr lang="en-US"/>
          </a:p>
        </c:txPr>
        <c:crossAx val="67656320"/>
        <c:crosses val="autoZero"/>
        <c:crossBetween val="midCat"/>
        <c:majorUnit val="10"/>
        <c:minorUnit val="10"/>
      </c:valAx>
      <c:valAx>
        <c:axId val="67656320"/>
        <c:scaling>
          <c:orientation val="minMax"/>
        </c:scaling>
        <c:delete val="0"/>
        <c:axPos val="l"/>
        <c:title>
          <c:tx>
            <c:rich>
              <a:bodyPr rot="-5400000" vert="horz"/>
              <a:lstStyle/>
              <a:p>
                <a:pPr>
                  <a:defRPr sz="1800">
                    <a:solidFill>
                      <a:schemeClr val="bg1"/>
                    </a:solidFill>
                    <a:effectLst>
                      <a:outerShdw blurRad="38100" dist="38100" dir="2700000" algn="tl">
                        <a:srgbClr val="000000">
                          <a:alpha val="43137"/>
                        </a:srgbClr>
                      </a:outerShdw>
                    </a:effectLst>
                    <a:latin typeface="+mn-lt"/>
                  </a:defRPr>
                </a:pPr>
                <a:r>
                  <a:rPr lang="en-US" sz="1800" dirty="0" smtClean="0">
                    <a:solidFill>
                      <a:schemeClr val="bg1"/>
                    </a:solidFill>
                    <a:effectLst>
                      <a:outerShdw blurRad="38100" dist="38100" dir="2700000" algn="tl">
                        <a:srgbClr val="000000">
                          <a:alpha val="43137"/>
                        </a:srgbClr>
                      </a:outerShdw>
                    </a:effectLst>
                    <a:latin typeface="+mn-lt"/>
                  </a:rPr>
                  <a:t>Metric Tons</a:t>
                </a:r>
                <a:endParaRPr lang="en-US" sz="1800" dirty="0">
                  <a:solidFill>
                    <a:schemeClr val="bg1"/>
                  </a:solidFill>
                  <a:effectLst>
                    <a:outerShdw blurRad="38100" dist="38100" dir="2700000" algn="tl">
                      <a:srgbClr val="000000">
                        <a:alpha val="43137"/>
                      </a:srgbClr>
                    </a:outerShdw>
                  </a:effectLst>
                  <a:latin typeface="+mn-lt"/>
                </a:endParaRPr>
              </a:p>
            </c:rich>
          </c:tx>
          <c:layout>
            <c:manualLayout>
              <c:xMode val="edge"/>
              <c:yMode val="edge"/>
              <c:x val="1.5788284877851801E-2"/>
              <c:y val="0.36519732760677598"/>
            </c:manualLayout>
          </c:layout>
          <c:overlay val="0"/>
        </c:title>
        <c:numFmt formatCode="General" sourceLinked="1"/>
        <c:majorTickMark val="out"/>
        <c:minorTickMark val="none"/>
        <c:tickLblPos val="nextTo"/>
        <c:spPr>
          <a:ln>
            <a:solidFill>
              <a:sysClr val="window" lastClr="FFFFFF"/>
            </a:solidFill>
          </a:ln>
        </c:spPr>
        <c:txPr>
          <a:bodyPr/>
          <a:lstStyle/>
          <a:p>
            <a:pPr>
              <a:defRPr sz="1800">
                <a:solidFill>
                  <a:schemeClr val="bg1"/>
                </a:solidFill>
                <a:effectLst>
                  <a:outerShdw blurRad="38100" dist="38100" dir="2700000" algn="tl">
                    <a:srgbClr val="000000">
                      <a:alpha val="43137"/>
                    </a:srgbClr>
                  </a:outerShdw>
                </a:effectLst>
                <a:latin typeface="+mn-lt"/>
              </a:defRPr>
            </a:pPr>
            <a:endParaRPr lang="en-US"/>
          </a:p>
        </c:txPr>
        <c:crossAx val="67654400"/>
        <c:crosses val="autoZero"/>
        <c:crossBetween val="midCat"/>
      </c:valAx>
      <c:spPr>
        <a:ln>
          <a:noFill/>
        </a:ln>
      </c:spPr>
    </c:plotArea>
    <c:legend>
      <c:legendPos val="t"/>
      <c:layout>
        <c:manualLayout>
          <c:xMode val="edge"/>
          <c:yMode val="edge"/>
          <c:x val="9.1821084864391903E-2"/>
          <c:y val="0.184731908511436"/>
          <c:w val="0.298919720371492"/>
          <c:h val="0.249156167979003"/>
        </c:manualLayout>
      </c:layout>
      <c:overlay val="0"/>
      <c:txPr>
        <a:bodyPr/>
        <a:lstStyle/>
        <a:p>
          <a:pPr>
            <a:defRPr sz="1800">
              <a:solidFill>
                <a:schemeClr val="bg1"/>
              </a:solidFill>
              <a:effectLst>
                <a:outerShdw blurRad="38100" dist="38100" dir="2700000" algn="tl">
                  <a:srgbClr val="000000">
                    <a:alpha val="43137"/>
                  </a:srgbClr>
                </a:outerShdw>
              </a:effectLst>
              <a:latin typeface="+mn-lt"/>
            </a:defRPr>
          </a:pPr>
          <a:endParaRPr lang="en-US"/>
        </a:p>
      </c:txPr>
    </c:legend>
    <c:plotVisOnly val="1"/>
    <c:dispBlanksAs val="gap"/>
    <c:showDLblsOverMax val="0"/>
  </c:chart>
  <c:spPr>
    <a:ln w="28575">
      <a:noFill/>
    </a:ln>
  </c:spPr>
  <c:txPr>
    <a:bodyPr/>
    <a:lstStyle/>
    <a:p>
      <a:pPr>
        <a:defRPr sz="1600" b="1">
          <a:latin typeface="Arial (PCL6)"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61108F7-7410-40C4-B0D4-C7800B26004C}" type="datetimeFigureOut">
              <a:rPr lang="en-US" smtClean="0"/>
              <a:pPr/>
              <a:t>3/16/2012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8F50924-CA3F-4EB5-9D33-48244B0B48BF}" type="slidenum">
              <a:rPr lang="en-US" smtClean="0"/>
              <a:pPr/>
              <a:t>‹#›</a:t>
            </a:fld>
            <a:endParaRPr lang="en-US"/>
          </a:p>
        </p:txBody>
      </p:sp>
    </p:spTree>
    <p:extLst>
      <p:ext uri="{BB962C8B-B14F-4D97-AF65-F5344CB8AC3E}">
        <p14:creationId xmlns:p14="http://schemas.microsoft.com/office/powerpoint/2010/main" val="1875672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C2F18A-1521-4AAD-B7AC-6EC61E129F3E}" type="datetimeFigureOut">
              <a:rPr lang="en-US" smtClean="0"/>
              <a:pPr/>
              <a:t>3/16/2012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E40F3F-3B02-4075-AC4E-484BC18C5696}" type="slidenum">
              <a:rPr lang="en-US" smtClean="0"/>
              <a:pPr/>
              <a:t>‹#›</a:t>
            </a:fld>
            <a:endParaRPr lang="en-US"/>
          </a:p>
        </p:txBody>
      </p:sp>
    </p:spTree>
    <p:extLst>
      <p:ext uri="{BB962C8B-B14F-4D97-AF65-F5344CB8AC3E}">
        <p14:creationId xmlns:p14="http://schemas.microsoft.com/office/powerpoint/2010/main" val="350201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40F3F-3B02-4075-AC4E-484BC18C5696}" type="slidenum">
              <a:rPr lang="en-US" smtClean="0"/>
              <a:pPr/>
              <a:t>1</a:t>
            </a:fld>
            <a:endParaRPr lang="en-US"/>
          </a:p>
        </p:txBody>
      </p:sp>
    </p:spTree>
    <p:extLst>
      <p:ext uri="{BB962C8B-B14F-4D97-AF65-F5344CB8AC3E}">
        <p14:creationId xmlns:p14="http://schemas.microsoft.com/office/powerpoint/2010/main" val="256093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1181100" y="696913"/>
            <a:ext cx="4648200" cy="3486150"/>
          </a:xfrm>
          <a:ln/>
        </p:spPr>
      </p:sp>
      <p:sp>
        <p:nvSpPr>
          <p:cNvPr id="194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4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Narrow" pitchFamily="34" charset="0"/>
              </a:defRPr>
            </a:lvl1pPr>
            <a:lvl2pPr marL="757066" indent="-291179" eaLnBrk="0" hangingPunct="0">
              <a:defRPr b="1">
                <a:solidFill>
                  <a:schemeClr val="tx1"/>
                </a:solidFill>
                <a:latin typeface="Arial Narrow" pitchFamily="34" charset="0"/>
              </a:defRPr>
            </a:lvl2pPr>
            <a:lvl3pPr marL="1164717" indent="-232943" eaLnBrk="0" hangingPunct="0">
              <a:defRPr b="1">
                <a:solidFill>
                  <a:schemeClr val="tx1"/>
                </a:solidFill>
                <a:latin typeface="Arial Narrow" pitchFamily="34" charset="0"/>
              </a:defRPr>
            </a:lvl3pPr>
            <a:lvl4pPr marL="1630604" indent="-232943" eaLnBrk="0" hangingPunct="0">
              <a:defRPr b="1">
                <a:solidFill>
                  <a:schemeClr val="tx1"/>
                </a:solidFill>
                <a:latin typeface="Arial Narrow" pitchFamily="34" charset="0"/>
              </a:defRPr>
            </a:lvl4pPr>
            <a:lvl5pPr marL="2096491" indent="-232943" eaLnBrk="0" hangingPunct="0">
              <a:defRPr b="1">
                <a:solidFill>
                  <a:schemeClr val="tx1"/>
                </a:solidFill>
                <a:latin typeface="Arial Narrow" pitchFamily="34" charset="0"/>
              </a:defRPr>
            </a:lvl5pPr>
            <a:lvl6pPr marL="2562377" indent="-232943" eaLnBrk="0" fontAlgn="base" hangingPunct="0">
              <a:spcBef>
                <a:spcPct val="0"/>
              </a:spcBef>
              <a:spcAft>
                <a:spcPct val="0"/>
              </a:spcAft>
              <a:defRPr b="1">
                <a:solidFill>
                  <a:schemeClr val="tx1"/>
                </a:solidFill>
                <a:latin typeface="Arial Narrow" pitchFamily="34" charset="0"/>
              </a:defRPr>
            </a:lvl6pPr>
            <a:lvl7pPr marL="3028264" indent="-232943" eaLnBrk="0" fontAlgn="base" hangingPunct="0">
              <a:spcBef>
                <a:spcPct val="0"/>
              </a:spcBef>
              <a:spcAft>
                <a:spcPct val="0"/>
              </a:spcAft>
              <a:defRPr b="1">
                <a:solidFill>
                  <a:schemeClr val="tx1"/>
                </a:solidFill>
                <a:latin typeface="Arial Narrow" pitchFamily="34" charset="0"/>
              </a:defRPr>
            </a:lvl7pPr>
            <a:lvl8pPr marL="3494151" indent="-232943" eaLnBrk="0" fontAlgn="base" hangingPunct="0">
              <a:spcBef>
                <a:spcPct val="0"/>
              </a:spcBef>
              <a:spcAft>
                <a:spcPct val="0"/>
              </a:spcAft>
              <a:defRPr b="1">
                <a:solidFill>
                  <a:schemeClr val="tx1"/>
                </a:solidFill>
                <a:latin typeface="Arial Narrow" pitchFamily="34" charset="0"/>
              </a:defRPr>
            </a:lvl8pPr>
            <a:lvl9pPr marL="3960038" indent="-232943" eaLnBrk="0" fontAlgn="base" hangingPunct="0">
              <a:spcBef>
                <a:spcPct val="0"/>
              </a:spcBef>
              <a:spcAft>
                <a:spcPct val="0"/>
              </a:spcAft>
              <a:defRPr b="1">
                <a:solidFill>
                  <a:schemeClr val="tx1"/>
                </a:solidFill>
                <a:latin typeface="Arial Narrow" pitchFamily="34" charset="0"/>
              </a:defRPr>
            </a:lvl9pPr>
          </a:lstStyle>
          <a:p>
            <a:pPr eaLnBrk="1" hangingPunct="1"/>
            <a:fld id="{95EC4910-0A0A-4E3C-AEF4-114D3C13FC13}" type="slidenum">
              <a:rPr lang="en-US" b="0" smtClean="0">
                <a:solidFill>
                  <a:srgbClr val="000000"/>
                </a:solidFill>
                <a:latin typeface="Arial" charset="0"/>
              </a:rPr>
              <a:pPr eaLnBrk="1" hangingPunct="1"/>
              <a:t>43</a:t>
            </a:fld>
            <a:endParaRPr lang="en-US" b="0" smtClean="0">
              <a:solidFill>
                <a:srgbClr val="000000"/>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b="1">
                <a:solidFill>
                  <a:schemeClr val="tx1"/>
                </a:solidFill>
                <a:latin typeface="Arial Narrow" pitchFamily="34" charset="0"/>
              </a:defRPr>
            </a:lvl1pPr>
            <a:lvl2pPr marL="757066" indent="-291179" eaLnBrk="0" hangingPunct="0">
              <a:defRPr b="1">
                <a:solidFill>
                  <a:schemeClr val="tx1"/>
                </a:solidFill>
                <a:latin typeface="Arial Narrow" pitchFamily="34" charset="0"/>
              </a:defRPr>
            </a:lvl2pPr>
            <a:lvl3pPr marL="1164717" indent="-232943" eaLnBrk="0" hangingPunct="0">
              <a:defRPr b="1">
                <a:solidFill>
                  <a:schemeClr val="tx1"/>
                </a:solidFill>
                <a:latin typeface="Arial Narrow" pitchFamily="34" charset="0"/>
              </a:defRPr>
            </a:lvl3pPr>
            <a:lvl4pPr marL="1630604" indent="-232943" eaLnBrk="0" hangingPunct="0">
              <a:defRPr b="1">
                <a:solidFill>
                  <a:schemeClr val="tx1"/>
                </a:solidFill>
                <a:latin typeface="Arial Narrow" pitchFamily="34" charset="0"/>
              </a:defRPr>
            </a:lvl4pPr>
            <a:lvl5pPr marL="2096491" indent="-232943" eaLnBrk="0" hangingPunct="0">
              <a:defRPr b="1">
                <a:solidFill>
                  <a:schemeClr val="tx1"/>
                </a:solidFill>
                <a:latin typeface="Arial Narrow" pitchFamily="34" charset="0"/>
              </a:defRPr>
            </a:lvl5pPr>
            <a:lvl6pPr marL="2562377" indent="-232943" eaLnBrk="0" fontAlgn="base" hangingPunct="0">
              <a:spcBef>
                <a:spcPct val="0"/>
              </a:spcBef>
              <a:spcAft>
                <a:spcPct val="0"/>
              </a:spcAft>
              <a:defRPr b="1">
                <a:solidFill>
                  <a:schemeClr val="tx1"/>
                </a:solidFill>
                <a:latin typeface="Arial Narrow" pitchFamily="34" charset="0"/>
              </a:defRPr>
            </a:lvl6pPr>
            <a:lvl7pPr marL="3028264" indent="-232943" eaLnBrk="0" fontAlgn="base" hangingPunct="0">
              <a:spcBef>
                <a:spcPct val="0"/>
              </a:spcBef>
              <a:spcAft>
                <a:spcPct val="0"/>
              </a:spcAft>
              <a:defRPr b="1">
                <a:solidFill>
                  <a:schemeClr val="tx1"/>
                </a:solidFill>
                <a:latin typeface="Arial Narrow" pitchFamily="34" charset="0"/>
              </a:defRPr>
            </a:lvl7pPr>
            <a:lvl8pPr marL="3494151" indent="-232943" eaLnBrk="0" fontAlgn="base" hangingPunct="0">
              <a:spcBef>
                <a:spcPct val="0"/>
              </a:spcBef>
              <a:spcAft>
                <a:spcPct val="0"/>
              </a:spcAft>
              <a:defRPr b="1">
                <a:solidFill>
                  <a:schemeClr val="tx1"/>
                </a:solidFill>
                <a:latin typeface="Arial Narrow" pitchFamily="34" charset="0"/>
              </a:defRPr>
            </a:lvl8pPr>
            <a:lvl9pPr marL="3960038" indent="-232943" eaLnBrk="0" fontAlgn="base" hangingPunct="0">
              <a:spcBef>
                <a:spcPct val="0"/>
              </a:spcBef>
              <a:spcAft>
                <a:spcPct val="0"/>
              </a:spcAft>
              <a:defRPr b="1">
                <a:solidFill>
                  <a:schemeClr val="tx1"/>
                </a:solidFill>
                <a:latin typeface="Arial Narrow" pitchFamily="34" charset="0"/>
              </a:defRPr>
            </a:lvl9pPr>
          </a:lstStyle>
          <a:p>
            <a:pPr eaLnBrk="1" hangingPunct="1"/>
            <a:fld id="{D6018A41-4F94-4C01-98CC-2BF319480FB3}" type="slidenum">
              <a:rPr lang="en-US" b="0" smtClean="0"/>
              <a:pPr eaLnBrk="1" hangingPunct="1"/>
              <a:t>44</a:t>
            </a:fld>
            <a:endParaRPr lang="en-US" b="0" smtClean="0"/>
          </a:p>
        </p:txBody>
      </p:sp>
      <p:sp>
        <p:nvSpPr>
          <p:cNvPr id="147459" name="Rectangle 2"/>
          <p:cNvSpPr>
            <a:spLocks noGrp="1" noRot="1" noChangeAspect="1" noChangeArrowheads="1" noTextEdit="1"/>
          </p:cNvSpPr>
          <p:nvPr>
            <p:ph type="sldImg"/>
          </p:nvPr>
        </p:nvSpPr>
        <p:spPr>
          <a:xfrm>
            <a:off x="1181100" y="696913"/>
            <a:ext cx="4648200" cy="3486150"/>
          </a:xfrm>
          <a:ln/>
        </p:spPr>
      </p:sp>
      <p:sp>
        <p:nvSpPr>
          <p:cNvPr id="147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68237-D7D2-4D74-B2E0-E4E16636D20C}" type="slidenum">
              <a:rPr lang="en-US"/>
              <a:pPr/>
              <a:t>46</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b="1">
                <a:solidFill>
                  <a:schemeClr val="tx1"/>
                </a:solidFill>
                <a:latin typeface="Arial Narrow" pitchFamily="34" charset="0"/>
              </a:defRPr>
            </a:lvl1pPr>
            <a:lvl2pPr marL="757066" indent="-291179" eaLnBrk="0" hangingPunct="0">
              <a:defRPr b="1">
                <a:solidFill>
                  <a:schemeClr val="tx1"/>
                </a:solidFill>
                <a:latin typeface="Arial Narrow" pitchFamily="34" charset="0"/>
              </a:defRPr>
            </a:lvl2pPr>
            <a:lvl3pPr marL="1164717" indent="-232943" eaLnBrk="0" hangingPunct="0">
              <a:defRPr b="1">
                <a:solidFill>
                  <a:schemeClr val="tx1"/>
                </a:solidFill>
                <a:latin typeface="Arial Narrow" pitchFamily="34" charset="0"/>
              </a:defRPr>
            </a:lvl3pPr>
            <a:lvl4pPr marL="1630604" indent="-232943" eaLnBrk="0" hangingPunct="0">
              <a:defRPr b="1">
                <a:solidFill>
                  <a:schemeClr val="tx1"/>
                </a:solidFill>
                <a:latin typeface="Arial Narrow" pitchFamily="34" charset="0"/>
              </a:defRPr>
            </a:lvl4pPr>
            <a:lvl5pPr marL="2096491" indent="-232943" eaLnBrk="0" hangingPunct="0">
              <a:defRPr b="1">
                <a:solidFill>
                  <a:schemeClr val="tx1"/>
                </a:solidFill>
                <a:latin typeface="Arial Narrow" pitchFamily="34" charset="0"/>
              </a:defRPr>
            </a:lvl5pPr>
            <a:lvl6pPr marL="2562377" indent="-232943" eaLnBrk="0" fontAlgn="base" hangingPunct="0">
              <a:spcBef>
                <a:spcPct val="0"/>
              </a:spcBef>
              <a:spcAft>
                <a:spcPct val="0"/>
              </a:spcAft>
              <a:defRPr b="1">
                <a:solidFill>
                  <a:schemeClr val="tx1"/>
                </a:solidFill>
                <a:latin typeface="Arial Narrow" pitchFamily="34" charset="0"/>
              </a:defRPr>
            </a:lvl6pPr>
            <a:lvl7pPr marL="3028264" indent="-232943" eaLnBrk="0" fontAlgn="base" hangingPunct="0">
              <a:spcBef>
                <a:spcPct val="0"/>
              </a:spcBef>
              <a:spcAft>
                <a:spcPct val="0"/>
              </a:spcAft>
              <a:defRPr b="1">
                <a:solidFill>
                  <a:schemeClr val="tx1"/>
                </a:solidFill>
                <a:latin typeface="Arial Narrow" pitchFamily="34" charset="0"/>
              </a:defRPr>
            </a:lvl7pPr>
            <a:lvl8pPr marL="3494151" indent="-232943" eaLnBrk="0" fontAlgn="base" hangingPunct="0">
              <a:spcBef>
                <a:spcPct val="0"/>
              </a:spcBef>
              <a:spcAft>
                <a:spcPct val="0"/>
              </a:spcAft>
              <a:defRPr b="1">
                <a:solidFill>
                  <a:schemeClr val="tx1"/>
                </a:solidFill>
                <a:latin typeface="Arial Narrow" pitchFamily="34" charset="0"/>
              </a:defRPr>
            </a:lvl8pPr>
            <a:lvl9pPr marL="3960038" indent="-232943" eaLnBrk="0" fontAlgn="base" hangingPunct="0">
              <a:spcBef>
                <a:spcPct val="0"/>
              </a:spcBef>
              <a:spcAft>
                <a:spcPct val="0"/>
              </a:spcAft>
              <a:defRPr b="1">
                <a:solidFill>
                  <a:schemeClr val="tx1"/>
                </a:solidFill>
                <a:latin typeface="Arial Narrow" pitchFamily="34" charset="0"/>
              </a:defRPr>
            </a:lvl9pPr>
          </a:lstStyle>
          <a:p>
            <a:pPr eaLnBrk="1" hangingPunct="1"/>
            <a:fld id="{0DEA5876-5E79-4C6F-889E-C1956BC8E453}" type="slidenum">
              <a:rPr lang="en-US" b="0"/>
              <a:pPr eaLnBrk="1" hangingPunct="1"/>
              <a:t>3</a:t>
            </a:fld>
            <a:endParaRPr lang="en-US" b="0"/>
          </a:p>
        </p:txBody>
      </p:sp>
      <p:sp>
        <p:nvSpPr>
          <p:cNvPr id="53251" name="Rectangle 2"/>
          <p:cNvSpPr>
            <a:spLocks noGrp="1" noRot="1" noChangeAspect="1" noChangeArrowheads="1" noTextEdit="1"/>
          </p:cNvSpPr>
          <p:nvPr>
            <p:ph type="sldImg"/>
          </p:nvPr>
        </p:nvSpPr>
        <p:spPr>
          <a:xfrm>
            <a:off x="1181100" y="696913"/>
            <a:ext cx="4648200" cy="3486150"/>
          </a:xfrm>
          <a:ln/>
        </p:spPr>
      </p:sp>
      <p:sp>
        <p:nvSpPr>
          <p:cNvPr id="53252" name="Rectangle 3"/>
          <p:cNvSpPr>
            <a:spLocks noGrp="1" noChangeArrowheads="1"/>
          </p:cNvSpPr>
          <p:nvPr>
            <p:ph type="body" idx="1"/>
          </p:nvPr>
        </p:nvSpPr>
        <p:spPr>
          <a:noFill/>
        </p:spPr>
        <p:txBody>
          <a:bodyPr/>
          <a:lstStyle/>
          <a:p>
            <a:pPr eaLnBrk="1" hangingPunct="1"/>
            <a:r>
              <a:rPr lang="en-US" smtClean="0"/>
              <a:t>http://www.epa.gov/glnpo/atlas/images/big07.gif</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b="1">
                <a:solidFill>
                  <a:schemeClr val="tx1"/>
                </a:solidFill>
                <a:latin typeface="Arial Narrow" pitchFamily="34" charset="0"/>
              </a:defRPr>
            </a:lvl1pPr>
            <a:lvl2pPr marL="757066" indent="-291179" eaLnBrk="0" hangingPunct="0">
              <a:defRPr b="1">
                <a:solidFill>
                  <a:schemeClr val="tx1"/>
                </a:solidFill>
                <a:latin typeface="Arial Narrow" pitchFamily="34" charset="0"/>
              </a:defRPr>
            </a:lvl2pPr>
            <a:lvl3pPr marL="1164717" indent="-232943" eaLnBrk="0" hangingPunct="0">
              <a:defRPr b="1">
                <a:solidFill>
                  <a:schemeClr val="tx1"/>
                </a:solidFill>
                <a:latin typeface="Arial Narrow" pitchFamily="34" charset="0"/>
              </a:defRPr>
            </a:lvl3pPr>
            <a:lvl4pPr marL="1630604" indent="-232943" eaLnBrk="0" hangingPunct="0">
              <a:defRPr b="1">
                <a:solidFill>
                  <a:schemeClr val="tx1"/>
                </a:solidFill>
                <a:latin typeface="Arial Narrow" pitchFamily="34" charset="0"/>
              </a:defRPr>
            </a:lvl4pPr>
            <a:lvl5pPr marL="2096491" indent="-232943" eaLnBrk="0" hangingPunct="0">
              <a:defRPr b="1">
                <a:solidFill>
                  <a:schemeClr val="tx1"/>
                </a:solidFill>
                <a:latin typeface="Arial Narrow" pitchFamily="34" charset="0"/>
              </a:defRPr>
            </a:lvl5pPr>
            <a:lvl6pPr marL="2562377" indent="-232943" eaLnBrk="0" fontAlgn="base" hangingPunct="0">
              <a:spcBef>
                <a:spcPct val="0"/>
              </a:spcBef>
              <a:spcAft>
                <a:spcPct val="0"/>
              </a:spcAft>
              <a:defRPr b="1">
                <a:solidFill>
                  <a:schemeClr val="tx1"/>
                </a:solidFill>
                <a:latin typeface="Arial Narrow" pitchFamily="34" charset="0"/>
              </a:defRPr>
            </a:lvl6pPr>
            <a:lvl7pPr marL="3028264" indent="-232943" eaLnBrk="0" fontAlgn="base" hangingPunct="0">
              <a:spcBef>
                <a:spcPct val="0"/>
              </a:spcBef>
              <a:spcAft>
                <a:spcPct val="0"/>
              </a:spcAft>
              <a:defRPr b="1">
                <a:solidFill>
                  <a:schemeClr val="tx1"/>
                </a:solidFill>
                <a:latin typeface="Arial Narrow" pitchFamily="34" charset="0"/>
              </a:defRPr>
            </a:lvl7pPr>
            <a:lvl8pPr marL="3494151" indent="-232943" eaLnBrk="0" fontAlgn="base" hangingPunct="0">
              <a:spcBef>
                <a:spcPct val="0"/>
              </a:spcBef>
              <a:spcAft>
                <a:spcPct val="0"/>
              </a:spcAft>
              <a:defRPr b="1">
                <a:solidFill>
                  <a:schemeClr val="tx1"/>
                </a:solidFill>
                <a:latin typeface="Arial Narrow" pitchFamily="34" charset="0"/>
              </a:defRPr>
            </a:lvl8pPr>
            <a:lvl9pPr marL="3960038" indent="-232943" eaLnBrk="0" fontAlgn="base" hangingPunct="0">
              <a:spcBef>
                <a:spcPct val="0"/>
              </a:spcBef>
              <a:spcAft>
                <a:spcPct val="0"/>
              </a:spcAft>
              <a:defRPr b="1">
                <a:solidFill>
                  <a:schemeClr val="tx1"/>
                </a:solidFill>
                <a:latin typeface="Arial Narrow" pitchFamily="34" charset="0"/>
              </a:defRPr>
            </a:lvl9pPr>
          </a:lstStyle>
          <a:p>
            <a:pPr eaLnBrk="1" hangingPunct="1"/>
            <a:fld id="{38EBAA02-05C4-417B-B963-1D7F9189BB37}" type="slidenum">
              <a:rPr lang="en-US" b="0"/>
              <a:pPr eaLnBrk="1" hangingPunct="1"/>
              <a:t>5</a:t>
            </a:fld>
            <a:endParaRPr lang="en-US" b="0"/>
          </a:p>
        </p:txBody>
      </p:sp>
      <p:sp>
        <p:nvSpPr>
          <p:cNvPr id="64515" name="Rectangle 2"/>
          <p:cNvSpPr>
            <a:spLocks noGrp="1" noRot="1" noChangeAspect="1" noChangeArrowheads="1" noTextEdit="1"/>
          </p:cNvSpPr>
          <p:nvPr>
            <p:ph type="sldImg"/>
          </p:nvPr>
        </p:nvSpPr>
        <p:spPr>
          <a:xfrm>
            <a:off x="1181100" y="696913"/>
            <a:ext cx="4648200" cy="3486150"/>
          </a:xfrm>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b="1">
                <a:solidFill>
                  <a:schemeClr val="tx1"/>
                </a:solidFill>
                <a:latin typeface="Arial Narrow" pitchFamily="34" charset="0"/>
              </a:defRPr>
            </a:lvl1pPr>
            <a:lvl2pPr marL="757066" indent="-291179" eaLnBrk="0" hangingPunct="0">
              <a:defRPr b="1">
                <a:solidFill>
                  <a:schemeClr val="tx1"/>
                </a:solidFill>
                <a:latin typeface="Arial Narrow" pitchFamily="34" charset="0"/>
              </a:defRPr>
            </a:lvl2pPr>
            <a:lvl3pPr marL="1164717" indent="-232943" eaLnBrk="0" hangingPunct="0">
              <a:defRPr b="1">
                <a:solidFill>
                  <a:schemeClr val="tx1"/>
                </a:solidFill>
                <a:latin typeface="Arial Narrow" pitchFamily="34" charset="0"/>
              </a:defRPr>
            </a:lvl3pPr>
            <a:lvl4pPr marL="1630604" indent="-232943" eaLnBrk="0" hangingPunct="0">
              <a:defRPr b="1">
                <a:solidFill>
                  <a:schemeClr val="tx1"/>
                </a:solidFill>
                <a:latin typeface="Arial Narrow" pitchFamily="34" charset="0"/>
              </a:defRPr>
            </a:lvl4pPr>
            <a:lvl5pPr marL="2096491" indent="-232943" eaLnBrk="0" hangingPunct="0">
              <a:defRPr b="1">
                <a:solidFill>
                  <a:schemeClr val="tx1"/>
                </a:solidFill>
                <a:latin typeface="Arial Narrow" pitchFamily="34" charset="0"/>
              </a:defRPr>
            </a:lvl5pPr>
            <a:lvl6pPr marL="2562377" indent="-232943" eaLnBrk="0" fontAlgn="base" hangingPunct="0">
              <a:spcBef>
                <a:spcPct val="0"/>
              </a:spcBef>
              <a:spcAft>
                <a:spcPct val="0"/>
              </a:spcAft>
              <a:defRPr b="1">
                <a:solidFill>
                  <a:schemeClr val="tx1"/>
                </a:solidFill>
                <a:latin typeface="Arial Narrow" pitchFamily="34" charset="0"/>
              </a:defRPr>
            </a:lvl6pPr>
            <a:lvl7pPr marL="3028264" indent="-232943" eaLnBrk="0" fontAlgn="base" hangingPunct="0">
              <a:spcBef>
                <a:spcPct val="0"/>
              </a:spcBef>
              <a:spcAft>
                <a:spcPct val="0"/>
              </a:spcAft>
              <a:defRPr b="1">
                <a:solidFill>
                  <a:schemeClr val="tx1"/>
                </a:solidFill>
                <a:latin typeface="Arial Narrow" pitchFamily="34" charset="0"/>
              </a:defRPr>
            </a:lvl7pPr>
            <a:lvl8pPr marL="3494151" indent="-232943" eaLnBrk="0" fontAlgn="base" hangingPunct="0">
              <a:spcBef>
                <a:spcPct val="0"/>
              </a:spcBef>
              <a:spcAft>
                <a:spcPct val="0"/>
              </a:spcAft>
              <a:defRPr b="1">
                <a:solidFill>
                  <a:schemeClr val="tx1"/>
                </a:solidFill>
                <a:latin typeface="Arial Narrow" pitchFamily="34" charset="0"/>
              </a:defRPr>
            </a:lvl8pPr>
            <a:lvl9pPr marL="3960038" indent="-232943" eaLnBrk="0" fontAlgn="base" hangingPunct="0">
              <a:spcBef>
                <a:spcPct val="0"/>
              </a:spcBef>
              <a:spcAft>
                <a:spcPct val="0"/>
              </a:spcAft>
              <a:defRPr b="1">
                <a:solidFill>
                  <a:schemeClr val="tx1"/>
                </a:solidFill>
                <a:latin typeface="Arial Narrow" pitchFamily="34" charset="0"/>
              </a:defRPr>
            </a:lvl9pPr>
          </a:lstStyle>
          <a:p>
            <a:pPr eaLnBrk="1" hangingPunct="1"/>
            <a:fld id="{A813B9DF-13B1-4EC7-9B67-B9A2E242F627}" type="slidenum">
              <a:rPr lang="en-US" b="0"/>
              <a:pPr eaLnBrk="1" hangingPunct="1"/>
              <a:t>7</a:t>
            </a:fld>
            <a:endParaRPr lang="en-US" b="0"/>
          </a:p>
        </p:txBody>
      </p:sp>
      <p:sp>
        <p:nvSpPr>
          <p:cNvPr id="57347" name="Rectangle 2"/>
          <p:cNvSpPr>
            <a:spLocks noGrp="1" noRot="1" noChangeAspect="1" noChangeArrowheads="1" noTextEdit="1"/>
          </p:cNvSpPr>
          <p:nvPr>
            <p:ph type="sldImg"/>
          </p:nvPr>
        </p:nvSpPr>
        <p:spPr>
          <a:xfrm>
            <a:off x="1181100" y="696913"/>
            <a:ext cx="4648200" cy="3486150"/>
          </a:xfrm>
          <a:ln/>
        </p:spPr>
      </p:sp>
      <p:sp>
        <p:nvSpPr>
          <p:cNvPr id="573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b="1">
                <a:solidFill>
                  <a:schemeClr val="tx1"/>
                </a:solidFill>
                <a:latin typeface="Arial Narrow" pitchFamily="34" charset="0"/>
              </a:defRPr>
            </a:lvl1pPr>
            <a:lvl2pPr marL="757066" indent="-291179" eaLnBrk="0" hangingPunct="0">
              <a:defRPr b="1">
                <a:solidFill>
                  <a:schemeClr val="tx1"/>
                </a:solidFill>
                <a:latin typeface="Arial Narrow" pitchFamily="34" charset="0"/>
              </a:defRPr>
            </a:lvl2pPr>
            <a:lvl3pPr marL="1164717" indent="-232943" eaLnBrk="0" hangingPunct="0">
              <a:defRPr b="1">
                <a:solidFill>
                  <a:schemeClr val="tx1"/>
                </a:solidFill>
                <a:latin typeface="Arial Narrow" pitchFamily="34" charset="0"/>
              </a:defRPr>
            </a:lvl3pPr>
            <a:lvl4pPr marL="1630604" indent="-232943" eaLnBrk="0" hangingPunct="0">
              <a:defRPr b="1">
                <a:solidFill>
                  <a:schemeClr val="tx1"/>
                </a:solidFill>
                <a:latin typeface="Arial Narrow" pitchFamily="34" charset="0"/>
              </a:defRPr>
            </a:lvl4pPr>
            <a:lvl5pPr marL="2096491" indent="-232943" eaLnBrk="0" hangingPunct="0">
              <a:defRPr b="1">
                <a:solidFill>
                  <a:schemeClr val="tx1"/>
                </a:solidFill>
                <a:latin typeface="Arial Narrow" pitchFamily="34" charset="0"/>
              </a:defRPr>
            </a:lvl5pPr>
            <a:lvl6pPr marL="2562377" indent="-232943" eaLnBrk="0" fontAlgn="base" hangingPunct="0">
              <a:spcBef>
                <a:spcPct val="0"/>
              </a:spcBef>
              <a:spcAft>
                <a:spcPct val="0"/>
              </a:spcAft>
              <a:defRPr b="1">
                <a:solidFill>
                  <a:schemeClr val="tx1"/>
                </a:solidFill>
                <a:latin typeface="Arial Narrow" pitchFamily="34" charset="0"/>
              </a:defRPr>
            </a:lvl6pPr>
            <a:lvl7pPr marL="3028264" indent="-232943" eaLnBrk="0" fontAlgn="base" hangingPunct="0">
              <a:spcBef>
                <a:spcPct val="0"/>
              </a:spcBef>
              <a:spcAft>
                <a:spcPct val="0"/>
              </a:spcAft>
              <a:defRPr b="1">
                <a:solidFill>
                  <a:schemeClr val="tx1"/>
                </a:solidFill>
                <a:latin typeface="Arial Narrow" pitchFamily="34" charset="0"/>
              </a:defRPr>
            </a:lvl7pPr>
            <a:lvl8pPr marL="3494151" indent="-232943" eaLnBrk="0" fontAlgn="base" hangingPunct="0">
              <a:spcBef>
                <a:spcPct val="0"/>
              </a:spcBef>
              <a:spcAft>
                <a:spcPct val="0"/>
              </a:spcAft>
              <a:defRPr b="1">
                <a:solidFill>
                  <a:schemeClr val="tx1"/>
                </a:solidFill>
                <a:latin typeface="Arial Narrow" pitchFamily="34" charset="0"/>
              </a:defRPr>
            </a:lvl8pPr>
            <a:lvl9pPr marL="3960038" indent="-232943" eaLnBrk="0" fontAlgn="base" hangingPunct="0">
              <a:spcBef>
                <a:spcPct val="0"/>
              </a:spcBef>
              <a:spcAft>
                <a:spcPct val="0"/>
              </a:spcAft>
              <a:defRPr b="1">
                <a:solidFill>
                  <a:schemeClr val="tx1"/>
                </a:solidFill>
                <a:latin typeface="Arial Narrow" pitchFamily="34" charset="0"/>
              </a:defRPr>
            </a:lvl9pPr>
          </a:lstStyle>
          <a:p>
            <a:pPr eaLnBrk="1" hangingPunct="1"/>
            <a:fld id="{2F04B7F0-00A6-4F21-B600-40FD445048D9}" type="slidenum">
              <a:rPr lang="en-US" b="0"/>
              <a:pPr eaLnBrk="1" hangingPunct="1"/>
              <a:t>11</a:t>
            </a:fld>
            <a:endParaRPr lang="en-US" b="0"/>
          </a:p>
        </p:txBody>
      </p:sp>
      <p:sp>
        <p:nvSpPr>
          <p:cNvPr id="59395" name="Rectangle 2"/>
          <p:cNvSpPr>
            <a:spLocks noGrp="1" noRot="1" noChangeAspect="1" noChangeArrowheads="1" noTextEdit="1"/>
          </p:cNvSpPr>
          <p:nvPr>
            <p:ph type="sldImg"/>
          </p:nvPr>
        </p:nvSpPr>
        <p:spPr>
          <a:xfrm>
            <a:off x="1181100" y="696913"/>
            <a:ext cx="4648200" cy="3486150"/>
          </a:xfrm>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b="1">
                <a:solidFill>
                  <a:schemeClr val="tx1"/>
                </a:solidFill>
                <a:latin typeface="Arial Narrow" pitchFamily="34" charset="0"/>
              </a:defRPr>
            </a:lvl1pPr>
            <a:lvl2pPr marL="757066" indent="-291179" eaLnBrk="0" hangingPunct="0">
              <a:defRPr b="1">
                <a:solidFill>
                  <a:schemeClr val="tx1"/>
                </a:solidFill>
                <a:latin typeface="Arial Narrow" pitchFamily="34" charset="0"/>
              </a:defRPr>
            </a:lvl2pPr>
            <a:lvl3pPr marL="1164717" indent="-232943" eaLnBrk="0" hangingPunct="0">
              <a:defRPr b="1">
                <a:solidFill>
                  <a:schemeClr val="tx1"/>
                </a:solidFill>
                <a:latin typeface="Arial Narrow" pitchFamily="34" charset="0"/>
              </a:defRPr>
            </a:lvl3pPr>
            <a:lvl4pPr marL="1630604" indent="-232943" eaLnBrk="0" hangingPunct="0">
              <a:defRPr b="1">
                <a:solidFill>
                  <a:schemeClr val="tx1"/>
                </a:solidFill>
                <a:latin typeface="Arial Narrow" pitchFamily="34" charset="0"/>
              </a:defRPr>
            </a:lvl4pPr>
            <a:lvl5pPr marL="2096491" indent="-232943" eaLnBrk="0" hangingPunct="0">
              <a:defRPr b="1">
                <a:solidFill>
                  <a:schemeClr val="tx1"/>
                </a:solidFill>
                <a:latin typeface="Arial Narrow" pitchFamily="34" charset="0"/>
              </a:defRPr>
            </a:lvl5pPr>
            <a:lvl6pPr marL="2562377" indent="-232943" eaLnBrk="0" fontAlgn="base" hangingPunct="0">
              <a:spcBef>
                <a:spcPct val="0"/>
              </a:spcBef>
              <a:spcAft>
                <a:spcPct val="0"/>
              </a:spcAft>
              <a:defRPr b="1">
                <a:solidFill>
                  <a:schemeClr val="tx1"/>
                </a:solidFill>
                <a:latin typeface="Arial Narrow" pitchFamily="34" charset="0"/>
              </a:defRPr>
            </a:lvl6pPr>
            <a:lvl7pPr marL="3028264" indent="-232943" eaLnBrk="0" fontAlgn="base" hangingPunct="0">
              <a:spcBef>
                <a:spcPct val="0"/>
              </a:spcBef>
              <a:spcAft>
                <a:spcPct val="0"/>
              </a:spcAft>
              <a:defRPr b="1">
                <a:solidFill>
                  <a:schemeClr val="tx1"/>
                </a:solidFill>
                <a:latin typeface="Arial Narrow" pitchFamily="34" charset="0"/>
              </a:defRPr>
            </a:lvl7pPr>
            <a:lvl8pPr marL="3494151" indent="-232943" eaLnBrk="0" fontAlgn="base" hangingPunct="0">
              <a:spcBef>
                <a:spcPct val="0"/>
              </a:spcBef>
              <a:spcAft>
                <a:spcPct val="0"/>
              </a:spcAft>
              <a:defRPr b="1">
                <a:solidFill>
                  <a:schemeClr val="tx1"/>
                </a:solidFill>
                <a:latin typeface="Arial Narrow" pitchFamily="34" charset="0"/>
              </a:defRPr>
            </a:lvl8pPr>
            <a:lvl9pPr marL="3960038" indent="-232943" eaLnBrk="0" fontAlgn="base" hangingPunct="0">
              <a:spcBef>
                <a:spcPct val="0"/>
              </a:spcBef>
              <a:spcAft>
                <a:spcPct val="0"/>
              </a:spcAft>
              <a:defRPr b="1">
                <a:solidFill>
                  <a:schemeClr val="tx1"/>
                </a:solidFill>
                <a:latin typeface="Arial Narrow" pitchFamily="34" charset="0"/>
              </a:defRPr>
            </a:lvl9pPr>
          </a:lstStyle>
          <a:p>
            <a:pPr eaLnBrk="1" hangingPunct="1"/>
            <a:fld id="{64E31057-9473-4799-8832-BF3ED5661401}" type="slidenum">
              <a:rPr lang="en-US" b="0"/>
              <a:pPr eaLnBrk="1" hangingPunct="1"/>
              <a:t>21</a:t>
            </a:fld>
            <a:endParaRPr lang="en-US" b="0"/>
          </a:p>
        </p:txBody>
      </p:sp>
      <p:sp>
        <p:nvSpPr>
          <p:cNvPr id="61443" name="Rectangle 2"/>
          <p:cNvSpPr>
            <a:spLocks noGrp="1" noRot="1" noChangeAspect="1" noChangeArrowheads="1" noTextEdit="1"/>
          </p:cNvSpPr>
          <p:nvPr>
            <p:ph type="sldImg"/>
          </p:nvPr>
        </p:nvSpPr>
        <p:spPr>
          <a:xfrm>
            <a:off x="1181100" y="696913"/>
            <a:ext cx="4648200" cy="3486150"/>
          </a:xfrm>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40F3F-3B02-4075-AC4E-484BC18C5696}" type="slidenum">
              <a:rPr lang="en-US" smtClean="0"/>
              <a:pPr/>
              <a:t>23</a:t>
            </a:fld>
            <a:endParaRPr lang="en-US"/>
          </a:p>
        </p:txBody>
      </p:sp>
    </p:spTree>
    <p:extLst>
      <p:ext uri="{BB962C8B-B14F-4D97-AF65-F5344CB8AC3E}">
        <p14:creationId xmlns:p14="http://schemas.microsoft.com/office/powerpoint/2010/main" val="256093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eaLnBrk="0" hangingPunct="0">
              <a:defRPr b="1">
                <a:solidFill>
                  <a:schemeClr val="tx1"/>
                </a:solidFill>
                <a:latin typeface="Arial Narrow" pitchFamily="34" charset="0"/>
              </a:defRPr>
            </a:lvl1pPr>
            <a:lvl2pPr marL="757066" indent="-291179" eaLnBrk="0" hangingPunct="0">
              <a:defRPr b="1">
                <a:solidFill>
                  <a:schemeClr val="tx1"/>
                </a:solidFill>
                <a:latin typeface="Arial Narrow" pitchFamily="34" charset="0"/>
              </a:defRPr>
            </a:lvl2pPr>
            <a:lvl3pPr marL="1164717" indent="-232943" eaLnBrk="0" hangingPunct="0">
              <a:defRPr b="1">
                <a:solidFill>
                  <a:schemeClr val="tx1"/>
                </a:solidFill>
                <a:latin typeface="Arial Narrow" pitchFamily="34" charset="0"/>
              </a:defRPr>
            </a:lvl3pPr>
            <a:lvl4pPr marL="1630604" indent="-232943" eaLnBrk="0" hangingPunct="0">
              <a:defRPr b="1">
                <a:solidFill>
                  <a:schemeClr val="tx1"/>
                </a:solidFill>
                <a:latin typeface="Arial Narrow" pitchFamily="34" charset="0"/>
              </a:defRPr>
            </a:lvl4pPr>
            <a:lvl5pPr marL="2096491" indent="-232943" eaLnBrk="0" hangingPunct="0">
              <a:defRPr b="1">
                <a:solidFill>
                  <a:schemeClr val="tx1"/>
                </a:solidFill>
                <a:latin typeface="Arial Narrow" pitchFamily="34" charset="0"/>
              </a:defRPr>
            </a:lvl5pPr>
            <a:lvl6pPr marL="2562377" indent="-232943" eaLnBrk="0" fontAlgn="base" hangingPunct="0">
              <a:spcBef>
                <a:spcPct val="0"/>
              </a:spcBef>
              <a:spcAft>
                <a:spcPct val="0"/>
              </a:spcAft>
              <a:defRPr b="1">
                <a:solidFill>
                  <a:schemeClr val="tx1"/>
                </a:solidFill>
                <a:latin typeface="Arial Narrow" pitchFamily="34" charset="0"/>
              </a:defRPr>
            </a:lvl6pPr>
            <a:lvl7pPr marL="3028264" indent="-232943" eaLnBrk="0" fontAlgn="base" hangingPunct="0">
              <a:spcBef>
                <a:spcPct val="0"/>
              </a:spcBef>
              <a:spcAft>
                <a:spcPct val="0"/>
              </a:spcAft>
              <a:defRPr b="1">
                <a:solidFill>
                  <a:schemeClr val="tx1"/>
                </a:solidFill>
                <a:latin typeface="Arial Narrow" pitchFamily="34" charset="0"/>
              </a:defRPr>
            </a:lvl7pPr>
            <a:lvl8pPr marL="3494151" indent="-232943" eaLnBrk="0" fontAlgn="base" hangingPunct="0">
              <a:spcBef>
                <a:spcPct val="0"/>
              </a:spcBef>
              <a:spcAft>
                <a:spcPct val="0"/>
              </a:spcAft>
              <a:defRPr b="1">
                <a:solidFill>
                  <a:schemeClr val="tx1"/>
                </a:solidFill>
                <a:latin typeface="Arial Narrow" pitchFamily="34" charset="0"/>
              </a:defRPr>
            </a:lvl8pPr>
            <a:lvl9pPr marL="3960038" indent="-232943" eaLnBrk="0" fontAlgn="base" hangingPunct="0">
              <a:spcBef>
                <a:spcPct val="0"/>
              </a:spcBef>
              <a:spcAft>
                <a:spcPct val="0"/>
              </a:spcAft>
              <a:defRPr b="1">
                <a:solidFill>
                  <a:schemeClr val="tx1"/>
                </a:solidFill>
                <a:latin typeface="Arial Narrow" pitchFamily="34" charset="0"/>
              </a:defRPr>
            </a:lvl9pPr>
          </a:lstStyle>
          <a:p>
            <a:pPr eaLnBrk="1" hangingPunct="1"/>
            <a:fld id="{B7B29AE5-BB14-4CF0-B837-2425DDC3A062}" type="slidenum">
              <a:rPr lang="en-US" b="0" smtClean="0"/>
              <a:pPr eaLnBrk="1" hangingPunct="1"/>
              <a:t>41</a:t>
            </a:fld>
            <a:endParaRPr lang="en-US" b="0" smtClean="0"/>
          </a:p>
        </p:txBody>
      </p:sp>
      <p:sp>
        <p:nvSpPr>
          <p:cNvPr id="191491" name="Rectangle 2"/>
          <p:cNvSpPr>
            <a:spLocks noGrp="1" noRot="1" noChangeAspect="1" noChangeArrowheads="1" noTextEdit="1"/>
          </p:cNvSpPr>
          <p:nvPr>
            <p:ph type="sldImg"/>
          </p:nvPr>
        </p:nvSpPr>
        <p:spPr>
          <a:xfrm>
            <a:off x="1181100" y="696913"/>
            <a:ext cx="4648200" cy="3486150"/>
          </a:xfrm>
          <a:ln/>
        </p:spPr>
      </p:sp>
      <p:sp>
        <p:nvSpPr>
          <p:cNvPr id="191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40F3F-3B02-4075-AC4E-484BC18C5696}" type="slidenum">
              <a:rPr lang="en-US" smtClean="0"/>
              <a:pPr/>
              <a:t>42</a:t>
            </a:fld>
            <a:endParaRPr lang="en-US"/>
          </a:p>
        </p:txBody>
      </p:sp>
    </p:spTree>
    <p:extLst>
      <p:ext uri="{BB962C8B-B14F-4D97-AF65-F5344CB8AC3E}">
        <p14:creationId xmlns:p14="http://schemas.microsoft.com/office/powerpoint/2010/main" val="339801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lstStyle>
            <a:lvl1pPr>
              <a:defRPr>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effectLst/>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C274917E-2D22-494C-9859-ADBF640D8869}" type="datetimeFigureOut">
              <a:rPr lang="en-US" smtClean="0"/>
              <a:pPr/>
              <a:t>3/16/2012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56BDA5B1-4B38-4115-9B5D-8918222C9AA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388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4038600" cy="1868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8288"/>
            <a:ext cx="4038600" cy="1868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E9CF2FE9-4BEF-4FE8-A8E6-1F3110C69B99}" type="slidenum">
              <a:rPr lang="en-US"/>
              <a:pPr>
                <a:defRPr/>
              </a:pPr>
              <a:t>‹#›</a:t>
            </a:fld>
            <a:endParaRPr lang="en-US"/>
          </a:p>
        </p:txBody>
      </p:sp>
      <p:sp>
        <p:nvSpPr>
          <p:cNvPr id="7"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72A2701B-8404-405C-AF7A-B19886A70196}" type="slidenum">
              <a:rPr lang="en-US"/>
              <a:pPr>
                <a:defRPr/>
              </a:pPr>
              <a:t>‹#›</a:t>
            </a:fld>
            <a:endParaRPr lang="en-US"/>
          </a:p>
        </p:txBody>
      </p:sp>
    </p:spTree>
    <p:extLst>
      <p:ext uri="{BB962C8B-B14F-4D97-AF65-F5344CB8AC3E}">
        <p14:creationId xmlns:p14="http://schemas.microsoft.com/office/powerpoint/2010/main" val="717195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143000" y="594360"/>
            <a:ext cx="6781800" cy="4480560"/>
          </a:xfrm>
          <a:effectLst>
            <a:reflection blurRad="12700" stA="50000" endA="300" endPos="20000" dist="38100" dir="5400000" sy="-100000" algn="bl" rotWithShape="0"/>
          </a:effectLst>
        </p:spPr>
        <p:txBody>
          <a:bodyPr/>
          <a:lstStyle/>
          <a:p>
            <a:endParaRPr lang="en-US"/>
          </a:p>
        </p:txBody>
      </p:sp>
      <p:sp>
        <p:nvSpPr>
          <p:cNvPr id="2" name="Title 1"/>
          <p:cNvSpPr>
            <a:spLocks noGrp="1"/>
          </p:cNvSpPr>
          <p:nvPr>
            <p:ph type="title"/>
          </p:nvPr>
        </p:nvSpPr>
        <p:spPr>
          <a:xfrm>
            <a:off x="1792288" y="5257798"/>
            <a:ext cx="5486400" cy="566738"/>
          </a:xfrm>
        </p:spPr>
        <p:txBody>
          <a:bodyPr anchor="b">
            <a:normAutofit/>
          </a:bodyPr>
          <a:lstStyle>
            <a:lvl1pPr algn="ctr">
              <a:defRPr sz="1800" b="0">
                <a:solidFill>
                  <a:schemeClr val="tx1">
                    <a:lumMod val="75000"/>
                    <a:lumOff val="25000"/>
                  </a:schemeClr>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806438"/>
            <a:ext cx="5486400" cy="457202"/>
          </a:xfrm>
        </p:spPr>
        <p:txBody>
          <a:bodyPr>
            <a:normAutofit/>
          </a:bodyPr>
          <a:lstStyle>
            <a:lvl1pPr marL="0" indent="0" algn="ctr">
              <a:buNone/>
              <a:defRPr sz="11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74917E-2D22-494C-9859-ADBF640D8869}" type="datetimeFigureOut">
              <a:rPr lang="en-US" smtClean="0"/>
              <a:pPr/>
              <a:t>3/16/2012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BDA5B1-4B38-4115-9B5D-8918222C9AA6}" type="slidenum">
              <a:rPr lang="en-US" smtClean="0"/>
              <a:pPr/>
              <a:t>‹#›</a:t>
            </a:fld>
            <a:endParaRPr lang="en-US"/>
          </a:p>
        </p:txBody>
      </p:sp>
    </p:spTree>
    <p:extLst>
      <p:ext uri="{BB962C8B-B14F-4D97-AF65-F5344CB8AC3E}">
        <p14:creationId xmlns:p14="http://schemas.microsoft.com/office/powerpoint/2010/main" val="1287017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6" name="Rectangle 35"/>
          <p:cNvSpPr/>
          <p:nvPr userDrawn="1"/>
        </p:nvSpPr>
        <p:spPr>
          <a:xfrm>
            <a:off x="0" y="0"/>
            <a:ext cx="9144000" cy="6858000"/>
          </a:xfrm>
          <a:prstGeom prst="rect">
            <a:avLst/>
          </a:prstGeom>
          <a:gradFill flip="none" rotWithShape="1">
            <a:gsLst>
              <a:gs pos="0">
                <a:schemeClr val="bg1">
                  <a:lumMod val="95000"/>
                </a:schemeClr>
              </a:gs>
              <a:gs pos="96000">
                <a:schemeClr val="accent1">
                  <a:lumMod val="20000"/>
                  <a:lumOff val="80000"/>
                </a:schemeClr>
              </a:gs>
              <a:gs pos="100000">
                <a:schemeClr val="accent1">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0" y="2245793"/>
            <a:ext cx="6781800" cy="781051"/>
          </a:xfrm>
        </p:spPr>
        <p:txBody>
          <a:bodyPr>
            <a:noAutofit/>
          </a:bodyPr>
          <a:lstStyle>
            <a:lvl1pPr algn="r">
              <a:defRPr sz="4800">
                <a:solidFill>
                  <a:schemeClr val="tx1">
                    <a:lumMod val="85000"/>
                    <a:lumOff val="15000"/>
                  </a:schemeClr>
                </a:solidFill>
                <a:latin typeface="Minion Pro"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05000" y="2971800"/>
            <a:ext cx="6400800" cy="533400"/>
          </a:xfrm>
        </p:spPr>
        <p:txBody>
          <a:bodyPr>
            <a:normAutofit/>
          </a:bodyPr>
          <a:lstStyle>
            <a:lvl1pPr marL="0" indent="0" algn="r">
              <a:buNone/>
              <a:defRPr sz="2000" i="1">
                <a:solidFill>
                  <a:schemeClr val="tx1">
                    <a:lumMod val="65000"/>
                    <a:lumOff val="35000"/>
                  </a:schemeClr>
                </a:solidFill>
                <a:latin typeface="Mini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6450" y="1956233"/>
            <a:ext cx="3581400" cy="150480"/>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6850" y="5715000"/>
            <a:ext cx="381000" cy="457200"/>
          </a:xfrm>
          <a:prstGeom prst="rect">
            <a:avLst/>
          </a:prstGeom>
        </p:spPr>
      </p:pic>
      <p:pic>
        <p:nvPicPr>
          <p:cNvPr id="31" name="Picture 3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54850" y="5705273"/>
            <a:ext cx="609600" cy="466927"/>
          </a:xfrm>
          <a:prstGeom prst="rect">
            <a:avLst/>
          </a:prstGeom>
        </p:spPr>
      </p:pic>
      <p:pic>
        <p:nvPicPr>
          <p:cNvPr id="32" name="Picture 3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21450" y="5715000"/>
            <a:ext cx="381000" cy="457200"/>
          </a:xfrm>
          <a:prstGeom prst="rect">
            <a:avLst/>
          </a:prstGeom>
        </p:spPr>
      </p:pic>
    </p:spTree>
    <p:extLst>
      <p:ext uri="{BB962C8B-B14F-4D97-AF65-F5344CB8AC3E}">
        <p14:creationId xmlns:p14="http://schemas.microsoft.com/office/powerpoint/2010/main" val="1562450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100"/>
                                        <p:tgtEl>
                                          <p:spTgt spid="3">
                                            <p:txEl>
                                              <p:pRg st="0" end="0"/>
                                            </p:txEl>
                                          </p:spTgt>
                                        </p:tgtEl>
                                      </p:cBhvr>
                                    </p:animEffect>
                                  </p:childTnLst>
                                </p:cTn>
                              </p:par>
                              <p:par>
                                <p:cTn id="8" presetID="10" presetClass="entr" presetSubtype="0" fill="hold" nodeType="withEffect">
                                  <p:stCondLst>
                                    <p:cond delay="11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par>
                          <p:cTn id="11" fill="hold">
                            <p:stCondLst>
                              <p:cond delay="2100"/>
                            </p:stCondLst>
                            <p:childTnLst>
                              <p:par>
                                <p:cTn id="12" presetID="10"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childTnLst>
                          </p:cTn>
                        </p:par>
                        <p:par>
                          <p:cTn id="15" fill="hold">
                            <p:stCondLst>
                              <p:cond delay="3100"/>
                            </p:stCondLst>
                            <p:childTnLst>
                              <p:par>
                                <p:cTn id="16" presetID="10"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100"/>
                        <p:tgtEl>
                          <p:spTgt spid="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6" name="Rectangle 35"/>
          <p:cNvSpPr/>
          <p:nvPr userDrawn="1"/>
        </p:nvSpPr>
        <p:spPr>
          <a:xfrm>
            <a:off x="0" y="0"/>
            <a:ext cx="9144000" cy="6858000"/>
          </a:xfrm>
          <a:prstGeom prst="rect">
            <a:avLst/>
          </a:prstGeom>
          <a:gradFill flip="none" rotWithShape="1">
            <a:gsLst>
              <a:gs pos="0">
                <a:schemeClr val="bg1">
                  <a:lumMod val="95000"/>
                </a:schemeClr>
              </a:gs>
              <a:gs pos="96000">
                <a:schemeClr val="accent1">
                  <a:lumMod val="20000"/>
                  <a:lumOff val="80000"/>
                </a:schemeClr>
              </a:gs>
              <a:gs pos="100000">
                <a:schemeClr val="accent1">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0" y="2245793"/>
            <a:ext cx="6781800" cy="781051"/>
          </a:xfrm>
        </p:spPr>
        <p:txBody>
          <a:bodyPr>
            <a:noAutofit/>
          </a:bodyPr>
          <a:lstStyle>
            <a:lvl1pPr algn="r">
              <a:defRPr sz="4800">
                <a:solidFill>
                  <a:schemeClr val="tx1">
                    <a:lumMod val="85000"/>
                    <a:lumOff val="15000"/>
                  </a:schemeClr>
                </a:solidFill>
                <a:latin typeface="Minion Pro"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05000" y="2971800"/>
            <a:ext cx="6400800" cy="533400"/>
          </a:xfrm>
        </p:spPr>
        <p:txBody>
          <a:bodyPr>
            <a:normAutofit/>
          </a:bodyPr>
          <a:lstStyle>
            <a:lvl1pPr marL="0" indent="0" algn="r">
              <a:buNone/>
              <a:defRPr sz="2000" i="1">
                <a:solidFill>
                  <a:schemeClr val="tx1">
                    <a:lumMod val="65000"/>
                    <a:lumOff val="35000"/>
                  </a:schemeClr>
                </a:solidFill>
                <a:latin typeface="Mini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6450" y="1956233"/>
            <a:ext cx="3581400" cy="150480"/>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6850" y="5715000"/>
            <a:ext cx="381000" cy="457200"/>
          </a:xfrm>
          <a:prstGeom prst="rect">
            <a:avLst/>
          </a:prstGeom>
        </p:spPr>
      </p:pic>
      <p:pic>
        <p:nvPicPr>
          <p:cNvPr id="31" name="Picture 3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54850" y="5705273"/>
            <a:ext cx="609600" cy="466927"/>
          </a:xfrm>
          <a:prstGeom prst="rect">
            <a:avLst/>
          </a:prstGeom>
        </p:spPr>
      </p:pic>
      <p:pic>
        <p:nvPicPr>
          <p:cNvPr id="32" name="Picture 3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21450" y="5715000"/>
            <a:ext cx="381000" cy="457200"/>
          </a:xfrm>
          <a:prstGeom prst="rect">
            <a:avLst/>
          </a:prstGeom>
        </p:spPr>
      </p:pic>
    </p:spTree>
    <p:extLst>
      <p:ext uri="{BB962C8B-B14F-4D97-AF65-F5344CB8AC3E}">
        <p14:creationId xmlns:p14="http://schemas.microsoft.com/office/powerpoint/2010/main" val="1716266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100"/>
                                        <p:tgtEl>
                                          <p:spTgt spid="3">
                                            <p:txEl>
                                              <p:pRg st="0" end="0"/>
                                            </p:txEl>
                                          </p:spTgt>
                                        </p:tgtEl>
                                      </p:cBhvr>
                                    </p:animEffect>
                                  </p:childTnLst>
                                </p:cTn>
                              </p:par>
                              <p:par>
                                <p:cTn id="8" presetID="10" presetClass="entr" presetSubtype="0" fill="hold" nodeType="withEffect">
                                  <p:stCondLst>
                                    <p:cond delay="11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par>
                          <p:cTn id="11" fill="hold">
                            <p:stCondLst>
                              <p:cond delay="2100"/>
                            </p:stCondLst>
                            <p:childTnLst>
                              <p:par>
                                <p:cTn id="12" presetID="10"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childTnLst>
                          </p:cTn>
                        </p:par>
                        <p:par>
                          <p:cTn id="15" fill="hold">
                            <p:stCondLst>
                              <p:cond delay="3100"/>
                            </p:stCondLst>
                            <p:childTnLst>
                              <p:par>
                                <p:cTn id="16" presetID="10"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1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effectLst>
            <a:reflection blurRad="6350" stA="50000" endA="300" endPos="14000" dist="50800" dir="5400000" sy="-100000" algn="bl" rotWithShape="0"/>
          </a:effectLst>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4917E-2D22-494C-9859-ADBF640D8869}" type="datetimeFigureOut">
              <a:rPr lang="en-US" smtClean="0">
                <a:solidFill>
                  <a:prstClr val="black">
                    <a:tint val="75000"/>
                  </a:prstClr>
                </a:solidFill>
              </a:rPr>
              <a:pPr/>
              <a:t>3/16/2012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BDA5B1-4B38-4115-9B5D-8918222C9A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37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flip="none" rotWithShape="1">
            <a:gsLst>
              <a:gs pos="0">
                <a:schemeClr val="bg1">
                  <a:lumMod val="95000"/>
                </a:schemeClr>
              </a:gs>
              <a:gs pos="96000">
                <a:schemeClr val="accent1">
                  <a:lumMod val="20000"/>
                  <a:lumOff val="80000"/>
                </a:schemeClr>
              </a:gs>
              <a:gs pos="100000">
                <a:schemeClr val="accent1">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274917E-2D22-494C-9859-ADBF640D8869}" type="datetimeFigureOut">
              <a:rPr lang="en-US" smtClean="0">
                <a:solidFill>
                  <a:prstClr val="black">
                    <a:tint val="75000"/>
                  </a:prstClr>
                </a:solidFill>
              </a:rPr>
              <a:pPr/>
              <a:t>3/16/2012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BDA5B1-4B38-4115-9B5D-8918222C9AA6}" type="slidenum">
              <a:rPr lang="en-US" smtClean="0">
                <a:solidFill>
                  <a:prstClr val="black">
                    <a:tint val="75000"/>
                  </a:prstClr>
                </a:solidFill>
              </a:rPr>
              <a:pPr/>
              <a:t>‹#›</a:t>
            </a:fld>
            <a:endParaRPr lang="en-US">
              <a:solidFill>
                <a:prstClr val="black">
                  <a:tint val="75000"/>
                </a:prstClr>
              </a:solidFill>
            </a:endParaRPr>
          </a:p>
        </p:txBody>
      </p:sp>
      <p:sp>
        <p:nvSpPr>
          <p:cNvPr id="8" name="Subtitle 2"/>
          <p:cNvSpPr>
            <a:spLocks noGrp="1"/>
          </p:cNvSpPr>
          <p:nvPr>
            <p:ph type="subTitle" idx="13"/>
          </p:nvPr>
        </p:nvSpPr>
        <p:spPr>
          <a:xfrm>
            <a:off x="1905000" y="2971800"/>
            <a:ext cx="6400800" cy="533400"/>
          </a:xfrm>
        </p:spPr>
        <p:txBody>
          <a:bodyPr>
            <a:normAutofit/>
          </a:bodyPr>
          <a:lstStyle>
            <a:lvl1pPr marL="0" indent="0" algn="r">
              <a:buNone/>
              <a:defRPr sz="2000" i="1">
                <a:solidFill>
                  <a:schemeClr val="tx1">
                    <a:lumMod val="65000"/>
                    <a:lumOff val="35000"/>
                  </a:schemeClr>
                </a:solidFill>
                <a:latin typeface="Mini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6450" y="1956233"/>
            <a:ext cx="3581400" cy="150480"/>
          </a:xfrm>
          <a:prstGeom prst="rect">
            <a:avLst/>
          </a:prstGeom>
        </p:spPr>
      </p:pic>
      <p:sp>
        <p:nvSpPr>
          <p:cNvPr id="11" name="Title 1"/>
          <p:cNvSpPr>
            <a:spLocks noGrp="1"/>
          </p:cNvSpPr>
          <p:nvPr>
            <p:ph type="ctrTitle" hasCustomPrompt="1"/>
          </p:nvPr>
        </p:nvSpPr>
        <p:spPr>
          <a:xfrm>
            <a:off x="1524000" y="2245793"/>
            <a:ext cx="6781800" cy="781051"/>
          </a:xfrm>
        </p:spPr>
        <p:txBody>
          <a:bodyPr>
            <a:noAutofit/>
          </a:bodyPr>
          <a:lstStyle>
            <a:lvl1pPr algn="r">
              <a:defRPr sz="4400">
                <a:solidFill>
                  <a:schemeClr val="tx1">
                    <a:lumMod val="85000"/>
                    <a:lumOff val="15000"/>
                  </a:schemeClr>
                </a:solidFill>
                <a:latin typeface="Minion Pro" pitchFamily="18" charset="0"/>
              </a:defRPr>
            </a:lvl1pPr>
          </a:lstStyle>
          <a:p>
            <a:r>
              <a:rPr lang="en-US" dirty="0" smtClean="0"/>
              <a:t>CLICK TO EDIT MASTER TITLE STYLE</a:t>
            </a:r>
            <a:endParaRPr lang="en-US" dirty="0"/>
          </a:p>
        </p:txBody>
      </p:sp>
      <p:grpSp>
        <p:nvGrpSpPr>
          <p:cNvPr id="16" name="Group 15"/>
          <p:cNvGrpSpPr/>
          <p:nvPr userDrawn="1"/>
        </p:nvGrpSpPr>
        <p:grpSpPr>
          <a:xfrm>
            <a:off x="7628550" y="6353136"/>
            <a:ext cx="1058250" cy="276265"/>
            <a:chOff x="7628550" y="5294279"/>
            <a:chExt cx="1058250" cy="230221"/>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5295900"/>
              <a:ext cx="228600" cy="22860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235" y="5294279"/>
              <a:ext cx="354330" cy="226168"/>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8550" y="5304450"/>
              <a:ext cx="220050" cy="220050"/>
            </a:xfrm>
            <a:prstGeom prst="rect">
              <a:avLst/>
            </a:prstGeom>
          </p:spPr>
        </p:pic>
      </p:grpSp>
    </p:spTree>
    <p:extLst>
      <p:ext uri="{BB962C8B-B14F-4D97-AF65-F5344CB8AC3E}">
        <p14:creationId xmlns:p14="http://schemas.microsoft.com/office/powerpoint/2010/main" val="353788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1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100"/>
                        <p:tgtEl>
                          <p:spTgt spid="8"/>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lvl1pPr>
              <a:defRPr sz="3600"/>
            </a:lvl1p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4"/>
          </a:xfrm>
          <a:effectLst>
            <a:reflection blurRad="6350" stA="50000" endA="300" endPos="14000" dist="50800" dir="5400000" sy="-100000" algn="bl" rotWithShape="0"/>
          </a:effectLst>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4"/>
          </a:xfrm>
          <a:effectLst>
            <a:reflection blurRad="6350" stA="50000" endA="300" endPos="14000" dist="50800" dir="5400000" sy="-100000" algn="bl" rotWithShape="0"/>
          </a:effectLst>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74917E-2D22-494C-9859-ADBF640D8869}" type="datetimeFigureOut">
              <a:rPr lang="en-US" smtClean="0">
                <a:solidFill>
                  <a:prstClr val="black">
                    <a:tint val="75000"/>
                  </a:prstClr>
                </a:solidFill>
              </a:rPr>
              <a:pPr/>
              <a:t>3/16/2012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BDA5B1-4B38-4115-9B5D-8918222C9A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683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4040188" cy="639763"/>
          </a:xfrm>
        </p:spPr>
        <p:txBody>
          <a:bodyPr anchor="t" anchorCtr="0">
            <a:normAutofit/>
          </a:bodyPr>
          <a:lstStyle>
            <a:lvl1pPr marL="0" indent="0">
              <a:buNone/>
              <a:defRPr sz="1800" b="0">
                <a:latin typeface="Minion Pro"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97480"/>
            <a:ext cx="4040188" cy="3428683"/>
          </a:xfrm>
          <a:effectLst>
            <a:reflection blurRad="6350" stA="50000" endA="300" endPos="14000" dist="50800" dir="5400000" sy="-100000" algn="bl" rotWithShape="0"/>
          </a:effectLst>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2057400"/>
            <a:ext cx="4041775" cy="639763"/>
          </a:xfrm>
        </p:spPr>
        <p:txBody>
          <a:bodyPr anchor="t" anchorCtr="0">
            <a:normAutofit/>
          </a:bodyPr>
          <a:lstStyle>
            <a:lvl1pPr marL="0" indent="0">
              <a:buNone/>
              <a:defRPr sz="1800" b="0">
                <a:latin typeface="Minion Pro"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697480"/>
            <a:ext cx="4041775" cy="3428683"/>
          </a:xfrm>
          <a:effectLst>
            <a:reflection blurRad="6350" stA="50000" endA="300" endPos="14000" dist="50800" dir="5400000" sy="-100000" algn="bl" rotWithShape="0"/>
          </a:effectLst>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274917E-2D22-494C-9859-ADBF640D8869}" type="datetimeFigureOut">
              <a:rPr lang="en-US" smtClean="0">
                <a:solidFill>
                  <a:prstClr val="black">
                    <a:tint val="75000"/>
                  </a:prstClr>
                </a:solidFill>
              </a:rPr>
              <a:pPr/>
              <a:t>3/16/2012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BDA5B1-4B38-4115-9B5D-8918222C9A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49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74917E-2D22-494C-9859-ADBF640D8869}" type="datetimeFigureOut">
              <a:rPr lang="en-US" smtClean="0">
                <a:solidFill>
                  <a:prstClr val="black">
                    <a:tint val="75000"/>
                  </a:prstClr>
                </a:solidFill>
              </a:rPr>
              <a:pPr/>
              <a:t>3/16/2012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BDA5B1-4B38-4115-9B5D-8918222C9A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771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4917E-2D22-494C-9859-ADBF640D8869}" type="datetimeFigureOut">
              <a:rPr lang="en-US" smtClean="0">
                <a:solidFill>
                  <a:prstClr val="black">
                    <a:tint val="75000"/>
                  </a:prstClr>
                </a:solidFill>
              </a:rPr>
              <a:pPr/>
              <a:t>3/16/2012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BDA5B1-4B38-4115-9B5D-8918222C9A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8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74917E-2D22-494C-9859-ADBF640D8869}" type="datetimeFigureOut">
              <a:rPr lang="en-US" smtClean="0"/>
              <a:pPr/>
              <a:t>3/16/2012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BDA5B1-4B38-4115-9B5D-8918222C9AA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143000" y="594360"/>
            <a:ext cx="6781800" cy="4480560"/>
          </a:xfrm>
          <a:effectLst>
            <a:reflection blurRad="12700" stA="50000" endA="300" endPos="20000" dist="38100" dir="5400000" sy="-100000" algn="bl" rotWithShape="0"/>
          </a:effectLst>
        </p:spPr>
        <p:txBody>
          <a:bodyPr/>
          <a:lstStyle/>
          <a:p>
            <a:endParaRPr lang="en-US"/>
          </a:p>
        </p:txBody>
      </p:sp>
      <p:sp>
        <p:nvSpPr>
          <p:cNvPr id="2" name="Title 1"/>
          <p:cNvSpPr>
            <a:spLocks noGrp="1"/>
          </p:cNvSpPr>
          <p:nvPr>
            <p:ph type="title"/>
          </p:nvPr>
        </p:nvSpPr>
        <p:spPr>
          <a:xfrm>
            <a:off x="1792288" y="5257798"/>
            <a:ext cx="5486400" cy="566738"/>
          </a:xfrm>
        </p:spPr>
        <p:txBody>
          <a:bodyPr anchor="b">
            <a:normAutofit/>
          </a:bodyPr>
          <a:lstStyle>
            <a:lvl1pPr algn="ctr">
              <a:defRPr sz="1800" b="0">
                <a:solidFill>
                  <a:schemeClr val="tx1">
                    <a:lumMod val="75000"/>
                    <a:lumOff val="25000"/>
                  </a:schemeClr>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806438"/>
            <a:ext cx="5486400" cy="457202"/>
          </a:xfrm>
        </p:spPr>
        <p:txBody>
          <a:bodyPr>
            <a:normAutofit/>
          </a:bodyPr>
          <a:lstStyle>
            <a:lvl1pPr marL="0" indent="0" algn="ctr">
              <a:buNone/>
              <a:defRPr sz="11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4917E-2D22-494C-9859-ADBF640D8869}" type="datetimeFigureOut">
              <a:rPr lang="en-US" smtClean="0">
                <a:solidFill>
                  <a:prstClr val="black">
                    <a:tint val="75000"/>
                  </a:prstClr>
                </a:solidFill>
              </a:rPr>
              <a:pPr/>
              <a:t>3/16/2012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BDA5B1-4B38-4115-9B5D-8918222C9A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50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lvl1pPr>
              <a:defRPr sz="3600"/>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74917E-2D22-494C-9859-ADBF640D8869}" type="datetimeFigureOut">
              <a:rPr lang="en-US" smtClean="0">
                <a:solidFill>
                  <a:prstClr val="black">
                    <a:tint val="75000"/>
                  </a:prstClr>
                </a:solidFill>
              </a:rPr>
              <a:pPr/>
              <a:t>3/16/2012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BDA5B1-4B38-4115-9B5D-8918222C9A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667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74641"/>
            <a:ext cx="1371600" cy="5851525"/>
          </a:xfrm>
        </p:spPr>
        <p:txBody>
          <a:bodyPr vert="eaVert">
            <a:normAutofit/>
          </a:bodyPr>
          <a:lstStyle>
            <a:lvl1pPr>
              <a:defRPr sz="3200"/>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858000" cy="5851525"/>
          </a:xfrm>
        </p:spPr>
        <p:txBody>
          <a:bodyPr vert="eaVert">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74917E-2D22-494C-9859-ADBF640D8869}" type="datetimeFigureOut">
              <a:rPr lang="en-US" smtClean="0">
                <a:solidFill>
                  <a:prstClr val="black">
                    <a:tint val="75000"/>
                  </a:prstClr>
                </a:solidFill>
              </a:rPr>
              <a:pPr/>
              <a:t>3/16/2012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BDA5B1-4B38-4115-9B5D-8918222C9A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756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388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4038600" cy="1868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8288"/>
            <a:ext cx="4038600" cy="1868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E9CF2FE9-4BEF-4FE8-A8E6-1F3110C69B99}" type="slidenum">
              <a:rPr lang="en-US">
                <a:solidFill>
                  <a:prstClr val="black">
                    <a:tint val="75000"/>
                  </a:prstClr>
                </a:solidFill>
              </a:rPr>
              <a:pPr>
                <a:defRPr/>
              </a:pPr>
              <a:t>‹#›</a:t>
            </a:fld>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2A2701B-8404-405C-AF7A-B19886A701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7920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274917E-2D22-494C-9859-ADBF640D8869}" type="datetimeFigureOut">
              <a:rPr lang="en-US" smtClean="0"/>
              <a:pPr/>
              <a:t>3/16/2012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BDA5B1-4B38-4115-9B5D-8918222C9A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274917E-2D22-494C-9859-ADBF640D8869}" type="datetimeFigureOut">
              <a:rPr lang="en-US" smtClean="0"/>
              <a:pPr/>
              <a:t>3/16/2012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BDA5B1-4B38-4115-9B5D-8918222C9A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274917E-2D22-494C-9859-ADBF640D8869}" type="datetimeFigureOut">
              <a:rPr lang="en-US" smtClean="0"/>
              <a:pPr/>
              <a:t>3/16/2012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BDA5B1-4B38-4115-9B5D-8918222C9A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74917E-2D22-494C-9859-ADBF640D8869}" type="datetimeFigureOut">
              <a:rPr lang="en-US" smtClean="0"/>
              <a:pPr/>
              <a:t>3/16/2012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BDA5B1-4B38-4115-9B5D-8918222C9A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74917E-2D22-494C-9859-ADBF640D8869}" type="datetimeFigureOut">
              <a:rPr lang="en-US" smtClean="0"/>
              <a:pPr/>
              <a:t>3/16/2012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BDA5B1-4B38-4115-9B5D-8918222C9A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74917E-2D22-494C-9859-ADBF640D8869}" type="datetimeFigureOut">
              <a:rPr lang="en-US" smtClean="0"/>
              <a:pPr/>
              <a:t>3/16/2012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BDA5B1-4B38-4115-9B5D-8918222C9A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74917E-2D22-494C-9859-ADBF640D8869}" type="datetimeFigureOut">
              <a:rPr lang="en-US" smtClean="0"/>
              <a:pPr/>
              <a:t>3/16/2012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BDA5B1-4B38-4115-9B5D-8918222C9A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57" r:id="rId11"/>
    <p:sldLayoutId id="2147483688" r:id="rId12"/>
  </p:sldLayoutIdLst>
  <p:txStyles>
    <p:titleStyle>
      <a:lvl1pPr algn="ctr" defTabSz="914400" rtl="0" eaLnBrk="1" latinLnBrk="0" hangingPunct="1">
        <a:spcBef>
          <a:spcPct val="0"/>
        </a:spcBef>
        <a:buNone/>
        <a:defRPr sz="4400" b="1"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0">
                <a:schemeClr val="bg1">
                  <a:lumMod val="95000"/>
                </a:schemeClr>
              </a:gs>
              <a:gs pos="96000">
                <a:schemeClr val="accent1">
                  <a:lumMod val="20000"/>
                  <a:lumOff val="80000"/>
                </a:schemeClr>
              </a:gs>
              <a:gs pos="100000">
                <a:schemeClr val="accent1">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81300" y="0"/>
            <a:ext cx="3581400" cy="150480"/>
          </a:xfrm>
          <a:prstGeom prst="rect">
            <a:avLst/>
          </a:prstGeom>
        </p:spPr>
      </p:pic>
      <p:sp>
        <p:nvSpPr>
          <p:cNvPr id="2" name="Title Placeholder 1"/>
          <p:cNvSpPr>
            <a:spLocks noGrp="1"/>
          </p:cNvSpPr>
          <p:nvPr>
            <p:ph type="title"/>
          </p:nvPr>
        </p:nvSpPr>
        <p:spPr>
          <a:xfrm>
            <a:off x="457200" y="914400"/>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1"/>
            <a:ext cx="8229600" cy="406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4917E-2D22-494C-9859-ADBF640D8869}" type="datetimeFigureOut">
              <a:rPr lang="en-US" smtClean="0">
                <a:solidFill>
                  <a:prstClr val="black">
                    <a:tint val="75000"/>
                  </a:prstClr>
                </a:solidFill>
              </a:rPr>
              <a:pPr/>
              <a:t>3/16/2012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DA5B1-4B38-4115-9B5D-8918222C9AA6}" type="slidenum">
              <a:rPr lang="en-US" smtClean="0">
                <a:solidFill>
                  <a:prstClr val="black">
                    <a:tint val="75000"/>
                  </a:prstClr>
                </a:solidFill>
              </a:rPr>
              <a:pPr/>
              <a:t>‹#›</a:t>
            </a:fld>
            <a:endParaRPr lang="en-US">
              <a:solidFill>
                <a:prstClr val="black">
                  <a:tint val="75000"/>
                </a:prstClr>
              </a:solidFill>
            </a:endParaRPr>
          </a:p>
        </p:txBody>
      </p:sp>
      <p:grpSp>
        <p:nvGrpSpPr>
          <p:cNvPr id="12" name="Group 11"/>
          <p:cNvGrpSpPr/>
          <p:nvPr userDrawn="1"/>
        </p:nvGrpSpPr>
        <p:grpSpPr>
          <a:xfrm>
            <a:off x="7628550" y="6353136"/>
            <a:ext cx="1058250" cy="276265"/>
            <a:chOff x="7628550" y="5294279"/>
            <a:chExt cx="1058250" cy="230221"/>
          </a:xfrm>
        </p:grpSpPr>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58200" y="5295900"/>
              <a:ext cx="228600" cy="228600"/>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76235" y="5294279"/>
              <a:ext cx="354330" cy="226168"/>
            </a:xfrm>
            <a:prstGeom prst="rect">
              <a:avLst/>
            </a:prstGeom>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28550" y="5304450"/>
              <a:ext cx="220050" cy="220050"/>
            </a:xfrm>
            <a:prstGeom prst="rect">
              <a:avLst/>
            </a:prstGeom>
          </p:spPr>
        </p:pic>
      </p:grpSp>
    </p:spTree>
    <p:extLst>
      <p:ext uri="{BB962C8B-B14F-4D97-AF65-F5344CB8AC3E}">
        <p14:creationId xmlns:p14="http://schemas.microsoft.com/office/powerpoint/2010/main" val="146673785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kern="1200">
          <a:solidFill>
            <a:schemeClr val="tx1">
              <a:lumMod val="65000"/>
              <a:lumOff val="35000"/>
            </a:schemeClr>
          </a:solidFill>
          <a:latin typeface="Minion Pro"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mailto:Reutter.1@osu.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1" y="2135435"/>
            <a:ext cx="8458200" cy="2280487"/>
          </a:xfrm>
        </p:spPr>
        <p:txBody>
          <a:bodyPr/>
          <a:lstStyle/>
          <a:p>
            <a:r>
              <a:rPr lang="en-US" sz="4000" b="1" dirty="0" smtClean="0">
                <a:latin typeface="+mn-lt"/>
              </a:rPr>
              <a:t>Understanding Lake Erie and </a:t>
            </a:r>
            <a:br>
              <a:rPr lang="en-US" sz="4000" b="1" dirty="0" smtClean="0">
                <a:latin typeface="+mn-lt"/>
              </a:rPr>
            </a:br>
            <a:r>
              <a:rPr lang="en-US" sz="4000" b="1" dirty="0" smtClean="0">
                <a:latin typeface="+mn-lt"/>
              </a:rPr>
              <a:t>Its History</a:t>
            </a:r>
            <a:endParaRPr lang="en-US" sz="4000" b="1" dirty="0">
              <a:solidFill>
                <a:schemeClr val="tx1"/>
              </a:solidFill>
              <a:latin typeface="+mn-lt"/>
            </a:endParaRPr>
          </a:p>
        </p:txBody>
      </p:sp>
      <p:sp>
        <p:nvSpPr>
          <p:cNvPr id="3" name="Subtitle 2"/>
          <p:cNvSpPr>
            <a:spLocks noGrp="1"/>
          </p:cNvSpPr>
          <p:nvPr>
            <p:ph type="subTitle" idx="1"/>
          </p:nvPr>
        </p:nvSpPr>
        <p:spPr>
          <a:xfrm>
            <a:off x="-761999" y="5623560"/>
            <a:ext cx="609600" cy="1554480"/>
          </a:xfrm>
        </p:spPr>
        <p:txBody>
          <a:bodyPr>
            <a:normAutofit/>
          </a:bodyPr>
          <a:lstStyle/>
          <a:p>
            <a:endParaRPr lang="en-US" dirty="0"/>
          </a:p>
        </p:txBody>
      </p:sp>
      <p:sp>
        <p:nvSpPr>
          <p:cNvPr id="4" name="Subtitle 2"/>
          <p:cNvSpPr txBox="1">
            <a:spLocks/>
          </p:cNvSpPr>
          <p:nvPr/>
        </p:nvSpPr>
        <p:spPr>
          <a:xfrm>
            <a:off x="1905000" y="3611880"/>
            <a:ext cx="6400800" cy="1645920"/>
          </a:xfrm>
          <a:prstGeom prst="rect">
            <a:avLst/>
          </a:prstGeom>
        </p:spPr>
        <p:txBody>
          <a:bodyPr vert="horz" lIns="91440" tIns="45720" rIns="91440" bIns="45720" rtlCol="0" anchor="b" anchorCtr="0">
            <a:normAutofit/>
          </a:bodyPr>
          <a:lstStyle>
            <a:lvl1pPr marL="0" indent="0" algn="r" defTabSz="914400" rtl="0" eaLnBrk="1" latinLnBrk="0" hangingPunct="1">
              <a:spcBef>
                <a:spcPct val="20000"/>
              </a:spcBef>
              <a:buFont typeface="Arial" pitchFamily="34" charset="0"/>
              <a:buNone/>
              <a:defRPr sz="2000" i="1" kern="1200">
                <a:solidFill>
                  <a:schemeClr val="tx1">
                    <a:lumMod val="75000"/>
                    <a:lumOff val="25000"/>
                  </a:schemeClr>
                </a:solidFill>
                <a:latin typeface="Minion Pro"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i="0" smtClean="0">
                <a:solidFill>
                  <a:prstClr val="black"/>
                </a:solidFill>
              </a:rPr>
              <a:t>Dr</a:t>
            </a:r>
            <a:r>
              <a:rPr lang="en-US" sz="1600" i="0" dirty="0" smtClean="0">
                <a:solidFill>
                  <a:prstClr val="black"/>
                </a:solidFill>
              </a:rPr>
              <a:t>. Jeffrey M. Reutter</a:t>
            </a:r>
          </a:p>
          <a:p>
            <a:r>
              <a:rPr lang="en-US" sz="1600" i="0" dirty="0" smtClean="0">
                <a:solidFill>
                  <a:prstClr val="black"/>
                </a:solidFill>
              </a:rPr>
              <a:t>Director, Ohio Sea Grant College Program</a:t>
            </a:r>
            <a:endParaRPr lang="en-US" sz="1600" i="0" dirty="0">
              <a:solidFill>
                <a:prstClr val="black"/>
              </a:solidFill>
            </a:endParaRPr>
          </a:p>
        </p:txBody>
      </p:sp>
    </p:spTree>
    <p:extLst>
      <p:ext uri="{BB962C8B-B14F-4D97-AF65-F5344CB8AC3E}">
        <p14:creationId xmlns:p14="http://schemas.microsoft.com/office/powerpoint/2010/main" val="3213271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066800"/>
            <a:ext cx="8229600" cy="5791200"/>
          </a:xfrm>
          <a:effectLst/>
        </p:spPr>
        <p:txBody>
          <a:bodyPr>
            <a:noAutofit/>
          </a:bodyPr>
          <a:lstStyle/>
          <a:p>
            <a:r>
              <a:rPr lang="en-US" sz="2400" b="1" dirty="0">
                <a:solidFill>
                  <a:schemeClr val="bg1"/>
                </a:solidFill>
              </a:rPr>
              <a:t>Drinking water for 11 million people</a:t>
            </a:r>
          </a:p>
          <a:p>
            <a:r>
              <a:rPr lang="en-US" sz="2400" b="1" dirty="0">
                <a:solidFill>
                  <a:schemeClr val="bg1"/>
                </a:solidFill>
              </a:rPr>
              <a:t>Over 20 power </a:t>
            </a:r>
            <a:r>
              <a:rPr lang="en-US" sz="2400" b="1" dirty="0" smtClean="0">
                <a:solidFill>
                  <a:schemeClr val="bg1"/>
                </a:solidFill>
              </a:rPr>
              <a:t>plants</a:t>
            </a:r>
          </a:p>
          <a:p>
            <a:r>
              <a:rPr lang="en-US" sz="2400" b="1" dirty="0" smtClean="0"/>
              <a:t>Power production is greatest water use</a:t>
            </a:r>
            <a:endParaRPr lang="en-US" sz="2400" b="1" dirty="0">
              <a:solidFill>
                <a:schemeClr val="bg1"/>
              </a:solidFill>
            </a:endParaRPr>
          </a:p>
          <a:p>
            <a:r>
              <a:rPr lang="en-US" sz="2400" b="1" dirty="0">
                <a:solidFill>
                  <a:schemeClr val="bg1"/>
                </a:solidFill>
              </a:rPr>
              <a:t>300 marinas in Ohio alone</a:t>
            </a:r>
          </a:p>
          <a:p>
            <a:r>
              <a:rPr lang="en-US" sz="2400" b="1" dirty="0">
                <a:solidFill>
                  <a:schemeClr val="bg1"/>
                </a:solidFill>
              </a:rPr>
              <a:t>Walleye Capital of the World</a:t>
            </a:r>
          </a:p>
          <a:p>
            <a:r>
              <a:rPr lang="en-US" sz="2400" b="1" dirty="0">
                <a:solidFill>
                  <a:schemeClr val="bg1"/>
                </a:solidFill>
              </a:rPr>
              <a:t>40% of all Great Lakes charter </a:t>
            </a:r>
            <a:r>
              <a:rPr lang="en-US" sz="2400" b="1" dirty="0" smtClean="0">
                <a:solidFill>
                  <a:schemeClr val="bg1"/>
                </a:solidFill>
              </a:rPr>
              <a:t>boats</a:t>
            </a:r>
          </a:p>
          <a:p>
            <a:r>
              <a:rPr lang="en-US" sz="2400" b="1" dirty="0" smtClean="0">
                <a:solidFill>
                  <a:schemeClr val="bg1"/>
                </a:solidFill>
              </a:rPr>
              <a:t>Ohio’s charter boat industry in largest in North America</a:t>
            </a:r>
            <a:endParaRPr lang="en-US" sz="2400" b="1" dirty="0">
              <a:solidFill>
                <a:schemeClr val="bg1"/>
              </a:solidFill>
            </a:endParaRPr>
          </a:p>
          <a:p>
            <a:r>
              <a:rPr lang="en-US" sz="2400" b="1" dirty="0">
                <a:solidFill>
                  <a:schemeClr val="bg1"/>
                </a:solidFill>
              </a:rPr>
              <a:t>$</a:t>
            </a:r>
            <a:r>
              <a:rPr lang="en-US" sz="2400" b="1" dirty="0" smtClean="0">
                <a:solidFill>
                  <a:schemeClr val="bg1"/>
                </a:solidFill>
              </a:rPr>
              <a:t>1.5 </a:t>
            </a:r>
            <a:r>
              <a:rPr lang="en-US" sz="2400" b="1" dirty="0">
                <a:solidFill>
                  <a:schemeClr val="bg1"/>
                </a:solidFill>
              </a:rPr>
              <a:t>billion sport fishery</a:t>
            </a:r>
          </a:p>
          <a:p>
            <a:r>
              <a:rPr lang="en-US" sz="2400" b="1" dirty="0">
                <a:solidFill>
                  <a:schemeClr val="bg1"/>
                </a:solidFill>
              </a:rPr>
              <a:t>One of top 10 sport fishing locations in the world</a:t>
            </a:r>
          </a:p>
          <a:p>
            <a:r>
              <a:rPr lang="en-US" sz="2400" b="1" dirty="0" smtClean="0">
                <a:solidFill>
                  <a:schemeClr val="bg1"/>
                </a:solidFill>
              </a:rPr>
              <a:t>The most valuable </a:t>
            </a:r>
            <a:r>
              <a:rPr lang="en-US" sz="2400" b="1" dirty="0">
                <a:solidFill>
                  <a:schemeClr val="bg1"/>
                </a:solidFill>
              </a:rPr>
              <a:t>freshwater commercial </a:t>
            </a:r>
            <a:r>
              <a:rPr lang="en-US" sz="2400" b="1" dirty="0" smtClean="0">
                <a:solidFill>
                  <a:schemeClr val="bg1"/>
                </a:solidFill>
              </a:rPr>
              <a:t>fishery </a:t>
            </a:r>
            <a:r>
              <a:rPr lang="en-US" sz="2400" b="1" dirty="0">
                <a:solidFill>
                  <a:schemeClr val="bg1"/>
                </a:solidFill>
              </a:rPr>
              <a:t>in the </a:t>
            </a:r>
            <a:r>
              <a:rPr lang="en-US" sz="2400" b="1" dirty="0" smtClean="0">
                <a:solidFill>
                  <a:schemeClr val="bg1"/>
                </a:solidFill>
              </a:rPr>
              <a:t>world</a:t>
            </a:r>
          </a:p>
          <a:p>
            <a:r>
              <a:rPr lang="en-US" sz="2400" b="1" dirty="0" smtClean="0"/>
              <a:t>Coastal county tourism value is over $10 billion</a:t>
            </a:r>
            <a:endParaRPr lang="en-US" sz="2400" b="1" dirty="0">
              <a:solidFill>
                <a:schemeClr val="bg1"/>
              </a:solidFill>
            </a:endParaRPr>
          </a:p>
        </p:txBody>
      </p:sp>
      <p:sp>
        <p:nvSpPr>
          <p:cNvPr id="5" name="Title 4"/>
          <p:cNvSpPr>
            <a:spLocks noGrp="1"/>
          </p:cNvSpPr>
          <p:nvPr>
            <p:ph type="title"/>
          </p:nvPr>
        </p:nvSpPr>
        <p:spPr>
          <a:xfrm>
            <a:off x="457200" y="-304800"/>
            <a:ext cx="8229600" cy="1722438"/>
          </a:xfrm>
        </p:spPr>
        <p:txBody>
          <a:bodyPr/>
          <a:lstStyle/>
          <a:p>
            <a:r>
              <a:rPr lang="en-US" dirty="0"/>
              <a:t>Lake Erie Stats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big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5"/>
          <p:cNvSpPr>
            <a:spLocks noChangeArrowheads="1"/>
          </p:cNvSpPr>
          <p:nvPr/>
        </p:nvSpPr>
        <p:spPr bwMode="auto">
          <a:xfrm>
            <a:off x="304800" y="0"/>
            <a:ext cx="6248400" cy="6858000"/>
          </a:xfrm>
          <a:prstGeom prst="rect">
            <a:avLst/>
          </a:prstGeom>
          <a:solidFill>
            <a:schemeClr val="accent6">
              <a:lumMod val="40000"/>
              <a:lumOff val="60000"/>
              <a:alpha val="68000"/>
            </a:schemeClr>
          </a:solidFill>
          <a:ln w="9525">
            <a:noFill/>
            <a:miter lim="800000"/>
            <a:headEnd/>
            <a:tailEnd/>
          </a:ln>
          <a:effectLst/>
          <a:extLst/>
        </p:spPr>
        <p:txBody>
          <a:bodyPr wrap="none" anchor="ctr"/>
          <a:lstStyle/>
          <a:p>
            <a:endParaRPr lang="en-US"/>
          </a:p>
        </p:txBody>
      </p:sp>
      <p:sp>
        <p:nvSpPr>
          <p:cNvPr id="2" name="Title 1"/>
          <p:cNvSpPr>
            <a:spLocks noGrp="1"/>
          </p:cNvSpPr>
          <p:nvPr>
            <p:ph type="title"/>
          </p:nvPr>
        </p:nvSpPr>
        <p:spPr>
          <a:xfrm>
            <a:off x="304800" y="304800"/>
            <a:ext cx="8229600" cy="1143000"/>
          </a:xfrm>
        </p:spPr>
        <p:txBody>
          <a:bodyPr>
            <a:normAutofit fontScale="90000"/>
          </a:bodyPr>
          <a:lstStyle/>
          <a:p>
            <a:pPr algn="l"/>
            <a:r>
              <a:rPr lang="en-US" b="1" dirty="0">
                <a:solidFill>
                  <a:schemeClr val="bg2">
                    <a:lumMod val="10000"/>
                  </a:schemeClr>
                </a:solidFill>
              </a:rPr>
              <a:t>Historical </a:t>
            </a:r>
            <a:r>
              <a:rPr lang="en-US" b="1" dirty="0" smtClean="0">
                <a:solidFill>
                  <a:schemeClr val="bg2">
                    <a:lumMod val="10000"/>
                  </a:schemeClr>
                </a:solidFill>
              </a:rPr>
              <a:t>Trends:</a:t>
            </a:r>
            <a:br>
              <a:rPr lang="en-US" b="1" dirty="0" smtClean="0">
                <a:solidFill>
                  <a:schemeClr val="bg2">
                    <a:lumMod val="10000"/>
                  </a:schemeClr>
                </a:solidFill>
              </a:rPr>
            </a:br>
            <a:r>
              <a:rPr lang="en-US" b="1" dirty="0" smtClean="0">
                <a:solidFill>
                  <a:schemeClr val="bg2">
                    <a:lumMod val="10000"/>
                  </a:schemeClr>
                </a:solidFill>
              </a:rPr>
              <a:t>The </a:t>
            </a:r>
            <a:r>
              <a:rPr lang="en-US" b="1" dirty="0">
                <a:solidFill>
                  <a:schemeClr val="bg2">
                    <a:lumMod val="10000"/>
                  </a:schemeClr>
                </a:solidFill>
              </a:rPr>
              <a:t>Lake Erie </a:t>
            </a:r>
            <a:r>
              <a:rPr lang="en-US" b="1" dirty="0" smtClean="0">
                <a:solidFill>
                  <a:schemeClr val="bg2">
                    <a:lumMod val="10000"/>
                  </a:schemeClr>
                </a:solidFill>
              </a:rPr>
              <a:t>Ecosystem</a:t>
            </a:r>
            <a:endParaRPr lang="en-US" b="1" dirty="0">
              <a:solidFill>
                <a:schemeClr val="bg2">
                  <a:lumMod val="10000"/>
                </a:schemeClr>
              </a:solidFill>
            </a:endParaRPr>
          </a:p>
        </p:txBody>
      </p:sp>
      <p:sp>
        <p:nvSpPr>
          <p:cNvPr id="3" name="Content Placeholder 2"/>
          <p:cNvSpPr>
            <a:spLocks noGrp="1"/>
          </p:cNvSpPr>
          <p:nvPr>
            <p:ph idx="1"/>
          </p:nvPr>
        </p:nvSpPr>
        <p:spPr>
          <a:xfrm>
            <a:off x="304800" y="2423160"/>
            <a:ext cx="6248400" cy="3703004"/>
          </a:xfrm>
        </p:spPr>
        <p:txBody>
          <a:bodyPr>
            <a:normAutofit/>
          </a:bodyPr>
          <a:lstStyle/>
          <a:p>
            <a:r>
              <a:rPr lang="en-US" sz="2800" b="1" dirty="0">
                <a:solidFill>
                  <a:schemeClr val="bg2">
                    <a:lumMod val="10000"/>
                  </a:schemeClr>
                </a:solidFill>
              </a:rPr>
              <a:t>1969—Cuyahoga River burns</a:t>
            </a:r>
          </a:p>
          <a:p>
            <a:r>
              <a:rPr lang="en-US" sz="2800" b="1" dirty="0">
                <a:solidFill>
                  <a:schemeClr val="bg2">
                    <a:lumMod val="10000"/>
                  </a:schemeClr>
                </a:solidFill>
              </a:rPr>
              <a:t>Getting worse annually to 1970</a:t>
            </a:r>
          </a:p>
          <a:p>
            <a:r>
              <a:rPr lang="en-US" sz="2800" b="1" dirty="0">
                <a:solidFill>
                  <a:schemeClr val="bg2">
                    <a:lumMod val="10000"/>
                  </a:schemeClr>
                </a:solidFill>
              </a:rPr>
              <a:t>Stable 1970-75</a:t>
            </a:r>
          </a:p>
          <a:p>
            <a:r>
              <a:rPr lang="en-US" sz="2800" b="1" dirty="0">
                <a:solidFill>
                  <a:schemeClr val="bg2">
                    <a:lumMod val="10000"/>
                  </a:schemeClr>
                </a:solidFill>
              </a:rPr>
              <a:t>Improving </a:t>
            </a:r>
            <a:r>
              <a:rPr lang="en-US" sz="2800" b="1" dirty="0" smtClean="0">
                <a:solidFill>
                  <a:schemeClr val="bg2">
                    <a:lumMod val="10000"/>
                  </a:schemeClr>
                </a:solidFill>
              </a:rPr>
              <a:t>1975-1995</a:t>
            </a:r>
            <a:endParaRPr lang="en-US" sz="2800" b="1" dirty="0">
              <a:solidFill>
                <a:schemeClr val="bg2">
                  <a:lumMod val="10000"/>
                </a:schemeClr>
              </a:solidFill>
            </a:endParaRPr>
          </a:p>
          <a:p>
            <a:r>
              <a:rPr lang="en-US" sz="2800" b="1" dirty="0">
                <a:solidFill>
                  <a:schemeClr val="bg2">
                    <a:lumMod val="10000"/>
                  </a:schemeClr>
                </a:solidFill>
              </a:rPr>
              <a:t>1995+  Getting </a:t>
            </a:r>
            <a:r>
              <a:rPr lang="en-US" sz="2800" b="1" dirty="0" smtClean="0">
                <a:solidFill>
                  <a:schemeClr val="bg2">
                    <a:lumMod val="10000"/>
                  </a:schemeClr>
                </a:solidFill>
              </a:rPr>
              <a:t>worse</a:t>
            </a:r>
            <a:endParaRPr lang="en-US" sz="2800" b="1" dirty="0">
              <a:solidFill>
                <a:schemeClr val="bg2">
                  <a:lumMod val="10000"/>
                </a:schemeClr>
              </a:solidFill>
            </a:endParaRPr>
          </a:p>
        </p:txBody>
      </p:sp>
      <p:sp>
        <p:nvSpPr>
          <p:cNvPr id="7" name="TextBox 6"/>
          <p:cNvSpPr txBox="1"/>
          <p:nvPr/>
        </p:nvSpPr>
        <p:spPr>
          <a:xfrm>
            <a:off x="5867400" y="6477000"/>
            <a:ext cx="3276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rPr>
              <a:t>Photo: Ohio Sea Grant</a:t>
            </a:r>
            <a:endParaRPr lang="en-US" sz="1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8" name="Rectangle 3"/>
          <p:cNvSpPr>
            <a:spLocks noGrp="1" noChangeArrowheads="1"/>
          </p:cNvSpPr>
          <p:nvPr>
            <p:ph idx="1"/>
          </p:nvPr>
        </p:nvSpPr>
        <p:spPr>
          <a:xfrm>
            <a:off x="457200" y="1752600"/>
            <a:ext cx="8229600" cy="4953000"/>
          </a:xfrm>
        </p:spPr>
        <p:txBody>
          <a:bodyPr>
            <a:normAutofit/>
          </a:bodyPr>
          <a:lstStyle/>
          <a:p>
            <a:r>
              <a:rPr lang="en-US" b="1" dirty="0" smtClean="0">
                <a:solidFill>
                  <a:schemeClr val="bg1"/>
                </a:solidFill>
              </a:rPr>
              <a:t>Sedimentation</a:t>
            </a:r>
          </a:p>
          <a:p>
            <a:r>
              <a:rPr lang="en-US" b="1" dirty="0" smtClean="0">
                <a:solidFill>
                  <a:schemeClr val="bg1"/>
                </a:solidFill>
              </a:rPr>
              <a:t>Phosphorus and nutrient loading</a:t>
            </a:r>
          </a:p>
          <a:p>
            <a:r>
              <a:rPr lang="en-US" b="1" dirty="0" smtClean="0">
                <a:solidFill>
                  <a:schemeClr val="bg1"/>
                </a:solidFill>
              </a:rPr>
              <a:t>Harmful algal blooms</a:t>
            </a:r>
          </a:p>
          <a:p>
            <a:r>
              <a:rPr lang="en-US" b="1" dirty="0" smtClean="0">
                <a:solidFill>
                  <a:schemeClr val="bg1"/>
                </a:solidFill>
              </a:rPr>
              <a:t>Aquatic invasive species</a:t>
            </a:r>
          </a:p>
          <a:p>
            <a:r>
              <a:rPr lang="en-US" b="1" dirty="0" smtClean="0">
                <a:solidFill>
                  <a:schemeClr val="bg1"/>
                </a:solidFill>
              </a:rPr>
              <a:t>Dead Zone</a:t>
            </a:r>
          </a:p>
          <a:p>
            <a:r>
              <a:rPr lang="en-US" b="1" dirty="0" smtClean="0">
                <a:solidFill>
                  <a:schemeClr val="bg1"/>
                </a:solidFill>
              </a:rPr>
              <a:t>Climate Change—Makes the others worse</a:t>
            </a:r>
          </a:p>
          <a:p>
            <a:r>
              <a:rPr lang="en-US" b="1" dirty="0" smtClean="0"/>
              <a:t>Coastal Economic Development</a:t>
            </a:r>
            <a:endParaRPr lang="en-US" dirty="0" smtClean="0">
              <a:solidFill>
                <a:schemeClr val="bg1"/>
              </a:solidFill>
            </a:endParaRPr>
          </a:p>
        </p:txBody>
      </p:sp>
      <p:sp>
        <p:nvSpPr>
          <p:cNvPr id="2" name="Title 1"/>
          <p:cNvSpPr>
            <a:spLocks noGrp="1"/>
          </p:cNvSpPr>
          <p:nvPr>
            <p:ph type="title"/>
          </p:nvPr>
        </p:nvSpPr>
        <p:spPr/>
        <p:txBody>
          <a:bodyPr>
            <a:noAutofit/>
          </a:bodyPr>
          <a:lstStyle/>
          <a:p>
            <a:r>
              <a:rPr lang="en-US" dirty="0"/>
              <a:t>Lake Erie’s Biggest Problems/Issues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ate Placeholder 1"/>
          <p:cNvSpPr>
            <a:spLocks noGrp="1"/>
          </p:cNvSpPr>
          <p:nvPr>
            <p:ph type="dt" sz="half" idx="10"/>
          </p:nvPr>
        </p:nvSpPr>
        <p:spPr>
          <a:noFill/>
        </p:spPr>
        <p:txBody>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fld id="{1E55D541-1B5C-4842-AAEC-130C81D6266B}" type="slidenum">
              <a:rPr lang="en-US" b="0" smtClean="0"/>
              <a:pPr eaLnBrk="1" hangingPunct="1"/>
              <a:t>13</a:t>
            </a:fld>
            <a:endParaRPr lang="en-US" b="0" smtClean="0"/>
          </a:p>
        </p:txBody>
      </p:sp>
      <p:pic>
        <p:nvPicPr>
          <p:cNvPr id="113667" name="Picture 2" descr="C:\Users\Jeff Reutter\Desktop\a1_09072_1809_LakeErie_143_250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14" y="0"/>
            <a:ext cx="904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67400" y="6477000"/>
            <a:ext cx="3276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rPr>
              <a:t>Photo: NOAA Satellite Image</a:t>
            </a:r>
            <a:endParaRPr lang="en-US" sz="1200" dirty="0">
              <a:solidFill>
                <a:schemeClr val="bg1"/>
              </a:solidFill>
              <a:effectLst>
                <a:outerShdw blurRad="38100" dist="38100" dir="2700000" algn="tl">
                  <a:srgbClr val="000000">
                    <a:alpha val="43137"/>
                  </a:srgbClr>
                </a:outerShdw>
              </a:effectLst>
              <a:latin typeface="+mj-lt"/>
            </a:endParaRPr>
          </a:p>
        </p:txBody>
      </p:sp>
      <p:sp>
        <p:nvSpPr>
          <p:cNvPr id="2" name="TextBox 1"/>
          <p:cNvSpPr txBox="1"/>
          <p:nvPr/>
        </p:nvSpPr>
        <p:spPr>
          <a:xfrm>
            <a:off x="2743200" y="5715000"/>
            <a:ext cx="4114800" cy="769441"/>
          </a:xfrm>
          <a:prstGeom prst="rect">
            <a:avLst/>
          </a:prstGeom>
          <a:noFill/>
        </p:spPr>
        <p:txBody>
          <a:bodyPr wrap="square" rtlCol="0">
            <a:spAutoFit/>
          </a:bodyPr>
          <a:lstStyle/>
          <a:p>
            <a:r>
              <a:rPr lang="en-US" sz="4400" dirty="0" smtClean="0">
                <a:solidFill>
                  <a:srgbClr val="FFFFFF"/>
                </a:solidFill>
              </a:rPr>
              <a:t>Sedimentation</a:t>
            </a:r>
            <a:endParaRPr lang="en-US" sz="4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Jeff Reutter\Pictures\Microcystis Stone Lab 091111\DSCF637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70093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a:spLocks noChangeArrowheads="1"/>
          </p:cNvSpPr>
          <p:nvPr/>
        </p:nvSpPr>
        <p:spPr bwMode="auto">
          <a:xfrm>
            <a:off x="6766298" y="5334000"/>
            <a:ext cx="2377702" cy="6463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eaLnBrk="1" hangingPunct="1"/>
            <a:r>
              <a:rPr lang="en-US" sz="1800" b="1" dirty="0" smtClean="0">
                <a:solidFill>
                  <a:srgbClr val="FFFF00"/>
                </a:solidFill>
                <a:effectLst>
                  <a:outerShdw blurRad="38100" dist="38100" dir="2700000" algn="tl">
                    <a:srgbClr val="000000">
                      <a:alpha val="43137"/>
                    </a:srgbClr>
                  </a:outerShdw>
                </a:effectLst>
                <a:latin typeface="+mn-lt"/>
              </a:rPr>
              <a:t>Stone Lab</a:t>
            </a:r>
          </a:p>
          <a:p>
            <a:pPr algn="r" eaLnBrk="1" hangingPunct="1"/>
            <a:r>
              <a:rPr lang="en-US" sz="1800" b="1" dirty="0" smtClean="0">
                <a:solidFill>
                  <a:srgbClr val="FFFF00"/>
                </a:solidFill>
                <a:effectLst>
                  <a:outerShdw blurRad="38100" dist="38100" dir="2700000" algn="tl">
                    <a:srgbClr val="000000">
                      <a:alpha val="43137"/>
                    </a:srgbClr>
                  </a:outerShdw>
                </a:effectLst>
                <a:latin typeface="+mn-lt"/>
              </a:rPr>
              <a:t> September 11, 2011</a:t>
            </a:r>
          </a:p>
        </p:txBody>
      </p:sp>
      <p:sp>
        <p:nvSpPr>
          <p:cNvPr id="6" name="Rectangle 2"/>
          <p:cNvSpPr>
            <a:spLocks noGrp="1" noChangeArrowheads="1"/>
          </p:cNvSpPr>
          <p:nvPr>
            <p:ph type="title"/>
          </p:nvPr>
        </p:nvSpPr>
        <p:spPr>
          <a:xfrm>
            <a:off x="3810000" y="685800"/>
            <a:ext cx="5334000" cy="4343400"/>
          </a:xfrm>
        </p:spPr>
        <p:txBody>
          <a:bodyPr>
            <a:normAutofit/>
          </a:bodyPr>
          <a:lstStyle/>
          <a:p>
            <a:pPr algn="r" eaLnBrk="1" hangingPunct="1"/>
            <a:r>
              <a:rPr lang="en-US" b="1" dirty="0" smtClean="0">
                <a:latin typeface="+mn-lt"/>
              </a:rPr>
              <a:t>Nutrients:  Nitrogen,  Phosphorus, Potassium—</a:t>
            </a:r>
            <a:br>
              <a:rPr lang="en-US" b="1" dirty="0" smtClean="0">
                <a:latin typeface="+mn-lt"/>
              </a:rPr>
            </a:br>
            <a:r>
              <a:rPr lang="en-US" b="1" dirty="0" smtClean="0">
                <a:latin typeface="+mn-lt"/>
              </a:rPr>
              <a:t>N:P:K</a:t>
            </a:r>
          </a:p>
        </p:txBody>
      </p:sp>
      <p:sp>
        <p:nvSpPr>
          <p:cNvPr id="9" name="TextBox 8"/>
          <p:cNvSpPr txBox="1"/>
          <p:nvPr/>
        </p:nvSpPr>
        <p:spPr>
          <a:xfrm>
            <a:off x="5867400" y="6641068"/>
            <a:ext cx="3276600" cy="369332"/>
          </a:xfrm>
          <a:prstGeom prst="rect">
            <a:avLst/>
          </a:prstGeom>
          <a:noFill/>
        </p:spPr>
        <p:txBody>
          <a:bodyPr wrap="square" rtlCol="0">
            <a:spAutoFit/>
          </a:bodyPr>
          <a:lstStyle/>
          <a:p>
            <a:pPr algn="r"/>
            <a:r>
              <a:rPr lang="en-US" dirty="0" smtClean="0">
                <a:solidFill>
                  <a:srgbClr val="FFFF00"/>
                </a:solidFill>
                <a:effectLst>
                  <a:outerShdw blurRad="38100" dist="38100" dir="2700000" algn="tl">
                    <a:srgbClr val="000000">
                      <a:alpha val="43137"/>
                    </a:srgbClr>
                  </a:outerShdw>
                </a:effectLst>
              </a:rPr>
              <a:t>Photo: Jeff Reutter </a:t>
            </a:r>
            <a:endParaRPr lang="en-US"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0749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Nutrients:  Problem or Benefit?</a:t>
            </a:r>
            <a:endParaRPr lang="en-US" dirty="0"/>
          </a:p>
        </p:txBody>
      </p:sp>
      <p:sp>
        <p:nvSpPr>
          <p:cNvPr id="7" name="Content Placeholder 6"/>
          <p:cNvSpPr>
            <a:spLocks noGrp="1"/>
          </p:cNvSpPr>
          <p:nvPr>
            <p:ph idx="1"/>
          </p:nvPr>
        </p:nvSpPr>
        <p:spPr>
          <a:xfrm>
            <a:off x="152400" y="1600200"/>
            <a:ext cx="8839200" cy="4525963"/>
          </a:xfrm>
        </p:spPr>
        <p:txBody>
          <a:bodyPr/>
          <a:lstStyle/>
          <a:p>
            <a:r>
              <a:rPr lang="en-US" b="1" dirty="0" smtClean="0"/>
              <a:t>On our lawns, they </a:t>
            </a:r>
            <a:r>
              <a:rPr lang="en-US" b="1" smtClean="0"/>
              <a:t>make </a:t>
            </a:r>
            <a:r>
              <a:rPr lang="en-US" b="1" smtClean="0"/>
              <a:t>our</a:t>
            </a:r>
            <a:r>
              <a:rPr lang="en-US" b="1" smtClean="0"/>
              <a:t> </a:t>
            </a:r>
            <a:r>
              <a:rPr lang="en-US" b="1" dirty="0" smtClean="0"/>
              <a:t>grass grow</a:t>
            </a:r>
          </a:p>
          <a:p>
            <a:r>
              <a:rPr lang="en-US" b="1" dirty="0" smtClean="0"/>
              <a:t>In water, they make algae and plants grow</a:t>
            </a:r>
          </a:p>
          <a:p>
            <a:r>
              <a:rPr lang="en-US" b="1" dirty="0" smtClean="0"/>
              <a:t>Lake Erie is most productive Great Lake because: shallowest, warmest, and most nutrients.</a:t>
            </a:r>
          </a:p>
          <a:p>
            <a:r>
              <a:rPr lang="en-US" b="1" dirty="0" smtClean="0"/>
              <a:t>But it is possible to have too much of a good thing.</a:t>
            </a:r>
          </a:p>
          <a:p>
            <a:r>
              <a:rPr lang="en-US" b="1" dirty="0" smtClean="0"/>
              <a:t>Too much algae, wrong kinds of algae</a:t>
            </a:r>
            <a:endParaRPr lang="en-US" b="1" dirty="0"/>
          </a:p>
        </p:txBody>
      </p:sp>
    </p:spTree>
    <p:extLst>
      <p:ext uri="{BB962C8B-B14F-4D97-AF65-F5344CB8AC3E}">
        <p14:creationId xmlns:p14="http://schemas.microsoft.com/office/powerpoint/2010/main" val="105243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64" name="Rectangle 3"/>
          <p:cNvSpPr>
            <a:spLocks noGrp="1" noChangeArrowheads="1"/>
          </p:cNvSpPr>
          <p:nvPr>
            <p:ph idx="1"/>
          </p:nvPr>
        </p:nvSpPr>
        <p:spPr>
          <a:xfrm>
            <a:off x="457200" y="2209800"/>
            <a:ext cx="8229600" cy="3505200"/>
          </a:xfrm>
        </p:spPr>
        <p:txBody>
          <a:bodyPr>
            <a:normAutofit/>
          </a:bodyPr>
          <a:lstStyle/>
          <a:p>
            <a:r>
              <a:rPr lang="en-US" b="1" dirty="0" smtClean="0">
                <a:solidFill>
                  <a:schemeClr val="bg1"/>
                </a:solidFill>
              </a:rPr>
              <a:t>The most agriculture in its basin</a:t>
            </a:r>
          </a:p>
          <a:p>
            <a:r>
              <a:rPr lang="en-US" b="1" dirty="0" smtClean="0">
                <a:solidFill>
                  <a:schemeClr val="bg1"/>
                </a:solidFill>
              </a:rPr>
              <a:t>Few forests</a:t>
            </a:r>
          </a:p>
          <a:p>
            <a:r>
              <a:rPr lang="en-US" b="1" dirty="0" smtClean="0">
                <a:solidFill>
                  <a:schemeClr val="bg1"/>
                </a:solidFill>
              </a:rPr>
              <a:t>Wetlands gone</a:t>
            </a:r>
          </a:p>
          <a:p>
            <a:r>
              <a:rPr lang="en-US" b="1" dirty="0" smtClean="0">
                <a:solidFill>
                  <a:schemeClr val="bg1"/>
                </a:solidFill>
              </a:rPr>
              <a:t>Large human population—water treatment, septic tanks, sewage treatment (or lack thereof)</a:t>
            </a:r>
          </a:p>
        </p:txBody>
      </p:sp>
      <p:sp>
        <p:nvSpPr>
          <p:cNvPr id="2" name="Title 1"/>
          <p:cNvSpPr>
            <a:spLocks noGrp="1"/>
          </p:cNvSpPr>
          <p:nvPr>
            <p:ph type="title"/>
          </p:nvPr>
        </p:nvSpPr>
        <p:spPr/>
        <p:txBody>
          <a:bodyPr>
            <a:normAutofit fontScale="90000"/>
          </a:bodyPr>
          <a:lstStyle/>
          <a:p>
            <a:r>
              <a:rPr lang="en-US" dirty="0"/>
              <a:t>Why does Lake Erie get most nutrients?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5" name="Content Placeholder 2"/>
          <p:cNvSpPr>
            <a:spLocks noGrp="1"/>
          </p:cNvSpPr>
          <p:nvPr>
            <p:ph idx="1"/>
          </p:nvPr>
        </p:nvSpPr>
        <p:spPr>
          <a:xfrm>
            <a:off x="457200" y="2362200"/>
            <a:ext cx="8229600" cy="2895600"/>
          </a:xfrm>
        </p:spPr>
        <p:txBody>
          <a:bodyPr>
            <a:normAutofit/>
          </a:bodyPr>
          <a:lstStyle/>
          <a:p>
            <a:r>
              <a:rPr lang="en-US" sz="4000" b="1" u="sng" dirty="0" smtClean="0">
                <a:solidFill>
                  <a:srgbClr val="FF0000"/>
                </a:solidFill>
                <a:cs typeface="Arial" charset="0"/>
              </a:rPr>
              <a:t>Phosphorus reductions </a:t>
            </a:r>
            <a:r>
              <a:rPr lang="en-US" sz="4000" b="1" dirty="0" smtClean="0">
                <a:solidFill>
                  <a:schemeClr val="bg1"/>
                </a:solidFill>
                <a:cs typeface="Arial" charset="0"/>
              </a:rPr>
              <a:t>from point sources (29,000 metric tons to 11,000);</a:t>
            </a:r>
            <a:r>
              <a:rPr lang="en-US" sz="4000" b="1" dirty="0" smtClean="0">
                <a:solidFill>
                  <a:schemeClr val="tx1"/>
                </a:solidFill>
                <a:cs typeface="Arial" charset="0"/>
              </a:rPr>
              <a:t> </a:t>
            </a:r>
            <a:r>
              <a:rPr lang="en-US" sz="4000" b="1" dirty="0" smtClean="0">
                <a:solidFill>
                  <a:srgbClr val="FFFF00"/>
                </a:solidFill>
                <a:cs typeface="Arial" charset="0"/>
              </a:rPr>
              <a:t>and agriculture helped!</a:t>
            </a:r>
          </a:p>
        </p:txBody>
      </p:sp>
      <p:sp>
        <p:nvSpPr>
          <p:cNvPr id="2" name="Title 1"/>
          <p:cNvSpPr>
            <a:spLocks noGrp="1"/>
          </p:cNvSpPr>
          <p:nvPr>
            <p:ph type="title"/>
          </p:nvPr>
        </p:nvSpPr>
        <p:spPr/>
        <p:txBody>
          <a:bodyPr>
            <a:noAutofit/>
          </a:bodyPr>
          <a:lstStyle/>
          <a:p>
            <a:r>
              <a:rPr lang="en-US" dirty="0"/>
              <a:t>What brought about the rebirth?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2286000"/>
            <a:ext cx="8229600" cy="3162300"/>
          </a:xfrm>
        </p:spPr>
        <p:txBody>
          <a:bodyPr>
            <a:normAutofit/>
          </a:bodyPr>
          <a:lstStyle/>
          <a:p>
            <a:r>
              <a:rPr lang="en-US" b="1" dirty="0" smtClean="0">
                <a:solidFill>
                  <a:schemeClr val="bg1"/>
                </a:solidFill>
              </a:rPr>
              <a:t>Normally limiting nutrient in freshwater systems</a:t>
            </a:r>
          </a:p>
          <a:p>
            <a:r>
              <a:rPr lang="en-US" b="1" dirty="0" smtClean="0">
                <a:solidFill>
                  <a:schemeClr val="bg1"/>
                </a:solidFill>
              </a:rPr>
              <a:t>P reduction is best strategy ecologically and economically</a:t>
            </a:r>
          </a:p>
          <a:p>
            <a:r>
              <a:rPr lang="en-US" b="1" dirty="0" smtClean="0">
                <a:solidFill>
                  <a:schemeClr val="bg1"/>
                </a:solidFill>
              </a:rPr>
              <a:t>Reducing both P and N would help</a:t>
            </a:r>
          </a:p>
        </p:txBody>
      </p:sp>
      <p:sp>
        <p:nvSpPr>
          <p:cNvPr id="5" name="Title 4"/>
          <p:cNvSpPr>
            <a:spLocks noGrp="1"/>
          </p:cNvSpPr>
          <p:nvPr>
            <p:ph type="title"/>
          </p:nvPr>
        </p:nvSpPr>
        <p:spPr/>
        <p:txBody>
          <a:bodyPr>
            <a:noAutofit/>
          </a:bodyPr>
          <a:lstStyle/>
          <a:p>
            <a:r>
              <a:rPr lang="en-US" dirty="0"/>
              <a:t>Why are we targeting phosphorus?</a:t>
            </a:r>
          </a:p>
        </p:txBody>
      </p:sp>
    </p:spTree>
    <p:extLst>
      <p:ext uri="{BB962C8B-B14F-4D97-AF65-F5344CB8AC3E}">
        <p14:creationId xmlns:p14="http://schemas.microsoft.com/office/powerpoint/2010/main" val="1805018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Autofit/>
          </a:bodyPr>
          <a:lstStyle/>
          <a:p>
            <a:r>
              <a:rPr lang="en-US" sz="4000" b="1" dirty="0" smtClean="0">
                <a:latin typeface="+mn-lt"/>
              </a:rPr>
              <a:t>Are we sure phosphorus reductions will solve the problem?</a:t>
            </a:r>
            <a:endParaRPr lang="en-US" sz="4000" b="1" dirty="0">
              <a:latin typeface="+mn-lt"/>
            </a:endParaRPr>
          </a:p>
        </p:txBody>
      </p:sp>
      <p:sp>
        <p:nvSpPr>
          <p:cNvPr id="3" name="Content Placeholder 2"/>
          <p:cNvSpPr>
            <a:spLocks noGrp="1"/>
          </p:cNvSpPr>
          <p:nvPr>
            <p:ph idx="1"/>
          </p:nvPr>
        </p:nvSpPr>
        <p:spPr>
          <a:xfrm>
            <a:off x="457200" y="1371600"/>
            <a:ext cx="8229600" cy="4754563"/>
          </a:xfrm>
        </p:spPr>
        <p:txBody>
          <a:bodyPr anchor="ctr">
            <a:normAutofit/>
          </a:bodyPr>
          <a:lstStyle/>
          <a:p>
            <a:r>
              <a:rPr lang="en-US" b="1" dirty="0" smtClean="0">
                <a:solidFill>
                  <a:schemeClr val="bg1"/>
                </a:solidFill>
              </a:rPr>
              <a:t>It worked in the 70s and 80s and turned Lake Erie into the “Walleye Capital of the World”</a:t>
            </a:r>
          </a:p>
          <a:p>
            <a:r>
              <a:rPr lang="en-US" b="1" dirty="0" smtClean="0">
                <a:solidFill>
                  <a:schemeClr val="bg1"/>
                </a:solidFill>
              </a:rPr>
              <a:t>Approximately a 2/3 reduction in total P loading (29,000 tons to 11,000)</a:t>
            </a:r>
            <a:endParaRPr lang="en-US" b="1" dirty="0">
              <a:solidFill>
                <a:schemeClr val="bg1"/>
              </a:solidFill>
            </a:endParaRPr>
          </a:p>
        </p:txBody>
      </p:sp>
    </p:spTree>
    <p:extLst>
      <p:ext uri="{BB962C8B-B14F-4D97-AF65-F5344CB8AC3E}">
        <p14:creationId xmlns:p14="http://schemas.microsoft.com/office/powerpoint/2010/main" val="1480843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2"/>
          <p:cNvSpPr>
            <a:spLocks noGrp="1" noChangeArrowheads="1"/>
          </p:cNvSpPr>
          <p:nvPr>
            <p:ph type="title"/>
          </p:nvPr>
        </p:nvSpPr>
        <p:spPr/>
        <p:txBody>
          <a:bodyPr>
            <a:noAutofit/>
          </a:bodyPr>
          <a:lstStyle/>
          <a:p>
            <a:pPr eaLnBrk="1" hangingPunct="1"/>
            <a:r>
              <a:rPr lang="en-US" dirty="0" smtClean="0">
                <a:effectLst>
                  <a:outerShdw blurRad="38100" dist="38100" dir="2700000" algn="tl">
                    <a:srgbClr val="000000">
                      <a:alpha val="43137"/>
                    </a:srgbClr>
                  </a:outerShdw>
                </a:effectLst>
                <a:latin typeface="+mn-lt"/>
              </a:rPr>
              <a:t>One of the Most Important Lakes in the World</a:t>
            </a:r>
          </a:p>
        </p:txBody>
      </p:sp>
      <p:sp>
        <p:nvSpPr>
          <p:cNvPr id="13316" name="Rectangle 3"/>
          <p:cNvSpPr>
            <a:spLocks noGrp="1" noChangeArrowheads="1"/>
          </p:cNvSpPr>
          <p:nvPr>
            <p:ph idx="1"/>
          </p:nvPr>
        </p:nvSpPr>
        <p:spPr>
          <a:xfrm>
            <a:off x="457200" y="1905000"/>
            <a:ext cx="8229600" cy="4525963"/>
          </a:xfrm>
        </p:spPr>
        <p:txBody>
          <a:bodyPr>
            <a:normAutofit/>
          </a:bodyPr>
          <a:lstStyle/>
          <a:p>
            <a:pPr eaLnBrk="1" hangingPunct="1"/>
            <a:r>
              <a:rPr lang="en-US" sz="2800" b="1" dirty="0" smtClean="0">
                <a:solidFill>
                  <a:schemeClr val="bg1"/>
                </a:solidFill>
              </a:rPr>
              <a:t>Dead lake image of 60s and 70s.</a:t>
            </a:r>
          </a:p>
          <a:p>
            <a:pPr eaLnBrk="1" hangingPunct="1"/>
            <a:r>
              <a:rPr lang="en-US" sz="2800" b="1" dirty="0" smtClean="0">
                <a:solidFill>
                  <a:schemeClr val="bg1"/>
                </a:solidFill>
              </a:rPr>
              <a:t>Poster child for pollution problems in this country.</a:t>
            </a:r>
          </a:p>
          <a:p>
            <a:pPr eaLnBrk="1" hangingPunct="1"/>
            <a:r>
              <a:rPr lang="en-US" sz="2800" b="1" dirty="0" smtClean="0">
                <a:solidFill>
                  <a:schemeClr val="bg1"/>
                </a:solidFill>
              </a:rPr>
              <a:t>But, most heavily utilized of any of the Great Lakes.</a:t>
            </a:r>
          </a:p>
          <a:p>
            <a:pPr eaLnBrk="1" hangingPunct="1"/>
            <a:r>
              <a:rPr lang="en-US" sz="2800" b="1" dirty="0" smtClean="0">
                <a:solidFill>
                  <a:schemeClr val="bg1"/>
                </a:solidFill>
              </a:rPr>
              <a:t>Shared by 4 states and 2 countries.</a:t>
            </a:r>
          </a:p>
          <a:p>
            <a:pPr eaLnBrk="1" hangingPunct="1"/>
            <a:r>
              <a:rPr lang="en-US" sz="2800" b="1" dirty="0" smtClean="0">
                <a:solidFill>
                  <a:schemeClr val="bg1"/>
                </a:solidFill>
              </a:rPr>
              <a:t>Best example of ecosystem recovery in world.</a:t>
            </a:r>
          </a:p>
        </p:txBody>
      </p:sp>
    </p:spTree>
    <p:extLst>
      <p:ext uri="{BB962C8B-B14F-4D97-AF65-F5344CB8AC3E}">
        <p14:creationId xmlns:p14="http://schemas.microsoft.com/office/powerpoint/2010/main" val="1062573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025"/>
          <a:stretch/>
        </p:blipFill>
        <p:spPr>
          <a:xfrm>
            <a:off x="0" y="0"/>
            <a:ext cx="9220200" cy="6858000"/>
          </a:xfrm>
          <a:prstGeom prst="rect">
            <a:avLst/>
          </a:prstGeom>
        </p:spPr>
      </p:pic>
    </p:spTree>
    <p:extLst>
      <p:ext uri="{BB962C8B-B14F-4D97-AF65-F5344CB8AC3E}">
        <p14:creationId xmlns:p14="http://schemas.microsoft.com/office/powerpoint/2010/main" val="2936114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Blue-green Algae Bloom circa </a:t>
            </a:r>
            <a:r>
              <a:rPr lang="en-US" dirty="0" smtClean="0"/>
              <a:t>1971, </a:t>
            </a:r>
            <a:r>
              <a:rPr lang="en-US" dirty="0"/>
              <a:t>Lake Erie</a:t>
            </a:r>
          </a:p>
        </p:txBody>
      </p:sp>
      <p:pic>
        <p:nvPicPr>
          <p:cNvPr id="7" name="Picture 3"/>
          <p:cNvPicPr>
            <a:picLocks noGrp="1" noChangeAspect="1" noChangeArrowheads="1"/>
          </p:cNvPicPr>
          <p:nvPr>
            <p:ph type="pic" idx="4294967295"/>
          </p:nvPr>
        </p:nvPicPr>
        <p:blipFill>
          <a:blip r:embed="rId3" cstate="print">
            <a:lum bright="14000"/>
            <a:extLst>
              <a:ext uri="{28A0092B-C50C-407E-A947-70E740481C1C}">
                <a14:useLocalDpi xmlns:a14="http://schemas.microsoft.com/office/drawing/2010/main" val="0"/>
              </a:ext>
            </a:extLst>
          </a:blip>
          <a:srcRect l="5593" r="5593"/>
          <a:stretch>
            <a:fillRect/>
          </a:stretch>
        </p:blipFill>
        <p:spPr bwMode="auto">
          <a:xfrm>
            <a:off x="2057400" y="1828800"/>
            <a:ext cx="5181600" cy="3886200"/>
          </a:xfrm>
          <a:prstGeom prst="rect">
            <a:avLst/>
          </a:prstGeom>
          <a:solidFill>
            <a:srgbClr val="FFFFFF">
              <a:shade val="85000"/>
            </a:srgbClr>
          </a:solidFill>
          <a:ln w="28575"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5867400" y="6477000"/>
            <a:ext cx="3276600" cy="369332"/>
          </a:xfrm>
          <a:prstGeom prst="rect">
            <a:avLst/>
          </a:prstGeom>
          <a:noFill/>
        </p:spPr>
        <p:txBody>
          <a:bodyPr wrap="square" rtlCol="0">
            <a:spAutoFit/>
          </a:bodyPr>
          <a:lstStyle/>
          <a:p>
            <a:pPr algn="r"/>
            <a:r>
              <a:rPr lang="en-US" dirty="0" smtClean="0">
                <a:solidFill>
                  <a:schemeClr val="bg1"/>
                </a:solidFill>
                <a:effectLst>
                  <a:outerShdw blurRad="38100" dist="38100" dir="2700000" algn="tl">
                    <a:srgbClr val="000000">
                      <a:alpha val="43137"/>
                    </a:srgbClr>
                  </a:outerShdw>
                </a:effectLst>
              </a:rPr>
              <a:t>Photo: Forsythe and Reutter</a:t>
            </a:r>
            <a:endParaRPr lang="en-US"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41900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r="14840" b="4736"/>
          <a:stretch>
            <a:fillRect/>
          </a:stretch>
        </p:blipFill>
        <p:spPr>
          <a:xfrm>
            <a:off x="0" y="2743200"/>
            <a:ext cx="4495800" cy="3352800"/>
          </a:xfrm>
          <a:ln w="28575">
            <a:solidFill>
              <a:schemeClr val="bg1"/>
            </a:solidFill>
          </a:ln>
        </p:spPr>
      </p:pic>
      <p:pic>
        <p:nvPicPr>
          <p:cNvPr id="1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447800"/>
            <a:ext cx="4961334" cy="3307556"/>
          </a:xfrm>
          <a:prstGeom prst="rect">
            <a:avLst/>
          </a:prstGeom>
          <a:ln w="28575">
            <a:solidFill>
              <a:schemeClr val="bg1"/>
            </a:solidFill>
          </a:ln>
        </p:spPr>
      </p:pic>
      <p:pic>
        <p:nvPicPr>
          <p:cNvPr id="16" name="Content Placeholder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4370" y="3429000"/>
            <a:ext cx="4669630" cy="3113087"/>
          </a:xfrm>
          <a:prstGeom prst="rect">
            <a:avLst/>
          </a:prstGeom>
          <a:ln w="28575">
            <a:solidFill>
              <a:schemeClr val="bg1"/>
            </a:solidFill>
          </a:ln>
        </p:spPr>
      </p:pic>
      <p:sp>
        <p:nvSpPr>
          <p:cNvPr id="9" name="TextBox 8"/>
          <p:cNvSpPr txBox="1"/>
          <p:nvPr/>
        </p:nvSpPr>
        <p:spPr>
          <a:xfrm>
            <a:off x="5867400" y="6553200"/>
            <a:ext cx="3276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rPr>
              <a:t>Photos: Jeff Reutter </a:t>
            </a:r>
            <a:endParaRPr lang="en-US" sz="1200" dirty="0">
              <a:solidFill>
                <a:schemeClr val="bg1"/>
              </a:solidFill>
              <a:effectLst>
                <a:outerShdw blurRad="38100" dist="38100" dir="2700000" algn="tl">
                  <a:srgbClr val="000000">
                    <a:alpha val="43137"/>
                  </a:srgbClr>
                </a:outerShdw>
              </a:effectLst>
              <a:latin typeface="+mj-lt"/>
            </a:endParaRPr>
          </a:p>
        </p:txBody>
      </p:sp>
      <p:sp>
        <p:nvSpPr>
          <p:cNvPr id="3" name="Title 2"/>
          <p:cNvSpPr>
            <a:spLocks noGrp="1"/>
          </p:cNvSpPr>
          <p:nvPr>
            <p:ph type="title"/>
          </p:nvPr>
        </p:nvSpPr>
        <p:spPr/>
        <p:txBody>
          <a:bodyPr>
            <a:normAutofit/>
          </a:bodyPr>
          <a:lstStyle/>
          <a:p>
            <a:r>
              <a:rPr lang="en-US" sz="4000" dirty="0" err="1"/>
              <a:t>Microcystis</a:t>
            </a:r>
            <a:r>
              <a:rPr lang="en-US" sz="4000" dirty="0"/>
              <a:t>, Stone Lab, 8/10/10</a:t>
            </a:r>
          </a:p>
        </p:txBody>
      </p:sp>
    </p:spTree>
    <p:extLst>
      <p:ext uri="{BB962C8B-B14F-4D97-AF65-F5344CB8AC3E}">
        <p14:creationId xmlns:p14="http://schemas.microsoft.com/office/powerpoint/2010/main" val="1526511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1" y="2135435"/>
            <a:ext cx="8458200" cy="2280487"/>
          </a:xfrm>
        </p:spPr>
        <p:txBody>
          <a:bodyPr/>
          <a:lstStyle/>
          <a:p>
            <a:r>
              <a:rPr lang="en-US" sz="4000" dirty="0" smtClean="0">
                <a:latin typeface="+mn-lt"/>
              </a:rPr>
              <a:t>What Are We Doing To Address Lake Erie Problems</a:t>
            </a:r>
            <a:endParaRPr lang="en-US" sz="4000" b="1" dirty="0">
              <a:solidFill>
                <a:schemeClr val="tx1"/>
              </a:solidFill>
              <a:latin typeface="+mn-lt"/>
            </a:endParaRPr>
          </a:p>
        </p:txBody>
      </p:sp>
      <p:sp>
        <p:nvSpPr>
          <p:cNvPr id="3" name="Subtitle 2"/>
          <p:cNvSpPr>
            <a:spLocks noGrp="1"/>
          </p:cNvSpPr>
          <p:nvPr>
            <p:ph type="subTitle" idx="1"/>
          </p:nvPr>
        </p:nvSpPr>
        <p:spPr>
          <a:xfrm>
            <a:off x="-761999" y="5623560"/>
            <a:ext cx="609600" cy="1554480"/>
          </a:xfrm>
        </p:spPr>
        <p:txBody>
          <a:bodyPr>
            <a:normAutofit/>
          </a:bodyPr>
          <a:lstStyle/>
          <a:p>
            <a:endParaRPr lang="en-US" dirty="0"/>
          </a:p>
        </p:txBody>
      </p:sp>
      <p:sp>
        <p:nvSpPr>
          <p:cNvPr id="4" name="Subtitle 2"/>
          <p:cNvSpPr txBox="1">
            <a:spLocks/>
          </p:cNvSpPr>
          <p:nvPr/>
        </p:nvSpPr>
        <p:spPr>
          <a:xfrm>
            <a:off x="1905000" y="3611880"/>
            <a:ext cx="6400800" cy="1645920"/>
          </a:xfrm>
          <a:prstGeom prst="rect">
            <a:avLst/>
          </a:prstGeom>
        </p:spPr>
        <p:txBody>
          <a:bodyPr vert="horz" lIns="91440" tIns="45720" rIns="91440" bIns="45720" rtlCol="0" anchor="b" anchorCtr="0">
            <a:normAutofit/>
          </a:bodyPr>
          <a:lstStyle>
            <a:lvl1pPr marL="0" indent="0" algn="r" defTabSz="914400" rtl="0" eaLnBrk="1" latinLnBrk="0" hangingPunct="1">
              <a:spcBef>
                <a:spcPct val="20000"/>
              </a:spcBef>
              <a:buFont typeface="Arial" pitchFamily="34" charset="0"/>
              <a:buNone/>
              <a:defRPr sz="2000" i="1" kern="1200">
                <a:solidFill>
                  <a:schemeClr val="tx1">
                    <a:lumMod val="75000"/>
                    <a:lumOff val="25000"/>
                  </a:schemeClr>
                </a:solidFill>
                <a:latin typeface="Minion Pro"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i="0" smtClean="0">
                <a:solidFill>
                  <a:prstClr val="black"/>
                </a:solidFill>
              </a:rPr>
              <a:t>Dr</a:t>
            </a:r>
            <a:r>
              <a:rPr lang="en-US" sz="1600" i="0" dirty="0" smtClean="0">
                <a:solidFill>
                  <a:prstClr val="black"/>
                </a:solidFill>
              </a:rPr>
              <a:t>. Jeffrey M. Reutter</a:t>
            </a:r>
          </a:p>
          <a:p>
            <a:r>
              <a:rPr lang="en-US" sz="1600" i="0" dirty="0" smtClean="0">
                <a:solidFill>
                  <a:prstClr val="black"/>
                </a:solidFill>
              </a:rPr>
              <a:t>Director, Ohio Sea Grant College Program</a:t>
            </a:r>
            <a:endParaRPr lang="en-US" sz="1600" i="0" dirty="0">
              <a:solidFill>
                <a:prstClr val="black"/>
              </a:solidFill>
            </a:endParaRPr>
          </a:p>
        </p:txBody>
      </p:sp>
    </p:spTree>
    <p:extLst>
      <p:ext uri="{BB962C8B-B14F-4D97-AF65-F5344CB8AC3E}">
        <p14:creationId xmlns:p14="http://schemas.microsoft.com/office/powerpoint/2010/main" val="2709917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371600"/>
          </a:xfrm>
        </p:spPr>
        <p:txBody>
          <a:bodyPr/>
          <a:lstStyle/>
          <a:p>
            <a:r>
              <a:rPr lang="en-US" dirty="0" smtClean="0"/>
              <a:t>Actions</a:t>
            </a:r>
            <a:endParaRPr lang="en-US" dirty="0"/>
          </a:p>
        </p:txBody>
      </p:sp>
      <p:sp>
        <p:nvSpPr>
          <p:cNvPr id="6" name="Content Placeholder 5"/>
          <p:cNvSpPr>
            <a:spLocks noGrp="1"/>
          </p:cNvSpPr>
          <p:nvPr>
            <p:ph idx="1"/>
          </p:nvPr>
        </p:nvSpPr>
        <p:spPr>
          <a:xfrm>
            <a:off x="0" y="1066800"/>
            <a:ext cx="9144000" cy="5059363"/>
          </a:xfrm>
        </p:spPr>
        <p:txBody>
          <a:bodyPr>
            <a:normAutofit fontScale="62500" lnSpcReduction="20000"/>
          </a:bodyPr>
          <a:lstStyle/>
          <a:p>
            <a:r>
              <a:rPr lang="en-US" b="1" dirty="0" smtClean="0"/>
              <a:t>Research:  OSU/Sea Grant/Stone Lab, UT Lake Erie Center, Heidelberg U.</a:t>
            </a:r>
          </a:p>
          <a:p>
            <a:r>
              <a:rPr lang="en-US" b="1" dirty="0" smtClean="0"/>
              <a:t>Ohio Phosphorus Task Force</a:t>
            </a:r>
          </a:p>
          <a:p>
            <a:pPr lvl="1"/>
            <a:r>
              <a:rPr lang="en-US" b="1" dirty="0" smtClean="0"/>
              <a:t>Report</a:t>
            </a:r>
          </a:p>
          <a:p>
            <a:r>
              <a:rPr lang="en-US" b="1" dirty="0" smtClean="0"/>
              <a:t>Millennium Synthesis Team Funded by Ohio Lake Erie Commission and GLNPO</a:t>
            </a:r>
          </a:p>
          <a:p>
            <a:pPr lvl="1"/>
            <a:r>
              <a:rPr lang="en-US" b="1" dirty="0" smtClean="0"/>
              <a:t>Report: 14 June 2011</a:t>
            </a:r>
          </a:p>
          <a:p>
            <a:r>
              <a:rPr lang="en-US" b="1" dirty="0" smtClean="0"/>
              <a:t>Reutter Presentations:  IJC, USEPA, OEPA, ODNR, ODW, ODA, ODH, OSU Extension, NRCS Director, Ohio Legislature, Ohio Congressional Delegation, certified crop advisors, coastal mayors and county commissioners, sewage and water treatment plant operators, charter captains, tourism leaders, science writers, general public, National Sea Grant College Program, farmers, State Directors of Agriculture 13 states, TNC, OEC, Lake Erie </a:t>
            </a:r>
            <a:r>
              <a:rPr lang="en-US" b="1" dirty="0" err="1" smtClean="0"/>
              <a:t>LaMP</a:t>
            </a:r>
            <a:r>
              <a:rPr lang="en-US" b="1" dirty="0" smtClean="0"/>
              <a:t>, Joyce Foundation, Stone Lab students, and more</a:t>
            </a:r>
          </a:p>
          <a:p>
            <a:r>
              <a:rPr lang="en-US" b="1" dirty="0" smtClean="0"/>
              <a:t>Agriculture Nutrients and Water Quality Work Group: ODA, OEPA, ODNR—Report to Governor Kasich</a:t>
            </a:r>
          </a:p>
          <a:p>
            <a:r>
              <a:rPr lang="en-US" b="1" dirty="0" smtClean="0"/>
              <a:t>US Secretary of Agriculture Briefing, 16 March 2012 </a:t>
            </a:r>
          </a:p>
          <a:p>
            <a:endParaRPr lang="en-US" b="1" dirty="0" smtClean="0"/>
          </a:p>
          <a:p>
            <a:endParaRPr lang="en-US" b="1" dirty="0"/>
          </a:p>
        </p:txBody>
      </p:sp>
    </p:spTree>
    <p:extLst>
      <p:ext uri="{BB962C8B-B14F-4D97-AF65-F5344CB8AC3E}">
        <p14:creationId xmlns:p14="http://schemas.microsoft.com/office/powerpoint/2010/main" val="245438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981200"/>
            <a:ext cx="4038600" cy="4525963"/>
          </a:xfrm>
        </p:spPr>
        <p:txBody>
          <a:bodyPr>
            <a:normAutofit fontScale="77500" lnSpcReduction="20000"/>
          </a:bodyPr>
          <a:lstStyle/>
          <a:p>
            <a:r>
              <a:rPr lang="en-US" b="1" dirty="0" smtClean="0">
                <a:solidFill>
                  <a:schemeClr val="bg1"/>
                </a:solidFill>
              </a:rPr>
              <a:t>Jeff Reutter</a:t>
            </a:r>
          </a:p>
          <a:p>
            <a:r>
              <a:rPr lang="en-US" b="1" dirty="0" smtClean="0">
                <a:solidFill>
                  <a:schemeClr val="bg1"/>
                </a:solidFill>
              </a:rPr>
              <a:t>Jan Ciborowski</a:t>
            </a:r>
          </a:p>
          <a:p>
            <a:r>
              <a:rPr lang="en-US" b="1" dirty="0" smtClean="0">
                <a:solidFill>
                  <a:schemeClr val="bg1"/>
                </a:solidFill>
              </a:rPr>
              <a:t>Steve Davis</a:t>
            </a:r>
          </a:p>
          <a:p>
            <a:r>
              <a:rPr lang="en-US" b="1" dirty="0" smtClean="0">
                <a:solidFill>
                  <a:schemeClr val="bg1"/>
                </a:solidFill>
              </a:rPr>
              <a:t>Joe </a:t>
            </a:r>
            <a:r>
              <a:rPr lang="en-US" b="1" dirty="0" err="1" smtClean="0">
                <a:solidFill>
                  <a:schemeClr val="bg1"/>
                </a:solidFill>
              </a:rPr>
              <a:t>DePinto</a:t>
            </a:r>
            <a:endParaRPr lang="en-US" b="1" dirty="0" smtClean="0">
              <a:solidFill>
                <a:schemeClr val="bg1"/>
              </a:solidFill>
            </a:endParaRPr>
          </a:p>
          <a:p>
            <a:r>
              <a:rPr lang="en-US" b="1" dirty="0" smtClean="0">
                <a:solidFill>
                  <a:schemeClr val="bg1"/>
                </a:solidFill>
              </a:rPr>
              <a:t>Darren Bade</a:t>
            </a:r>
          </a:p>
          <a:p>
            <a:r>
              <a:rPr lang="en-US" b="1" dirty="0" smtClean="0">
                <a:solidFill>
                  <a:schemeClr val="bg1"/>
                </a:solidFill>
              </a:rPr>
              <a:t>David Baker</a:t>
            </a:r>
          </a:p>
          <a:p>
            <a:r>
              <a:rPr lang="en-US" b="1" dirty="0" smtClean="0">
                <a:solidFill>
                  <a:schemeClr val="bg1"/>
                </a:solidFill>
              </a:rPr>
              <a:t>Tom Bridgeman</a:t>
            </a:r>
          </a:p>
          <a:p>
            <a:r>
              <a:rPr lang="en-US" b="1" dirty="0" smtClean="0">
                <a:solidFill>
                  <a:schemeClr val="bg1"/>
                </a:solidFill>
              </a:rPr>
              <a:t>David Culver</a:t>
            </a:r>
          </a:p>
          <a:p>
            <a:r>
              <a:rPr lang="en-US" b="1" dirty="0" smtClean="0">
                <a:solidFill>
                  <a:schemeClr val="bg1"/>
                </a:solidFill>
              </a:rPr>
              <a:t>Elizabeth Dayton</a:t>
            </a:r>
          </a:p>
          <a:p>
            <a:r>
              <a:rPr lang="en-US" b="1" dirty="0" smtClean="0">
                <a:solidFill>
                  <a:schemeClr val="bg1"/>
                </a:solidFill>
              </a:rPr>
              <a:t>Doug Kane</a:t>
            </a:r>
          </a:p>
          <a:p>
            <a:r>
              <a:rPr lang="en-US" b="1" dirty="0" smtClean="0">
                <a:solidFill>
                  <a:schemeClr val="bg1"/>
                </a:solidFill>
              </a:rPr>
              <a:t>Jack Kramer</a:t>
            </a:r>
          </a:p>
          <a:p>
            <a:r>
              <a:rPr lang="en-US" b="1" dirty="0" smtClean="0">
                <a:solidFill>
                  <a:schemeClr val="bg1"/>
                </a:solidFill>
              </a:rPr>
              <a:t>Robert Mullen</a:t>
            </a:r>
          </a:p>
          <a:p>
            <a:r>
              <a:rPr lang="en-US" b="1" dirty="0" smtClean="0">
                <a:solidFill>
                  <a:schemeClr val="bg1"/>
                </a:solidFill>
              </a:rPr>
              <a:t>Christopher </a:t>
            </a:r>
            <a:r>
              <a:rPr lang="en-US" b="1" dirty="0" err="1" smtClean="0">
                <a:solidFill>
                  <a:schemeClr val="bg1"/>
                </a:solidFill>
              </a:rPr>
              <a:t>Pennuto</a:t>
            </a:r>
            <a:endParaRPr lang="en-US" b="1" dirty="0">
              <a:solidFill>
                <a:schemeClr val="bg1"/>
              </a:solidFill>
            </a:endParaRPr>
          </a:p>
        </p:txBody>
      </p:sp>
      <p:sp>
        <p:nvSpPr>
          <p:cNvPr id="4" name="Content Placeholder 3"/>
          <p:cNvSpPr>
            <a:spLocks noGrp="1"/>
          </p:cNvSpPr>
          <p:nvPr>
            <p:ph sz="half" idx="2"/>
          </p:nvPr>
        </p:nvSpPr>
        <p:spPr>
          <a:xfrm>
            <a:off x="4648200" y="1981200"/>
            <a:ext cx="4038600" cy="4525963"/>
          </a:xfrm>
        </p:spPr>
        <p:txBody>
          <a:bodyPr>
            <a:normAutofit fontScale="77500" lnSpcReduction="20000"/>
          </a:bodyPr>
          <a:lstStyle/>
          <a:p>
            <a:pPr>
              <a:lnSpc>
                <a:spcPct val="120000"/>
              </a:lnSpc>
            </a:pPr>
            <a:r>
              <a:rPr lang="en-US" b="1" dirty="0" smtClean="0">
                <a:solidFill>
                  <a:schemeClr val="bg1"/>
                </a:solidFill>
              </a:rPr>
              <a:t>Interdisciplinary  discussions were very valuable and beneficial to the report and individual team members.</a:t>
            </a:r>
          </a:p>
          <a:p>
            <a:pPr>
              <a:lnSpc>
                <a:spcPct val="120000"/>
              </a:lnSpc>
            </a:pPr>
            <a:r>
              <a:rPr lang="en-US" b="1" dirty="0" smtClean="0">
                <a:solidFill>
                  <a:schemeClr val="bg1"/>
                </a:solidFill>
              </a:rPr>
              <a:t>Should try to keep the team together to address identified research needs and to aid managers in developing strategies to address the problem.</a:t>
            </a:r>
            <a:endParaRPr lang="en-US" b="1" dirty="0">
              <a:solidFill>
                <a:schemeClr val="bg1"/>
              </a:solidFill>
            </a:endParaRPr>
          </a:p>
        </p:txBody>
      </p:sp>
      <p:sp>
        <p:nvSpPr>
          <p:cNvPr id="6" name="Title 5"/>
          <p:cNvSpPr>
            <a:spLocks noGrp="1"/>
          </p:cNvSpPr>
          <p:nvPr>
            <p:ph type="title"/>
          </p:nvPr>
        </p:nvSpPr>
        <p:spPr/>
        <p:txBody>
          <a:bodyPr>
            <a:normAutofit fontScale="90000"/>
          </a:bodyPr>
          <a:lstStyle/>
          <a:p>
            <a:r>
              <a:rPr lang="en-US" dirty="0"/>
              <a:t>Lake Erie Millennium Network Synthesis Team</a:t>
            </a:r>
          </a:p>
        </p:txBody>
      </p:sp>
    </p:spTree>
    <p:extLst>
      <p:ext uri="{BB962C8B-B14F-4D97-AF65-F5344CB8AC3E}">
        <p14:creationId xmlns:p14="http://schemas.microsoft.com/office/powerpoint/2010/main" val="1622256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752600"/>
            <a:ext cx="8229600" cy="4525963"/>
          </a:xfrm>
        </p:spPr>
        <p:txBody>
          <a:bodyPr>
            <a:normAutofit fontScale="77500" lnSpcReduction="20000"/>
          </a:bodyPr>
          <a:lstStyle/>
          <a:p>
            <a:pPr>
              <a:lnSpc>
                <a:spcPct val="120000"/>
              </a:lnSpc>
            </a:pPr>
            <a:r>
              <a:rPr lang="en-US" sz="3300" b="1" dirty="0" smtClean="0">
                <a:solidFill>
                  <a:schemeClr val="bg1"/>
                </a:solidFill>
              </a:rPr>
              <a:t>Preliminary presentations for managers: February 10, 2010 and March 28, 2011</a:t>
            </a:r>
          </a:p>
          <a:p>
            <a:pPr>
              <a:lnSpc>
                <a:spcPct val="120000"/>
              </a:lnSpc>
            </a:pPr>
            <a:r>
              <a:rPr lang="en-US" sz="3300" b="1" dirty="0" smtClean="0">
                <a:solidFill>
                  <a:schemeClr val="bg1"/>
                </a:solidFill>
              </a:rPr>
              <a:t>9 hours of conference calls since end of March</a:t>
            </a:r>
          </a:p>
          <a:p>
            <a:pPr>
              <a:lnSpc>
                <a:spcPct val="120000"/>
              </a:lnSpc>
            </a:pPr>
            <a:r>
              <a:rPr lang="en-US" sz="3300" b="1" dirty="0" smtClean="0">
                <a:solidFill>
                  <a:schemeClr val="bg1"/>
                </a:solidFill>
              </a:rPr>
              <a:t>10 pages of summary, findings, and implications</a:t>
            </a:r>
          </a:p>
          <a:p>
            <a:pPr lvl="1">
              <a:lnSpc>
                <a:spcPct val="120000"/>
              </a:lnSpc>
            </a:pPr>
            <a:r>
              <a:rPr lang="en-US" sz="3300" b="1" dirty="0" smtClean="0">
                <a:solidFill>
                  <a:schemeClr val="bg1"/>
                </a:solidFill>
              </a:rPr>
              <a:t>23 Findings </a:t>
            </a:r>
          </a:p>
          <a:p>
            <a:pPr lvl="1">
              <a:lnSpc>
                <a:spcPct val="120000"/>
              </a:lnSpc>
            </a:pPr>
            <a:r>
              <a:rPr lang="en-US" sz="3300" b="1" dirty="0" smtClean="0">
                <a:solidFill>
                  <a:schemeClr val="bg1"/>
                </a:solidFill>
              </a:rPr>
              <a:t>28 Implications</a:t>
            </a:r>
          </a:p>
          <a:p>
            <a:pPr>
              <a:lnSpc>
                <a:spcPct val="120000"/>
              </a:lnSpc>
            </a:pPr>
            <a:r>
              <a:rPr lang="en-US" sz="3300" b="1" dirty="0" smtClean="0">
                <a:solidFill>
                  <a:schemeClr val="bg1"/>
                </a:solidFill>
              </a:rPr>
              <a:t>18 research recommendations</a:t>
            </a:r>
          </a:p>
          <a:p>
            <a:pPr>
              <a:lnSpc>
                <a:spcPct val="120000"/>
              </a:lnSpc>
            </a:pPr>
            <a:r>
              <a:rPr lang="en-US" sz="3300" b="1" dirty="0" smtClean="0">
                <a:solidFill>
                  <a:schemeClr val="bg1"/>
                </a:solidFill>
              </a:rPr>
              <a:t>An appendix with some items needing additional discussion</a:t>
            </a:r>
          </a:p>
          <a:p>
            <a:pPr>
              <a:lnSpc>
                <a:spcPct val="120000"/>
              </a:lnSpc>
            </a:pPr>
            <a:endParaRPr lang="en-US" dirty="0"/>
          </a:p>
        </p:txBody>
      </p:sp>
      <p:sp>
        <p:nvSpPr>
          <p:cNvPr id="5" name="Title 4"/>
          <p:cNvSpPr>
            <a:spLocks noGrp="1"/>
          </p:cNvSpPr>
          <p:nvPr>
            <p:ph type="title"/>
          </p:nvPr>
        </p:nvSpPr>
        <p:spPr/>
        <p:txBody>
          <a:bodyPr/>
          <a:lstStyle/>
          <a:p>
            <a:r>
              <a:rPr lang="en-US" dirty="0"/>
              <a:t>Final Report:  June 14, 2011</a:t>
            </a:r>
          </a:p>
        </p:txBody>
      </p:sp>
    </p:spTree>
    <p:extLst>
      <p:ext uri="{BB962C8B-B14F-4D97-AF65-F5344CB8AC3E}">
        <p14:creationId xmlns:p14="http://schemas.microsoft.com/office/powerpoint/2010/main" val="3425557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Sources</a:t>
            </a:r>
            <a:endParaRPr lang="en-US" dirty="0"/>
          </a:p>
        </p:txBody>
      </p:sp>
      <p:sp>
        <p:nvSpPr>
          <p:cNvPr id="3" name="Content Placeholder 2"/>
          <p:cNvSpPr>
            <a:spLocks noGrp="1"/>
          </p:cNvSpPr>
          <p:nvPr>
            <p:ph idx="1"/>
          </p:nvPr>
        </p:nvSpPr>
        <p:spPr>
          <a:xfrm>
            <a:off x="152400" y="1600200"/>
            <a:ext cx="8839200" cy="4525963"/>
          </a:xfrm>
        </p:spPr>
        <p:txBody>
          <a:bodyPr/>
          <a:lstStyle/>
          <a:p>
            <a:r>
              <a:rPr lang="en-US" b="1" dirty="0" smtClean="0"/>
              <a:t>1960s and 70s—primarily point sources (2/3)</a:t>
            </a:r>
          </a:p>
          <a:p>
            <a:r>
              <a:rPr lang="en-US" b="1" dirty="0" smtClean="0"/>
              <a:t>Today loading is coming primarily from agriculture (2/3) but other sources include:</a:t>
            </a:r>
          </a:p>
          <a:p>
            <a:pPr lvl="1"/>
            <a:r>
              <a:rPr lang="en-US" b="1" dirty="0" smtClean="0"/>
              <a:t>Sewage treatment plants and CSOs</a:t>
            </a:r>
          </a:p>
          <a:p>
            <a:pPr lvl="1"/>
            <a:r>
              <a:rPr lang="en-US" b="1" dirty="0" smtClean="0"/>
              <a:t>Lawn fertilizer runoff</a:t>
            </a:r>
          </a:p>
          <a:p>
            <a:pPr lvl="1"/>
            <a:r>
              <a:rPr lang="en-US" b="1" dirty="0" smtClean="0"/>
              <a:t>Water treatment plants</a:t>
            </a:r>
          </a:p>
          <a:p>
            <a:pPr lvl="1"/>
            <a:r>
              <a:rPr lang="en-US" b="1" dirty="0" smtClean="0"/>
              <a:t>Septic tanks</a:t>
            </a:r>
            <a:endParaRPr lang="en-US" b="1" dirty="0"/>
          </a:p>
        </p:txBody>
      </p:sp>
    </p:spTree>
    <p:extLst>
      <p:ext uri="{BB962C8B-B14F-4D97-AF65-F5344CB8AC3E}">
        <p14:creationId xmlns:p14="http://schemas.microsoft.com/office/powerpoint/2010/main" val="772456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88" name="Rectangle 3"/>
          <p:cNvSpPr>
            <a:spLocks noGrp="1" noChangeArrowheads="1"/>
          </p:cNvSpPr>
          <p:nvPr>
            <p:ph idx="1"/>
          </p:nvPr>
        </p:nvSpPr>
        <p:spPr>
          <a:xfrm>
            <a:off x="457200" y="1981200"/>
            <a:ext cx="8229600" cy="4038600"/>
          </a:xfrm>
        </p:spPr>
        <p:txBody>
          <a:bodyPr>
            <a:normAutofit/>
          </a:bodyPr>
          <a:lstStyle/>
          <a:p>
            <a:pPr>
              <a:lnSpc>
                <a:spcPct val="90000"/>
              </a:lnSpc>
            </a:pPr>
            <a:r>
              <a:rPr lang="en-US" sz="2800" b="1" dirty="0" smtClean="0">
                <a:solidFill>
                  <a:schemeClr val="bg1"/>
                </a:solidFill>
              </a:rPr>
              <a:t>HABs—If P concentrations are high (regardless of the source, Ag, sewage, etc.) and water is warm, we will have a HAB (nitrogen concentration will likely determine which of the 6-7 species bloom)</a:t>
            </a:r>
          </a:p>
          <a:p>
            <a:pPr>
              <a:lnSpc>
                <a:spcPct val="90000"/>
              </a:lnSpc>
            </a:pPr>
            <a:r>
              <a:rPr lang="en-US" sz="2800" b="1" dirty="0" smtClean="0">
                <a:solidFill>
                  <a:schemeClr val="bg1"/>
                </a:solidFill>
              </a:rPr>
              <a:t>Nuisance Algae Blooms</a:t>
            </a:r>
          </a:p>
          <a:p>
            <a:pPr lvl="1">
              <a:lnSpc>
                <a:spcPct val="90000"/>
              </a:lnSpc>
            </a:pPr>
            <a:r>
              <a:rPr lang="en-US" b="1" dirty="0" err="1" smtClean="0">
                <a:solidFill>
                  <a:schemeClr val="bg1"/>
                </a:solidFill>
              </a:rPr>
              <a:t>Cladophora</a:t>
            </a:r>
            <a:r>
              <a:rPr lang="en-US" b="1" dirty="0" smtClean="0">
                <a:solidFill>
                  <a:schemeClr val="bg1"/>
                </a:solidFill>
              </a:rPr>
              <a:t>—Whole lake problem.  An attached form.</a:t>
            </a:r>
          </a:p>
          <a:p>
            <a:pPr>
              <a:lnSpc>
                <a:spcPct val="90000"/>
              </a:lnSpc>
            </a:pPr>
            <a:r>
              <a:rPr lang="en-US" sz="2800" b="1" dirty="0" smtClean="0">
                <a:solidFill>
                  <a:schemeClr val="bg1"/>
                </a:solidFill>
              </a:rPr>
              <a:t>Dead Zone in Central Basin</a:t>
            </a:r>
          </a:p>
        </p:txBody>
      </p:sp>
      <p:sp>
        <p:nvSpPr>
          <p:cNvPr id="3" name="Title 2"/>
          <p:cNvSpPr>
            <a:spLocks noGrp="1"/>
          </p:cNvSpPr>
          <p:nvPr>
            <p:ph type="title"/>
          </p:nvPr>
        </p:nvSpPr>
        <p:spPr/>
        <p:txBody>
          <a:bodyPr>
            <a:normAutofit fontScale="90000"/>
          </a:bodyPr>
          <a:lstStyle/>
          <a:p>
            <a:r>
              <a:rPr lang="en-US" dirty="0"/>
              <a:t>Impacts of Increased Phosphorus Concentrations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6" name="Rectangle 3"/>
          <p:cNvSpPr>
            <a:spLocks noGrp="1" noChangeArrowheads="1"/>
          </p:cNvSpPr>
          <p:nvPr>
            <p:ph idx="1"/>
          </p:nvPr>
        </p:nvSpPr>
        <p:spPr>
          <a:xfrm>
            <a:off x="457200" y="1828800"/>
            <a:ext cx="8229600" cy="3848100"/>
          </a:xfrm>
        </p:spPr>
        <p:txBody>
          <a:bodyPr/>
          <a:lstStyle/>
          <a:p>
            <a:r>
              <a:rPr lang="en-US" b="1" dirty="0" smtClean="0">
                <a:solidFill>
                  <a:schemeClr val="bg1"/>
                </a:solidFill>
              </a:rPr>
              <a:t>Warm water (summer problem but now finding them in Maumee River as early as April)</a:t>
            </a:r>
          </a:p>
          <a:p>
            <a:r>
              <a:rPr lang="en-US" b="1" dirty="0" smtClean="0">
                <a:solidFill>
                  <a:schemeClr val="bg1"/>
                </a:solidFill>
              </a:rPr>
              <a:t>High phosphorus levels</a:t>
            </a:r>
          </a:p>
          <a:p>
            <a:r>
              <a:rPr lang="en-US" b="1" dirty="0" smtClean="0">
                <a:solidFill>
                  <a:schemeClr val="bg1"/>
                </a:solidFill>
              </a:rPr>
              <a:t>Zebra/</a:t>
            </a:r>
            <a:r>
              <a:rPr lang="en-US" b="1" dirty="0" err="1" smtClean="0">
                <a:solidFill>
                  <a:schemeClr val="bg1"/>
                </a:solidFill>
              </a:rPr>
              <a:t>quagga</a:t>
            </a:r>
            <a:r>
              <a:rPr lang="en-US" b="1" dirty="0" smtClean="0">
                <a:solidFill>
                  <a:schemeClr val="bg1"/>
                </a:solidFill>
              </a:rPr>
              <a:t> mussels (not required but remove competition</a:t>
            </a:r>
            <a:r>
              <a:rPr lang="en-US" b="1" dirty="0" smtClean="0">
                <a:solidFill>
                  <a:schemeClr val="bg1"/>
                </a:solidFill>
                <a:latin typeface="Arial" charset="0"/>
              </a:rPr>
              <a:t>)</a:t>
            </a:r>
          </a:p>
          <a:p>
            <a:endParaRPr lang="en-US" sz="3600" b="1" dirty="0" smtClean="0">
              <a:latin typeface="Arial" charset="0"/>
            </a:endParaRPr>
          </a:p>
        </p:txBody>
      </p:sp>
      <p:sp>
        <p:nvSpPr>
          <p:cNvPr id="2" name="Title 1"/>
          <p:cNvSpPr>
            <a:spLocks noGrp="1"/>
          </p:cNvSpPr>
          <p:nvPr>
            <p:ph type="title"/>
          </p:nvPr>
        </p:nvSpPr>
        <p:spPr/>
        <p:txBody>
          <a:bodyPr/>
          <a:lstStyle/>
          <a:p>
            <a:r>
              <a:rPr lang="en-US" dirty="0"/>
              <a:t>HAB Requirements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Publication1.jpg"/>
          <p:cNvPicPr>
            <a:picLocks noChangeAspect="1"/>
          </p:cNvPicPr>
          <p:nvPr/>
        </p:nvPicPr>
        <p:blipFill>
          <a:blip r:embed="rId3" cstate="print"/>
          <a:srcRect l="8000" t="10133" r="64000" b="55305"/>
          <a:stretch>
            <a:fillRect/>
          </a:stretch>
        </p:blipFill>
        <p:spPr>
          <a:xfrm>
            <a:off x="2057400" y="1400629"/>
            <a:ext cx="5029200" cy="4390571"/>
          </a:xfrm>
          <a:prstGeom prst="rect">
            <a:avLst/>
          </a:prstGeom>
          <a:ln w="28575" cap="sq">
            <a:noFill/>
            <a:prstDash val="solid"/>
            <a:miter lim="800000"/>
          </a:ln>
          <a:effectLst>
            <a:outerShdw blurRad="50800" dist="38100" dir="2700000" algn="tl" rotWithShape="0">
              <a:srgbClr val="000000">
                <a:alpha val="43000"/>
              </a:srgbClr>
            </a:outerShdw>
            <a:reflection blurRad="6350" stA="50000" endA="275" endPos="40000" dist="101600" dir="5400000" sy="-100000" algn="bl" rotWithShape="0"/>
          </a:effectLst>
        </p:spPr>
      </p:pic>
      <p:pic>
        <p:nvPicPr>
          <p:cNvPr id="29" name="Picture 28" descr="Publication4.jpg"/>
          <p:cNvPicPr>
            <a:picLocks noChangeAspect="1"/>
          </p:cNvPicPr>
          <p:nvPr/>
        </p:nvPicPr>
        <p:blipFill>
          <a:blip r:embed="rId4" cstate="print"/>
          <a:srcRect l="16928" t="41111" r="55752" b="41111"/>
          <a:stretch>
            <a:fillRect/>
          </a:stretch>
        </p:blipFill>
        <p:spPr>
          <a:xfrm>
            <a:off x="838200" y="4191000"/>
            <a:ext cx="2262188"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TextBox 31"/>
          <p:cNvSpPr txBox="1"/>
          <p:nvPr/>
        </p:nvSpPr>
        <p:spPr>
          <a:xfrm>
            <a:off x="4343400" y="6581001"/>
            <a:ext cx="4800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rPr>
              <a:t>Image: Ohio Sea Grant</a:t>
            </a:r>
            <a:endParaRPr lang="en-US" sz="1200" dirty="0">
              <a:solidFill>
                <a:schemeClr val="bg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457200" y="0"/>
            <a:ext cx="8229600" cy="1143000"/>
          </a:xfrm>
        </p:spPr>
        <p:txBody>
          <a:bodyPr/>
          <a:lstStyle/>
          <a:p>
            <a:r>
              <a:rPr lang="en-US" dirty="0"/>
              <a:t>Great Lakes Land Use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b="1" dirty="0" smtClean="0">
                <a:solidFill>
                  <a:schemeClr val="bg1"/>
                </a:solidFill>
              </a:rPr>
              <a:t>1 ppb WHO drinking water limit</a:t>
            </a:r>
          </a:p>
          <a:p>
            <a:r>
              <a:rPr lang="en-US" b="1" dirty="0" smtClean="0">
                <a:solidFill>
                  <a:schemeClr val="bg1"/>
                </a:solidFill>
              </a:rPr>
              <a:t>20 ppb WHO swimming limit</a:t>
            </a:r>
          </a:p>
          <a:p>
            <a:r>
              <a:rPr lang="en-US" b="1" dirty="0" smtClean="0">
                <a:solidFill>
                  <a:schemeClr val="bg1"/>
                </a:solidFill>
              </a:rPr>
              <a:t>60 ppb highest level for Lake Erie till this year</a:t>
            </a:r>
          </a:p>
          <a:p>
            <a:r>
              <a:rPr lang="en-US" b="1" dirty="0" smtClean="0">
                <a:solidFill>
                  <a:schemeClr val="bg1"/>
                </a:solidFill>
              </a:rPr>
              <a:t>84 ppb highest level for Grand Lake St. </a:t>
            </a:r>
            <a:r>
              <a:rPr lang="en-US" b="1" dirty="0" err="1" smtClean="0">
                <a:solidFill>
                  <a:schemeClr val="bg1"/>
                </a:solidFill>
              </a:rPr>
              <a:t>Marys</a:t>
            </a:r>
            <a:r>
              <a:rPr lang="en-US" b="1" dirty="0" smtClean="0">
                <a:solidFill>
                  <a:schemeClr val="bg1"/>
                </a:solidFill>
              </a:rPr>
              <a:t> till last year</a:t>
            </a:r>
          </a:p>
          <a:p>
            <a:r>
              <a:rPr lang="en-US" b="1" dirty="0" smtClean="0">
                <a:solidFill>
                  <a:schemeClr val="bg1"/>
                </a:solidFill>
              </a:rPr>
              <a:t>2000+ Grand Lake St. </a:t>
            </a:r>
            <a:r>
              <a:rPr lang="en-US" b="1" dirty="0" err="1" smtClean="0">
                <a:solidFill>
                  <a:schemeClr val="bg1"/>
                </a:solidFill>
              </a:rPr>
              <a:t>Marys</a:t>
            </a:r>
            <a:r>
              <a:rPr lang="en-US" b="1" dirty="0" smtClean="0">
                <a:solidFill>
                  <a:schemeClr val="bg1"/>
                </a:solidFill>
              </a:rPr>
              <a:t> 2010</a:t>
            </a:r>
          </a:p>
          <a:p>
            <a:r>
              <a:rPr lang="en-US" b="1" dirty="0" smtClean="0">
                <a:solidFill>
                  <a:schemeClr val="bg1"/>
                </a:solidFill>
              </a:rPr>
              <a:t>1200 Lake Erie Maumee Bay area 2011</a:t>
            </a:r>
            <a:endParaRPr lang="en-US" b="1" dirty="0">
              <a:solidFill>
                <a:schemeClr val="bg1"/>
              </a:solidFill>
            </a:endParaRPr>
          </a:p>
        </p:txBody>
      </p:sp>
      <p:sp>
        <p:nvSpPr>
          <p:cNvPr id="5" name="Title 4"/>
          <p:cNvSpPr>
            <a:spLocks noGrp="1"/>
          </p:cNvSpPr>
          <p:nvPr>
            <p:ph type="title"/>
          </p:nvPr>
        </p:nvSpPr>
        <p:spPr/>
        <p:txBody>
          <a:bodyPr/>
          <a:lstStyle/>
          <a:p>
            <a:r>
              <a:rPr lang="en-US" dirty="0" err="1"/>
              <a:t>Microcystin</a:t>
            </a:r>
            <a:r>
              <a:rPr lang="en-US" dirty="0"/>
              <a:t> Concentrations</a:t>
            </a:r>
          </a:p>
        </p:txBody>
      </p:sp>
    </p:spTree>
    <p:extLst>
      <p:ext uri="{BB962C8B-B14F-4D97-AF65-F5344CB8AC3E}">
        <p14:creationId xmlns:p14="http://schemas.microsoft.com/office/powerpoint/2010/main" val="3995526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951037"/>
            <a:ext cx="8229600" cy="4525963"/>
          </a:xfrm>
        </p:spPr>
        <p:txBody>
          <a:bodyPr/>
          <a:lstStyle/>
          <a:p>
            <a:r>
              <a:rPr lang="en-US" b="1" dirty="0" smtClean="0">
                <a:solidFill>
                  <a:schemeClr val="bg1"/>
                </a:solidFill>
              </a:rPr>
              <a:t>Global problem</a:t>
            </a:r>
          </a:p>
          <a:p>
            <a:r>
              <a:rPr lang="en-US" b="1" dirty="0" smtClean="0">
                <a:solidFill>
                  <a:schemeClr val="bg1"/>
                </a:solidFill>
              </a:rPr>
              <a:t>Serious problem in US and Canada</a:t>
            </a:r>
          </a:p>
          <a:p>
            <a:r>
              <a:rPr lang="en-US" b="1" dirty="0" smtClean="0">
                <a:solidFill>
                  <a:schemeClr val="bg1"/>
                </a:solidFill>
              </a:rPr>
              <a:t>Common </a:t>
            </a:r>
            <a:r>
              <a:rPr lang="en-US" b="1" dirty="0">
                <a:solidFill>
                  <a:schemeClr val="bg1"/>
                </a:solidFill>
              </a:rPr>
              <a:t>species in Lake Erie is </a:t>
            </a:r>
            <a:r>
              <a:rPr lang="en-US" b="1" i="1" dirty="0">
                <a:solidFill>
                  <a:schemeClr val="bg1"/>
                </a:solidFill>
              </a:rPr>
              <a:t>Microcystis sp</a:t>
            </a:r>
            <a:r>
              <a:rPr lang="en-US" b="1" dirty="0">
                <a:solidFill>
                  <a:schemeClr val="bg1"/>
                </a:solidFill>
              </a:rPr>
              <a:t>.</a:t>
            </a:r>
          </a:p>
          <a:p>
            <a:r>
              <a:rPr lang="en-US" b="1" dirty="0">
                <a:solidFill>
                  <a:schemeClr val="bg1"/>
                </a:solidFill>
              </a:rPr>
              <a:t>Dominant form in Grand Lake St. </a:t>
            </a:r>
            <a:r>
              <a:rPr lang="en-US" b="1" dirty="0" err="1">
                <a:solidFill>
                  <a:schemeClr val="bg1"/>
                </a:solidFill>
              </a:rPr>
              <a:t>Marys</a:t>
            </a:r>
            <a:r>
              <a:rPr lang="en-US" b="1" dirty="0">
                <a:solidFill>
                  <a:schemeClr val="bg1"/>
                </a:solidFill>
              </a:rPr>
              <a:t> </a:t>
            </a:r>
            <a:r>
              <a:rPr lang="en-US" b="1" dirty="0" smtClean="0">
                <a:solidFill>
                  <a:schemeClr val="bg1"/>
                </a:solidFill>
              </a:rPr>
              <a:t>in 2010 was  </a:t>
            </a:r>
            <a:r>
              <a:rPr lang="en-US" b="1" i="1" dirty="0" smtClean="0">
                <a:solidFill>
                  <a:schemeClr val="bg1"/>
                </a:solidFill>
              </a:rPr>
              <a:t>Aphanizomenon</a:t>
            </a:r>
            <a:r>
              <a:rPr lang="en-US" b="1" dirty="0" smtClean="0">
                <a:solidFill>
                  <a:schemeClr val="bg1"/>
                </a:solidFill>
              </a:rPr>
              <a:t> sp., the same species that bloomed in Lake Erie in the 60s and 70s</a:t>
            </a:r>
            <a:endParaRPr lang="en-US" b="1" dirty="0">
              <a:solidFill>
                <a:schemeClr val="bg1"/>
              </a:solidFill>
            </a:endParaRPr>
          </a:p>
          <a:p>
            <a:endParaRPr lang="en-US" b="1" dirty="0">
              <a:solidFill>
                <a:schemeClr val="bg1"/>
              </a:solidFill>
            </a:endParaRPr>
          </a:p>
        </p:txBody>
      </p:sp>
      <p:sp>
        <p:nvSpPr>
          <p:cNvPr id="5" name="Title 4"/>
          <p:cNvSpPr>
            <a:spLocks noGrp="1"/>
          </p:cNvSpPr>
          <p:nvPr>
            <p:ph type="title"/>
          </p:nvPr>
        </p:nvSpPr>
        <p:spPr/>
        <p:txBody>
          <a:bodyPr>
            <a:normAutofit fontScale="90000"/>
          </a:bodyPr>
          <a:lstStyle/>
          <a:p>
            <a:r>
              <a:rPr lang="en-US" dirty="0"/>
              <a:t>Are HABs only a Lake Erie and Ohio Problem?</a:t>
            </a:r>
          </a:p>
        </p:txBody>
      </p:sp>
    </p:spTree>
    <p:extLst>
      <p:ext uri="{BB962C8B-B14F-4D97-AF65-F5344CB8AC3E}">
        <p14:creationId xmlns:p14="http://schemas.microsoft.com/office/powerpoint/2010/main" val="222017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6978" name="Picture 1" descr="DissolvedP.GIF"/>
          <p:cNvPicPr>
            <a:picLocks noChangeAspect="1"/>
          </p:cNvPicPr>
          <p:nvPr/>
        </p:nvPicPr>
        <p:blipFill>
          <a:blip r:embed="rId2" cstate="print">
            <a:clrChange>
              <a:clrFrom>
                <a:srgbClr val="FFFFCC"/>
              </a:clrFrom>
              <a:clrTo>
                <a:srgbClr val="FFFFCC">
                  <a:alpha val="0"/>
                </a:srgbClr>
              </a:clrTo>
            </a:clrChange>
            <a:extLst>
              <a:ext uri="{28A0092B-C50C-407E-A947-70E740481C1C}">
                <a14:useLocalDpi xmlns:a14="http://schemas.microsoft.com/office/drawing/2010/main" val="0"/>
              </a:ext>
            </a:extLst>
          </a:blip>
          <a:srcRect b="8861"/>
          <a:stretch>
            <a:fillRect/>
          </a:stretch>
        </p:blipFill>
        <p:spPr bwMode="auto">
          <a:xfrm>
            <a:off x="76200" y="228600"/>
            <a:ext cx="900719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DissolvedP.GIF"/>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8373" t="89873" r="33167"/>
          <a:stretch>
            <a:fillRect/>
          </a:stretch>
        </p:blipFill>
        <p:spPr bwMode="auto">
          <a:xfrm>
            <a:off x="4724400" y="556260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normAutofit/>
          </a:bodyPr>
          <a:lstStyle/>
          <a:p>
            <a:r>
              <a:rPr lang="en-US" dirty="0">
                <a:effectLst/>
              </a:rPr>
              <a:t>Target Load Reduction</a:t>
            </a:r>
            <a:br>
              <a:rPr lang="en-US" dirty="0">
                <a:effectLst/>
              </a:rPr>
            </a:br>
            <a:endParaRPr lang="en-US" dirty="0"/>
          </a:p>
        </p:txBody>
      </p:sp>
      <p:sp>
        <p:nvSpPr>
          <p:cNvPr id="3" name="Content Placeholder 2"/>
          <p:cNvSpPr>
            <a:spLocks noGrp="1"/>
          </p:cNvSpPr>
          <p:nvPr>
            <p:ph idx="1"/>
          </p:nvPr>
        </p:nvSpPr>
        <p:spPr>
          <a:xfrm>
            <a:off x="457200" y="1371600"/>
            <a:ext cx="8229600" cy="4754563"/>
          </a:xfrm>
        </p:spPr>
        <p:txBody>
          <a:bodyPr/>
          <a:lstStyle/>
          <a:p>
            <a:r>
              <a:rPr lang="en-US" b="1" dirty="0" smtClean="0">
                <a:effectLst/>
              </a:rPr>
              <a:t>To </a:t>
            </a:r>
            <a:r>
              <a:rPr lang="en-US" b="1" dirty="0">
                <a:effectLst/>
              </a:rPr>
              <a:t>solve the harmful algal bloom problem (HAB) and reduce the size and duration of the dead zone in the Central Basin of Lake Erie, the overall annual load of soluble reactive or dissolved phosphorus to Lake Erie should be reduced by </a:t>
            </a:r>
            <a:r>
              <a:rPr lang="en-US" b="1" dirty="0" smtClean="0">
                <a:effectLst/>
              </a:rPr>
              <a:t>2/3.</a:t>
            </a:r>
          </a:p>
          <a:p>
            <a:r>
              <a:rPr lang="en-US" b="1" dirty="0" smtClean="0">
                <a:effectLst/>
              </a:rPr>
              <a:t>All sources should reduce by 2/3!!</a:t>
            </a:r>
          </a:p>
          <a:p>
            <a:endParaRPr lang="en-US" b="1" dirty="0">
              <a:effectLst/>
            </a:endParaRPr>
          </a:p>
        </p:txBody>
      </p:sp>
    </p:spTree>
    <p:extLst>
      <p:ext uri="{BB962C8B-B14F-4D97-AF65-F5344CB8AC3E}">
        <p14:creationId xmlns:p14="http://schemas.microsoft.com/office/powerpoint/2010/main" val="1993807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p:cNvGraphicFramePr>
            <a:graphicFrameLocks/>
          </p:cNvGraphicFramePr>
          <p:nvPr>
            <p:extLst>
              <p:ext uri="{D42A27DB-BD31-4B8C-83A1-F6EECF244321}">
                <p14:modId xmlns:p14="http://schemas.microsoft.com/office/powerpoint/2010/main" val="1675193727"/>
              </p:ext>
            </p:extLst>
          </p:nvPr>
        </p:nvGraphicFramePr>
        <p:xfrm>
          <a:off x="34159" y="1371600"/>
          <a:ext cx="9144000" cy="533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a:xfrm flipV="1">
            <a:off x="6248400" y="1676400"/>
            <a:ext cx="0" cy="426720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581400" y="1676400"/>
            <a:ext cx="0" cy="426720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Autofit/>
          </a:bodyPr>
          <a:lstStyle/>
          <a:p>
            <a:r>
              <a:rPr lang="en-US" dirty="0"/>
              <a:t>Dissolved Reactive Phosphorus </a:t>
            </a:r>
            <a:r>
              <a:rPr lang="en-US" dirty="0" smtClean="0"/>
              <a:t>Spring Loads</a:t>
            </a:r>
            <a:endParaRPr lang="en-US" dirty="0"/>
          </a:p>
        </p:txBody>
      </p:sp>
    </p:spTree>
    <p:extLst>
      <p:ext uri="{BB962C8B-B14F-4D97-AF65-F5344CB8AC3E}">
        <p14:creationId xmlns:p14="http://schemas.microsoft.com/office/powerpoint/2010/main" val="1720022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Loading</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r>
              <a:rPr lang="en-US" sz="3600" b="1" dirty="0" smtClean="0"/>
              <a:t>Majority of loading occurs during storm events</a:t>
            </a:r>
          </a:p>
          <a:p>
            <a:r>
              <a:rPr lang="en-US" sz="3600" b="1" dirty="0" smtClean="0"/>
              <a:t>90% of loading occurs 10% of time</a:t>
            </a:r>
          </a:p>
        </p:txBody>
      </p:sp>
    </p:spTree>
    <p:extLst>
      <p:ext uri="{BB962C8B-B14F-4D97-AF65-F5344CB8AC3E}">
        <p14:creationId xmlns:p14="http://schemas.microsoft.com/office/powerpoint/2010/main" val="3851506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0C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6979" name="Picture 2"/>
          <p:cNvPicPr>
            <a:picLocks noChangeAspect="1"/>
          </p:cNvPicPr>
          <p:nvPr/>
        </p:nvPicPr>
        <p:blipFill>
          <a:blip r:embed="rId2" cstate="print">
            <a:extLst>
              <a:ext uri="{28A0092B-C50C-407E-A947-70E740481C1C}">
                <a14:useLocalDpi xmlns:a14="http://schemas.microsoft.com/office/drawing/2010/main" val="0"/>
              </a:ext>
            </a:extLst>
          </a:blip>
          <a:srcRect t="21965" r="374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Box 3"/>
          <p:cNvSpPr txBox="1">
            <a:spLocks noChangeArrowheads="1"/>
          </p:cNvSpPr>
          <p:nvPr/>
        </p:nvSpPr>
        <p:spPr bwMode="auto">
          <a:xfrm>
            <a:off x="7292083" y="5562600"/>
            <a:ext cx="1851917" cy="6463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eaLnBrk="1" hangingPunct="1"/>
            <a:r>
              <a:rPr lang="en-US" sz="1800" b="1" dirty="0" smtClean="0">
                <a:solidFill>
                  <a:schemeClr val="bg1"/>
                </a:solidFill>
                <a:effectLst>
                  <a:outerShdw blurRad="38100" dist="38100" dir="2700000" algn="tl">
                    <a:srgbClr val="000000">
                      <a:alpha val="43137"/>
                    </a:srgbClr>
                  </a:outerShdw>
                </a:effectLst>
                <a:latin typeface="+mn-lt"/>
              </a:rPr>
              <a:t>August 11 2011</a:t>
            </a:r>
          </a:p>
          <a:p>
            <a:pPr algn="r" eaLnBrk="1" hangingPunct="1"/>
            <a:r>
              <a:rPr lang="en-US" sz="1800" b="1" dirty="0" smtClean="0">
                <a:solidFill>
                  <a:schemeClr val="bg1"/>
                </a:solidFill>
                <a:effectLst>
                  <a:outerShdw blurRad="38100" dist="38100" dir="2700000" algn="tl">
                    <a:srgbClr val="000000">
                      <a:alpha val="43137"/>
                    </a:srgbClr>
                  </a:outerShdw>
                </a:effectLst>
                <a:latin typeface="+mn-lt"/>
              </a:rPr>
              <a:t> 1330 </a:t>
            </a:r>
            <a:r>
              <a:rPr lang="en-US" sz="1800" b="1" dirty="0" err="1">
                <a:solidFill>
                  <a:schemeClr val="bg1"/>
                </a:solidFill>
                <a:effectLst>
                  <a:outerShdw blurRad="38100" dist="38100" dir="2700000" algn="tl">
                    <a:srgbClr val="000000">
                      <a:alpha val="43137"/>
                    </a:srgbClr>
                  </a:outerShdw>
                </a:effectLst>
                <a:latin typeface="+mn-lt"/>
              </a:rPr>
              <a:t>cfs</a:t>
            </a:r>
            <a:endParaRPr lang="en-US" sz="1800" b="1" dirty="0">
              <a:solidFill>
                <a:schemeClr val="bg1"/>
              </a:solidFill>
              <a:effectLst>
                <a:outerShdw blurRad="38100" dist="38100" dir="2700000" algn="tl">
                  <a:srgbClr val="000000">
                    <a:alpha val="43137"/>
                  </a:srgbClr>
                </a:outerShdw>
              </a:effectLst>
              <a:latin typeface="+mn-lt"/>
            </a:endParaRPr>
          </a:p>
        </p:txBody>
      </p:sp>
      <p:sp>
        <p:nvSpPr>
          <p:cNvPr id="8" name="TextBox 7"/>
          <p:cNvSpPr txBox="1"/>
          <p:nvPr/>
        </p:nvSpPr>
        <p:spPr>
          <a:xfrm>
            <a:off x="5867400" y="6477000"/>
            <a:ext cx="3276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rPr>
              <a:t>Photo: NOAA Satellite Image</a:t>
            </a:r>
            <a:endParaRPr lang="en-US" sz="1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t="23303" r="23567" b="13695"/>
          <a:stretch>
            <a:fillRect/>
          </a:stretch>
        </p:blipFill>
        <p:spPr>
          <a:xfrm>
            <a:off x="0" y="0"/>
            <a:ext cx="9144000" cy="6858000"/>
          </a:xfrm>
          <a:prstGeom prst="rect">
            <a:avLst/>
          </a:prstGeom>
        </p:spPr>
      </p:pic>
      <p:sp>
        <p:nvSpPr>
          <p:cNvPr id="6" name="TextBox 5"/>
          <p:cNvSpPr txBox="1"/>
          <p:nvPr/>
        </p:nvSpPr>
        <p:spPr>
          <a:xfrm>
            <a:off x="5867400" y="6477000"/>
            <a:ext cx="3276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rPr>
              <a:t>Photo: NOAA Satellite Image</a:t>
            </a:r>
            <a:endParaRPr lang="en-US" sz="1200" dirty="0">
              <a:solidFill>
                <a:schemeClr val="bg1"/>
              </a:solidFill>
              <a:effectLst>
                <a:outerShdw blurRad="38100" dist="38100" dir="2700000" algn="tl">
                  <a:srgbClr val="000000">
                    <a:alpha val="43137"/>
                  </a:srgbClr>
                </a:outerShdw>
              </a:effectLst>
              <a:latin typeface="+mj-lt"/>
            </a:endParaRPr>
          </a:p>
        </p:txBody>
      </p:sp>
      <p:sp>
        <p:nvSpPr>
          <p:cNvPr id="7" name="TextBox 3"/>
          <p:cNvSpPr txBox="1">
            <a:spLocks noChangeArrowheads="1"/>
          </p:cNvSpPr>
          <p:nvPr/>
        </p:nvSpPr>
        <p:spPr bwMode="auto">
          <a:xfrm>
            <a:off x="7253674" y="5562600"/>
            <a:ext cx="1890326"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eaLnBrk="1" hangingPunct="1"/>
            <a:r>
              <a:rPr lang="en-US" sz="1800" b="1" dirty="0" smtClean="0">
                <a:solidFill>
                  <a:schemeClr val="bg1"/>
                </a:solidFill>
                <a:effectLst>
                  <a:outerShdw blurRad="38100" dist="38100" dir="2700000" algn="tl">
                    <a:srgbClr val="000000">
                      <a:alpha val="43137"/>
                    </a:srgbClr>
                  </a:outerShdw>
                </a:effectLst>
                <a:latin typeface="+mn-lt"/>
              </a:rPr>
              <a:t>October 9, 2011</a:t>
            </a:r>
          </a:p>
        </p:txBody>
      </p:sp>
    </p:spTree>
    <p:extLst>
      <p:ext uri="{BB962C8B-B14F-4D97-AF65-F5344CB8AC3E}">
        <p14:creationId xmlns:p14="http://schemas.microsoft.com/office/powerpoint/2010/main" val="3147685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52600"/>
            <a:ext cx="4038600" cy="3002280"/>
          </a:xfrm>
        </p:spPr>
        <p:txBody>
          <a:bodyPr>
            <a:normAutofit/>
          </a:bodyPr>
          <a:lstStyle/>
          <a:p>
            <a:pPr algn="l"/>
            <a:r>
              <a:rPr lang="en-US" b="1" dirty="0" smtClean="0">
                <a:latin typeface="+mn-lt"/>
              </a:rPr>
              <a:t>Microcystis near Marblehead</a:t>
            </a:r>
            <a:endParaRPr lang="en-US" b="1" dirty="0">
              <a:latin typeface="+mn-lt"/>
            </a:endParaRPr>
          </a:p>
        </p:txBody>
      </p:sp>
      <p:pic>
        <p:nvPicPr>
          <p:cNvPr id="4" name="Content Placeholder 3"/>
          <p:cNvPicPr>
            <a:picLocks noGrp="1" noChangeAspect="1"/>
          </p:cNvPicPr>
          <p:nvPr>
            <p:ph idx="1"/>
          </p:nvPr>
        </p:nvPicPr>
        <p:blipFill>
          <a:blip r:embed="rId2" cstate="print">
            <a:lum contrast="10000"/>
            <a:extLst>
              <a:ext uri="{28A0092B-C50C-407E-A947-70E740481C1C}">
                <a14:useLocalDpi xmlns:a14="http://schemas.microsoft.com/office/drawing/2010/main" val="0"/>
              </a:ext>
            </a:extLst>
          </a:blip>
          <a:srcRect t="16741"/>
          <a:stretch>
            <a:fillRect/>
          </a:stretch>
        </p:blipFill>
        <p:spPr>
          <a:xfrm>
            <a:off x="4038600" y="18393"/>
            <a:ext cx="5105400" cy="6801122"/>
          </a:xfrm>
          <a:prstGeom prst="rect">
            <a:avLst/>
          </a:prstGeom>
          <a:solidFill>
            <a:srgbClr val="FFFFFF">
              <a:shade val="85000"/>
            </a:srgbClr>
          </a:solidFill>
          <a:ln w="28575"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3"/>
          <p:cNvSpPr txBox="1">
            <a:spLocks noChangeArrowheads="1"/>
          </p:cNvSpPr>
          <p:nvPr/>
        </p:nvSpPr>
        <p:spPr bwMode="auto">
          <a:xfrm>
            <a:off x="7253674" y="5562600"/>
            <a:ext cx="1890326"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eaLnBrk="1" hangingPunct="1"/>
            <a:r>
              <a:rPr lang="en-US" sz="1800" b="1" dirty="0" smtClean="0">
                <a:solidFill>
                  <a:schemeClr val="bg1"/>
                </a:solidFill>
                <a:effectLst>
                  <a:outerShdw blurRad="38100" dist="38100" dir="2700000" algn="tl">
                    <a:srgbClr val="000000">
                      <a:alpha val="43137"/>
                    </a:srgbClr>
                  </a:outerShdw>
                </a:effectLst>
                <a:latin typeface="+mn-lt"/>
              </a:rPr>
              <a:t>October 9, 2011</a:t>
            </a:r>
          </a:p>
        </p:txBody>
      </p:sp>
      <p:sp>
        <p:nvSpPr>
          <p:cNvPr id="6" name="TextBox 5"/>
          <p:cNvSpPr txBox="1"/>
          <p:nvPr/>
        </p:nvSpPr>
        <p:spPr>
          <a:xfrm>
            <a:off x="3657600" y="6477000"/>
            <a:ext cx="54864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rPr>
              <a:t>Photo: Richard Kraus, United States Geological Survey</a:t>
            </a:r>
            <a:endParaRPr lang="en-US" sz="12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0093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27" name="Rectangle 2"/>
          <p:cNvSpPr>
            <a:spLocks noGrp="1" noChangeArrowheads="1"/>
          </p:cNvSpPr>
          <p:nvPr>
            <p:ph type="title" idx="4294967295"/>
          </p:nvPr>
        </p:nvSpPr>
        <p:spPr>
          <a:xfrm>
            <a:off x="0" y="533400"/>
            <a:ext cx="9144000" cy="5821362"/>
          </a:xfrm>
        </p:spPr>
        <p:txBody>
          <a:bodyPr>
            <a:normAutofit/>
          </a:bodyPr>
          <a:lstStyle/>
          <a:p>
            <a:pPr algn="l" eaLnBrk="1" hangingPunct="1"/>
            <a:r>
              <a:rPr lang="en-US" b="1" dirty="0" smtClean="0">
                <a:latin typeface="Arial" charset="0"/>
              </a:rPr>
              <a:t>HABs:</a:t>
            </a:r>
            <a:br>
              <a:rPr lang="en-US" b="1" dirty="0" smtClean="0">
                <a:latin typeface="Arial" charset="0"/>
              </a:rPr>
            </a:br>
            <a:r>
              <a:rPr lang="en-US" b="1" dirty="0" smtClean="0">
                <a:latin typeface="Arial" charset="0"/>
              </a:rPr>
              <a:t>Western Basin Problem</a:t>
            </a:r>
            <a:br>
              <a:rPr lang="en-US" b="1" dirty="0" smtClean="0">
                <a:latin typeface="Arial" charset="0"/>
              </a:rPr>
            </a:br>
            <a:r>
              <a:rPr lang="en-US" b="1" dirty="0" smtClean="0">
                <a:latin typeface="Arial" charset="0"/>
              </a:rPr>
              <a:t>but Contribute to </a:t>
            </a:r>
            <a:br>
              <a:rPr lang="en-US" b="1" dirty="0" smtClean="0">
                <a:latin typeface="Arial" charset="0"/>
              </a:rPr>
            </a:br>
            <a:r>
              <a:rPr lang="en-US" b="1" dirty="0" smtClean="0">
                <a:latin typeface="Arial" charset="0"/>
              </a:rPr>
              <a:t>Oxygen Demand in</a:t>
            </a:r>
            <a:br>
              <a:rPr lang="en-US" b="1" dirty="0" smtClean="0">
                <a:latin typeface="Arial" charset="0"/>
              </a:rPr>
            </a:br>
            <a:r>
              <a:rPr lang="en-US" b="1" dirty="0" smtClean="0">
                <a:latin typeface="Arial" charset="0"/>
              </a:rPr>
              <a:t>the Central Basin, i.e.</a:t>
            </a:r>
            <a:br>
              <a:rPr lang="en-US" b="1" dirty="0" smtClean="0">
                <a:latin typeface="Arial" charset="0"/>
              </a:rPr>
            </a:br>
            <a:r>
              <a:rPr lang="en-US" b="1" dirty="0" smtClean="0">
                <a:latin typeface="Arial" charset="0"/>
              </a:rPr>
              <a:t>the Dead Zone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descr="OSG_LakeDepths_meters"/>
          <p:cNvPicPr>
            <a:picLocks noGrp="1" noChangeAspect="1" noChangeArrowheads="1"/>
          </p:cNvPicPr>
          <p:nvPr>
            <p:ph type="pic" sz="quarter" idx="4294967295"/>
          </p:nvPr>
        </p:nvPicPr>
        <p:blipFill rotWithShape="1">
          <a:blip r:embed="rId2" cstate="print"/>
          <a:srcRect l="396" r="396" b="16025"/>
          <a:stretch/>
        </p:blipFill>
        <p:spPr bwMode="auto">
          <a:xfrm>
            <a:off x="232885" y="504301"/>
            <a:ext cx="8666747" cy="5255367"/>
          </a:xfrm>
          <a:prstGeom prst="rect">
            <a:avLst/>
          </a:prstGeom>
          <a:solidFill>
            <a:srgbClr val="FFFFFF">
              <a:shade val="85000"/>
            </a:srgbClr>
          </a:solidFill>
          <a:ln w="28575"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867400" y="6504801"/>
            <a:ext cx="3276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rPr>
              <a:t>Photo: Ohio Sea Grant</a:t>
            </a:r>
            <a:endParaRPr lang="en-US" sz="12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99905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5" name="Rectangle 2"/>
          <p:cNvSpPr>
            <a:spLocks noGrp="1" noChangeArrowheads="1"/>
          </p:cNvSpPr>
          <p:nvPr>
            <p:ph type="title" idx="4294967295"/>
          </p:nvPr>
        </p:nvSpPr>
        <p:spPr>
          <a:xfrm>
            <a:off x="0" y="2247900"/>
            <a:ext cx="9144000" cy="2362200"/>
          </a:xfrm>
        </p:spPr>
        <p:txBody>
          <a:bodyPr>
            <a:normAutofit/>
          </a:bodyPr>
          <a:lstStyle/>
          <a:p>
            <a:pPr algn="l" eaLnBrk="1" hangingPunct="1"/>
            <a:r>
              <a:rPr lang="en-US" b="1" dirty="0" smtClean="0">
                <a:latin typeface="Arial" charset="0"/>
              </a:rPr>
              <a:t>Dead Zone:</a:t>
            </a:r>
            <a:br>
              <a:rPr lang="en-US" b="1" dirty="0" smtClean="0">
                <a:latin typeface="Arial" charset="0"/>
              </a:rPr>
            </a:br>
            <a:r>
              <a:rPr lang="en-US" b="1" dirty="0" smtClean="0">
                <a:latin typeface="Arial" charset="0"/>
              </a:rPr>
              <a:t>Central Basin Problem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2"/>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l="2595" t="22350" r="7440" b="12573"/>
          <a:stretch>
            <a:fillRect/>
          </a:stretch>
        </p:blipFill>
        <p:spPr bwMode="auto">
          <a:xfrm>
            <a:off x="1466850" y="1676400"/>
            <a:ext cx="6210300" cy="447858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5867400" y="6477000"/>
            <a:ext cx="3276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rPr>
              <a:t>Image: Ohio Sea Grant</a:t>
            </a:r>
            <a:endParaRPr lang="en-US" sz="1200" dirty="0">
              <a:solidFill>
                <a:schemeClr val="bg1"/>
              </a:solidFill>
              <a:effectLst>
                <a:outerShdw blurRad="38100" dist="38100" dir="2700000" algn="tl">
                  <a:srgbClr val="000000">
                    <a:alpha val="43137"/>
                  </a:srgbClr>
                </a:outerShdw>
              </a:effectLst>
              <a:latin typeface="+mj-lt"/>
            </a:endParaRPr>
          </a:p>
        </p:txBody>
      </p:sp>
      <p:sp>
        <p:nvSpPr>
          <p:cNvPr id="6" name="Title 5"/>
          <p:cNvSpPr>
            <a:spLocks noGrp="1"/>
          </p:cNvSpPr>
          <p:nvPr>
            <p:ph type="title"/>
          </p:nvPr>
        </p:nvSpPr>
        <p:spPr/>
        <p:txBody>
          <a:bodyPr/>
          <a:lstStyle/>
          <a:p>
            <a:r>
              <a:rPr lang="en-US" dirty="0" smtClean="0"/>
              <a:t>Lake Erie Cross Section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685800"/>
            <a:ext cx="9144000" cy="6172200"/>
          </a:xfrm>
        </p:spPr>
        <p:txBody>
          <a:bodyPr>
            <a:noAutofit/>
          </a:bodyPr>
          <a:lstStyle/>
          <a:p>
            <a:r>
              <a:rPr lang="en-US" sz="1800" b="1" dirty="0">
                <a:effectLst/>
              </a:rPr>
              <a:t> </a:t>
            </a:r>
          </a:p>
          <a:p>
            <a:pPr lvl="0"/>
            <a:r>
              <a:rPr lang="en-US" sz="2000" b="1" dirty="0" smtClean="0">
                <a:effectLst/>
              </a:rPr>
              <a:t>Eliminate </a:t>
            </a:r>
            <a:r>
              <a:rPr lang="en-US" sz="2000" b="1" dirty="0">
                <a:effectLst/>
              </a:rPr>
              <a:t>fall and winter application of fertilizer and manure. </a:t>
            </a:r>
          </a:p>
          <a:p>
            <a:pPr lvl="0"/>
            <a:r>
              <a:rPr lang="en-US" sz="2000" b="1" dirty="0">
                <a:effectLst/>
              </a:rPr>
              <a:t>Eliminate broadcast application and incorporate the fertilizer </a:t>
            </a:r>
            <a:r>
              <a:rPr lang="en-US" sz="2000" b="1" dirty="0" smtClean="0">
                <a:effectLst/>
              </a:rPr>
              <a:t>into </a:t>
            </a:r>
            <a:r>
              <a:rPr lang="en-US" sz="2000" b="1" dirty="0">
                <a:effectLst/>
              </a:rPr>
              <a:t>soil.</a:t>
            </a:r>
          </a:p>
          <a:p>
            <a:pPr lvl="0"/>
            <a:r>
              <a:rPr lang="en-US" sz="2000" b="1" dirty="0">
                <a:effectLst/>
              </a:rPr>
              <a:t>Soil testing of all fields to determine if we are missing some real problem </a:t>
            </a:r>
            <a:r>
              <a:rPr lang="en-US" sz="2000" b="1" dirty="0" smtClean="0">
                <a:effectLst/>
              </a:rPr>
              <a:t>spots and to prevent application of too much.</a:t>
            </a:r>
            <a:endParaRPr lang="en-US" sz="2000" b="1" dirty="0">
              <a:effectLst/>
            </a:endParaRPr>
          </a:p>
          <a:p>
            <a:pPr lvl="0"/>
            <a:r>
              <a:rPr lang="en-US" sz="2000" b="1" dirty="0">
                <a:effectLst/>
              </a:rPr>
              <a:t>Do not apply P at levels above agronomic needs </a:t>
            </a:r>
            <a:r>
              <a:rPr lang="en-US" sz="2000" b="1" dirty="0" smtClean="0">
                <a:effectLst/>
              </a:rPr>
              <a:t>recommended </a:t>
            </a:r>
            <a:r>
              <a:rPr lang="en-US" sz="2000" b="1" dirty="0">
                <a:effectLst/>
              </a:rPr>
              <a:t>by OSU</a:t>
            </a:r>
            <a:r>
              <a:rPr lang="en-US" sz="2000" b="1" dirty="0" smtClean="0">
                <a:effectLst/>
              </a:rPr>
              <a:t>.</a:t>
            </a:r>
          </a:p>
          <a:p>
            <a:pPr lvl="0"/>
            <a:r>
              <a:rPr lang="en-US" sz="2000" b="1" dirty="0" smtClean="0">
                <a:effectLst/>
              </a:rPr>
              <a:t>Use appropriate fertilizer, e.g., don’t apply nitrogen in fall/winter</a:t>
            </a:r>
            <a:endParaRPr lang="en-US" sz="2000" b="1" dirty="0">
              <a:effectLst/>
            </a:endParaRPr>
          </a:p>
          <a:p>
            <a:pPr lvl="0"/>
            <a:r>
              <a:rPr lang="en-US" sz="2000" b="1" dirty="0">
                <a:effectLst/>
              </a:rPr>
              <a:t>Do not apply fertilizer when rain is forecast to occur within 48 hours.</a:t>
            </a:r>
          </a:p>
          <a:p>
            <a:pPr lvl="0"/>
            <a:r>
              <a:rPr lang="en-US" sz="2000" b="1" dirty="0">
                <a:effectLst/>
              </a:rPr>
              <a:t>Place a moratorium on the addition of more tiles to remove water from agricultural fields.  It appears that over 50% of the dissolved phosphorus leaving fields is going through the </a:t>
            </a:r>
            <a:r>
              <a:rPr lang="en-US" sz="2000" b="1" dirty="0" smtClean="0">
                <a:effectLst/>
              </a:rPr>
              <a:t>tiles—POINT SOURCES</a:t>
            </a:r>
            <a:endParaRPr lang="en-US" sz="2000" b="1" dirty="0">
              <a:effectLst/>
            </a:endParaRPr>
          </a:p>
          <a:p>
            <a:pPr lvl="0"/>
            <a:r>
              <a:rPr lang="en-US" sz="2000" b="1" dirty="0">
                <a:effectLst/>
              </a:rPr>
              <a:t>Consider reducing the size of farms falling under CAFO regulations so more of the unregulated operations are regulated.</a:t>
            </a:r>
          </a:p>
          <a:p>
            <a:pPr lvl="0"/>
            <a:r>
              <a:rPr lang="en-US" sz="2000" b="1" dirty="0">
                <a:effectLst/>
              </a:rPr>
              <a:t>Improve recommendations made by soil testing laboratories regarding amount of P to be </a:t>
            </a:r>
            <a:r>
              <a:rPr lang="en-US" sz="2000" b="1" dirty="0" smtClean="0">
                <a:effectLst/>
              </a:rPr>
              <a:t>added (30% of Ohio fields have too much P already)</a:t>
            </a:r>
            <a:endParaRPr lang="en-US" sz="2000" b="1" dirty="0">
              <a:effectLst/>
            </a:endParaRPr>
          </a:p>
          <a:p>
            <a:endParaRPr lang="en-US" sz="1600" b="1" dirty="0"/>
          </a:p>
        </p:txBody>
      </p:sp>
      <p:sp>
        <p:nvSpPr>
          <p:cNvPr id="5" name="Title 4"/>
          <p:cNvSpPr>
            <a:spLocks noGrp="1"/>
          </p:cNvSpPr>
          <p:nvPr>
            <p:ph type="title"/>
          </p:nvPr>
        </p:nvSpPr>
        <p:spPr>
          <a:xfrm>
            <a:off x="457200" y="0"/>
            <a:ext cx="8229600" cy="1066800"/>
          </a:xfrm>
        </p:spPr>
        <p:txBody>
          <a:bodyPr>
            <a:normAutofit/>
          </a:bodyPr>
          <a:lstStyle/>
          <a:p>
            <a:r>
              <a:rPr lang="en-US" sz="3600" dirty="0"/>
              <a:t>Possible Agriculture Action Areas</a:t>
            </a:r>
          </a:p>
        </p:txBody>
      </p:sp>
    </p:spTree>
    <p:extLst>
      <p:ext uri="{BB962C8B-B14F-4D97-AF65-F5344CB8AC3E}">
        <p14:creationId xmlns:p14="http://schemas.microsoft.com/office/powerpoint/2010/main" val="165425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62" name="Title 1"/>
          <p:cNvSpPr>
            <a:spLocks noGrp="1"/>
          </p:cNvSpPr>
          <p:nvPr>
            <p:ph type="title"/>
          </p:nvPr>
        </p:nvSpPr>
        <p:spPr>
          <a:xfrm>
            <a:off x="228600" y="152400"/>
            <a:ext cx="8686800" cy="990600"/>
          </a:xfrm>
        </p:spPr>
        <p:txBody>
          <a:bodyPr>
            <a:noAutofit/>
          </a:bodyPr>
          <a:lstStyle/>
          <a:p>
            <a:pPr eaLnBrk="1" hangingPunct="1"/>
            <a:r>
              <a:rPr lang="en-US" b="1" dirty="0" smtClean="0">
                <a:latin typeface="+mn-lt"/>
              </a:rPr>
              <a:t>What other levers can we turn?</a:t>
            </a:r>
          </a:p>
        </p:txBody>
      </p:sp>
      <p:sp>
        <p:nvSpPr>
          <p:cNvPr id="3" name="Content Placeholder 2"/>
          <p:cNvSpPr>
            <a:spLocks noGrp="1"/>
          </p:cNvSpPr>
          <p:nvPr>
            <p:ph idx="1"/>
          </p:nvPr>
        </p:nvSpPr>
        <p:spPr>
          <a:xfrm>
            <a:off x="0" y="990600"/>
            <a:ext cx="8991600" cy="5032375"/>
          </a:xfrm>
        </p:spPr>
        <p:txBody>
          <a:bodyPr>
            <a:noAutofit/>
          </a:bodyPr>
          <a:lstStyle/>
          <a:p>
            <a:r>
              <a:rPr lang="en-US" sz="2400" b="1" u="sng" dirty="0">
                <a:effectLst/>
              </a:rPr>
              <a:t>Lawn Care Recommendations</a:t>
            </a:r>
            <a:endParaRPr lang="en-US" sz="2400" dirty="0">
              <a:effectLst/>
            </a:endParaRPr>
          </a:p>
          <a:p>
            <a:pPr lvl="0"/>
            <a:r>
              <a:rPr lang="en-US" sz="2400" dirty="0">
                <a:effectLst/>
              </a:rPr>
              <a:t>Encourage Scott's and all lawn care fertilizer sellers and their applicators to meet the zero P goal set by Scott's on 1 January 2012 rather than 1 January 2013.</a:t>
            </a:r>
          </a:p>
          <a:p>
            <a:r>
              <a:rPr lang="en-US" sz="2400" b="1" u="sng" dirty="0">
                <a:effectLst/>
              </a:rPr>
              <a:t>Sewage Treatment Plant Recommendations</a:t>
            </a:r>
            <a:endParaRPr lang="en-US" sz="2400" dirty="0">
              <a:effectLst/>
            </a:endParaRPr>
          </a:p>
          <a:p>
            <a:pPr lvl="0"/>
            <a:r>
              <a:rPr lang="en-US" sz="2400" dirty="0">
                <a:effectLst/>
              </a:rPr>
              <a:t>Cut allowable discharge levels of P in half.</a:t>
            </a:r>
          </a:p>
          <a:p>
            <a:pPr lvl="0"/>
            <a:r>
              <a:rPr lang="en-US" sz="2400" dirty="0">
                <a:effectLst/>
              </a:rPr>
              <a:t>Expedite actions to eliminate CSOs.</a:t>
            </a:r>
          </a:p>
          <a:p>
            <a:r>
              <a:rPr lang="en-US" sz="2400" b="1" u="sng" dirty="0">
                <a:effectLst/>
              </a:rPr>
              <a:t>Water Treatment Plant Recommendations</a:t>
            </a:r>
            <a:endParaRPr lang="en-US" sz="2400" dirty="0">
              <a:effectLst/>
            </a:endParaRPr>
          </a:p>
          <a:p>
            <a:pPr lvl="0"/>
            <a:r>
              <a:rPr lang="en-US" sz="2400" dirty="0">
                <a:effectLst/>
              </a:rPr>
              <a:t>Water treatment plant operators should stop using </a:t>
            </a:r>
            <a:r>
              <a:rPr lang="en-US" sz="2400" dirty="0" err="1">
                <a:effectLst/>
              </a:rPr>
              <a:t>ortho</a:t>
            </a:r>
            <a:r>
              <a:rPr lang="en-US" sz="2400" dirty="0">
                <a:effectLst/>
              </a:rPr>
              <a:t>-P as a corrosion reduction strategy.</a:t>
            </a:r>
          </a:p>
          <a:p>
            <a:r>
              <a:rPr lang="en-US" sz="2400" b="1" u="sng" dirty="0">
                <a:effectLst/>
              </a:rPr>
              <a:t>Septic Tanks</a:t>
            </a:r>
            <a:endParaRPr lang="en-US" sz="2400" dirty="0">
              <a:effectLst/>
            </a:endParaRPr>
          </a:p>
          <a:p>
            <a:pPr lvl="0"/>
            <a:r>
              <a:rPr lang="en-US" sz="2400" dirty="0">
                <a:effectLst/>
              </a:rPr>
              <a:t>Assure that all septic tanks are connected and working properly.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9" name="Rectangle 2"/>
          <p:cNvSpPr>
            <a:spLocks noGrp="1" noChangeArrowheads="1"/>
          </p:cNvSpPr>
          <p:nvPr>
            <p:ph type="title"/>
          </p:nvPr>
        </p:nvSpPr>
        <p:spPr>
          <a:noFill/>
        </p:spPr>
        <p:txBody>
          <a:bodyPr>
            <a:noAutofit/>
          </a:bodyPr>
          <a:lstStyle/>
          <a:p>
            <a:pPr eaLnBrk="1" hangingPunct="1"/>
            <a:r>
              <a:rPr lang="en-US" b="1" dirty="0" smtClean="0">
                <a:latin typeface="+mn-lt"/>
              </a:rPr>
              <a:t>Zebra Mussel </a:t>
            </a:r>
            <a:r>
              <a:rPr lang="en-US" b="1" dirty="0" err="1" smtClean="0">
                <a:latin typeface="+mn-lt"/>
              </a:rPr>
              <a:t>vs</a:t>
            </a:r>
            <a:r>
              <a:rPr lang="en-US" b="1" dirty="0" smtClean="0">
                <a:latin typeface="+mn-lt"/>
              </a:rPr>
              <a:t> </a:t>
            </a:r>
            <a:r>
              <a:rPr lang="en-US" b="1" dirty="0" err="1" smtClean="0">
                <a:latin typeface="+mn-lt"/>
              </a:rPr>
              <a:t>Quagga</a:t>
            </a:r>
            <a:r>
              <a:rPr lang="en-US" b="1" dirty="0" smtClean="0">
                <a:latin typeface="+mn-lt"/>
              </a:rPr>
              <a:t> Mussel</a:t>
            </a:r>
          </a:p>
        </p:txBody>
      </p:sp>
      <p:pic>
        <p:nvPicPr>
          <p:cNvPr id="121860" name="Picture 3" descr="P010"/>
          <p:cNvPicPr>
            <a:picLocks noChangeAspect="1" noChangeArrowheads="1"/>
          </p:cNvPicPr>
          <p:nvPr/>
        </p:nvPicPr>
        <p:blipFill>
          <a:blip r:embed="rId3" cstate="print">
            <a:clrChange>
              <a:clrFrom>
                <a:srgbClr val="E3E3E1"/>
              </a:clrFrom>
              <a:clrTo>
                <a:srgbClr val="E3E3E1">
                  <a:alpha val="0"/>
                </a:srgbClr>
              </a:clrTo>
            </a:clrChange>
            <a:lum bright="10000"/>
            <a:extLst>
              <a:ext uri="{28A0092B-C50C-407E-A947-70E740481C1C}">
                <a14:useLocalDpi xmlns:a14="http://schemas.microsoft.com/office/drawing/2010/main" val="0"/>
              </a:ext>
            </a:extLst>
          </a:blip>
          <a:srcRect l="17822" t="12379" r="12871" b="10251"/>
          <a:stretch>
            <a:fillRect/>
          </a:stretch>
        </p:blipFill>
        <p:spPr bwMode="auto">
          <a:xfrm>
            <a:off x="1905000" y="2286000"/>
            <a:ext cx="533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867400" y="6477000"/>
            <a:ext cx="3276600" cy="276999"/>
          </a:xfrm>
          <a:prstGeom prst="rect">
            <a:avLst/>
          </a:prstGeom>
          <a:noFill/>
        </p:spPr>
        <p:txBody>
          <a:bodyPr wrap="square" rtlCol="0">
            <a:spAutoFit/>
          </a:bodyPr>
          <a:lstStyle/>
          <a:p>
            <a:pPr algn="r"/>
            <a:r>
              <a:rPr lang="en-US" sz="1200" dirty="0" smtClean="0">
                <a:solidFill>
                  <a:schemeClr val="bg1"/>
                </a:solidFill>
                <a:effectLst>
                  <a:outerShdw blurRad="38100" dist="38100" dir="2700000" algn="tl">
                    <a:srgbClr val="000000">
                      <a:alpha val="43137"/>
                    </a:srgbClr>
                  </a:outerShdw>
                </a:effectLst>
              </a:rPr>
              <a:t>Photo: Ohio Sea Grant</a:t>
            </a:r>
            <a:endParaRPr lang="en-US" sz="1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95" name="Rectangle 2"/>
          <p:cNvSpPr>
            <a:spLocks noGrp="1" noChangeArrowheads="1"/>
          </p:cNvSpPr>
          <p:nvPr>
            <p:ph type="title"/>
          </p:nvPr>
        </p:nvSpPr>
        <p:spPr/>
        <p:txBody>
          <a:bodyPr>
            <a:normAutofit fontScale="90000"/>
          </a:bodyPr>
          <a:lstStyle/>
          <a:p>
            <a:pPr eaLnBrk="1" hangingPunct="1"/>
            <a:r>
              <a:rPr lang="en-US" sz="4800" b="1" dirty="0" smtClean="0">
                <a:latin typeface="+mn-lt"/>
              </a:rPr>
              <a:t>Climate change is making these problems worse!</a:t>
            </a:r>
          </a:p>
        </p:txBody>
      </p:sp>
      <p:sp>
        <p:nvSpPr>
          <p:cNvPr id="136196" name="Rectangle 3"/>
          <p:cNvSpPr>
            <a:spLocks noGrp="1" noChangeArrowheads="1"/>
          </p:cNvSpPr>
          <p:nvPr>
            <p:ph idx="1"/>
          </p:nvPr>
        </p:nvSpPr>
        <p:spPr>
          <a:xfrm>
            <a:off x="457200" y="1905000"/>
            <a:ext cx="8229600" cy="4525963"/>
          </a:xfrm>
        </p:spPr>
        <p:txBody>
          <a:bodyPr>
            <a:normAutofit fontScale="92500"/>
          </a:bodyPr>
          <a:lstStyle/>
          <a:p>
            <a:r>
              <a:rPr lang="en-US" sz="2800" b="1" dirty="0" smtClean="0">
                <a:solidFill>
                  <a:schemeClr val="bg1"/>
                </a:solidFill>
              </a:rPr>
              <a:t>Warm water favors HABs</a:t>
            </a:r>
          </a:p>
          <a:p>
            <a:r>
              <a:rPr lang="en-US" sz="2800" b="1" dirty="0" smtClean="0">
                <a:solidFill>
                  <a:schemeClr val="bg1"/>
                </a:solidFill>
              </a:rPr>
              <a:t>Warm water increases oxygen depletion rates</a:t>
            </a:r>
          </a:p>
          <a:p>
            <a:r>
              <a:rPr lang="en-US" sz="2800" b="1" dirty="0" smtClean="0">
                <a:solidFill>
                  <a:schemeClr val="bg1"/>
                </a:solidFill>
              </a:rPr>
              <a:t>More severe storms will </a:t>
            </a:r>
            <a:r>
              <a:rPr lang="en-US" sz="2800" b="1" dirty="0" err="1" smtClean="0">
                <a:solidFill>
                  <a:schemeClr val="bg1"/>
                </a:solidFill>
              </a:rPr>
              <a:t>resuspend</a:t>
            </a:r>
            <a:r>
              <a:rPr lang="en-US" sz="2800" b="1" dirty="0" smtClean="0">
                <a:solidFill>
                  <a:schemeClr val="bg1"/>
                </a:solidFill>
              </a:rPr>
              <a:t> more sediment and increase erosion and nutrient loading</a:t>
            </a:r>
          </a:p>
          <a:p>
            <a:pPr lvl="1"/>
            <a:r>
              <a:rPr lang="en-US" b="1" dirty="0" smtClean="0">
                <a:solidFill>
                  <a:schemeClr val="bg1"/>
                </a:solidFill>
              </a:rPr>
              <a:t>Critically important point—with no changes in Ag practices, warmer weather and increased frequency of severe storms could increase negative impact of existing practices.</a:t>
            </a:r>
          </a:p>
          <a:p>
            <a:r>
              <a:rPr lang="en-US" sz="2800" b="1" dirty="0" smtClean="0">
                <a:solidFill>
                  <a:schemeClr val="bg1"/>
                </a:solidFill>
              </a:rPr>
              <a:t>Lake levels—uncertain/probably down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nchor="t"/>
          <a:lstStyle/>
          <a:p>
            <a:pPr algn="ctr"/>
            <a:r>
              <a:rPr lang="en-US" sz="3200" dirty="0"/>
              <a:t>Maumee Storm Runoff Statistics </a:t>
            </a:r>
            <a:r>
              <a:rPr lang="en-US" sz="3200" dirty="0" smtClean="0"/>
              <a:t/>
            </a:r>
            <a:br>
              <a:rPr lang="en-US" sz="3200" dirty="0" smtClean="0"/>
            </a:br>
            <a:r>
              <a:rPr lang="en-US" sz="3200" dirty="0" smtClean="0"/>
              <a:t>(</a:t>
            </a:r>
            <a:r>
              <a:rPr lang="en-US" sz="3200" dirty="0"/>
              <a:t>1960-2010)</a:t>
            </a:r>
            <a:endParaRPr lang="en-US" dirty="0"/>
          </a:p>
        </p:txBody>
      </p:sp>
      <p:sp>
        <p:nvSpPr>
          <p:cNvPr id="307203" name="Rectangle 3"/>
          <p:cNvSpPr>
            <a:spLocks noGrp="1" noChangeArrowheads="1"/>
          </p:cNvSpPr>
          <p:nvPr>
            <p:ph type="body" idx="1"/>
          </p:nvPr>
        </p:nvSpPr>
        <p:spPr>
          <a:xfrm>
            <a:off x="525463" y="1600200"/>
            <a:ext cx="8067675" cy="4648199"/>
          </a:xfrm>
        </p:spPr>
        <p:txBody>
          <a:bodyPr>
            <a:normAutofit/>
          </a:bodyPr>
          <a:lstStyle/>
          <a:p>
            <a:pPr>
              <a:lnSpc>
                <a:spcPct val="90000"/>
              </a:lnSpc>
            </a:pPr>
            <a:r>
              <a:rPr lang="en-US" sz="2800" b="1" dirty="0"/>
              <a:t>Statistically significant increases:</a:t>
            </a:r>
          </a:p>
          <a:p>
            <a:pPr lvl="1">
              <a:lnSpc>
                <a:spcPct val="90000"/>
              </a:lnSpc>
            </a:pPr>
            <a:r>
              <a:rPr lang="en-US" sz="2400" b="1" dirty="0"/>
              <a:t>Number of storm runoff events per year (67% increase)</a:t>
            </a:r>
          </a:p>
          <a:p>
            <a:pPr lvl="1">
              <a:lnSpc>
                <a:spcPct val="90000"/>
              </a:lnSpc>
            </a:pPr>
            <a:r>
              <a:rPr lang="en-US" sz="2400" b="1" dirty="0"/>
              <a:t>Number of spring runoff events (40%)</a:t>
            </a:r>
          </a:p>
          <a:p>
            <a:pPr lvl="1">
              <a:lnSpc>
                <a:spcPct val="90000"/>
              </a:lnSpc>
            </a:pPr>
            <a:r>
              <a:rPr lang="en-US" sz="2400" b="1" dirty="0"/>
              <a:t>Number of winter runoff events (47%)</a:t>
            </a:r>
          </a:p>
          <a:p>
            <a:pPr lvl="1">
              <a:lnSpc>
                <a:spcPct val="90000"/>
              </a:lnSpc>
            </a:pPr>
            <a:r>
              <a:rPr lang="en-US" sz="2400" b="1" dirty="0"/>
              <a:t>Annual storm discharge (53%)</a:t>
            </a:r>
          </a:p>
          <a:p>
            <a:pPr lvl="1">
              <a:lnSpc>
                <a:spcPct val="90000"/>
              </a:lnSpc>
            </a:pPr>
            <a:r>
              <a:rPr lang="en-US" sz="2400" b="1" dirty="0"/>
              <a:t>Summer storm discharge (27%)</a:t>
            </a:r>
          </a:p>
          <a:p>
            <a:pPr>
              <a:lnSpc>
                <a:spcPct val="90000"/>
              </a:lnSpc>
            </a:pPr>
            <a:r>
              <a:rPr lang="en-US" sz="2800" b="1" dirty="0"/>
              <a:t>Other seasonal comparisons show increases but </a:t>
            </a:r>
            <a:r>
              <a:rPr lang="en-US" sz="2800" b="1" dirty="0" smtClean="0"/>
              <a:t>they are not </a:t>
            </a:r>
            <a:r>
              <a:rPr lang="en-US" sz="2800" b="1" dirty="0"/>
              <a:t>significant </a:t>
            </a:r>
          </a:p>
          <a:p>
            <a:pPr>
              <a:lnSpc>
                <a:spcPct val="90000"/>
              </a:lnSpc>
            </a:pPr>
            <a:r>
              <a:rPr lang="en-US" sz="2800" b="1" dirty="0"/>
              <a:t>Rapid increases 1960-1970, slower increases since</a:t>
            </a:r>
          </a:p>
        </p:txBody>
      </p:sp>
      <p:sp>
        <p:nvSpPr>
          <p:cNvPr id="2" name="TextBox 1"/>
          <p:cNvSpPr txBox="1"/>
          <p:nvPr/>
        </p:nvSpPr>
        <p:spPr>
          <a:xfrm>
            <a:off x="5867400" y="6019800"/>
            <a:ext cx="3276600" cy="646331"/>
          </a:xfrm>
          <a:prstGeom prst="rect">
            <a:avLst/>
          </a:prstGeom>
          <a:noFill/>
        </p:spPr>
        <p:txBody>
          <a:bodyPr wrap="square" rtlCol="0">
            <a:spAutoFit/>
          </a:bodyPr>
          <a:lstStyle/>
          <a:p>
            <a:r>
              <a:rPr lang="en-US" dirty="0" smtClean="0">
                <a:solidFill>
                  <a:schemeClr val="bg1"/>
                </a:solidFill>
              </a:rPr>
              <a:t>Source:  Dr. Peter Richards, Heidelberg University</a:t>
            </a:r>
            <a:endParaRPr lang="en-US" dirty="0">
              <a:solidFill>
                <a:schemeClr val="bg1"/>
              </a:solidFill>
            </a:endParaRPr>
          </a:p>
        </p:txBody>
      </p:sp>
    </p:spTree>
    <p:extLst>
      <p:ext uri="{BB962C8B-B14F-4D97-AF65-F5344CB8AC3E}">
        <p14:creationId xmlns:p14="http://schemas.microsoft.com/office/powerpoint/2010/main" val="1929752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Time for Recovery</a:t>
            </a:r>
            <a:endParaRPr lang="en-US" dirty="0"/>
          </a:p>
        </p:txBody>
      </p:sp>
      <p:sp>
        <p:nvSpPr>
          <p:cNvPr id="3" name="Content Placeholder 2"/>
          <p:cNvSpPr>
            <a:spLocks noGrp="1"/>
          </p:cNvSpPr>
          <p:nvPr>
            <p:ph idx="1"/>
          </p:nvPr>
        </p:nvSpPr>
        <p:spPr/>
        <p:txBody>
          <a:bodyPr/>
          <a:lstStyle/>
          <a:p>
            <a:r>
              <a:rPr lang="en-US" b="1" dirty="0" smtClean="0"/>
              <a:t>Because Lake Erie is the smallest of the Great Lakes by volume, the retention time for water in the Lake is very short compared to the other 4 lakes—Western Basin retention time is 20-50 days.  </a:t>
            </a:r>
            <a:r>
              <a:rPr lang="en-US" b="1" u="sng" dirty="0" smtClean="0"/>
              <a:t>Therefore, </a:t>
            </a:r>
            <a:r>
              <a:rPr lang="en-US" b="1" u="sng" smtClean="0"/>
              <a:t>if reduced loading </a:t>
            </a:r>
            <a:r>
              <a:rPr lang="en-US" b="1" u="sng" dirty="0" smtClean="0"/>
              <a:t>targets are reached, recovery will be almost immediate.</a:t>
            </a:r>
            <a:endParaRPr lang="en-US" b="1" u="sng" dirty="0"/>
          </a:p>
        </p:txBody>
      </p:sp>
    </p:spTree>
    <p:extLst>
      <p:ext uri="{BB962C8B-B14F-4D97-AF65-F5344CB8AC3E}">
        <p14:creationId xmlns:p14="http://schemas.microsoft.com/office/powerpoint/2010/main" val="2713770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55" name="Rectangle 2"/>
          <p:cNvSpPr>
            <a:spLocks noGrp="1" noChangeArrowheads="1"/>
          </p:cNvSpPr>
          <p:nvPr>
            <p:ph type="title"/>
          </p:nvPr>
        </p:nvSpPr>
        <p:spPr/>
        <p:txBody>
          <a:bodyPr>
            <a:noAutofit/>
          </a:bodyPr>
          <a:lstStyle/>
          <a:p>
            <a:pPr eaLnBrk="1" hangingPunct="1"/>
            <a:r>
              <a:rPr lang="en-US" b="1" dirty="0" smtClean="0">
                <a:latin typeface="+mn-lt"/>
              </a:rPr>
              <a:t>For more information:</a:t>
            </a:r>
            <a:br>
              <a:rPr lang="en-US" b="1" dirty="0" smtClean="0">
                <a:latin typeface="+mn-lt"/>
              </a:rPr>
            </a:br>
            <a:r>
              <a:rPr lang="en-US" b="1" dirty="0" smtClean="0">
                <a:latin typeface="+mn-lt"/>
              </a:rPr>
              <a:t>Dr. Jeff Reutter, Director</a:t>
            </a:r>
          </a:p>
        </p:txBody>
      </p:sp>
      <p:sp>
        <p:nvSpPr>
          <p:cNvPr id="151556" name="Rectangle 3"/>
          <p:cNvSpPr>
            <a:spLocks noGrp="1" noChangeArrowheads="1"/>
          </p:cNvSpPr>
          <p:nvPr>
            <p:ph sz="half" idx="1"/>
          </p:nvPr>
        </p:nvSpPr>
        <p:spPr>
          <a:xfrm>
            <a:off x="457200" y="1951037"/>
            <a:ext cx="4038600" cy="4525963"/>
          </a:xfrm>
        </p:spPr>
        <p:txBody>
          <a:bodyPr anchor="ctr" anchorCtr="0">
            <a:normAutofit/>
          </a:bodyPr>
          <a:lstStyle/>
          <a:p>
            <a:pPr marL="0" indent="0" eaLnBrk="1" hangingPunct="1">
              <a:buNone/>
            </a:pPr>
            <a:r>
              <a:rPr lang="en-US" sz="3000" b="1" dirty="0" smtClean="0">
                <a:solidFill>
                  <a:schemeClr val="bg1"/>
                </a:solidFill>
              </a:rPr>
              <a:t>Ohio Sea Grant and Stone Lab</a:t>
            </a:r>
          </a:p>
          <a:p>
            <a:pPr marL="0" indent="0" eaLnBrk="1" hangingPunct="1">
              <a:buNone/>
            </a:pPr>
            <a:r>
              <a:rPr lang="en-US" sz="3000" b="1" dirty="0" smtClean="0">
                <a:solidFill>
                  <a:schemeClr val="bg1"/>
                </a:solidFill>
              </a:rPr>
              <a:t>Ohio State Univ.</a:t>
            </a:r>
          </a:p>
          <a:p>
            <a:pPr marL="0" indent="0" eaLnBrk="1" hangingPunct="1">
              <a:buNone/>
            </a:pPr>
            <a:r>
              <a:rPr lang="en-US" sz="3000" b="1" dirty="0" smtClean="0">
                <a:solidFill>
                  <a:schemeClr val="bg1"/>
                </a:solidFill>
              </a:rPr>
              <a:t>1314 Kinnear Rd.</a:t>
            </a:r>
          </a:p>
          <a:p>
            <a:pPr marL="0" indent="0" eaLnBrk="1" hangingPunct="1">
              <a:buNone/>
            </a:pPr>
            <a:r>
              <a:rPr lang="en-US" sz="3000" b="1" dirty="0" smtClean="0">
                <a:solidFill>
                  <a:schemeClr val="bg1"/>
                </a:solidFill>
              </a:rPr>
              <a:t>Col, OH 43212</a:t>
            </a:r>
          </a:p>
          <a:p>
            <a:pPr marL="0" indent="0" eaLnBrk="1" hangingPunct="1">
              <a:buNone/>
            </a:pPr>
            <a:r>
              <a:rPr lang="en-US" sz="3000" b="1" dirty="0" smtClean="0">
                <a:solidFill>
                  <a:schemeClr val="bg1"/>
                </a:solidFill>
              </a:rPr>
              <a:t>614-292-8949</a:t>
            </a:r>
          </a:p>
          <a:p>
            <a:pPr marL="0" indent="0" eaLnBrk="1" hangingPunct="1">
              <a:buNone/>
            </a:pPr>
            <a:r>
              <a:rPr lang="en-US" sz="3000" b="1" dirty="0" smtClean="0">
                <a:solidFill>
                  <a:schemeClr val="bg1"/>
                </a:solidFill>
                <a:hlinkClick r:id="rId2"/>
              </a:rPr>
              <a:t>Reutter.1@osu.edu</a:t>
            </a:r>
            <a:endParaRPr lang="en-US" sz="3000" b="1" dirty="0" smtClean="0">
              <a:solidFill>
                <a:schemeClr val="bg1"/>
              </a:solidFill>
            </a:endParaRPr>
          </a:p>
          <a:p>
            <a:pPr marL="0" indent="0" eaLnBrk="1" hangingPunct="1">
              <a:buNone/>
            </a:pPr>
            <a:r>
              <a:rPr lang="en-US" b="1" dirty="0" smtClean="0">
                <a:solidFill>
                  <a:schemeClr val="bg1"/>
                </a:solidFill>
              </a:rPr>
              <a:t>ohioseagrant.osu.edu</a:t>
            </a:r>
            <a:endParaRPr lang="en-US" sz="2400" b="1" dirty="0" smtClean="0">
              <a:solidFill>
                <a:schemeClr val="tx1"/>
              </a:solidFill>
              <a:latin typeface="Arial" charset="0"/>
            </a:endParaRPr>
          </a:p>
        </p:txBody>
      </p:sp>
      <p:sp>
        <p:nvSpPr>
          <p:cNvPr id="151557" name="Rectangle 4"/>
          <p:cNvSpPr>
            <a:spLocks noGrp="1" noChangeArrowheads="1"/>
          </p:cNvSpPr>
          <p:nvPr>
            <p:ph sz="half" idx="2"/>
          </p:nvPr>
        </p:nvSpPr>
        <p:spPr>
          <a:xfrm>
            <a:off x="4648200" y="1951037"/>
            <a:ext cx="4038600" cy="4525963"/>
          </a:xfrm>
        </p:spPr>
        <p:txBody>
          <a:bodyPr anchor="ctr" anchorCtr="0">
            <a:normAutofit/>
          </a:bodyPr>
          <a:lstStyle/>
          <a:p>
            <a:pPr marL="0" indent="0" eaLnBrk="1" hangingPunct="1">
              <a:buNone/>
            </a:pPr>
            <a:r>
              <a:rPr lang="en-US" b="1" dirty="0" smtClean="0">
                <a:solidFill>
                  <a:schemeClr val="bg1"/>
                </a:solidFill>
              </a:rPr>
              <a:t>Stone Laboratory</a:t>
            </a:r>
          </a:p>
          <a:p>
            <a:pPr marL="0" indent="0" eaLnBrk="1" hangingPunct="1">
              <a:buNone/>
            </a:pPr>
            <a:r>
              <a:rPr lang="en-US" b="1" dirty="0" smtClean="0">
                <a:solidFill>
                  <a:schemeClr val="bg1"/>
                </a:solidFill>
              </a:rPr>
              <a:t>Ohio State Univ.</a:t>
            </a:r>
          </a:p>
          <a:p>
            <a:pPr marL="0" indent="0" eaLnBrk="1" hangingPunct="1">
              <a:buNone/>
            </a:pPr>
            <a:r>
              <a:rPr lang="en-US" b="1" dirty="0" smtClean="0">
                <a:solidFill>
                  <a:schemeClr val="bg1"/>
                </a:solidFill>
              </a:rPr>
              <a:t>Box 119</a:t>
            </a:r>
          </a:p>
          <a:p>
            <a:pPr marL="0" indent="0" eaLnBrk="1" hangingPunct="1">
              <a:buNone/>
            </a:pPr>
            <a:r>
              <a:rPr lang="en-US" b="1" dirty="0" smtClean="0">
                <a:solidFill>
                  <a:schemeClr val="bg1"/>
                </a:solidFill>
              </a:rPr>
              <a:t>Put-in-Bay, OH 43456</a:t>
            </a:r>
          </a:p>
          <a:p>
            <a:pPr marL="0" indent="0" eaLnBrk="1" hangingPunct="1">
              <a:buNone/>
            </a:pPr>
            <a:r>
              <a:rPr lang="en-US" b="1" dirty="0" smtClean="0">
                <a:solidFill>
                  <a:schemeClr val="bg1"/>
                </a:solidFill>
              </a:rPr>
              <a:t>614-247-6500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570038"/>
          </a:xfrm>
        </p:spPr>
        <p:txBody>
          <a:bodyPr/>
          <a:lstStyle/>
          <a:p>
            <a:r>
              <a:rPr lang="en-US" dirty="0" smtClean="0"/>
              <a:t>What Can You Do?</a:t>
            </a:r>
            <a:endParaRPr lang="en-US" dirty="0"/>
          </a:p>
        </p:txBody>
      </p:sp>
      <p:sp>
        <p:nvSpPr>
          <p:cNvPr id="6" name="Content Placeholder 5"/>
          <p:cNvSpPr>
            <a:spLocks noGrp="1"/>
          </p:cNvSpPr>
          <p:nvPr>
            <p:ph idx="1"/>
          </p:nvPr>
        </p:nvSpPr>
        <p:spPr>
          <a:xfrm>
            <a:off x="457200" y="1371600"/>
            <a:ext cx="8229600" cy="5257800"/>
          </a:xfrm>
        </p:spPr>
        <p:txBody>
          <a:bodyPr>
            <a:normAutofit lnSpcReduction="10000"/>
          </a:bodyPr>
          <a:lstStyle/>
          <a:p>
            <a:r>
              <a:rPr lang="en-US" b="1" dirty="0"/>
              <a:t>D</a:t>
            </a:r>
            <a:r>
              <a:rPr lang="en-US" b="1" dirty="0" smtClean="0"/>
              <a:t>onate to Friends of Stone Lab and Ohio Sea Grant</a:t>
            </a:r>
          </a:p>
          <a:p>
            <a:r>
              <a:rPr lang="en-US" b="1" dirty="0" smtClean="0"/>
              <a:t>Make your voice heard</a:t>
            </a:r>
          </a:p>
          <a:p>
            <a:r>
              <a:rPr lang="en-US" b="1" dirty="0" smtClean="0"/>
              <a:t>Reduce you own P contribution</a:t>
            </a:r>
          </a:p>
          <a:p>
            <a:r>
              <a:rPr lang="en-US" b="1" dirty="0" smtClean="0"/>
              <a:t>Reduce water and energy consumption</a:t>
            </a:r>
          </a:p>
          <a:p>
            <a:r>
              <a:rPr lang="en-US" b="1" dirty="0" smtClean="0"/>
              <a:t>Reduce runoff from your property</a:t>
            </a:r>
          </a:p>
          <a:p>
            <a:pPr lvl="1"/>
            <a:r>
              <a:rPr lang="en-US" b="1" dirty="0" smtClean="0"/>
              <a:t>Me—2 rain barrels and 3 low-flow toilets</a:t>
            </a:r>
          </a:p>
          <a:p>
            <a:pPr lvl="1"/>
            <a:r>
              <a:rPr lang="en-US" b="1" dirty="0" smtClean="0"/>
              <a:t>Stone Lab—low-flow toilets, shower heads, solar power, solar thermal hot water, high efficiency furnace, better insulation, new windows</a:t>
            </a:r>
            <a:endParaRPr lang="en-US" b="1" dirty="0"/>
          </a:p>
        </p:txBody>
      </p:sp>
    </p:spTree>
    <p:extLst>
      <p:ext uri="{BB962C8B-B14F-4D97-AF65-F5344CB8AC3E}">
        <p14:creationId xmlns:p14="http://schemas.microsoft.com/office/powerpoint/2010/main" val="335261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826" t="26979" r="6779" b="2356"/>
          <a:stretch/>
        </p:blipFill>
        <p:spPr>
          <a:xfrm>
            <a:off x="0" y="0"/>
            <a:ext cx="9144000" cy="6858000"/>
          </a:xfrm>
          <a:prstGeom prst="rect">
            <a:avLst/>
          </a:prstGeom>
        </p:spPr>
      </p:pic>
      <p:sp>
        <p:nvSpPr>
          <p:cNvPr id="9" name="Rectangle 8"/>
          <p:cNvSpPr/>
          <p:nvPr/>
        </p:nvSpPr>
        <p:spPr>
          <a:xfrm>
            <a:off x="1981200" y="0"/>
            <a:ext cx="5181600" cy="1371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67400" y="6504801"/>
            <a:ext cx="3276600" cy="276999"/>
          </a:xfrm>
          <a:prstGeom prst="rect">
            <a:avLst/>
          </a:prstGeom>
          <a:noFill/>
        </p:spPr>
        <p:txBody>
          <a:bodyPr wrap="square" rtlCol="0">
            <a:spAutoFit/>
          </a:bodyPr>
          <a:lstStyle/>
          <a:p>
            <a:pPr algn="r"/>
            <a:r>
              <a:rPr lang="en-US" sz="1200" dirty="0" smtClean="0">
                <a:effectLst>
                  <a:outerShdw blurRad="38100" dist="38100" dir="2700000" algn="tl">
                    <a:srgbClr val="000000">
                      <a:alpha val="43137"/>
                    </a:srgbClr>
                  </a:outerShdw>
                </a:effectLst>
              </a:rPr>
              <a:t>Photo: Ohio Sea Grant</a:t>
            </a:r>
            <a:endParaRPr lang="en-US" sz="1200" dirty="0">
              <a:effectLst>
                <a:outerShdw blurRad="38100" dist="38100" dir="2700000" algn="tl">
                  <a:srgbClr val="000000">
                    <a:alpha val="43137"/>
                  </a:srgbClr>
                </a:outerShdw>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a:graphicFrameLocks/>
          </p:cNvGraphicFramePr>
          <p:nvPr>
            <p:extLst>
              <p:ext uri="{D42A27DB-BD31-4B8C-83A1-F6EECF244321}">
                <p14:modId xmlns:p14="http://schemas.microsoft.com/office/powerpoint/2010/main" val="4205056674"/>
              </p:ext>
            </p:extLst>
          </p:nvPr>
        </p:nvGraphicFramePr>
        <p:xfrm>
          <a:off x="0" y="1600200"/>
          <a:ext cx="9144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Autofit/>
          </a:bodyPr>
          <a:lstStyle/>
          <a:p>
            <a:r>
              <a:rPr lang="en-US" dirty="0"/>
              <a:t>Major Land Uses in </a:t>
            </a:r>
            <a:br>
              <a:rPr lang="en-US" dirty="0"/>
            </a:br>
            <a:r>
              <a:rPr lang="en-US" dirty="0"/>
              <a:t>The Great Lakes</a:t>
            </a:r>
          </a:p>
        </p:txBody>
      </p:sp>
    </p:spTree>
    <p:extLst>
      <p:ext uri="{BB962C8B-B14F-4D97-AF65-F5344CB8AC3E}">
        <p14:creationId xmlns:p14="http://schemas.microsoft.com/office/powerpoint/2010/main" val="2941103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2057400"/>
            <a:ext cx="8229600" cy="4572000"/>
          </a:xfrm>
        </p:spPr>
        <p:txBody>
          <a:bodyPr>
            <a:normAutofit/>
          </a:bodyPr>
          <a:lstStyle/>
          <a:p>
            <a:r>
              <a:rPr lang="en-US" sz="2800" b="1" dirty="0">
                <a:solidFill>
                  <a:schemeClr val="bg1"/>
                </a:solidFill>
              </a:rPr>
              <a:t>More sediment</a:t>
            </a:r>
          </a:p>
          <a:p>
            <a:r>
              <a:rPr lang="en-US" sz="2800" b="1" dirty="0">
                <a:solidFill>
                  <a:schemeClr val="bg1"/>
                </a:solidFill>
              </a:rPr>
              <a:t>More nutrients (fertilizers and sewage)</a:t>
            </a:r>
          </a:p>
          <a:p>
            <a:r>
              <a:rPr lang="en-US" sz="2800" b="1" dirty="0">
                <a:solidFill>
                  <a:schemeClr val="bg1"/>
                </a:solidFill>
              </a:rPr>
              <a:t>More pesticides</a:t>
            </a:r>
          </a:p>
          <a:p>
            <a:r>
              <a:rPr lang="en-US" sz="2800" b="1" dirty="0">
                <a:solidFill>
                  <a:srgbClr val="FFFF00"/>
                </a:solidFill>
              </a:rPr>
              <a:t>(The above 3 items are exacerbated by storms, which will be more frequent and severe due to </a:t>
            </a:r>
            <a:r>
              <a:rPr lang="en-US" sz="2800" b="1" dirty="0" smtClean="0">
                <a:solidFill>
                  <a:srgbClr val="FFFF00"/>
                </a:solidFill>
              </a:rPr>
              <a:t>climate </a:t>
            </a:r>
            <a:r>
              <a:rPr lang="en-US" sz="2800" b="1" dirty="0">
                <a:solidFill>
                  <a:srgbClr val="FFFF00"/>
                </a:solidFill>
              </a:rPr>
              <a:t>change.)</a:t>
            </a:r>
          </a:p>
          <a:p>
            <a:r>
              <a:rPr lang="en-US" sz="2800" b="1" dirty="0">
                <a:solidFill>
                  <a:srgbClr val="FF0000"/>
                </a:solidFill>
              </a:rPr>
              <a:t>And </a:t>
            </a:r>
            <a:r>
              <a:rPr lang="en-US" sz="2800" b="1" dirty="0" smtClean="0">
                <a:solidFill>
                  <a:srgbClr val="FF0000"/>
                </a:solidFill>
              </a:rPr>
              <a:t>Lake Erie is </a:t>
            </a:r>
            <a:r>
              <a:rPr lang="en-US" sz="2800" b="1" dirty="0">
                <a:solidFill>
                  <a:srgbClr val="FF0000"/>
                </a:solidFill>
              </a:rPr>
              <a:t>still </a:t>
            </a:r>
            <a:r>
              <a:rPr lang="en-US" sz="2800" b="1" dirty="0" smtClean="0">
                <a:solidFill>
                  <a:srgbClr val="FF0000"/>
                </a:solidFill>
              </a:rPr>
              <a:t>biologically </a:t>
            </a:r>
            <a:r>
              <a:rPr lang="en-US" sz="2800" b="1" dirty="0">
                <a:solidFill>
                  <a:srgbClr val="FF0000"/>
                </a:solidFill>
              </a:rPr>
              <a:t>the most productive of the Great </a:t>
            </a:r>
            <a:r>
              <a:rPr lang="en-US" sz="2800" b="1" dirty="0" smtClean="0">
                <a:solidFill>
                  <a:srgbClr val="FF0000"/>
                </a:solidFill>
              </a:rPr>
              <a:t>Lakes—And always will be!!</a:t>
            </a:r>
            <a:endParaRPr lang="en-US" sz="2800" b="1" dirty="0">
              <a:solidFill>
                <a:srgbClr val="FF0000"/>
              </a:solidFill>
            </a:endParaRPr>
          </a:p>
          <a:p>
            <a:endParaRPr lang="en-US" dirty="0"/>
          </a:p>
        </p:txBody>
      </p:sp>
      <p:sp>
        <p:nvSpPr>
          <p:cNvPr id="5" name="Title 4"/>
          <p:cNvSpPr>
            <a:spLocks noGrp="1"/>
          </p:cNvSpPr>
          <p:nvPr>
            <p:ph type="title"/>
          </p:nvPr>
        </p:nvSpPr>
        <p:spPr>
          <a:xfrm>
            <a:off x="457200" y="274638"/>
            <a:ext cx="8229600" cy="1477962"/>
          </a:xfrm>
        </p:spPr>
        <p:txBody>
          <a:bodyPr>
            <a:normAutofit/>
          </a:bodyPr>
          <a:lstStyle/>
          <a:p>
            <a:r>
              <a:rPr lang="en-US" dirty="0" smtClean="0"/>
              <a:t>Because </a:t>
            </a:r>
            <a:r>
              <a:rPr lang="en-US" smtClean="0"/>
              <a:t>of Land </a:t>
            </a:r>
            <a:r>
              <a:rPr lang="en-US" dirty="0" smtClean="0"/>
              <a:t>Use, </a:t>
            </a:r>
            <a:br>
              <a:rPr lang="en-US" dirty="0" smtClean="0"/>
            </a:br>
            <a:r>
              <a:rPr lang="en-US" dirty="0" smtClean="0"/>
              <a:t>Lake </a:t>
            </a:r>
            <a:r>
              <a:rPr lang="en-US" dirty="0"/>
              <a:t>Erie Gets: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Rectangle 3"/>
          <p:cNvSpPr>
            <a:spLocks noGrp="1" noChangeArrowheads="1"/>
          </p:cNvSpPr>
          <p:nvPr>
            <p:ph sz="half" idx="1"/>
          </p:nvPr>
        </p:nvSpPr>
        <p:spPr>
          <a:xfrm>
            <a:off x="15766" y="5257800"/>
            <a:ext cx="9144000" cy="1554163"/>
          </a:xfrm>
        </p:spPr>
        <p:txBody>
          <a:bodyPr anchor="b">
            <a:noAutofit/>
          </a:bodyPr>
          <a:lstStyle/>
          <a:p>
            <a:pPr marL="0" indent="0" algn="ctr" eaLnBrk="1" hangingPunct="1">
              <a:buNone/>
            </a:pPr>
            <a:r>
              <a:rPr lang="en-US" sz="4800" b="1" dirty="0" smtClean="0">
                <a:solidFill>
                  <a:schemeClr val="bg1"/>
                </a:solidFill>
                <a:latin typeface="+mj-lt"/>
              </a:rPr>
              <a:t>Lake Superior:                          </a:t>
            </a:r>
            <a:r>
              <a:rPr lang="en-US" sz="4400" b="1" dirty="0" smtClean="0">
                <a:solidFill>
                  <a:schemeClr val="bg1"/>
                </a:solidFill>
                <a:latin typeface="+mj-lt"/>
              </a:rPr>
              <a:t>50% </a:t>
            </a:r>
            <a:r>
              <a:rPr lang="en-US" sz="4400" dirty="0" smtClean="0">
                <a:solidFill>
                  <a:schemeClr val="bg1"/>
                </a:solidFill>
                <a:latin typeface="+mj-lt"/>
              </a:rPr>
              <a:t>of the water and </a:t>
            </a:r>
            <a:r>
              <a:rPr lang="en-US" sz="4400" b="1" dirty="0" smtClean="0">
                <a:solidFill>
                  <a:schemeClr val="bg1"/>
                </a:solidFill>
                <a:latin typeface="+mj-lt"/>
              </a:rPr>
              <a:t>2%</a:t>
            </a:r>
            <a:r>
              <a:rPr lang="en-US" sz="4400" dirty="0" smtClean="0">
                <a:solidFill>
                  <a:schemeClr val="bg1"/>
                </a:solidFill>
                <a:latin typeface="+mj-lt"/>
              </a:rPr>
              <a:t> of the fish</a:t>
            </a:r>
          </a:p>
        </p:txBody>
      </p:sp>
      <p:sp>
        <p:nvSpPr>
          <p:cNvPr id="2" name="Content Placeholder 1"/>
          <p:cNvSpPr>
            <a:spLocks noGrp="1"/>
          </p:cNvSpPr>
          <p:nvPr>
            <p:ph sz="half" idx="2"/>
          </p:nvPr>
        </p:nvSpPr>
        <p:spPr>
          <a:xfrm>
            <a:off x="15766" y="5494240"/>
            <a:ext cx="9144000" cy="1312892"/>
          </a:xfrm>
        </p:spPr>
        <p:txBody>
          <a:bodyPr anchor="b">
            <a:noAutofit/>
          </a:bodyPr>
          <a:lstStyle/>
          <a:p>
            <a:pPr marL="0" indent="0" algn="ctr">
              <a:buNone/>
            </a:pPr>
            <a:r>
              <a:rPr lang="en-US" sz="4800" b="1" dirty="0">
                <a:solidFill>
                  <a:schemeClr val="bg1"/>
                </a:solidFill>
                <a:latin typeface="+mj-lt"/>
              </a:rPr>
              <a:t>Lake </a:t>
            </a:r>
            <a:r>
              <a:rPr lang="en-US" sz="4800" b="1" dirty="0" smtClean="0">
                <a:solidFill>
                  <a:schemeClr val="bg1"/>
                </a:solidFill>
                <a:latin typeface="+mj-lt"/>
              </a:rPr>
              <a:t>Erie:  </a:t>
            </a:r>
            <a:br>
              <a:rPr lang="en-US" sz="4800" b="1" dirty="0" smtClean="0">
                <a:solidFill>
                  <a:schemeClr val="bg1"/>
                </a:solidFill>
                <a:latin typeface="+mj-lt"/>
              </a:rPr>
            </a:br>
            <a:r>
              <a:rPr lang="en-US" sz="4400" b="1" dirty="0" smtClean="0">
                <a:solidFill>
                  <a:schemeClr val="bg1"/>
                </a:solidFill>
                <a:latin typeface="+mj-lt"/>
              </a:rPr>
              <a:t>2</a:t>
            </a:r>
            <a:r>
              <a:rPr lang="en-US" sz="4400" b="1" dirty="0">
                <a:solidFill>
                  <a:schemeClr val="bg1"/>
                </a:solidFill>
                <a:latin typeface="+mj-lt"/>
              </a:rPr>
              <a:t>%</a:t>
            </a:r>
            <a:r>
              <a:rPr lang="en-US" sz="4400" dirty="0">
                <a:solidFill>
                  <a:schemeClr val="bg1"/>
                </a:solidFill>
                <a:latin typeface="+mj-lt"/>
              </a:rPr>
              <a:t> of the water and </a:t>
            </a:r>
            <a:r>
              <a:rPr lang="en-US" sz="4400" b="1" dirty="0">
                <a:solidFill>
                  <a:schemeClr val="bg1"/>
                </a:solidFill>
                <a:latin typeface="+mj-lt"/>
              </a:rPr>
              <a:t>50%</a:t>
            </a:r>
            <a:r>
              <a:rPr lang="en-US" sz="4400" dirty="0">
                <a:solidFill>
                  <a:schemeClr val="bg1"/>
                </a:solidFill>
                <a:latin typeface="+mj-lt"/>
              </a:rPr>
              <a:t> of the fish</a:t>
            </a:r>
          </a:p>
        </p:txBody>
      </p:sp>
      <p:sp>
        <p:nvSpPr>
          <p:cNvPr id="4" name="TextBox 3"/>
          <p:cNvSpPr txBox="1"/>
          <p:nvPr/>
        </p:nvSpPr>
        <p:spPr>
          <a:xfrm>
            <a:off x="3144422" y="985859"/>
            <a:ext cx="3095719" cy="369332"/>
          </a:xfrm>
          <a:prstGeom prst="rect">
            <a:avLst/>
          </a:prstGeom>
          <a:noFill/>
        </p:spPr>
        <p:txBody>
          <a:bodyPr wrap="none" rtlCol="0">
            <a:spAutoFit/>
          </a:bodyPr>
          <a:lstStyle/>
          <a:p>
            <a:r>
              <a:rPr lang="en-US" b="1" dirty="0">
                <a:solidFill>
                  <a:srgbClr val="FFFF00"/>
                </a:solidFill>
                <a:effectLst>
                  <a:outerShdw blurRad="38100" dist="38100" dir="2700000" algn="tl">
                    <a:srgbClr val="000000">
                      <a:alpha val="43137"/>
                    </a:srgbClr>
                  </a:outerShdw>
                </a:effectLst>
              </a:rPr>
              <a:t>(Not exact, but instructive)</a:t>
            </a:r>
          </a:p>
        </p:txBody>
      </p:sp>
      <p:sp>
        <p:nvSpPr>
          <p:cNvPr id="5" name="Title 4"/>
          <p:cNvSpPr>
            <a:spLocks noGrp="1"/>
          </p:cNvSpPr>
          <p:nvPr>
            <p:ph type="title"/>
          </p:nvPr>
        </p:nvSpPr>
        <p:spPr>
          <a:xfrm>
            <a:off x="0" y="76200"/>
            <a:ext cx="9144000" cy="838200"/>
          </a:xfrm>
        </p:spPr>
        <p:txBody>
          <a:bodyPr>
            <a:noAutofit/>
          </a:bodyPr>
          <a:lstStyle/>
          <a:p>
            <a:r>
              <a:rPr lang="en-US" sz="6600" dirty="0"/>
              <a:t>50:2 Rule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47800"/>
            <a:ext cx="7220734" cy="371867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19" y="1550276"/>
            <a:ext cx="7227681" cy="34789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7412">
                                            <p:txEl>
                                              <p:pRg st="0" end="0"/>
                                            </p:txEl>
                                          </p:spTgt>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P spid="17412" grpId="1" build="p"/>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105400"/>
            <a:ext cx="1676400" cy="685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9" name="Rectangle 5"/>
          <p:cNvSpPr>
            <a:spLocks noGrp="1" noChangeArrowheads="1"/>
          </p:cNvSpPr>
          <p:nvPr>
            <p:ph idx="1"/>
          </p:nvPr>
        </p:nvSpPr>
        <p:spPr/>
        <p:txBody>
          <a:bodyPr>
            <a:normAutofit/>
          </a:bodyPr>
          <a:lstStyle/>
          <a:p>
            <a:r>
              <a:rPr lang="en-US" sz="4000" b="1" dirty="0" smtClean="0">
                <a:solidFill>
                  <a:schemeClr val="bg1"/>
                </a:solidFill>
                <a:latin typeface="Arial" charset="0"/>
              </a:rPr>
              <a:t>80% of water from upper lakes</a:t>
            </a:r>
          </a:p>
          <a:p>
            <a:r>
              <a:rPr lang="en-US" sz="4000" b="1" dirty="0" smtClean="0">
                <a:solidFill>
                  <a:schemeClr val="bg1"/>
                </a:solidFill>
                <a:latin typeface="Arial" charset="0"/>
              </a:rPr>
              <a:t>10% from Lake Erie tributaries</a:t>
            </a:r>
          </a:p>
          <a:p>
            <a:r>
              <a:rPr lang="en-US" sz="4000" b="1" dirty="0" smtClean="0">
                <a:solidFill>
                  <a:schemeClr val="bg1"/>
                </a:solidFill>
                <a:latin typeface="Arial" charset="0"/>
              </a:rPr>
              <a:t>10% direct precipitation</a:t>
            </a:r>
          </a:p>
        </p:txBody>
      </p:sp>
      <p:sp>
        <p:nvSpPr>
          <p:cNvPr id="2" name="Title 1"/>
          <p:cNvSpPr>
            <a:spLocks noGrp="1"/>
          </p:cNvSpPr>
          <p:nvPr>
            <p:ph type="title"/>
          </p:nvPr>
        </p:nvSpPr>
        <p:spPr/>
        <p:txBody>
          <a:bodyPr/>
          <a:lstStyle/>
          <a:p>
            <a:r>
              <a:rPr lang="en-US" dirty="0"/>
              <a:t>80:10:10 Rule</a:t>
            </a:r>
          </a:p>
        </p:txBody>
      </p:sp>
    </p:spTree>
    <p:extLst>
      <p:ext uri="{BB962C8B-B14F-4D97-AF65-F5344CB8AC3E}">
        <p14:creationId xmlns:p14="http://schemas.microsoft.com/office/powerpoint/2010/main" val="2931208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Helvetica All of the Times Always">
      <a:majorFont>
        <a:latin typeface="Helvetica"/>
        <a:ea typeface=""/>
        <a:cs typeface=""/>
      </a:majorFont>
      <a:minorFont>
        <a:latin typeface="Helvetica"/>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25386</TotalTime>
  <Words>1636</Words>
  <Application>Microsoft Office PowerPoint</Application>
  <PresentationFormat>On-screen Show (4:3)</PresentationFormat>
  <Paragraphs>245</Paragraphs>
  <Slides>49</Slides>
  <Notes>12</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1_Office Theme</vt:lpstr>
      <vt:lpstr>Understanding Lake Erie and  Its History</vt:lpstr>
      <vt:lpstr>One of the Most Important Lakes in the World</vt:lpstr>
      <vt:lpstr>Great Lakes Land Use</vt:lpstr>
      <vt:lpstr>PowerPoint Presentation</vt:lpstr>
      <vt:lpstr>PowerPoint Presentation</vt:lpstr>
      <vt:lpstr>Major Land Uses in  The Great Lakes</vt:lpstr>
      <vt:lpstr>Because of Land Use,  Lake Erie Gets:</vt:lpstr>
      <vt:lpstr>50:2 Rule</vt:lpstr>
      <vt:lpstr>80:10:10 Rule</vt:lpstr>
      <vt:lpstr>Lake Erie Stats</vt:lpstr>
      <vt:lpstr>Historical Trends: The Lake Erie Ecosystem</vt:lpstr>
      <vt:lpstr>Lake Erie’s Biggest Problems/Issues</vt:lpstr>
      <vt:lpstr>PowerPoint Presentation</vt:lpstr>
      <vt:lpstr>Nutrients:  Nitrogen,  Phosphorus, Potassium— N:P:K</vt:lpstr>
      <vt:lpstr>Nutrients:  Problem or Benefit?</vt:lpstr>
      <vt:lpstr>Why does Lake Erie get most nutrients?</vt:lpstr>
      <vt:lpstr>What brought about the rebirth?</vt:lpstr>
      <vt:lpstr>Why are we targeting phosphorus?</vt:lpstr>
      <vt:lpstr>Are we sure phosphorus reductions will solve the problem?</vt:lpstr>
      <vt:lpstr>PowerPoint Presentation</vt:lpstr>
      <vt:lpstr>Blue-green Algae Bloom circa 1971, Lake Erie</vt:lpstr>
      <vt:lpstr>Microcystis, Stone Lab, 8/10/10</vt:lpstr>
      <vt:lpstr>What Are We Doing To Address Lake Erie Problems</vt:lpstr>
      <vt:lpstr>Actions</vt:lpstr>
      <vt:lpstr>Lake Erie Millennium Network Synthesis Team</vt:lpstr>
      <vt:lpstr>Final Report:  June 14, 2011</vt:lpstr>
      <vt:lpstr>Phosphorus Sources</vt:lpstr>
      <vt:lpstr>Impacts of Increased Phosphorus Concentrations</vt:lpstr>
      <vt:lpstr>HAB Requirements</vt:lpstr>
      <vt:lpstr>Microcystin Concentrations</vt:lpstr>
      <vt:lpstr>Are HABs only a Lake Erie and Ohio Problem?</vt:lpstr>
      <vt:lpstr>PowerPoint Presentation</vt:lpstr>
      <vt:lpstr>Target Load Reduction </vt:lpstr>
      <vt:lpstr>Dissolved Reactive Phosphorus Spring Loads</vt:lpstr>
      <vt:lpstr>Nutrient Loading</vt:lpstr>
      <vt:lpstr>PowerPoint Presentation</vt:lpstr>
      <vt:lpstr>PowerPoint Presentation</vt:lpstr>
      <vt:lpstr>Microcystis near Marblehead</vt:lpstr>
      <vt:lpstr>HABs: Western Basin Problem but Contribute to  Oxygen Demand in the Central Basin, i.e. the Dead Zone </vt:lpstr>
      <vt:lpstr>Dead Zone: Central Basin Problem</vt:lpstr>
      <vt:lpstr>Lake Erie Cross Section</vt:lpstr>
      <vt:lpstr>Possible Agriculture Action Areas</vt:lpstr>
      <vt:lpstr>What other levers can we turn?</vt:lpstr>
      <vt:lpstr>Zebra Mussel vs Quagga Mussel</vt:lpstr>
      <vt:lpstr>Climate change is making these problems worse!</vt:lpstr>
      <vt:lpstr>Maumee Storm Runoff Statistics  (1960-2010)</vt:lpstr>
      <vt:lpstr>Expected Time for Recovery</vt:lpstr>
      <vt:lpstr>For more information: Dr. Jeff Reutter, Director</vt:lpstr>
      <vt:lpstr>What Can You Do?</vt:lpstr>
    </vt:vector>
  </TitlesOfParts>
  <Company>Ohio Sea Grant College Program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Rettuer</dc:creator>
  <cp:lastModifiedBy>Faculty and Staff</cp:lastModifiedBy>
  <cp:revision>306</cp:revision>
  <cp:lastPrinted>2011-08-25T16:08:43Z</cp:lastPrinted>
  <dcterms:created xsi:type="dcterms:W3CDTF">2010-04-27T17:46:05Z</dcterms:created>
  <dcterms:modified xsi:type="dcterms:W3CDTF">2012-03-16T12:34:33Z</dcterms:modified>
</cp:coreProperties>
</file>