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1"/>
  </p:notesMasterIdLst>
  <p:sldIdLst>
    <p:sldId id="256" r:id="rId2"/>
    <p:sldId id="267" r:id="rId3"/>
    <p:sldId id="271" r:id="rId4"/>
    <p:sldId id="257" r:id="rId5"/>
    <p:sldId id="258" r:id="rId6"/>
    <p:sldId id="259" r:id="rId7"/>
    <p:sldId id="266" r:id="rId8"/>
    <p:sldId id="268" r:id="rId9"/>
    <p:sldId id="269" r:id="rId10"/>
    <p:sldId id="270" r:id="rId11"/>
    <p:sldId id="263" r:id="rId12"/>
    <p:sldId id="260" r:id="rId13"/>
    <p:sldId id="273" r:id="rId14"/>
    <p:sldId id="261" r:id="rId15"/>
    <p:sldId id="275" r:id="rId16"/>
    <p:sldId id="276" r:id="rId17"/>
    <p:sldId id="262" r:id="rId18"/>
    <p:sldId id="274" r:id="rId19"/>
    <p:sldId id="26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84838" autoAdjust="0"/>
  </p:normalViewPr>
  <p:slideViewPr>
    <p:cSldViewPr>
      <p:cViewPr varScale="1">
        <p:scale>
          <a:sx n="67" d="100"/>
          <a:sy n="67" d="100"/>
        </p:scale>
        <p:origin x="-125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1E461-EC1E-4E37-93C2-61101DFDF1E9}" type="datetimeFigureOut">
              <a:rPr lang="en-US" smtClean="0"/>
              <a:t>3/16/2012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9CEA66-300E-492E-9F03-8597DDAE9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CEA66-300E-492E-9F03-8597DDAE99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29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CEA66-300E-492E-9F03-8597DDAE99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75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CEA66-300E-492E-9F03-8597DDAE99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77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CEA66-300E-492E-9F03-8597DDAE99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39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CEA66-300E-492E-9F03-8597DDAE99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21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CEA66-300E-492E-9F03-8597DDAE99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06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CEA66-300E-492E-9F03-8597DDAE99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47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CEA66-300E-492E-9F03-8597DDAE99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81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CEA66-300E-492E-9F03-8597DDAE99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17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CEA66-300E-492E-9F03-8597DDAE99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34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CEA66-300E-492E-9F03-8597DDAE99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06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CEA66-300E-492E-9F03-8597DDAE99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72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6721-C6B7-47C6-B264-D4ED282621AF}" type="datetimeFigureOut">
              <a:rPr lang="en-US" smtClean="0"/>
              <a:t>3/16/2012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62DD7-5D73-4415-BC9C-21107F671DD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6721-C6B7-47C6-B264-D4ED282621AF}" type="datetimeFigureOut">
              <a:rPr lang="en-US" smtClean="0"/>
              <a:t>3/16/2012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62DD7-5D73-4415-BC9C-21107F671D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6721-C6B7-47C6-B264-D4ED282621AF}" type="datetimeFigureOut">
              <a:rPr lang="en-US" smtClean="0"/>
              <a:t>3/16/2012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62DD7-5D73-4415-BC9C-21107F671D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6721-C6B7-47C6-B264-D4ED282621AF}" type="datetimeFigureOut">
              <a:rPr lang="en-US" smtClean="0"/>
              <a:t>3/16/2012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62DD7-5D73-4415-BC9C-21107F671D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6721-C6B7-47C6-B264-D4ED282621AF}" type="datetimeFigureOut">
              <a:rPr lang="en-US" smtClean="0"/>
              <a:t>3/16/2012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62DD7-5D73-4415-BC9C-21107F671DD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6721-C6B7-47C6-B264-D4ED282621AF}" type="datetimeFigureOut">
              <a:rPr lang="en-US" smtClean="0"/>
              <a:t>3/16/2012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62DD7-5D73-4415-BC9C-21107F671D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6721-C6B7-47C6-B264-D4ED282621AF}" type="datetimeFigureOut">
              <a:rPr lang="en-US" smtClean="0"/>
              <a:t>3/16/2012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62DD7-5D73-4415-BC9C-21107F671D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6721-C6B7-47C6-B264-D4ED282621AF}" type="datetimeFigureOut">
              <a:rPr lang="en-US" smtClean="0"/>
              <a:t>3/16/2012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62DD7-5D73-4415-BC9C-21107F671D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6721-C6B7-47C6-B264-D4ED282621AF}" type="datetimeFigureOut">
              <a:rPr lang="en-US" smtClean="0"/>
              <a:t>3/16/2012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62DD7-5D73-4415-BC9C-21107F671D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6721-C6B7-47C6-B264-D4ED282621AF}" type="datetimeFigureOut">
              <a:rPr lang="en-US" smtClean="0"/>
              <a:t>3/16/2012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62DD7-5D73-4415-BC9C-21107F671D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6721-C6B7-47C6-B264-D4ED282621AF}" type="datetimeFigureOut">
              <a:rPr lang="en-US" smtClean="0"/>
              <a:t>3/16/2012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0562DD7-5D73-4415-BC9C-21107F671DD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8B96721-C6B7-47C6-B264-D4ED282621AF}" type="datetimeFigureOut">
              <a:rPr lang="en-US" smtClean="0"/>
              <a:t>3/16/2012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0562DD7-5D73-4415-BC9C-21107F671DD7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ericanrivers.org/" TargetMode="External"/><Relationship Id="rId2" Type="http://schemas.openxmlformats.org/officeDocument/2006/relationships/hyperlink" Target="mailto:krousseau@americanrivers.or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Reducing Nutrients in the Urban Environment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343400"/>
            <a:ext cx="7854696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Katie Rousseau</a:t>
            </a:r>
          </a:p>
          <a:p>
            <a:r>
              <a:rPr lang="en-US" dirty="0" smtClean="0"/>
              <a:t>Clean Water Program</a:t>
            </a:r>
          </a:p>
          <a:p>
            <a:r>
              <a:rPr lang="en-US" dirty="0" smtClean="0"/>
              <a:t>American Rivers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4478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Silva Cells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920084"/>
            <a:ext cx="4267200" cy="4861715"/>
          </a:xfrm>
        </p:spPr>
        <p:txBody>
          <a:bodyPr>
            <a:noAutofit/>
          </a:bodyPr>
          <a:lstStyle/>
          <a:p>
            <a:r>
              <a:rPr lang="en-US" sz="1800" dirty="0" smtClean="0"/>
              <a:t>Rigid, stackable structures of glass and </a:t>
            </a:r>
            <a:r>
              <a:rPr lang="en-US" sz="1800" dirty="0" err="1" smtClean="0"/>
              <a:t>polysyrene</a:t>
            </a:r>
            <a:r>
              <a:rPr lang="en-US" sz="1800" dirty="0" smtClean="0"/>
              <a:t> compound with galvanized steel tube frames. 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Models </a:t>
            </a:r>
            <a:r>
              <a:rPr lang="en-US" sz="1800" dirty="0"/>
              <a:t>predict a 10 percent reduction in peak </a:t>
            </a:r>
            <a:r>
              <a:rPr lang="en-US" sz="1800" dirty="0" err="1" smtClean="0"/>
              <a:t>stormwater</a:t>
            </a:r>
            <a:r>
              <a:rPr lang="en-US" sz="1800" dirty="0" smtClean="0"/>
              <a:t> flows </a:t>
            </a:r>
            <a:r>
              <a:rPr lang="en-US" sz="1800" dirty="0"/>
              <a:t>as a result of Silva cell installation, and </a:t>
            </a:r>
            <a:r>
              <a:rPr lang="en-US" sz="1800" dirty="0" smtClean="0"/>
              <a:t>research indicates </a:t>
            </a:r>
            <a:r>
              <a:rPr lang="en-US" sz="1800" dirty="0"/>
              <a:t>that the filtration offered by the soil within the </a:t>
            </a:r>
            <a:r>
              <a:rPr lang="en-US" sz="1800" dirty="0" smtClean="0"/>
              <a:t>cells will </a:t>
            </a:r>
            <a:r>
              <a:rPr lang="en-US" sz="1800" dirty="0"/>
              <a:t>potentially remove more than </a:t>
            </a:r>
            <a:r>
              <a:rPr lang="en-US" sz="1800" b="1" dirty="0"/>
              <a:t>80 percent of </a:t>
            </a:r>
            <a:r>
              <a:rPr lang="en-US" sz="1800" b="1" dirty="0" smtClean="0"/>
              <a:t>phosphorus</a:t>
            </a:r>
            <a:r>
              <a:rPr lang="en-US" sz="1800" dirty="0" smtClean="0"/>
              <a:t>, 60 </a:t>
            </a:r>
            <a:r>
              <a:rPr lang="en-US" sz="1800" dirty="0"/>
              <a:t>percent of nitrogen, and more than 90 percent of </a:t>
            </a:r>
            <a:r>
              <a:rPr lang="en-US" sz="1800" dirty="0" smtClean="0"/>
              <a:t>lead, copper</a:t>
            </a:r>
            <a:r>
              <a:rPr lang="en-US" sz="1800" dirty="0"/>
              <a:t>, zinc, and </a:t>
            </a:r>
            <a:r>
              <a:rPr lang="en-US" sz="1800" dirty="0" smtClean="0"/>
              <a:t>iron.</a:t>
            </a:r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90800"/>
            <a:ext cx="3581400" cy="410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silva ce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142874"/>
            <a:ext cx="2419350" cy="244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28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 Roofs</a:t>
            </a:r>
            <a:endParaRPr lang="en-US" dirty="0"/>
          </a:p>
        </p:txBody>
      </p:sp>
      <p:pic>
        <p:nvPicPr>
          <p:cNvPr id="4" name="Picture 2" descr="F:\Conservation\CLEAN WATER PROGRAM\Images\Green Infrastructure Practices\Green Roofs\Energy Exchange milwauke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051175"/>
            <a:ext cx="5508629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905000"/>
            <a:ext cx="4038600" cy="4434840"/>
          </a:xfrm>
        </p:spPr>
        <p:txBody>
          <a:bodyPr/>
          <a:lstStyle/>
          <a:p>
            <a:r>
              <a:rPr lang="en-US" dirty="0" smtClean="0"/>
              <a:t>Peak flow reduction</a:t>
            </a:r>
          </a:p>
          <a:p>
            <a:r>
              <a:rPr lang="en-US" dirty="0" smtClean="0"/>
              <a:t>Compost balance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200"/>
            <a:ext cx="3962400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00400"/>
            <a:ext cx="4168908" cy="341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756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Bioretention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Pollutant removal rates</a:t>
            </a:r>
          </a:p>
          <a:p>
            <a:pPr lvl="1"/>
            <a:r>
              <a:rPr lang="en-US" dirty="0" smtClean="0"/>
              <a:t>Sediment and bacteria (90%)</a:t>
            </a:r>
          </a:p>
          <a:p>
            <a:pPr lvl="1"/>
            <a:r>
              <a:rPr lang="en-US" dirty="0" smtClean="0"/>
              <a:t>Phosphorus (negative to 70%)*</a:t>
            </a:r>
          </a:p>
          <a:p>
            <a:pPr lvl="1"/>
            <a:r>
              <a:rPr lang="en-US" dirty="0" smtClean="0"/>
              <a:t>Nitrogen (35 to 65%)</a:t>
            </a:r>
          </a:p>
          <a:p>
            <a:pPr lvl="1"/>
            <a:r>
              <a:rPr lang="en-US" dirty="0" smtClean="0"/>
              <a:t>Metals (Zn, Cu, </a:t>
            </a:r>
            <a:r>
              <a:rPr lang="en-US" dirty="0" err="1" smtClean="0"/>
              <a:t>Pb</a:t>
            </a:r>
            <a:r>
              <a:rPr lang="en-US" dirty="0" smtClean="0"/>
              <a:t>) (65% or more)</a:t>
            </a:r>
          </a:p>
          <a:p>
            <a:pPr lvl="1"/>
            <a:endParaRPr lang="en-US" dirty="0"/>
          </a:p>
          <a:p>
            <a:pPr marL="393192" lvl="1" indent="0">
              <a:buNone/>
            </a:pPr>
            <a:r>
              <a:rPr lang="en-US" dirty="0" smtClean="0"/>
              <a:t>* Depends on soil-P levels in media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934774"/>
            <a:ext cx="4069754" cy="5426340"/>
          </a:xfrm>
        </p:spPr>
      </p:pic>
    </p:spTree>
    <p:extLst>
      <p:ext uri="{BB962C8B-B14F-4D97-AF65-F5344CB8AC3E}">
        <p14:creationId xmlns:p14="http://schemas.microsoft.com/office/powerpoint/2010/main" val="134120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Rain Gardens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Toledo Zoo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75" y="2438400"/>
            <a:ext cx="5038725" cy="3354431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4600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288649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Infiltration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Pollutant removal rates</a:t>
            </a:r>
          </a:p>
          <a:p>
            <a:pPr lvl="1"/>
            <a:r>
              <a:rPr lang="en-US" dirty="0" smtClean="0"/>
              <a:t>Sediment and bacteria (90%)</a:t>
            </a:r>
          </a:p>
          <a:p>
            <a:pPr lvl="1"/>
            <a:r>
              <a:rPr lang="en-US" dirty="0" smtClean="0"/>
              <a:t>Phosphorus (65%)</a:t>
            </a:r>
          </a:p>
          <a:p>
            <a:pPr lvl="1"/>
            <a:r>
              <a:rPr lang="en-US" dirty="0" smtClean="0"/>
              <a:t>Nitrogen (35 to 50%)</a:t>
            </a:r>
          </a:p>
          <a:p>
            <a:pPr lvl="1"/>
            <a:r>
              <a:rPr lang="en-US" dirty="0" smtClean="0"/>
              <a:t>Metals (Zn, Cu, </a:t>
            </a:r>
            <a:r>
              <a:rPr lang="en-US" dirty="0" err="1" smtClean="0"/>
              <a:t>Pb</a:t>
            </a:r>
            <a:r>
              <a:rPr lang="en-US" dirty="0" smtClean="0"/>
              <a:t>) (65% or more)</a:t>
            </a:r>
          </a:p>
          <a:p>
            <a:pPr lvl="1"/>
            <a:r>
              <a:rPr lang="en-US" dirty="0" smtClean="0"/>
              <a:t>Great for temperature and runoff reductions</a:t>
            </a:r>
          </a:p>
          <a:p>
            <a:pPr lvl="1"/>
            <a:endParaRPr lang="en-US" dirty="0"/>
          </a:p>
          <a:p>
            <a:pPr marL="393192" lvl="1" indent="0">
              <a:buNone/>
            </a:pPr>
            <a:r>
              <a:rPr lang="en-US" dirty="0" smtClean="0"/>
              <a:t>*Limited or zero removal of soluble metals, chlorides and nutrients</a:t>
            </a:r>
          </a:p>
          <a:p>
            <a:pPr lvl="1"/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575" y="3454449"/>
            <a:ext cx="4480845" cy="3352800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1281"/>
            <a:ext cx="3486150" cy="3311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47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4463858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529" y="228600"/>
            <a:ext cx="4454471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494026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058" y="3649454"/>
            <a:ext cx="3684588" cy="320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083" y="2557462"/>
            <a:ext cx="198755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28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525" y="270114"/>
            <a:ext cx="8229600" cy="1143000"/>
          </a:xfrm>
        </p:spPr>
        <p:txBody>
          <a:bodyPr/>
          <a:lstStyle/>
          <a:p>
            <a:r>
              <a:rPr lang="en-US" dirty="0" smtClean="0"/>
              <a:t>Green Streets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37" y="3081337"/>
            <a:ext cx="4693104" cy="35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2" y="66675"/>
            <a:ext cx="4857750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441689"/>
            <a:ext cx="3707607" cy="544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9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Wet Ponds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>
          <a:xfrm>
            <a:off x="4495800" y="1676401"/>
            <a:ext cx="4408263" cy="1371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primary functions of a wet pond are to detain </a:t>
            </a:r>
            <a:r>
              <a:rPr lang="en-US" dirty="0" err="1"/>
              <a:t>stormwater</a:t>
            </a:r>
            <a:r>
              <a:rPr lang="en-US" dirty="0"/>
              <a:t> and facilitate pollutant removal through settling and biological uptake.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Pollutant removal rates</a:t>
            </a:r>
          </a:p>
          <a:p>
            <a:pPr lvl="1"/>
            <a:r>
              <a:rPr lang="en-US" dirty="0"/>
              <a:t>Sediment and bacteria </a:t>
            </a:r>
            <a:r>
              <a:rPr lang="en-US" dirty="0" smtClean="0"/>
              <a:t>(75%)</a:t>
            </a:r>
            <a:endParaRPr lang="en-US" dirty="0"/>
          </a:p>
          <a:p>
            <a:pPr lvl="1"/>
            <a:r>
              <a:rPr lang="en-US" dirty="0"/>
              <a:t>Phosphorus (65%)</a:t>
            </a:r>
          </a:p>
          <a:p>
            <a:pPr lvl="1"/>
            <a:r>
              <a:rPr lang="en-US" dirty="0"/>
              <a:t>Nitrogen </a:t>
            </a:r>
            <a:r>
              <a:rPr lang="en-US" dirty="0" smtClean="0"/>
              <a:t>(30%)</a:t>
            </a:r>
            <a:endParaRPr lang="en-US" dirty="0"/>
          </a:p>
          <a:p>
            <a:pPr lvl="1"/>
            <a:r>
              <a:rPr lang="en-US" dirty="0"/>
              <a:t>Metals (Zn, </a:t>
            </a:r>
            <a:r>
              <a:rPr lang="en-US" dirty="0" smtClean="0"/>
              <a:t>Cu) </a:t>
            </a:r>
            <a:r>
              <a:rPr lang="en-US" dirty="0"/>
              <a:t>(65% </a:t>
            </a:r>
            <a:r>
              <a:rPr lang="en-US" dirty="0" smtClean="0"/>
              <a:t>)</a:t>
            </a:r>
          </a:p>
          <a:p>
            <a:pPr marL="393192" lvl="1" indent="0">
              <a:buNone/>
            </a:pPr>
            <a:endParaRPr lang="en-US" dirty="0" smtClean="0"/>
          </a:p>
          <a:p>
            <a:pPr marL="393192" lvl="1" indent="0">
              <a:buNone/>
            </a:pPr>
            <a:r>
              <a:rPr lang="en-US" dirty="0" smtClean="0"/>
              <a:t>*Ice cover, geese, and poor geometry limit performance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00400"/>
            <a:ext cx="4408263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05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Lawn 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68880"/>
            <a:ext cx="8229600" cy="4389120"/>
          </a:xfrm>
        </p:spPr>
        <p:txBody>
          <a:bodyPr>
            <a:normAutofit lnSpcReduction="10000"/>
          </a:bodyPr>
          <a:lstStyle/>
          <a:p>
            <a:r>
              <a:rPr lang="en-US" u="sng" dirty="0" smtClean="0"/>
              <a:t>Mow High</a:t>
            </a:r>
            <a:r>
              <a:rPr lang="en-US" dirty="0" smtClean="0"/>
              <a:t>:  Longer grass is stronger grass; it grows deeper roots and better absorbs and filters rainfall.</a:t>
            </a:r>
          </a:p>
          <a:p>
            <a:r>
              <a:rPr lang="en-US" u="sng" dirty="0" smtClean="0"/>
              <a:t>Return clippings</a:t>
            </a:r>
            <a:r>
              <a:rPr lang="en-US" dirty="0" smtClean="0"/>
              <a:t>: Mulching recycles organic matter and nutrients back into the soil where microbes and earthworms thrive.  Rich soil helps absorb and filter rainfall, reducing erosion and runoff.</a:t>
            </a:r>
          </a:p>
          <a:p>
            <a:r>
              <a:rPr lang="en-US" u="sng" dirty="0" smtClean="0"/>
              <a:t>Use the right fertilizer</a:t>
            </a:r>
            <a:r>
              <a:rPr lang="en-US" dirty="0" smtClean="0"/>
              <a:t>: For mature lawns, choose a fertilizer that is low in phosphorus or phosphorus-free.</a:t>
            </a:r>
          </a:p>
          <a:p>
            <a:r>
              <a:rPr lang="en-US" u="sng" dirty="0" smtClean="0"/>
              <a:t>Clean up</a:t>
            </a:r>
            <a:r>
              <a:rPr lang="en-US" dirty="0" smtClean="0"/>
              <a:t>:  Keep grass clippings and fertilizer off sidewalks, roadways and other hard surfaces and out of our waterways.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8600"/>
            <a:ext cx="3505200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22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Katie Rousseau</a:t>
            </a:r>
          </a:p>
          <a:p>
            <a:pPr marL="0" indent="0" algn="ctr">
              <a:buNone/>
            </a:pPr>
            <a:r>
              <a:rPr lang="en-US" dirty="0" smtClean="0"/>
              <a:t>American Rivers</a:t>
            </a:r>
          </a:p>
          <a:p>
            <a:pPr marL="0" indent="0" algn="ctr">
              <a:buNone/>
            </a:pPr>
            <a:r>
              <a:rPr lang="en-US" dirty="0" smtClean="0"/>
              <a:t>419-936-3759</a:t>
            </a:r>
          </a:p>
          <a:p>
            <a:pPr marL="0" indent="0" algn="ctr">
              <a:buNone/>
            </a:pPr>
            <a:r>
              <a:rPr lang="en-US" dirty="0" smtClean="0">
                <a:hlinkClick r:id="rId2"/>
              </a:rPr>
              <a:t>krousseau@americanrivers.org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>
                <a:hlinkClick r:id="rId3"/>
              </a:rPr>
              <a:t>www.americanrivers.org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75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2667000" y="533400"/>
            <a:ext cx="6096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en-US" sz="5000" dirty="0">
                <a:solidFill>
                  <a:schemeClr val="tx2"/>
                </a:solidFill>
                <a:latin typeface="+mj-lt"/>
              </a:rPr>
              <a:t>American Rivers</a:t>
            </a:r>
          </a:p>
        </p:txBody>
      </p:sp>
      <p:sp>
        <p:nvSpPr>
          <p:cNvPr id="349188" name="Text Box 4"/>
          <p:cNvSpPr txBox="1">
            <a:spLocks noChangeArrowheads="1"/>
          </p:cNvSpPr>
          <p:nvPr/>
        </p:nvSpPr>
        <p:spPr bwMode="auto">
          <a:xfrm>
            <a:off x="304800" y="1524000"/>
            <a:ext cx="1981200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dirty="0"/>
              <a:t> </a:t>
            </a:r>
            <a:r>
              <a:rPr lang="en-US" sz="2400" b="1" dirty="0">
                <a:latin typeface="+mn-lt"/>
              </a:rPr>
              <a:t>Founded in 1973 to protect and restore America’s rivers </a:t>
            </a:r>
          </a:p>
          <a:p>
            <a:pPr eaLnBrk="1" hangingPunct="1"/>
            <a:endParaRPr lang="en-US" sz="2400" b="1" dirty="0">
              <a:latin typeface="Georgia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sz="2400" b="1" dirty="0">
                <a:latin typeface="Georgia" pitchFamily="18" charset="0"/>
              </a:rPr>
              <a:t> </a:t>
            </a:r>
            <a:r>
              <a:rPr lang="en-US" sz="2400" b="1" dirty="0">
                <a:latin typeface="+mn-lt"/>
              </a:rPr>
              <a:t>65,000 members and supporters nationwide</a:t>
            </a:r>
          </a:p>
          <a:p>
            <a:pPr eaLnBrk="1" hangingPunct="1"/>
            <a:endParaRPr lang="en-US" sz="2400" b="1" dirty="0">
              <a:latin typeface="Georgia" pitchFamily="18" charset="0"/>
            </a:endParaRPr>
          </a:p>
          <a:p>
            <a:pPr eaLnBrk="1" hangingPunct="1">
              <a:buFontTx/>
              <a:buChar char="•"/>
            </a:pPr>
            <a:endParaRPr lang="en-US" dirty="0">
              <a:latin typeface="Georgia" pitchFamily="18" charset="0"/>
            </a:endParaRPr>
          </a:p>
        </p:txBody>
      </p:sp>
      <p:pic>
        <p:nvPicPr>
          <p:cNvPr id="4100" name="Picture 7" descr="RAD 2007 peo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50520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Liz, Brian, Andrea, and homeowner by Sara Deu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 descr="Anacostia cleanup two girls_AR flickr gro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00200"/>
            <a:ext cx="2667000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8" descr="paddling mattawoman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910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726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9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18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057400"/>
            <a:ext cx="8761413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Drainage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07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Contributors to the Problem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31800" y="3276600"/>
            <a:ext cx="4040188" cy="659352"/>
          </a:xfrm>
        </p:spPr>
        <p:txBody>
          <a:bodyPr/>
          <a:lstStyle/>
          <a:p>
            <a:r>
              <a:rPr lang="en-US" dirty="0" smtClean="0"/>
              <a:t>Impervious Surfaces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34560" y="3200400"/>
            <a:ext cx="4346575" cy="654843"/>
          </a:xfrm>
        </p:spPr>
        <p:txBody>
          <a:bodyPr>
            <a:noAutofit/>
          </a:bodyPr>
          <a:lstStyle/>
          <a:p>
            <a:r>
              <a:rPr lang="en-US" dirty="0" smtClean="0"/>
              <a:t>Combined Sewer Overflows</a:t>
            </a:r>
            <a:endParaRPr lang="en-US" dirty="0"/>
          </a:p>
        </p:txBody>
      </p:sp>
      <p:pic>
        <p:nvPicPr>
          <p:cNvPr id="7" name="Picture 4" descr="First Creek_16_BelowKids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86200"/>
            <a:ext cx="35814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38600"/>
            <a:ext cx="3761905" cy="254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31800" y="2133599"/>
            <a:ext cx="8534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Most cities across the country have an average of 45% of impervious surface.  Studies show that water quality becomes degraded when total impervious surface exceeds 10%.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11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04088"/>
            <a:ext cx="8991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Stormwater Management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objective of BMPs is to minimize the adverse effects of development by </a:t>
            </a:r>
            <a:r>
              <a:rPr lang="en-US" dirty="0" smtClean="0"/>
              <a:t>mimicking, as </a:t>
            </a:r>
            <a:r>
              <a:rPr lang="en-US" dirty="0"/>
              <a:t>closely as possible, the runoff characteristics of the site in its undeveloped state.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These</a:t>
            </a:r>
            <a:r>
              <a:rPr lang="en-US" dirty="0"/>
              <a:t> </a:t>
            </a:r>
            <a:r>
              <a:rPr lang="en-US" dirty="0" smtClean="0"/>
              <a:t>characteristics </a:t>
            </a:r>
            <a:r>
              <a:rPr lang="en-US" dirty="0"/>
              <a:t>include:</a:t>
            </a:r>
          </a:p>
          <a:p>
            <a:pPr lvl="1"/>
            <a:r>
              <a:rPr lang="en-US" u="sng" dirty="0" smtClean="0"/>
              <a:t>Moderation </a:t>
            </a:r>
            <a:r>
              <a:rPr lang="en-US" u="sng" dirty="0"/>
              <a:t>of runoff peak flows and volumes</a:t>
            </a:r>
            <a:r>
              <a:rPr lang="en-US" dirty="0"/>
              <a:t> to minimize </a:t>
            </a:r>
            <a:r>
              <a:rPr lang="en-US" dirty="0" smtClean="0"/>
              <a:t>downstream erosion </a:t>
            </a:r>
            <a:r>
              <a:rPr lang="en-US" dirty="0"/>
              <a:t>and damage to in-stream aquatic habitat.</a:t>
            </a:r>
          </a:p>
          <a:p>
            <a:pPr lvl="1"/>
            <a:r>
              <a:rPr lang="en-US" u="sng" dirty="0" smtClean="0"/>
              <a:t>Removal </a:t>
            </a:r>
            <a:r>
              <a:rPr lang="en-US" u="sng" dirty="0"/>
              <a:t>of pollutants</a:t>
            </a:r>
            <a:r>
              <a:rPr lang="en-US" dirty="0"/>
              <a:t> such as sediment, nutrients, pathological bacteria </a:t>
            </a:r>
            <a:r>
              <a:rPr lang="en-US" dirty="0" smtClean="0"/>
              <a:t>and heavy </a:t>
            </a:r>
            <a:r>
              <a:rPr lang="en-US" dirty="0"/>
              <a:t>metals.</a:t>
            </a:r>
          </a:p>
          <a:p>
            <a:pPr lvl="1"/>
            <a:r>
              <a:rPr lang="en-US" u="sng" dirty="0" smtClean="0"/>
              <a:t>Infiltration </a:t>
            </a:r>
            <a:r>
              <a:rPr lang="en-US" u="sng" dirty="0"/>
              <a:t>of rainfall</a:t>
            </a:r>
            <a:r>
              <a:rPr lang="en-US" dirty="0"/>
              <a:t> to replenish the water table and provide stable </a:t>
            </a:r>
            <a:r>
              <a:rPr lang="en-US" dirty="0" smtClean="0"/>
              <a:t>base flow </a:t>
            </a:r>
            <a:r>
              <a:rPr lang="en-US" dirty="0"/>
              <a:t>to streams.</a:t>
            </a:r>
          </a:p>
        </p:txBody>
      </p:sp>
    </p:spTree>
    <p:extLst>
      <p:ext uri="{BB962C8B-B14F-4D97-AF65-F5344CB8AC3E}">
        <p14:creationId xmlns:p14="http://schemas.microsoft.com/office/powerpoint/2010/main" val="279349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Management Practices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Selecting the right BMP</a:t>
            </a:r>
          </a:p>
          <a:p>
            <a:pPr lvl="1"/>
            <a:r>
              <a:rPr lang="en-US" dirty="0" smtClean="0"/>
              <a:t>Different BMPs are better suited for different aspects of </a:t>
            </a:r>
            <a:r>
              <a:rPr lang="en-US" dirty="0" err="1" smtClean="0"/>
              <a:t>stormwater</a:t>
            </a:r>
            <a:r>
              <a:rPr lang="en-US" dirty="0" smtClean="0"/>
              <a:t> treatment and control</a:t>
            </a:r>
          </a:p>
          <a:p>
            <a:pPr lvl="2"/>
            <a:r>
              <a:rPr lang="en-US" dirty="0"/>
              <a:t>Sediment removal</a:t>
            </a:r>
          </a:p>
          <a:p>
            <a:pPr lvl="2"/>
            <a:r>
              <a:rPr lang="en-US" dirty="0"/>
              <a:t>Nutrient removal</a:t>
            </a:r>
          </a:p>
          <a:p>
            <a:pPr lvl="2"/>
            <a:r>
              <a:rPr lang="en-US" dirty="0"/>
              <a:t>Volume </a:t>
            </a:r>
            <a:r>
              <a:rPr lang="en-US" dirty="0" smtClean="0"/>
              <a:t>control</a:t>
            </a:r>
          </a:p>
          <a:p>
            <a:pPr lvl="1"/>
            <a:r>
              <a:rPr lang="en-US" dirty="0" smtClean="0"/>
              <a:t>Site characteristics</a:t>
            </a:r>
          </a:p>
          <a:p>
            <a:pPr lvl="2"/>
            <a:r>
              <a:rPr lang="en-US" dirty="0" smtClean="0"/>
              <a:t>Slope, soils, size, and development density</a:t>
            </a:r>
          </a:p>
          <a:p>
            <a:r>
              <a:rPr lang="en-US" dirty="0" smtClean="0"/>
              <a:t>Are there specific requirements?</a:t>
            </a:r>
          </a:p>
          <a:p>
            <a:pPr lvl="1"/>
            <a:r>
              <a:rPr lang="en-US" dirty="0" smtClean="0"/>
              <a:t>1 inch storm</a:t>
            </a:r>
          </a:p>
          <a:p>
            <a:pPr lvl="1"/>
            <a:r>
              <a:rPr lang="en-US" dirty="0" smtClean="0"/>
              <a:t>85% storm</a:t>
            </a:r>
          </a:p>
        </p:txBody>
      </p:sp>
    </p:spTree>
    <p:extLst>
      <p:ext uri="{BB962C8B-B14F-4D97-AF65-F5344CB8AC3E}">
        <p14:creationId xmlns:p14="http://schemas.microsoft.com/office/powerpoint/2010/main" val="107308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Nonstructural Controls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Protect Natural Features and </a:t>
            </a:r>
          </a:p>
          <a:p>
            <a:pPr marL="0" indent="0">
              <a:buNone/>
            </a:pPr>
            <a:r>
              <a:rPr lang="en-US" dirty="0" smtClean="0"/>
              <a:t>Sensitive Areas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dirty="0" smtClean="0"/>
              <a:t>Minimize Impervious Surfaces</a:t>
            </a:r>
          </a:p>
        </p:txBody>
      </p:sp>
      <p:pic>
        <p:nvPicPr>
          <p:cNvPr id="9" name="Picture 2" descr="246817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0760" y="1981200"/>
            <a:ext cx="3733800" cy="2392130"/>
          </a:xfrm>
          <a:prstGeom prst="ellips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" name="Picture 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886200"/>
            <a:ext cx="3578087" cy="2286000"/>
          </a:xfrm>
          <a:prstGeom prst="ellipse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665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Nonstructural Controls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Stormwater Disconnection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algn="r"/>
            <a:r>
              <a:rPr lang="en-US" dirty="0" smtClean="0"/>
              <a:t>Conservation Landscaping Techniques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Minimize Soil Compaction</a:t>
            </a:r>
            <a:endParaRPr lang="en-US" dirty="0"/>
          </a:p>
        </p:txBody>
      </p:sp>
      <p:pic>
        <p:nvPicPr>
          <p:cNvPr id="4" name="Picture 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752600"/>
            <a:ext cx="2835275" cy="2057400"/>
          </a:xfrm>
          <a:prstGeom prst="ellipse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" name="Picture 3" descr="natural vegetation for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971800"/>
            <a:ext cx="2833688" cy="2127250"/>
          </a:xfrm>
          <a:prstGeom prst="ellipse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4" descr="soil compaction from friends of bidwell par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120" y="4495800"/>
            <a:ext cx="3368675" cy="217285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665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 Canopy</a:t>
            </a:r>
            <a:endParaRPr lang="en-US" dirty="0"/>
          </a:p>
        </p:txBody>
      </p:sp>
      <p:pic>
        <p:nvPicPr>
          <p:cNvPr id="4" name="Picture 35" descr="http://www.ci.minneapolis.mn.us/sustainability/images/tree-canopy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0"/>
            <a:ext cx="4059195" cy="2690978"/>
          </a:xfrm>
          <a:prstGeom prst="ellipse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 2007 study of Washington, DC found that use of urban trees and green roofs for </a:t>
            </a:r>
            <a:r>
              <a:rPr lang="en-US" dirty="0" err="1"/>
              <a:t>stormwater</a:t>
            </a:r>
            <a:r>
              <a:rPr lang="en-US" dirty="0"/>
              <a:t> management would keep 1.2 billion gallons of runoff out of the water infrastructure system. This equals a 10% reduction in untreated discharge entering local rivers and would reduce the frequency of combined sewer overflows by almost 7 percent. At the minimum, this would keep an estimated 120 pounds of copper, 180 pounds of lead, </a:t>
            </a:r>
            <a:r>
              <a:rPr lang="en-US" b="1" dirty="0"/>
              <a:t>340 pounds of phosphorous</a:t>
            </a:r>
            <a:r>
              <a:rPr lang="en-US" dirty="0"/>
              <a:t>, and 530,000 pounds of total solids among other pollutants out of local waterways every year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77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743</TotalTime>
  <Words>695</Words>
  <Application>Microsoft Office PowerPoint</Application>
  <PresentationFormat>On-screen Show (4:3)</PresentationFormat>
  <Paragraphs>118</Paragraphs>
  <Slides>19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Flow</vt:lpstr>
      <vt:lpstr>Reducing Nutrients in the Urban Environment</vt:lpstr>
      <vt:lpstr>PowerPoint Presentation</vt:lpstr>
      <vt:lpstr>Drainage Systems</vt:lpstr>
      <vt:lpstr>Contributors to the Problem</vt:lpstr>
      <vt:lpstr>Stormwater Management Objectives</vt:lpstr>
      <vt:lpstr>Best Management Practices</vt:lpstr>
      <vt:lpstr>Nonstructural Controls</vt:lpstr>
      <vt:lpstr>Nonstructural Controls</vt:lpstr>
      <vt:lpstr>Tree Canopy</vt:lpstr>
      <vt:lpstr>Silva Cells</vt:lpstr>
      <vt:lpstr>Green Roofs</vt:lpstr>
      <vt:lpstr>Bioretention</vt:lpstr>
      <vt:lpstr>Rain Gardens</vt:lpstr>
      <vt:lpstr>Infiltration</vt:lpstr>
      <vt:lpstr>PowerPoint Presentation</vt:lpstr>
      <vt:lpstr>Green Streets</vt:lpstr>
      <vt:lpstr>Wet Ponds</vt:lpstr>
      <vt:lpstr>Lawn Care</vt:lpstr>
      <vt:lpstr>Thank you</vt:lpstr>
    </vt:vector>
  </TitlesOfParts>
  <Company>AMRivers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 Management Practices in Urban Environments</dc:title>
  <dc:creator>Kathryn Rousseau</dc:creator>
  <cp:lastModifiedBy>Kathryn Rousseau</cp:lastModifiedBy>
  <cp:revision>60</cp:revision>
  <dcterms:created xsi:type="dcterms:W3CDTF">2012-03-08T19:19:36Z</dcterms:created>
  <dcterms:modified xsi:type="dcterms:W3CDTF">2012-03-16T10:34:00Z</dcterms:modified>
</cp:coreProperties>
</file>